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52"/>
  </p:notesMasterIdLst>
  <p:handoutMasterIdLst>
    <p:handoutMasterId r:id="rId53"/>
  </p:handoutMasterIdLst>
  <p:sldIdLst>
    <p:sldId id="256" r:id="rId2"/>
    <p:sldId id="293" r:id="rId3"/>
    <p:sldId id="336" r:id="rId4"/>
    <p:sldId id="337" r:id="rId5"/>
    <p:sldId id="294" r:id="rId6"/>
    <p:sldId id="338" r:id="rId7"/>
    <p:sldId id="339" r:id="rId8"/>
    <p:sldId id="340" r:id="rId9"/>
    <p:sldId id="297" r:id="rId10"/>
    <p:sldId id="298" r:id="rId11"/>
    <p:sldId id="346" r:id="rId12"/>
    <p:sldId id="341" r:id="rId13"/>
    <p:sldId id="300" r:id="rId14"/>
    <p:sldId id="342" r:id="rId15"/>
    <p:sldId id="306" r:id="rId16"/>
    <p:sldId id="308" r:id="rId17"/>
    <p:sldId id="307" r:id="rId18"/>
    <p:sldId id="309" r:id="rId19"/>
    <p:sldId id="343" r:id="rId20"/>
    <p:sldId id="344" r:id="rId21"/>
    <p:sldId id="345" r:id="rId22"/>
    <p:sldId id="310" r:id="rId23"/>
    <p:sldId id="311" r:id="rId24"/>
    <p:sldId id="312" r:id="rId25"/>
    <p:sldId id="313" r:id="rId26"/>
    <p:sldId id="314" r:id="rId27"/>
    <p:sldId id="347" r:id="rId28"/>
    <p:sldId id="315" r:id="rId29"/>
    <p:sldId id="316" r:id="rId30"/>
    <p:sldId id="317" r:id="rId31"/>
    <p:sldId id="318" r:id="rId32"/>
    <p:sldId id="319" r:id="rId33"/>
    <p:sldId id="320" r:id="rId34"/>
    <p:sldId id="321" r:id="rId35"/>
    <p:sldId id="348" r:id="rId36"/>
    <p:sldId id="349" r:id="rId37"/>
    <p:sldId id="322" r:id="rId38"/>
    <p:sldId id="323" r:id="rId39"/>
    <p:sldId id="324" r:id="rId40"/>
    <p:sldId id="325" r:id="rId41"/>
    <p:sldId id="326" r:id="rId42"/>
    <p:sldId id="327" r:id="rId43"/>
    <p:sldId id="328" r:id="rId44"/>
    <p:sldId id="329" r:id="rId45"/>
    <p:sldId id="330" r:id="rId46"/>
    <p:sldId id="331" r:id="rId47"/>
    <p:sldId id="332" r:id="rId48"/>
    <p:sldId id="333" r:id="rId49"/>
    <p:sldId id="334" r:id="rId50"/>
    <p:sldId id="335" r:id="rId51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FFFF66"/>
    <a:srgbClr val="FFFF99"/>
    <a:srgbClr val="3891A7"/>
    <a:srgbClr val="FFFF00"/>
    <a:srgbClr val="DDE9E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3467" autoAdjust="0"/>
    <p:restoredTop sz="94660"/>
  </p:normalViewPr>
  <p:slideViewPr>
    <p:cSldViewPr>
      <p:cViewPr>
        <p:scale>
          <a:sx n="75" d="100"/>
          <a:sy n="75" d="100"/>
        </p:scale>
        <p:origin x="-125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23A71E2-6FF4-46B7-92DA-3361D9E02D8A}" type="datetimeFigureOut">
              <a:rPr lang="en-US"/>
              <a:pPr>
                <a:defRPr/>
              </a:pPr>
              <a:t>10/20/2009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9308778-0DBF-478B-99E9-56B042F13EF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0374B54-DFC9-44E9-BA21-15ED27BD5C61}" type="datetimeFigureOut">
              <a:rPr lang="en-US"/>
              <a:pPr>
                <a:defRPr/>
              </a:pPr>
              <a:t>10/20/2009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ABA83DA-79A3-48F5-8607-DD725FCFB15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A43A9DF-A514-4874-B69D-33FD2880181B}" type="datetimeFigureOut">
              <a:rPr lang="en-US"/>
              <a:pPr>
                <a:defRPr/>
              </a:pPr>
              <a:t>10/20/2009</a:t>
            </a:fld>
            <a:endParaRPr lang="en-CA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E3E1B13-5250-448E-B1C0-790311286BE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51D11-D902-41A5-87BA-EC77A9C07260}" type="datetimeFigureOut">
              <a:rPr lang="en-US"/>
              <a:pPr>
                <a:defRPr/>
              </a:pPr>
              <a:t>10/20/2009</a:t>
            </a:fld>
            <a:endParaRPr lang="en-CA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3C5AA-30A9-44E5-AE0F-8FA5B5E5587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1B39F-1406-44ED-948A-F6C1CD7455A9}" type="datetimeFigureOut">
              <a:rPr lang="en-US"/>
              <a:pPr>
                <a:defRPr/>
              </a:pPr>
              <a:t>10/20/2009</a:t>
            </a:fld>
            <a:endParaRPr lang="en-CA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CC135-893D-461F-9692-2BD5204E492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D4252-F14D-4373-8DBF-AE5F84BFE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AA5FB-DBC4-42B5-AF86-D6F4A3FBD150}" type="datetimeFigureOut">
              <a:rPr lang="en-US"/>
              <a:pPr>
                <a:defRPr/>
              </a:pPr>
              <a:t>10/20/2009</a:t>
            </a:fld>
            <a:endParaRPr lang="en-CA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B096F-9C68-4117-BEAF-BE134D609E1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6081EC-A18E-4467-B6AB-4C2BB49D485E}" type="datetimeFigureOut">
              <a:rPr lang="en-US"/>
              <a:pPr>
                <a:defRPr/>
              </a:pPr>
              <a:t>10/20/2009</a:t>
            </a:fld>
            <a:endParaRPr lang="en-CA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97D6ED8-1F01-47DB-84D0-1D28DEB77E2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A1538-6F48-48E5-9BA0-F55ACD1AB9C6}" type="datetimeFigureOut">
              <a:rPr lang="en-US"/>
              <a:pPr>
                <a:defRPr/>
              </a:pPr>
              <a:t>10/20/2009</a:t>
            </a:fld>
            <a:endParaRPr lang="en-CA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E7429-1B32-4A2C-9074-52948F58557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1FD9F8-0F19-4700-B4EA-B1B6E3677803}" type="datetimeFigureOut">
              <a:rPr lang="en-US"/>
              <a:pPr>
                <a:defRPr/>
              </a:pPr>
              <a:t>10/20/2009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027F603-B172-4D5C-A179-6306AECF004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C9B09-01AC-47BF-941D-8602AF1B826D}" type="datetimeFigureOut">
              <a:rPr lang="en-US"/>
              <a:pPr>
                <a:defRPr/>
              </a:pPr>
              <a:t>10/20/2009</a:t>
            </a:fld>
            <a:endParaRPr lang="en-CA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406B6-FEB1-4F51-B5BB-944C8864E44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D607D16-E59A-475F-864D-F3D75906256A}" type="datetimeFigureOut">
              <a:rPr lang="en-US"/>
              <a:pPr>
                <a:defRPr/>
              </a:pPr>
              <a:t>10/20/2009</a:t>
            </a:fld>
            <a:endParaRPr lang="en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F4505E3-2337-42FF-AE5F-C006753ADAE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D3F9829-3A75-4562-8CEC-BD742B14AF72}" type="datetimeFigureOut">
              <a:rPr lang="en-US"/>
              <a:pPr>
                <a:defRPr/>
              </a:pPr>
              <a:t>10/20/2009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B3D0B4-85FF-4A2D-915A-12DA662609E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198184-B6F7-4BAA-81B0-71C9489EF0CD}" type="datetimeFigureOut">
              <a:rPr lang="en-US"/>
              <a:pPr>
                <a:defRPr/>
              </a:pPr>
              <a:t>10/20/2009</a:t>
            </a:fld>
            <a:endParaRPr lang="en-CA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8A1870B-E415-46D7-B4AD-B07C805C0B4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1F0A058-F7CB-4A7B-8E6E-58A2B702F947}" type="datetimeFigureOut">
              <a:rPr lang="en-US"/>
              <a:pPr>
                <a:defRPr/>
              </a:pPr>
              <a:t>10/20/2009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2A489F6-4846-462D-B2F4-FFC2A858240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69" r:id="rId2"/>
    <p:sldLayoutId id="2147483975" r:id="rId3"/>
    <p:sldLayoutId id="2147483970" r:id="rId4"/>
    <p:sldLayoutId id="2147483976" r:id="rId5"/>
    <p:sldLayoutId id="2147483971" r:id="rId6"/>
    <p:sldLayoutId id="2147483977" r:id="rId7"/>
    <p:sldLayoutId id="2147483978" r:id="rId8"/>
    <p:sldLayoutId id="2147483979" r:id="rId9"/>
    <p:sldLayoutId id="2147483972" r:id="rId10"/>
    <p:sldLayoutId id="2147483973" r:id="rId11"/>
    <p:sldLayoutId id="2147483980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CA" dirty="0" smtClean="0">
                <a:solidFill>
                  <a:schemeClr val="tx2">
                    <a:satMod val="130000"/>
                  </a:schemeClr>
                </a:solidFill>
              </a:rPr>
              <a:t>Interconnection Networks</a:t>
            </a:r>
            <a:endParaRPr lang="en-CA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428750" y="2286000"/>
            <a:ext cx="7407275" cy="1752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Classes of Interconnection Nets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Connectivity and control can be used to divide INs into two classes: static and dynamic</a:t>
            </a:r>
          </a:p>
          <a:p>
            <a:r>
              <a:rPr lang="en-US" dirty="0" smtClean="0">
                <a:solidFill>
                  <a:srgbClr val="FF3300"/>
                </a:solidFill>
              </a:rPr>
              <a:t>Static networks</a:t>
            </a:r>
            <a:r>
              <a:rPr lang="en-US" dirty="0" smtClean="0"/>
              <a:t> – that don’t change dynamically (e.g., trees, rings, meshes (not crossbars))</a:t>
            </a:r>
          </a:p>
          <a:p>
            <a:r>
              <a:rPr lang="en-US" dirty="0" smtClean="0">
                <a:solidFill>
                  <a:srgbClr val="FF3300"/>
                </a:solidFill>
              </a:rPr>
              <a:t>Dynamic networks</a:t>
            </a:r>
            <a:r>
              <a:rPr lang="en-US" dirty="0" smtClean="0"/>
              <a:t> – that change interconnectivity dynamically – use switched channels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Static Networks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Topological properties particularly important for static networks</a:t>
            </a:r>
          </a:p>
          <a:p>
            <a:r>
              <a:rPr lang="en-US" dirty="0" smtClean="0">
                <a:solidFill>
                  <a:srgbClr val="CC0000"/>
                </a:solidFill>
              </a:rPr>
              <a:t>Node degree</a:t>
            </a:r>
            <a:r>
              <a:rPr lang="en-US" dirty="0" smtClean="0"/>
              <a:t>: number of edges incident on a node</a:t>
            </a:r>
          </a:p>
          <a:p>
            <a:r>
              <a:rPr lang="en-US" dirty="0" smtClean="0">
                <a:solidFill>
                  <a:srgbClr val="CC0000"/>
                </a:solidFill>
              </a:rPr>
              <a:t>Network diameter</a:t>
            </a:r>
            <a:r>
              <a:rPr lang="en-US" dirty="0" smtClean="0"/>
              <a:t>: diameter D of a network is the maximum path length between any two nodes -- the path length is measured in terms of links traversed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Dynamic Networks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Dynamic networks can be split into</a:t>
            </a:r>
          </a:p>
          <a:p>
            <a:pPr lvl="1"/>
            <a:r>
              <a:rPr lang="en-CA" dirty="0" smtClean="0"/>
              <a:t>Shared media designs</a:t>
            </a:r>
          </a:p>
          <a:p>
            <a:pPr lvl="1"/>
            <a:r>
              <a:rPr lang="en-CA" dirty="0" smtClean="0"/>
              <a:t>Switched media designs</a:t>
            </a:r>
          </a:p>
          <a:p>
            <a:r>
              <a:rPr lang="en-CA" dirty="0" smtClean="0"/>
              <a:t>Cost increases when converting from shared media to switched design</a:t>
            </a:r>
            <a:endParaRPr lang="en-CA" dirty="0"/>
          </a:p>
        </p:txBody>
      </p:sp>
      <p:sp>
        <p:nvSpPr>
          <p:cNvPr id="5" name="Can 4"/>
          <p:cNvSpPr/>
          <p:nvPr/>
        </p:nvSpPr>
        <p:spPr>
          <a:xfrm rot="5400000">
            <a:off x="2803910" y="3554016"/>
            <a:ext cx="142875" cy="3464743"/>
          </a:xfrm>
          <a:prstGeom prst="can">
            <a:avLst>
              <a:gd name="adj" fmla="val 5388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Cube 5"/>
          <p:cNvSpPr/>
          <p:nvPr/>
        </p:nvSpPr>
        <p:spPr>
          <a:xfrm>
            <a:off x="1428728" y="5857892"/>
            <a:ext cx="571504" cy="571504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Cube 6"/>
          <p:cNvSpPr/>
          <p:nvPr/>
        </p:nvSpPr>
        <p:spPr>
          <a:xfrm>
            <a:off x="2000232" y="5857892"/>
            <a:ext cx="571504" cy="571504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Cube 7"/>
          <p:cNvSpPr/>
          <p:nvPr/>
        </p:nvSpPr>
        <p:spPr>
          <a:xfrm>
            <a:off x="2786050" y="5857892"/>
            <a:ext cx="571504" cy="571504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Cube 8"/>
          <p:cNvSpPr/>
          <p:nvPr/>
        </p:nvSpPr>
        <p:spPr>
          <a:xfrm>
            <a:off x="3643306" y="5857892"/>
            <a:ext cx="571504" cy="571504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Freeform 10"/>
          <p:cNvSpPr/>
          <p:nvPr/>
        </p:nvSpPr>
        <p:spPr>
          <a:xfrm>
            <a:off x="1695450" y="5205413"/>
            <a:ext cx="2219325" cy="747712"/>
          </a:xfrm>
          <a:custGeom>
            <a:avLst/>
            <a:gdLst>
              <a:gd name="connsiteX0" fmla="*/ 0 w 2219325"/>
              <a:gd name="connsiteY0" fmla="*/ 747712 h 747712"/>
              <a:gd name="connsiteX1" fmla="*/ 133350 w 2219325"/>
              <a:gd name="connsiteY1" fmla="*/ 347662 h 747712"/>
              <a:gd name="connsiteX2" fmla="*/ 571500 w 2219325"/>
              <a:gd name="connsiteY2" fmla="*/ 80962 h 747712"/>
              <a:gd name="connsiteX3" fmla="*/ 1609725 w 2219325"/>
              <a:gd name="connsiteY3" fmla="*/ 109537 h 747712"/>
              <a:gd name="connsiteX4" fmla="*/ 2219325 w 2219325"/>
              <a:gd name="connsiteY4" fmla="*/ 738187 h 74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9325" h="747712">
                <a:moveTo>
                  <a:pt x="0" y="747712"/>
                </a:moveTo>
                <a:cubicBezTo>
                  <a:pt x="19050" y="603249"/>
                  <a:pt x="38100" y="458787"/>
                  <a:pt x="133350" y="347662"/>
                </a:cubicBezTo>
                <a:cubicBezTo>
                  <a:pt x="228600" y="236537"/>
                  <a:pt x="325438" y="120650"/>
                  <a:pt x="571500" y="80962"/>
                </a:cubicBezTo>
                <a:cubicBezTo>
                  <a:pt x="817563" y="41275"/>
                  <a:pt x="1335088" y="0"/>
                  <a:pt x="1609725" y="109537"/>
                </a:cubicBezTo>
                <a:cubicBezTo>
                  <a:pt x="1884362" y="219074"/>
                  <a:pt x="2051843" y="478630"/>
                  <a:pt x="2219325" y="738187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Freeform 11"/>
          <p:cNvSpPr/>
          <p:nvPr/>
        </p:nvSpPr>
        <p:spPr>
          <a:xfrm>
            <a:off x="2219325" y="5221288"/>
            <a:ext cx="931863" cy="712787"/>
          </a:xfrm>
          <a:custGeom>
            <a:avLst/>
            <a:gdLst>
              <a:gd name="connsiteX0" fmla="*/ 38100 w 931863"/>
              <a:gd name="connsiteY0" fmla="*/ 712787 h 712787"/>
              <a:gd name="connsiteX1" fmla="*/ 57150 w 931863"/>
              <a:gd name="connsiteY1" fmla="*/ 360362 h 712787"/>
              <a:gd name="connsiteX2" fmla="*/ 381000 w 931863"/>
              <a:gd name="connsiteY2" fmla="*/ 55562 h 712787"/>
              <a:gd name="connsiteX3" fmla="*/ 847725 w 931863"/>
              <a:gd name="connsiteY3" fmla="*/ 65087 h 712787"/>
              <a:gd name="connsiteX4" fmla="*/ 885825 w 931863"/>
              <a:gd name="connsiteY4" fmla="*/ 446087 h 712787"/>
              <a:gd name="connsiteX5" fmla="*/ 885825 w 931863"/>
              <a:gd name="connsiteY5" fmla="*/ 712787 h 712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1863" h="712787">
                <a:moveTo>
                  <a:pt x="38100" y="712787"/>
                </a:moveTo>
                <a:cubicBezTo>
                  <a:pt x="19050" y="591343"/>
                  <a:pt x="0" y="469900"/>
                  <a:pt x="57150" y="360362"/>
                </a:cubicBezTo>
                <a:cubicBezTo>
                  <a:pt x="114300" y="250824"/>
                  <a:pt x="249238" y="104774"/>
                  <a:pt x="381000" y="55562"/>
                </a:cubicBezTo>
                <a:cubicBezTo>
                  <a:pt x="512762" y="6350"/>
                  <a:pt x="763588" y="0"/>
                  <a:pt x="847725" y="65087"/>
                </a:cubicBezTo>
                <a:cubicBezTo>
                  <a:pt x="931863" y="130175"/>
                  <a:pt x="879475" y="338137"/>
                  <a:pt x="885825" y="446087"/>
                </a:cubicBezTo>
                <a:cubicBezTo>
                  <a:pt x="892175" y="554037"/>
                  <a:pt x="889000" y="633412"/>
                  <a:pt x="885825" y="712787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Cube 13"/>
          <p:cNvSpPr/>
          <p:nvPr/>
        </p:nvSpPr>
        <p:spPr>
          <a:xfrm>
            <a:off x="5572132" y="5857892"/>
            <a:ext cx="571504" cy="571504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Cube 14"/>
          <p:cNvSpPr/>
          <p:nvPr/>
        </p:nvSpPr>
        <p:spPr>
          <a:xfrm>
            <a:off x="6143636" y="5857892"/>
            <a:ext cx="571504" cy="571504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Cube 15"/>
          <p:cNvSpPr/>
          <p:nvPr/>
        </p:nvSpPr>
        <p:spPr>
          <a:xfrm>
            <a:off x="6929454" y="5857892"/>
            <a:ext cx="571504" cy="571504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Cube 16"/>
          <p:cNvSpPr/>
          <p:nvPr/>
        </p:nvSpPr>
        <p:spPr>
          <a:xfrm>
            <a:off x="7786710" y="5857892"/>
            <a:ext cx="571504" cy="571504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Cube 19"/>
          <p:cNvSpPr/>
          <p:nvPr/>
        </p:nvSpPr>
        <p:spPr>
          <a:xfrm>
            <a:off x="6500826" y="4714884"/>
            <a:ext cx="1000132" cy="571504"/>
          </a:xfrm>
          <a:prstGeom prst="cub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2" name="Straight Connector 21"/>
          <p:cNvCxnSpPr>
            <a:stCxn id="14" idx="0"/>
          </p:cNvCxnSpPr>
          <p:nvPr/>
        </p:nvCxnSpPr>
        <p:spPr>
          <a:xfrm rot="5400000" flipH="1" flipV="1">
            <a:off x="6036479" y="5179231"/>
            <a:ext cx="571504" cy="78581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5" idx="0"/>
          </p:cNvCxnSpPr>
          <p:nvPr/>
        </p:nvCxnSpPr>
        <p:spPr>
          <a:xfrm rot="5400000" flipH="1" flipV="1">
            <a:off x="6357950" y="5429264"/>
            <a:ext cx="571504" cy="2857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6" idx="0"/>
            <a:endCxn id="20" idx="3"/>
          </p:cNvCxnSpPr>
          <p:nvPr/>
        </p:nvCxnSpPr>
        <p:spPr>
          <a:xfrm rot="16200000" flipV="1">
            <a:off x="6822297" y="5393545"/>
            <a:ext cx="571504" cy="35719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7" idx="0"/>
          </p:cNvCxnSpPr>
          <p:nvPr/>
        </p:nvCxnSpPr>
        <p:spPr>
          <a:xfrm rot="16200000" flipV="1">
            <a:off x="7322363" y="5036355"/>
            <a:ext cx="571504" cy="107157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5800725" y="5099050"/>
            <a:ext cx="2333625" cy="825500"/>
          </a:xfrm>
          <a:custGeom>
            <a:avLst/>
            <a:gdLst>
              <a:gd name="connsiteX0" fmla="*/ 0 w 2333625"/>
              <a:gd name="connsiteY0" fmla="*/ 825500 h 825500"/>
              <a:gd name="connsiteX1" fmla="*/ 485775 w 2333625"/>
              <a:gd name="connsiteY1" fmla="*/ 434975 h 825500"/>
              <a:gd name="connsiteX2" fmla="*/ 1009650 w 2333625"/>
              <a:gd name="connsiteY2" fmla="*/ 63500 h 825500"/>
              <a:gd name="connsiteX3" fmla="*/ 2333625 w 2333625"/>
              <a:gd name="connsiteY3" fmla="*/ 815975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3625" h="825500">
                <a:moveTo>
                  <a:pt x="0" y="825500"/>
                </a:moveTo>
                <a:cubicBezTo>
                  <a:pt x="158750" y="693737"/>
                  <a:pt x="317500" y="561975"/>
                  <a:pt x="485775" y="434975"/>
                </a:cubicBezTo>
                <a:cubicBezTo>
                  <a:pt x="654050" y="307975"/>
                  <a:pt x="701675" y="0"/>
                  <a:pt x="1009650" y="63500"/>
                </a:cubicBezTo>
                <a:cubicBezTo>
                  <a:pt x="1317625" y="127000"/>
                  <a:pt x="1825625" y="471487"/>
                  <a:pt x="2333625" y="815975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Freeform 29"/>
          <p:cNvSpPr/>
          <p:nvPr/>
        </p:nvSpPr>
        <p:spPr>
          <a:xfrm>
            <a:off x="6419850" y="4999038"/>
            <a:ext cx="828675" cy="944562"/>
          </a:xfrm>
          <a:custGeom>
            <a:avLst/>
            <a:gdLst>
              <a:gd name="connsiteX0" fmla="*/ 0 w 828675"/>
              <a:gd name="connsiteY0" fmla="*/ 944562 h 944562"/>
              <a:gd name="connsiteX1" fmla="*/ 238125 w 828675"/>
              <a:gd name="connsiteY1" fmla="*/ 458787 h 944562"/>
              <a:gd name="connsiteX2" fmla="*/ 371475 w 828675"/>
              <a:gd name="connsiteY2" fmla="*/ 77787 h 944562"/>
              <a:gd name="connsiteX3" fmla="*/ 828675 w 828675"/>
              <a:gd name="connsiteY3" fmla="*/ 925512 h 944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8675" h="944562">
                <a:moveTo>
                  <a:pt x="0" y="944562"/>
                </a:moveTo>
                <a:cubicBezTo>
                  <a:pt x="88106" y="773905"/>
                  <a:pt x="176213" y="603249"/>
                  <a:pt x="238125" y="458787"/>
                </a:cubicBezTo>
                <a:cubicBezTo>
                  <a:pt x="300037" y="314325"/>
                  <a:pt x="273050" y="0"/>
                  <a:pt x="371475" y="77787"/>
                </a:cubicBezTo>
                <a:cubicBezTo>
                  <a:pt x="469900" y="155574"/>
                  <a:pt x="649287" y="540543"/>
                  <a:pt x="828675" y="925512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TextBox 30"/>
          <p:cNvSpPr txBox="1"/>
          <p:nvPr/>
        </p:nvSpPr>
        <p:spPr>
          <a:xfrm>
            <a:off x="1714480" y="4429132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Shared Media Design</a:t>
            </a:r>
            <a:endParaRPr lang="en-CA" dirty="0"/>
          </a:p>
        </p:txBody>
      </p:sp>
      <p:sp>
        <p:nvSpPr>
          <p:cNvPr id="32" name="TextBox 31"/>
          <p:cNvSpPr txBox="1"/>
          <p:nvPr/>
        </p:nvSpPr>
        <p:spPr>
          <a:xfrm>
            <a:off x="5857884" y="4286256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Switched Links Design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Switched Networks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Switched networks can be: circuit switching or packet (cell) switching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Circuit switched </a:t>
            </a:r>
            <a:r>
              <a:rPr lang="en-US" dirty="0" smtClean="0"/>
              <a:t>networks -- the </a:t>
            </a:r>
            <a:r>
              <a:rPr lang="en-US" b="1" i="1" dirty="0" smtClean="0"/>
              <a:t>entire path</a:t>
            </a:r>
            <a:r>
              <a:rPr lang="en-US" dirty="0" smtClean="0"/>
              <a:t> from the source to the destination is </a:t>
            </a:r>
            <a:r>
              <a:rPr lang="en-US" b="1" i="1" dirty="0" smtClean="0"/>
              <a:t>reserved</a:t>
            </a:r>
            <a:r>
              <a:rPr lang="en-US" dirty="0" smtClean="0"/>
              <a:t> for the </a:t>
            </a:r>
            <a:r>
              <a:rPr lang="en-US" b="1" i="1" dirty="0" smtClean="0"/>
              <a:t>entire period of transmission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Packet switched </a:t>
            </a:r>
            <a:r>
              <a:rPr lang="en-US" dirty="0" smtClean="0"/>
              <a:t>networks – message is transmitted in packets. Packets are routed in stages.</a:t>
            </a:r>
          </a:p>
          <a:p>
            <a:endParaRPr lang="en-US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Packet Switching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Cell switching – is a variation of packet switching where packet size is fixed.</a:t>
            </a:r>
          </a:p>
          <a:p>
            <a:r>
              <a:rPr lang="en-CA" dirty="0" smtClean="0"/>
              <a:t>A cell contains a header (routing information – e.g., a </a:t>
            </a:r>
            <a:r>
              <a:rPr lang="en-CA" b="1" i="1" dirty="0" smtClean="0"/>
              <a:t>label</a:t>
            </a:r>
            <a:r>
              <a:rPr lang="en-CA" dirty="0" smtClean="0"/>
              <a:t>) and payload</a:t>
            </a:r>
          </a:p>
          <a:p>
            <a:r>
              <a:rPr lang="en-CA" dirty="0" smtClean="0"/>
              <a:t>Cells from the same message or source can be routed along different paths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Switching 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Schemes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5100" y="1447800"/>
            <a:ext cx="7499350" cy="519591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Two ways of sending packets in switched networks:</a:t>
            </a:r>
          </a:p>
          <a:p>
            <a:pPr lvl="1"/>
            <a:r>
              <a:rPr lang="en-US" dirty="0" smtClean="0"/>
              <a:t>Store-and-forward</a:t>
            </a:r>
          </a:p>
          <a:p>
            <a:pPr lvl="1"/>
            <a:r>
              <a:rPr lang="en-US" dirty="0" smtClean="0"/>
              <a:t>Cut-through or wormhole routing</a:t>
            </a:r>
          </a:p>
          <a:p>
            <a:pPr>
              <a:buFont typeface="Arial" charset="0"/>
              <a:buNone/>
            </a:pPr>
            <a:r>
              <a:rPr lang="en-US" b="1" u="sng" dirty="0" smtClean="0"/>
              <a:t>Store-and-Forward</a:t>
            </a:r>
          </a:p>
          <a:p>
            <a:r>
              <a:rPr lang="en-US" dirty="0" smtClean="0"/>
              <a:t>Entire packet is stored in a node before it is forwarded to an outgoing link</a:t>
            </a:r>
          </a:p>
          <a:p>
            <a:r>
              <a:rPr lang="en-US" dirty="0" smtClean="0"/>
              <a:t>Successive packets are transmitted sequentially without overlapping in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Switching 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Schemes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b="1" u="sng" smtClean="0"/>
              <a:t>Cut-through Routing</a:t>
            </a:r>
            <a:endParaRPr lang="en-US" smtClean="0"/>
          </a:p>
          <a:p>
            <a:r>
              <a:rPr lang="en-US" smtClean="0"/>
              <a:t>Each node uses a flit-buffer to hold a flit (one cell)</a:t>
            </a:r>
          </a:p>
          <a:p>
            <a:r>
              <a:rPr lang="en-US" smtClean="0"/>
              <a:t>A flit is automatically forwarded to an outgoing link, once the header is decoded</a:t>
            </a:r>
          </a:p>
          <a:p>
            <a:r>
              <a:rPr lang="en-US" smtClean="0"/>
              <a:t>All data flits in the same packet follow the same path that the header traverses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f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9288" y="152400"/>
            <a:ext cx="6510337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Switching 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Schemes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Using the cut-through it takes only 7 time units for node 4 to receive the entire message</a:t>
            </a:r>
          </a:p>
          <a:p>
            <a:r>
              <a:rPr lang="en-US" smtClean="0"/>
              <a:t>The same message took 16 time units in the store-and-forward scheme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130000"/>
                  </a:schemeClr>
                </a:solidFill>
              </a:rPr>
              <a:t>Network Performance Metrics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smtClean="0"/>
              <a:t>Communication latency</a:t>
            </a:r>
          </a:p>
          <a:p>
            <a:pPr lvl="1"/>
            <a:r>
              <a:rPr lang="en-US" sz="2400" smtClean="0">
                <a:solidFill>
                  <a:srgbClr val="CC0000"/>
                </a:solidFill>
              </a:rPr>
              <a:t>software overhead</a:t>
            </a:r>
            <a:r>
              <a:rPr lang="en-US" sz="2400" smtClean="0"/>
              <a:t>: overhead associated with sending and receiving messages at end stations</a:t>
            </a:r>
          </a:p>
          <a:p>
            <a:pPr lvl="1"/>
            <a:r>
              <a:rPr lang="en-US" sz="2400" smtClean="0">
                <a:solidFill>
                  <a:srgbClr val="CC0000"/>
                </a:solidFill>
              </a:rPr>
              <a:t>channel delay</a:t>
            </a:r>
            <a:r>
              <a:rPr lang="en-US" sz="2400" smtClean="0"/>
              <a:t>: caused by the channel occupancy</a:t>
            </a:r>
          </a:p>
          <a:p>
            <a:pPr lvl="1"/>
            <a:r>
              <a:rPr lang="en-US" sz="2400" smtClean="0">
                <a:solidFill>
                  <a:srgbClr val="CC0000"/>
                </a:solidFill>
              </a:rPr>
              <a:t>routing delay</a:t>
            </a:r>
            <a:r>
              <a:rPr lang="en-US" sz="2400" smtClean="0"/>
              <a:t>: time spent in the successive switches in making a sequence of routing decisions along the routing path</a:t>
            </a:r>
          </a:p>
          <a:p>
            <a:pPr lvl="1"/>
            <a:r>
              <a:rPr lang="en-US" sz="2400" smtClean="0">
                <a:solidFill>
                  <a:srgbClr val="CC0000"/>
                </a:solidFill>
              </a:rPr>
              <a:t>contention delay</a:t>
            </a:r>
            <a:r>
              <a:rPr lang="en-US" sz="2400" smtClean="0"/>
              <a:t>: caused by traffic contentions in the network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Applications of Interconnection Nets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Interconnection networks are used everywhere!</a:t>
            </a:r>
          </a:p>
          <a:p>
            <a:pPr lvl="1"/>
            <a:r>
              <a:rPr lang="en-US" smtClean="0"/>
              <a:t>Supercomputers – connecting the processors </a:t>
            </a:r>
          </a:p>
          <a:p>
            <a:pPr lvl="1"/>
            <a:r>
              <a:rPr lang="en-US" smtClean="0"/>
              <a:t>Routers – connecting the ports – can consider a router as a parallel machine with the ports/linecards as the processors!</a:t>
            </a:r>
          </a:p>
          <a:p>
            <a:pPr lvl="1"/>
            <a:r>
              <a:rPr lang="en-US" smtClean="0"/>
              <a:t>Clusters of machines</a:t>
            </a:r>
          </a:p>
          <a:p>
            <a:pPr lvl="1"/>
            <a:r>
              <a:rPr lang="en-US" smtClean="0"/>
              <a:t>Internet (loosely coupled network)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130000"/>
                  </a:schemeClr>
                </a:solidFill>
              </a:rPr>
              <a:t>Network Performance Metrics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smtClean="0">
                <a:solidFill>
                  <a:srgbClr val="CC0000"/>
                </a:solidFill>
              </a:rPr>
              <a:t>Per-port bandwidth</a:t>
            </a:r>
            <a:r>
              <a:rPr lang="en-US" sz="2800" smtClean="0"/>
              <a:t>: maximum number of bits that can be transmitted per second from any port to any other port</a:t>
            </a:r>
          </a:p>
          <a:p>
            <a:pPr lvl="1"/>
            <a:r>
              <a:rPr lang="en-US" sz="2400" smtClean="0"/>
              <a:t>For symmetric network, per-port bandwidth is  independent of port location</a:t>
            </a:r>
          </a:p>
          <a:p>
            <a:pPr lvl="1"/>
            <a:r>
              <a:rPr lang="en-US" sz="2400" smtClean="0"/>
              <a:t>For asymmetric network, depends on port location</a:t>
            </a:r>
          </a:p>
          <a:p>
            <a:r>
              <a:rPr lang="en-US" sz="2800" smtClean="0">
                <a:solidFill>
                  <a:srgbClr val="CC0000"/>
                </a:solidFill>
              </a:rPr>
              <a:t>Aggregate bandwidth</a:t>
            </a:r>
            <a:r>
              <a:rPr lang="en-US" sz="2800" smtClean="0"/>
              <a:t>: defined as the maximum number of bits that can be transmitted </a:t>
            </a:r>
            <a:r>
              <a:rPr lang="en-US" sz="2800" smtClean="0">
                <a:solidFill>
                  <a:srgbClr val="CC0000"/>
                </a:solidFill>
              </a:rPr>
              <a:t>from one half of the nodes to another half of the nodes</a:t>
            </a:r>
            <a:r>
              <a:rPr lang="en-US" sz="2800" smtClean="0"/>
              <a:t> per second</a:t>
            </a:r>
          </a:p>
          <a:p>
            <a:endParaRPr lang="en-US" sz="2800" smtClean="0"/>
          </a:p>
          <a:p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130000"/>
                  </a:schemeClr>
                </a:solidFill>
              </a:rPr>
              <a:t>Network Performance Metrics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For example, for 512-port HPS with 40MB/s per-port bandwidth, the </a:t>
            </a:r>
          </a:p>
          <a:p>
            <a:pPr>
              <a:buFont typeface="Arial" charset="0"/>
              <a:buNone/>
            </a:pPr>
            <a:r>
              <a:rPr lang="en-US" smtClean="0"/>
              <a:t>	aggregate bandwidth = (40x512)/2 = 10.24GB/s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Routing on Static Networks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800" b="1" u="sng" smtClean="0"/>
              <a:t>Meshes and Rings: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Simplest connection topology is the one-dimensional mesh, or linear array 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In a linear array, the interior nodes have two connections and boundary nodes have one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If we connect the two boundaries, we get a ring with all nodes of degree 2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A higher dimensional mesh is constructed similarly with k dimensions, interior nodes have degree 2k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Routing on Static Networks…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smtClean="0"/>
              <a:t>Common mesh topology is the 2-D mesh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Some 2-D meshes have wrap-around connections along the edges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800" b="1" u="sng" smtClean="0"/>
              <a:t>Routing: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Assume interior nodes – routing performed over one dimension at a time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On a 3-D mesh, minimal path from a node (a, b, c) to (x, y, z) is constructed by moving along 1st dimension to (</a:t>
            </a:r>
            <a:r>
              <a:rPr lang="en-US" sz="2800" smtClean="0">
                <a:solidFill>
                  <a:srgbClr val="CC0000"/>
                </a:solidFill>
              </a:rPr>
              <a:t>x</a:t>
            </a:r>
            <a:r>
              <a:rPr lang="en-US" sz="2800" smtClean="0"/>
              <a:t>, b, c) then to (</a:t>
            </a:r>
            <a:r>
              <a:rPr lang="en-US" sz="2800" smtClean="0">
                <a:solidFill>
                  <a:srgbClr val="CC0000"/>
                </a:solidFill>
              </a:rPr>
              <a:t>x, y</a:t>
            </a:r>
            <a:r>
              <a:rPr lang="en-US" sz="2800" smtClean="0"/>
              <a:t>, c) and finally to (</a:t>
            </a:r>
            <a:r>
              <a:rPr lang="en-US" sz="2800" smtClean="0">
                <a:solidFill>
                  <a:srgbClr val="CC0000"/>
                </a:solidFill>
              </a:rPr>
              <a:t>x, y, z</a:t>
            </a:r>
            <a:r>
              <a:rPr lang="en-US" sz="2800" smtClean="0"/>
              <a:t>)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This is known as the XY-routing</a:t>
            </a:r>
          </a:p>
          <a:p>
            <a:pPr>
              <a:lnSpc>
                <a:spcPct val="80000"/>
              </a:lnSpc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Routing on Static Networks …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2800" b="1" u="sng" smtClean="0"/>
              <a:t>Trees:</a:t>
            </a:r>
          </a:p>
          <a:p>
            <a:r>
              <a:rPr lang="en-US" sz="2800" smtClean="0"/>
              <a:t>Common tree topology is the binary-tree</a:t>
            </a:r>
          </a:p>
          <a:p>
            <a:r>
              <a:rPr lang="en-US" sz="2800" smtClean="0"/>
              <a:t>Binary trees are well matched for VLSI and other planar layouts</a:t>
            </a:r>
          </a:p>
        </p:txBody>
      </p:sp>
      <p:pic>
        <p:nvPicPr>
          <p:cNvPr id="32772" name="Picture 4" descr="f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556000"/>
            <a:ext cx="670560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Routing on Static Networks… 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800" b="1" u="sng" smtClean="0"/>
              <a:t>Routing in trees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Idea: travel up the tree from A until you reach an ancestor of B and then travel down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To implement number the root as 1 and left and right children as of x as 2x and 2x+1, respectively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If the root is at level 1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Then the nodes at level i have a label that is i bits long and the left and right children of a node have 0 or 1 appended to their parent’s number, respectively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Routing on Static Networks… 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smtClean="0"/>
              <a:t>Lowest common ancestor of A (source) and B (destination) is the node numbered P, the longest common prefix of A and B</a:t>
            </a:r>
          </a:p>
          <a:p>
            <a:r>
              <a:rPr lang="en-US" sz="2800" smtClean="0"/>
              <a:t>From this it is easy to see how many levels we should go up to reach B from A</a:t>
            </a:r>
          </a:p>
        </p:txBody>
      </p:sp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4248150"/>
            <a:ext cx="6764338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 Box 6"/>
          <p:cNvSpPr txBox="1">
            <a:spLocks noChangeArrowheads="1"/>
          </p:cNvSpPr>
          <p:nvPr/>
        </p:nvSpPr>
        <p:spPr bwMode="auto">
          <a:xfrm>
            <a:off x="1066800" y="4267200"/>
            <a:ext cx="2800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Gill Sans MT" pitchFamily="34" charset="0"/>
              </a:rPr>
              <a:t>What is this tree called?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 rot="16200000" flipH="1">
            <a:off x="6179355" y="3536157"/>
            <a:ext cx="857256" cy="64294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5607851" y="3679033"/>
            <a:ext cx="857256" cy="35719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4036215" y="3679033"/>
            <a:ext cx="857256" cy="35719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6200000" flipH="1">
            <a:off x="3000364" y="3643314"/>
            <a:ext cx="857256" cy="4286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6200000" flipH="1">
            <a:off x="1464447" y="3750471"/>
            <a:ext cx="928694" cy="28575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286380" y="2571744"/>
            <a:ext cx="928694" cy="85725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2571736" y="3714752"/>
            <a:ext cx="857256" cy="28575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1071538" y="3643314"/>
            <a:ext cx="928694" cy="50006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Routing in Trees</a:t>
            </a:r>
            <a:endParaRPr lang="en-CA" dirty="0"/>
          </a:p>
        </p:txBody>
      </p:sp>
      <p:cxnSp>
        <p:nvCxnSpPr>
          <p:cNvPr id="4" name="Straight Connector 3"/>
          <p:cNvCxnSpPr/>
          <p:nvPr/>
        </p:nvCxnSpPr>
        <p:spPr>
          <a:xfrm rot="16200000" flipV="1">
            <a:off x="2464579" y="2750339"/>
            <a:ext cx="857256" cy="50006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10800000" flipV="1">
            <a:off x="2643174" y="1785926"/>
            <a:ext cx="1143008" cy="7858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1785918" y="2643183"/>
            <a:ext cx="857258" cy="71438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857620" y="1714488"/>
            <a:ext cx="1428760" cy="85725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H="1">
            <a:off x="4464843" y="3607595"/>
            <a:ext cx="857256" cy="50006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 flipH="1" flipV="1">
            <a:off x="4536283" y="2678901"/>
            <a:ext cx="857254" cy="64294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348956" y="2357430"/>
            <a:ext cx="500066" cy="42862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1" name="Oval 10"/>
          <p:cNvSpPr/>
          <p:nvPr/>
        </p:nvSpPr>
        <p:spPr>
          <a:xfrm>
            <a:off x="6000760" y="3214686"/>
            <a:ext cx="500066" cy="42862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2" name="Oval 11"/>
          <p:cNvSpPr/>
          <p:nvPr/>
        </p:nvSpPr>
        <p:spPr>
          <a:xfrm>
            <a:off x="1571604" y="3214686"/>
            <a:ext cx="500066" cy="42862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3" name="Oval 12"/>
          <p:cNvSpPr/>
          <p:nvPr/>
        </p:nvSpPr>
        <p:spPr>
          <a:xfrm>
            <a:off x="2928926" y="3214686"/>
            <a:ext cx="500066" cy="42862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4" name="Oval 13"/>
          <p:cNvSpPr/>
          <p:nvPr/>
        </p:nvSpPr>
        <p:spPr>
          <a:xfrm>
            <a:off x="4429124" y="3214686"/>
            <a:ext cx="500066" cy="42862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5" name="Oval 14"/>
          <p:cNvSpPr/>
          <p:nvPr/>
        </p:nvSpPr>
        <p:spPr>
          <a:xfrm>
            <a:off x="3563402" y="1500174"/>
            <a:ext cx="500066" cy="42862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6" name="Oval 15"/>
          <p:cNvSpPr/>
          <p:nvPr/>
        </p:nvSpPr>
        <p:spPr>
          <a:xfrm>
            <a:off x="5072066" y="2357430"/>
            <a:ext cx="500066" cy="42862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3" name="Oval 22"/>
          <p:cNvSpPr/>
          <p:nvPr/>
        </p:nvSpPr>
        <p:spPr>
          <a:xfrm>
            <a:off x="5643570" y="4071942"/>
            <a:ext cx="500066" cy="42862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4" name="Oval 23"/>
          <p:cNvSpPr/>
          <p:nvPr/>
        </p:nvSpPr>
        <p:spPr>
          <a:xfrm>
            <a:off x="1071538" y="4071942"/>
            <a:ext cx="500066" cy="42862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5" name="Oval 24"/>
          <p:cNvSpPr/>
          <p:nvPr/>
        </p:nvSpPr>
        <p:spPr>
          <a:xfrm>
            <a:off x="2571736" y="4071942"/>
            <a:ext cx="500066" cy="42862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6" name="Oval 25"/>
          <p:cNvSpPr/>
          <p:nvPr/>
        </p:nvSpPr>
        <p:spPr>
          <a:xfrm>
            <a:off x="4071934" y="4071942"/>
            <a:ext cx="500066" cy="42862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7" name="Oval 26"/>
          <p:cNvSpPr/>
          <p:nvPr/>
        </p:nvSpPr>
        <p:spPr>
          <a:xfrm>
            <a:off x="6643702" y="4071942"/>
            <a:ext cx="500066" cy="42862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8" name="Oval 27"/>
          <p:cNvSpPr/>
          <p:nvPr/>
        </p:nvSpPr>
        <p:spPr>
          <a:xfrm>
            <a:off x="1785918" y="4071942"/>
            <a:ext cx="500066" cy="42862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9" name="Oval 28"/>
          <p:cNvSpPr/>
          <p:nvPr/>
        </p:nvSpPr>
        <p:spPr>
          <a:xfrm>
            <a:off x="3357554" y="4071942"/>
            <a:ext cx="500066" cy="42862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30" name="Oval 29"/>
          <p:cNvSpPr/>
          <p:nvPr/>
        </p:nvSpPr>
        <p:spPr>
          <a:xfrm>
            <a:off x="4857752" y="4071942"/>
            <a:ext cx="500066" cy="42862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52" name="TextBox 51"/>
          <p:cNvSpPr txBox="1"/>
          <p:nvPr/>
        </p:nvSpPr>
        <p:spPr>
          <a:xfrm>
            <a:off x="4357686" y="142873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0001</a:t>
            </a:r>
            <a:endParaRPr lang="en-CA" dirty="0"/>
          </a:p>
        </p:txBody>
      </p:sp>
      <p:sp>
        <p:nvSpPr>
          <p:cNvPr id="53" name="TextBox 52"/>
          <p:cNvSpPr txBox="1"/>
          <p:nvPr/>
        </p:nvSpPr>
        <p:spPr>
          <a:xfrm>
            <a:off x="5715008" y="2285992"/>
            <a:ext cx="680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0011</a:t>
            </a:r>
            <a:endParaRPr lang="en-CA" dirty="0"/>
          </a:p>
        </p:txBody>
      </p:sp>
      <p:sp>
        <p:nvSpPr>
          <p:cNvPr id="54" name="TextBox 53"/>
          <p:cNvSpPr txBox="1"/>
          <p:nvPr/>
        </p:nvSpPr>
        <p:spPr>
          <a:xfrm>
            <a:off x="1643042" y="228599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0010</a:t>
            </a:r>
            <a:endParaRPr lang="en-CA" dirty="0"/>
          </a:p>
        </p:txBody>
      </p:sp>
      <p:sp>
        <p:nvSpPr>
          <p:cNvPr id="55" name="TextBox 54"/>
          <p:cNvSpPr txBox="1"/>
          <p:nvPr/>
        </p:nvSpPr>
        <p:spPr>
          <a:xfrm>
            <a:off x="928662" y="307181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0100</a:t>
            </a:r>
            <a:endParaRPr lang="en-CA" dirty="0"/>
          </a:p>
        </p:txBody>
      </p:sp>
      <p:sp>
        <p:nvSpPr>
          <p:cNvPr id="56" name="TextBox 55"/>
          <p:cNvSpPr txBox="1"/>
          <p:nvPr/>
        </p:nvSpPr>
        <p:spPr>
          <a:xfrm>
            <a:off x="3357554" y="307181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0101</a:t>
            </a:r>
            <a:endParaRPr lang="en-CA" dirty="0"/>
          </a:p>
        </p:txBody>
      </p:sp>
      <p:sp>
        <p:nvSpPr>
          <p:cNvPr id="57" name="TextBox 56"/>
          <p:cNvSpPr txBox="1"/>
          <p:nvPr/>
        </p:nvSpPr>
        <p:spPr>
          <a:xfrm>
            <a:off x="4929190" y="3214686"/>
            <a:ext cx="680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0110</a:t>
            </a:r>
            <a:endParaRPr lang="en-CA" dirty="0"/>
          </a:p>
        </p:txBody>
      </p:sp>
      <p:sp>
        <p:nvSpPr>
          <p:cNvPr id="58" name="TextBox 57"/>
          <p:cNvSpPr txBox="1"/>
          <p:nvPr/>
        </p:nvSpPr>
        <p:spPr>
          <a:xfrm>
            <a:off x="6500826" y="3143248"/>
            <a:ext cx="663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0111</a:t>
            </a:r>
            <a:endParaRPr lang="en-CA" dirty="0"/>
          </a:p>
        </p:txBody>
      </p:sp>
      <p:sp>
        <p:nvSpPr>
          <p:cNvPr id="59" name="TextBox 58"/>
          <p:cNvSpPr txBox="1"/>
          <p:nvPr/>
        </p:nvSpPr>
        <p:spPr>
          <a:xfrm>
            <a:off x="7000892" y="4500570"/>
            <a:ext cx="64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  <a:r>
              <a:rPr lang="en-CA" dirty="0" smtClean="0"/>
              <a:t>111</a:t>
            </a:r>
            <a:endParaRPr lang="en-CA" dirty="0"/>
          </a:p>
        </p:txBody>
      </p:sp>
      <p:sp>
        <p:nvSpPr>
          <p:cNvPr id="60" name="TextBox 59"/>
          <p:cNvSpPr txBox="1"/>
          <p:nvPr/>
        </p:nvSpPr>
        <p:spPr>
          <a:xfrm>
            <a:off x="5643570" y="4572008"/>
            <a:ext cx="663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1110</a:t>
            </a:r>
            <a:endParaRPr lang="en-CA" dirty="0"/>
          </a:p>
        </p:txBody>
      </p:sp>
      <p:sp>
        <p:nvSpPr>
          <p:cNvPr id="61" name="TextBox 60"/>
          <p:cNvSpPr txBox="1"/>
          <p:nvPr/>
        </p:nvSpPr>
        <p:spPr>
          <a:xfrm>
            <a:off x="4000496" y="4572008"/>
            <a:ext cx="680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1100</a:t>
            </a:r>
            <a:endParaRPr lang="en-CA" dirty="0"/>
          </a:p>
        </p:txBody>
      </p:sp>
      <p:sp>
        <p:nvSpPr>
          <p:cNvPr id="62" name="TextBox 61"/>
          <p:cNvSpPr txBox="1"/>
          <p:nvPr/>
        </p:nvSpPr>
        <p:spPr>
          <a:xfrm>
            <a:off x="4714876" y="4572008"/>
            <a:ext cx="680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1101</a:t>
            </a:r>
            <a:endParaRPr lang="en-CA" dirty="0"/>
          </a:p>
        </p:txBody>
      </p:sp>
      <p:sp>
        <p:nvSpPr>
          <p:cNvPr id="63" name="TextBox 62"/>
          <p:cNvSpPr txBox="1"/>
          <p:nvPr/>
        </p:nvSpPr>
        <p:spPr>
          <a:xfrm>
            <a:off x="2428860" y="457200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1010</a:t>
            </a:r>
            <a:endParaRPr lang="en-CA" dirty="0"/>
          </a:p>
        </p:txBody>
      </p:sp>
      <p:sp>
        <p:nvSpPr>
          <p:cNvPr id="64" name="TextBox 63"/>
          <p:cNvSpPr txBox="1"/>
          <p:nvPr/>
        </p:nvSpPr>
        <p:spPr>
          <a:xfrm>
            <a:off x="1000100" y="464344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1000</a:t>
            </a:r>
            <a:endParaRPr lang="en-CA" dirty="0"/>
          </a:p>
        </p:txBody>
      </p:sp>
      <p:sp>
        <p:nvSpPr>
          <p:cNvPr id="65" name="TextBox 64"/>
          <p:cNvSpPr txBox="1"/>
          <p:nvPr/>
        </p:nvSpPr>
        <p:spPr>
          <a:xfrm>
            <a:off x="1714480" y="464344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1001</a:t>
            </a:r>
            <a:endParaRPr lang="en-CA" dirty="0"/>
          </a:p>
        </p:txBody>
      </p:sp>
      <p:sp>
        <p:nvSpPr>
          <p:cNvPr id="66" name="TextBox 65"/>
          <p:cNvSpPr txBox="1"/>
          <p:nvPr/>
        </p:nvSpPr>
        <p:spPr>
          <a:xfrm>
            <a:off x="3286116" y="4572008"/>
            <a:ext cx="680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1011</a:t>
            </a:r>
            <a:endParaRPr lang="en-CA" dirty="0"/>
          </a:p>
        </p:txBody>
      </p:sp>
      <p:sp>
        <p:nvSpPr>
          <p:cNvPr id="67" name="TextBox 66"/>
          <p:cNvSpPr txBox="1"/>
          <p:nvPr/>
        </p:nvSpPr>
        <p:spPr>
          <a:xfrm>
            <a:off x="1285852" y="5286388"/>
            <a:ext cx="76952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 smtClean="0"/>
              <a:t>Src</a:t>
            </a:r>
            <a:r>
              <a:rPr lang="en-CA" dirty="0" smtClean="0"/>
              <a:t> </a:t>
            </a:r>
            <a:r>
              <a:rPr lang="en-CA" b="1" dirty="0" smtClean="0"/>
              <a:t>1</a:t>
            </a:r>
            <a:r>
              <a:rPr lang="en-CA" dirty="0" smtClean="0"/>
              <a:t>010</a:t>
            </a:r>
          </a:p>
          <a:p>
            <a:r>
              <a:rPr lang="en-CA" dirty="0" err="1" smtClean="0"/>
              <a:t>Dst</a:t>
            </a:r>
            <a:r>
              <a:rPr lang="en-CA" dirty="0" smtClean="0"/>
              <a:t> </a:t>
            </a:r>
            <a:r>
              <a:rPr lang="en-CA" b="1" dirty="0" smtClean="0"/>
              <a:t>1</a:t>
            </a:r>
            <a:r>
              <a:rPr lang="en-CA" dirty="0" smtClean="0"/>
              <a:t>110    </a:t>
            </a:r>
            <a:r>
              <a:rPr lang="en-CA" dirty="0" smtClean="0">
                <a:sym typeface="Wingdings" pitchFamily="2" charset="2"/>
              </a:rPr>
              <a:t>  1 (longest common prefix) &amp; 110 remainder on </a:t>
            </a:r>
            <a:r>
              <a:rPr lang="en-CA" dirty="0" err="1" smtClean="0">
                <a:sym typeface="Wingdings" pitchFamily="2" charset="2"/>
              </a:rPr>
              <a:t>dst</a:t>
            </a:r>
            <a:r>
              <a:rPr lang="en-CA" dirty="0" smtClean="0">
                <a:sym typeface="Wingdings" pitchFamily="2" charset="2"/>
              </a:rPr>
              <a:t> </a:t>
            </a:r>
          </a:p>
          <a:p>
            <a:r>
              <a:rPr lang="en-CA" dirty="0" smtClean="0">
                <a:sym typeface="Wingdings" pitchFamily="2" charset="2"/>
              </a:rPr>
              <a:t>Node 0001 is the common ancestor; use 110 to route down from ancestor</a:t>
            </a:r>
          </a:p>
          <a:p>
            <a:r>
              <a:rPr lang="en-CA" dirty="0" smtClean="0">
                <a:sym typeface="Wingdings" pitchFamily="2" charset="2"/>
              </a:rPr>
              <a:t>110  right, right, left from 0001 (common ancestor)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Routing on Static Network… 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800" b="1" u="sng" smtClean="0"/>
              <a:t>Hybercubes: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Multidimensional mesh of processors with exactly two processors in each dimension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D-dimensional hypercube has p = 2</a:t>
            </a:r>
            <a:r>
              <a:rPr lang="en-US" sz="4000" baseline="30000" smtClean="0"/>
              <a:t>D</a:t>
            </a:r>
            <a:endParaRPr lang="en-US" sz="2800" smtClean="0"/>
          </a:p>
          <a:p>
            <a:pPr>
              <a:lnSpc>
                <a:spcPct val="90000"/>
              </a:lnSpc>
            </a:pPr>
            <a:r>
              <a:rPr lang="en-US" sz="2800" smtClean="0"/>
              <a:t>Recursively constructed as follows: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a single processor is 0-dim hypercube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1-dim hypercube is constructed by connecting two 0-dim hypercubes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(d+1)-dim hypercube is constructed by connecting corresponding processors of two d-dim hypercubes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Routing on Static Network… 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9901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435100" y="1447800"/>
            <a:ext cx="7499350" cy="5410200"/>
          </a:xfrm>
        </p:spPr>
        <p:txBody>
          <a:bodyPr>
            <a:normAutofit fontScale="92500" lnSpcReduction="1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Properties of hypercube network</a:t>
            </a:r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/>
              <a:t>two processors are connected by a direct link if and only if the binary representation of their labels differ at exactly one bit position</a:t>
            </a:r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/>
              <a:t>in a d-dimensional hypercube, each processor is directly connected to d other processors</a:t>
            </a:r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/>
              <a:t>a d-dimensional hypercube can be partitioned into two (d-1)-dimensional sub-</a:t>
            </a:r>
            <a:r>
              <a:rPr lang="en-US" dirty="0" err="1"/>
              <a:t>hypercubes</a:t>
            </a:r>
            <a:endParaRPr lang="en-US" dirty="0"/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/>
              <a:t>total number of bit positions at which these two labels differ is called the </a:t>
            </a:r>
            <a:r>
              <a:rPr lang="en-US" dirty="0">
                <a:solidFill>
                  <a:srgbClr val="CC0000"/>
                </a:solidFill>
              </a:rPr>
              <a:t>hamming distance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CA" dirty="0" smtClean="0">
                <a:solidFill>
                  <a:schemeClr val="tx2">
                    <a:satMod val="130000"/>
                  </a:schemeClr>
                </a:solidFill>
              </a:rPr>
              <a:t>INs in Supercomputers </a:t>
            </a:r>
            <a:endParaRPr lang="en-CA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0" name="Cube 9"/>
          <p:cNvSpPr/>
          <p:nvPr/>
        </p:nvSpPr>
        <p:spPr>
          <a:xfrm>
            <a:off x="1285852" y="1714488"/>
            <a:ext cx="571504" cy="642942"/>
          </a:xfrm>
          <a:prstGeom prst="cub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/>
              <a:t>PE</a:t>
            </a:r>
          </a:p>
        </p:txBody>
      </p:sp>
      <p:sp>
        <p:nvSpPr>
          <p:cNvPr id="11" name="Cube 10"/>
          <p:cNvSpPr/>
          <p:nvPr/>
        </p:nvSpPr>
        <p:spPr>
          <a:xfrm>
            <a:off x="1857356" y="1714488"/>
            <a:ext cx="571504" cy="642942"/>
          </a:xfrm>
          <a:prstGeom prst="cub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/>
              <a:t>PE</a:t>
            </a:r>
          </a:p>
        </p:txBody>
      </p:sp>
      <p:sp>
        <p:nvSpPr>
          <p:cNvPr id="12" name="Cube 11"/>
          <p:cNvSpPr/>
          <p:nvPr/>
        </p:nvSpPr>
        <p:spPr>
          <a:xfrm>
            <a:off x="2428860" y="1714488"/>
            <a:ext cx="571504" cy="642942"/>
          </a:xfrm>
          <a:prstGeom prst="cub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/>
              <a:t>PE</a:t>
            </a:r>
          </a:p>
        </p:txBody>
      </p:sp>
      <p:sp>
        <p:nvSpPr>
          <p:cNvPr id="13" name="Cube 12"/>
          <p:cNvSpPr/>
          <p:nvPr/>
        </p:nvSpPr>
        <p:spPr>
          <a:xfrm>
            <a:off x="3000364" y="1714488"/>
            <a:ext cx="571504" cy="642942"/>
          </a:xfrm>
          <a:prstGeom prst="cub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/>
              <a:t>PE</a:t>
            </a:r>
          </a:p>
        </p:txBody>
      </p:sp>
      <p:sp>
        <p:nvSpPr>
          <p:cNvPr id="14" name="Cube 13"/>
          <p:cNvSpPr/>
          <p:nvPr/>
        </p:nvSpPr>
        <p:spPr>
          <a:xfrm>
            <a:off x="3857620" y="1714488"/>
            <a:ext cx="571504" cy="642942"/>
          </a:xfrm>
          <a:prstGeom prst="cub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/>
              <a:t>PE</a:t>
            </a:r>
          </a:p>
        </p:txBody>
      </p:sp>
      <p:sp>
        <p:nvSpPr>
          <p:cNvPr id="15" name="Cube 14"/>
          <p:cNvSpPr/>
          <p:nvPr/>
        </p:nvSpPr>
        <p:spPr>
          <a:xfrm>
            <a:off x="1214414" y="2571744"/>
            <a:ext cx="3143272" cy="642942"/>
          </a:xfrm>
          <a:prstGeom prst="cub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/>
              <a:t>Network</a:t>
            </a:r>
          </a:p>
        </p:txBody>
      </p:sp>
      <p:sp>
        <p:nvSpPr>
          <p:cNvPr id="16" name="Cube 15"/>
          <p:cNvSpPr/>
          <p:nvPr/>
        </p:nvSpPr>
        <p:spPr>
          <a:xfrm>
            <a:off x="1142976" y="3429000"/>
            <a:ext cx="1143008" cy="642942"/>
          </a:xfrm>
          <a:prstGeom prst="cub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/>
              <a:t>Memory</a:t>
            </a:r>
          </a:p>
        </p:txBody>
      </p:sp>
      <p:sp>
        <p:nvSpPr>
          <p:cNvPr id="19" name="Cube 18"/>
          <p:cNvSpPr/>
          <p:nvPr/>
        </p:nvSpPr>
        <p:spPr>
          <a:xfrm>
            <a:off x="2143108" y="3429000"/>
            <a:ext cx="1143008" cy="642942"/>
          </a:xfrm>
          <a:prstGeom prst="cub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/>
              <a:t>Memory</a:t>
            </a:r>
          </a:p>
        </p:txBody>
      </p:sp>
      <p:sp>
        <p:nvSpPr>
          <p:cNvPr id="20" name="Cube 19"/>
          <p:cNvSpPr/>
          <p:nvPr/>
        </p:nvSpPr>
        <p:spPr>
          <a:xfrm>
            <a:off x="3143240" y="3429000"/>
            <a:ext cx="1143008" cy="642942"/>
          </a:xfrm>
          <a:prstGeom prst="cub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/>
              <a:t>Memory</a:t>
            </a:r>
          </a:p>
        </p:txBody>
      </p:sp>
      <p:cxnSp>
        <p:nvCxnSpPr>
          <p:cNvPr id="22" name="Straight Connector 21"/>
          <p:cNvCxnSpPr>
            <a:stCxn id="0" idx="3"/>
          </p:cNvCxnSpPr>
          <p:nvPr/>
        </p:nvCxnSpPr>
        <p:spPr>
          <a:xfrm rot="5400000">
            <a:off x="1356519" y="2499519"/>
            <a:ext cx="28575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1929607" y="2499519"/>
            <a:ext cx="285750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2501107" y="2499519"/>
            <a:ext cx="285750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3072607" y="2499519"/>
            <a:ext cx="285750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3929857" y="2499519"/>
            <a:ext cx="285750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1500982" y="3356769"/>
            <a:ext cx="285750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2572544" y="3356769"/>
            <a:ext cx="28575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3644107" y="3356769"/>
            <a:ext cx="285750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Cube 29"/>
          <p:cNvSpPr/>
          <p:nvPr/>
        </p:nvSpPr>
        <p:spPr>
          <a:xfrm>
            <a:off x="5286380" y="2428868"/>
            <a:ext cx="571504" cy="642942"/>
          </a:xfrm>
          <a:prstGeom prst="cub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/>
              <a:t>PE</a:t>
            </a:r>
          </a:p>
        </p:txBody>
      </p:sp>
      <p:sp>
        <p:nvSpPr>
          <p:cNvPr id="31" name="Cube 30"/>
          <p:cNvSpPr/>
          <p:nvPr/>
        </p:nvSpPr>
        <p:spPr>
          <a:xfrm>
            <a:off x="5857884" y="2428868"/>
            <a:ext cx="571504" cy="642942"/>
          </a:xfrm>
          <a:prstGeom prst="cub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/>
              <a:t>PE</a:t>
            </a:r>
          </a:p>
        </p:txBody>
      </p:sp>
      <p:sp>
        <p:nvSpPr>
          <p:cNvPr id="32" name="Cube 31"/>
          <p:cNvSpPr/>
          <p:nvPr/>
        </p:nvSpPr>
        <p:spPr>
          <a:xfrm>
            <a:off x="6429388" y="2428868"/>
            <a:ext cx="571504" cy="642942"/>
          </a:xfrm>
          <a:prstGeom prst="cub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/>
              <a:t>PE</a:t>
            </a:r>
          </a:p>
        </p:txBody>
      </p:sp>
      <p:sp>
        <p:nvSpPr>
          <p:cNvPr id="33" name="Cube 32"/>
          <p:cNvSpPr/>
          <p:nvPr/>
        </p:nvSpPr>
        <p:spPr>
          <a:xfrm>
            <a:off x="7000892" y="2428868"/>
            <a:ext cx="571504" cy="642942"/>
          </a:xfrm>
          <a:prstGeom prst="cub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/>
              <a:t>PE</a:t>
            </a:r>
          </a:p>
        </p:txBody>
      </p:sp>
      <p:sp>
        <p:nvSpPr>
          <p:cNvPr id="34" name="Cube 33"/>
          <p:cNvSpPr/>
          <p:nvPr/>
        </p:nvSpPr>
        <p:spPr>
          <a:xfrm>
            <a:off x="8001024" y="2428868"/>
            <a:ext cx="571504" cy="642942"/>
          </a:xfrm>
          <a:prstGeom prst="cub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/>
              <a:t>PE</a:t>
            </a:r>
          </a:p>
        </p:txBody>
      </p:sp>
      <p:sp>
        <p:nvSpPr>
          <p:cNvPr id="35" name="Cube 34"/>
          <p:cNvSpPr/>
          <p:nvPr/>
        </p:nvSpPr>
        <p:spPr>
          <a:xfrm>
            <a:off x="5214942" y="3286124"/>
            <a:ext cx="3357586" cy="642942"/>
          </a:xfrm>
          <a:prstGeom prst="cub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/>
              <a:t>Network</a:t>
            </a:r>
          </a:p>
        </p:txBody>
      </p:sp>
      <p:sp>
        <p:nvSpPr>
          <p:cNvPr id="36" name="Cube 35"/>
          <p:cNvSpPr/>
          <p:nvPr/>
        </p:nvSpPr>
        <p:spPr>
          <a:xfrm>
            <a:off x="5286380" y="1857364"/>
            <a:ext cx="571504" cy="642942"/>
          </a:xfrm>
          <a:prstGeom prst="cub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00" dirty="0" err="1"/>
              <a:t>Mem</a:t>
            </a:r>
            <a:endParaRPr lang="en-CA" sz="900" dirty="0"/>
          </a:p>
        </p:txBody>
      </p:sp>
      <p:cxnSp>
        <p:nvCxnSpPr>
          <p:cNvPr id="39" name="Straight Connector 38"/>
          <p:cNvCxnSpPr>
            <a:stCxn id="0" idx="3"/>
          </p:cNvCxnSpPr>
          <p:nvPr/>
        </p:nvCxnSpPr>
        <p:spPr>
          <a:xfrm rot="5400000">
            <a:off x="5358607" y="3213894"/>
            <a:ext cx="285750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5930107" y="3213894"/>
            <a:ext cx="285750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6501607" y="3213894"/>
            <a:ext cx="285750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7073107" y="3213894"/>
            <a:ext cx="285750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8073232" y="3213894"/>
            <a:ext cx="285750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Cube 46"/>
          <p:cNvSpPr/>
          <p:nvPr/>
        </p:nvSpPr>
        <p:spPr>
          <a:xfrm>
            <a:off x="5857884" y="1857364"/>
            <a:ext cx="571504" cy="642942"/>
          </a:xfrm>
          <a:prstGeom prst="cub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00" dirty="0" err="1"/>
              <a:t>Mem</a:t>
            </a:r>
            <a:endParaRPr lang="en-CA" sz="900" dirty="0"/>
          </a:p>
        </p:txBody>
      </p:sp>
      <p:sp>
        <p:nvSpPr>
          <p:cNvPr id="48" name="Cube 47"/>
          <p:cNvSpPr/>
          <p:nvPr/>
        </p:nvSpPr>
        <p:spPr>
          <a:xfrm>
            <a:off x="6429388" y="1857364"/>
            <a:ext cx="571504" cy="642942"/>
          </a:xfrm>
          <a:prstGeom prst="cub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00" dirty="0" err="1"/>
              <a:t>Mem</a:t>
            </a:r>
            <a:endParaRPr lang="en-CA" sz="900" dirty="0"/>
          </a:p>
        </p:txBody>
      </p:sp>
      <p:sp>
        <p:nvSpPr>
          <p:cNvPr id="49" name="Cube 48"/>
          <p:cNvSpPr/>
          <p:nvPr/>
        </p:nvSpPr>
        <p:spPr>
          <a:xfrm>
            <a:off x="7000892" y="1857364"/>
            <a:ext cx="571504" cy="642942"/>
          </a:xfrm>
          <a:prstGeom prst="cub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00" dirty="0" err="1"/>
              <a:t>Mem</a:t>
            </a:r>
            <a:endParaRPr lang="en-CA" sz="900" dirty="0"/>
          </a:p>
        </p:txBody>
      </p:sp>
      <p:sp>
        <p:nvSpPr>
          <p:cNvPr id="50" name="Cube 49"/>
          <p:cNvSpPr/>
          <p:nvPr/>
        </p:nvSpPr>
        <p:spPr>
          <a:xfrm>
            <a:off x="8001024" y="1857364"/>
            <a:ext cx="571504" cy="642942"/>
          </a:xfrm>
          <a:prstGeom prst="cub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00" dirty="0" err="1"/>
              <a:t>Mem</a:t>
            </a:r>
            <a:endParaRPr lang="en-CA" sz="900" dirty="0"/>
          </a:p>
        </p:txBody>
      </p:sp>
      <p:sp>
        <p:nvSpPr>
          <p:cNvPr id="11340" name="TextBox 50"/>
          <p:cNvSpPr txBox="1">
            <a:spLocks noChangeArrowheads="1"/>
          </p:cNvSpPr>
          <p:nvPr/>
        </p:nvSpPr>
        <p:spPr bwMode="auto">
          <a:xfrm>
            <a:off x="1714500" y="4714875"/>
            <a:ext cx="20335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>
                <a:latin typeface="Gill Sans MT" pitchFamily="34" charset="0"/>
              </a:rPr>
              <a:t>Dance-Hall Model</a:t>
            </a:r>
          </a:p>
          <a:p>
            <a:r>
              <a:rPr lang="en-CA">
                <a:latin typeface="Gill Sans MT" pitchFamily="34" charset="0"/>
              </a:rPr>
              <a:t>Of Supercomputers</a:t>
            </a:r>
          </a:p>
        </p:txBody>
      </p:sp>
      <p:sp>
        <p:nvSpPr>
          <p:cNvPr id="11341" name="TextBox 51"/>
          <p:cNvSpPr txBox="1">
            <a:spLocks noChangeArrowheads="1"/>
          </p:cNvSpPr>
          <p:nvPr/>
        </p:nvSpPr>
        <p:spPr bwMode="auto">
          <a:xfrm>
            <a:off x="5857875" y="4643438"/>
            <a:ext cx="27574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>
                <a:latin typeface="Gill Sans MT" pitchFamily="34" charset="0"/>
              </a:rPr>
              <a:t>Distributed memory Model</a:t>
            </a:r>
          </a:p>
          <a:p>
            <a:r>
              <a:rPr lang="en-CA">
                <a:latin typeface="Gill Sans MT" pitchFamily="34" charset="0"/>
              </a:rPr>
              <a:t>Of Supercomputers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Routing on Static Network…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b="1" u="sng" smtClean="0"/>
              <a:t>Routing: E-Cube routing</a:t>
            </a:r>
          </a:p>
          <a:p>
            <a:r>
              <a:rPr lang="en-US" smtClean="0"/>
              <a:t>Let s and d be the labels of the source and destination nodes respectively</a:t>
            </a:r>
          </a:p>
          <a:p>
            <a:r>
              <a:rPr lang="en-US" smtClean="0"/>
              <a:t>Minimum distance between the processors is given by x = (s XOR d)</a:t>
            </a:r>
          </a:p>
          <a:p>
            <a:r>
              <a:rPr lang="en-US" smtClean="0"/>
              <a:t>Processor s sends the message along dim k, where k is the position of the least significant non-zero bit in (s XOR 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Routing on Static Network… 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891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Processor i computes (i XOR d) and forwards the message along the dimension corresponding to the least significant nonzero bit</a:t>
            </a:r>
          </a:p>
          <a:p>
            <a:endParaRPr lang="en-US" smtClean="0"/>
          </a:p>
        </p:txBody>
      </p:sp>
      <p:pic>
        <p:nvPicPr>
          <p:cNvPr id="38916" name="Picture 1028" descr="f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6838" y="3786188"/>
            <a:ext cx="77057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6988" y="142875"/>
            <a:ext cx="5648325" cy="660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5" descr="f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1475" y="0"/>
            <a:ext cx="6716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130000"/>
                  </a:schemeClr>
                </a:solidFill>
              </a:rPr>
              <a:t>Dynamic Network Topologies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Examples:</a:t>
            </a:r>
          </a:p>
          <a:p>
            <a:pPr lvl="1"/>
            <a:r>
              <a:rPr lang="en-US" smtClean="0"/>
              <a:t>Buses, Crossbars, and Multistage interconnection networks</a:t>
            </a:r>
          </a:p>
          <a:p>
            <a:r>
              <a:rPr lang="en-US" smtClean="0"/>
              <a:t>Supercomputers, high performance IP routers, ATM switches use these networks (e.g., IBM DeepBlue)</a:t>
            </a:r>
          </a:p>
          <a:p>
            <a:r>
              <a:rPr lang="en-US" smtClean="0"/>
              <a:t>Several aliases - omega, flip, butterfly, baseline, delta, generalized cube, multistage shuffle-exchange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Multistage Cube Network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Cross-bar has several advantages</a:t>
            </a:r>
          </a:p>
          <a:p>
            <a:pPr lvl="1"/>
            <a:r>
              <a:rPr lang="en-CA" dirty="0" smtClean="0"/>
              <a:t>Allows different types of connection patterns – </a:t>
            </a:r>
            <a:r>
              <a:rPr lang="en-CA" dirty="0" err="1" smtClean="0"/>
              <a:t>unicast</a:t>
            </a:r>
            <a:r>
              <a:rPr lang="en-CA" dirty="0" smtClean="0"/>
              <a:t>, broadcast, multicast</a:t>
            </a:r>
          </a:p>
          <a:p>
            <a:pPr lvl="1"/>
            <a:r>
              <a:rPr lang="en-CA" dirty="0" smtClean="0"/>
              <a:t>Has n</a:t>
            </a:r>
            <a:r>
              <a:rPr lang="en-CA" baseline="30000" dirty="0" smtClean="0"/>
              <a:t>2</a:t>
            </a:r>
            <a:r>
              <a:rPr lang="en-CA" dirty="0" smtClean="0"/>
              <a:t> switch cost – not very scalable</a:t>
            </a:r>
          </a:p>
          <a:p>
            <a:r>
              <a:rPr lang="en-CA" dirty="0" err="1" smtClean="0"/>
              <a:t>Multistages</a:t>
            </a:r>
            <a:r>
              <a:rPr lang="en-CA" dirty="0" smtClean="0"/>
              <a:t> switches – build cheaper and scalable switches that can provide “large” number of connection patterns</a:t>
            </a:r>
          </a:p>
          <a:p>
            <a:pPr lvl="1"/>
            <a:r>
              <a:rPr lang="en-CA" dirty="0" smtClean="0"/>
              <a:t>Reduce switch cost (n</a:t>
            </a:r>
            <a:r>
              <a:rPr lang="en-CA" baseline="30000" dirty="0" smtClean="0"/>
              <a:t>2</a:t>
            </a:r>
            <a:r>
              <a:rPr lang="en-CA" dirty="0" smtClean="0"/>
              <a:t> </a:t>
            </a:r>
            <a:r>
              <a:rPr lang="en-CA" dirty="0" smtClean="0">
                <a:sym typeface="Wingdings" pitchFamily="2" charset="2"/>
              </a:rPr>
              <a:t> n log n)</a:t>
            </a:r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Multistage Cube Network</a:t>
            </a:r>
            <a:endParaRPr lang="en-CA" dirty="0"/>
          </a:p>
        </p:txBody>
      </p:sp>
      <p:sp>
        <p:nvSpPr>
          <p:cNvPr id="4" name="Cube 3"/>
          <p:cNvSpPr/>
          <p:nvPr/>
        </p:nvSpPr>
        <p:spPr>
          <a:xfrm>
            <a:off x="1500166" y="1857364"/>
            <a:ext cx="1357322" cy="4286280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Cross Bar Switch</a:t>
            </a:r>
            <a:endParaRPr lang="en-CA" dirty="0"/>
          </a:p>
        </p:txBody>
      </p:sp>
      <p:sp>
        <p:nvSpPr>
          <p:cNvPr id="6" name="Cube 5"/>
          <p:cNvSpPr/>
          <p:nvPr/>
        </p:nvSpPr>
        <p:spPr>
          <a:xfrm>
            <a:off x="4857752" y="1928802"/>
            <a:ext cx="642942" cy="1357322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CA" dirty="0" smtClean="0"/>
              <a:t>Cross Bar Switch</a:t>
            </a:r>
            <a:endParaRPr lang="en-CA" dirty="0"/>
          </a:p>
        </p:txBody>
      </p:sp>
      <p:sp>
        <p:nvSpPr>
          <p:cNvPr id="7" name="Cube 6"/>
          <p:cNvSpPr/>
          <p:nvPr/>
        </p:nvSpPr>
        <p:spPr>
          <a:xfrm>
            <a:off x="4857752" y="3286124"/>
            <a:ext cx="642942" cy="1357322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CA" dirty="0" smtClean="0"/>
              <a:t>Cross Bar Switch</a:t>
            </a:r>
            <a:endParaRPr lang="en-CA" dirty="0"/>
          </a:p>
        </p:txBody>
      </p:sp>
      <p:sp>
        <p:nvSpPr>
          <p:cNvPr id="10" name="Cube 9"/>
          <p:cNvSpPr/>
          <p:nvPr/>
        </p:nvSpPr>
        <p:spPr>
          <a:xfrm>
            <a:off x="4857752" y="4643446"/>
            <a:ext cx="642942" cy="1357322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CA" dirty="0" smtClean="0"/>
              <a:t>Cross Bar Switch</a:t>
            </a:r>
            <a:endParaRPr lang="en-CA" dirty="0"/>
          </a:p>
        </p:txBody>
      </p:sp>
      <p:sp>
        <p:nvSpPr>
          <p:cNvPr id="14" name="Cube 13"/>
          <p:cNvSpPr/>
          <p:nvPr/>
        </p:nvSpPr>
        <p:spPr>
          <a:xfrm>
            <a:off x="5786446" y="1928802"/>
            <a:ext cx="642942" cy="1357322"/>
          </a:xfrm>
          <a:prstGeom prst="cub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CA" dirty="0" smtClean="0"/>
              <a:t>Cross Bar Switch</a:t>
            </a:r>
            <a:endParaRPr lang="en-CA" dirty="0"/>
          </a:p>
        </p:txBody>
      </p:sp>
      <p:sp>
        <p:nvSpPr>
          <p:cNvPr id="15" name="Cube 14"/>
          <p:cNvSpPr/>
          <p:nvPr/>
        </p:nvSpPr>
        <p:spPr>
          <a:xfrm>
            <a:off x="5786446" y="3286124"/>
            <a:ext cx="642942" cy="1357322"/>
          </a:xfrm>
          <a:prstGeom prst="cub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CA" dirty="0" smtClean="0"/>
              <a:t>Cross Bar Switch</a:t>
            </a:r>
            <a:endParaRPr lang="en-CA" dirty="0"/>
          </a:p>
        </p:txBody>
      </p:sp>
      <p:sp>
        <p:nvSpPr>
          <p:cNvPr id="16" name="Cube 15"/>
          <p:cNvSpPr/>
          <p:nvPr/>
        </p:nvSpPr>
        <p:spPr>
          <a:xfrm>
            <a:off x="5786446" y="4643446"/>
            <a:ext cx="642942" cy="1357322"/>
          </a:xfrm>
          <a:prstGeom prst="cub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CA" dirty="0" smtClean="0"/>
              <a:t>Cross Bar Switch</a:t>
            </a:r>
            <a:endParaRPr lang="en-CA" dirty="0"/>
          </a:p>
        </p:txBody>
      </p:sp>
      <p:sp>
        <p:nvSpPr>
          <p:cNvPr id="17" name="Cube 16"/>
          <p:cNvSpPr/>
          <p:nvPr/>
        </p:nvSpPr>
        <p:spPr>
          <a:xfrm>
            <a:off x="6715140" y="1928802"/>
            <a:ext cx="642942" cy="1357322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CA" dirty="0" smtClean="0"/>
              <a:t>Cross Bar Switch</a:t>
            </a:r>
            <a:endParaRPr lang="en-CA" dirty="0"/>
          </a:p>
        </p:txBody>
      </p:sp>
      <p:sp>
        <p:nvSpPr>
          <p:cNvPr id="18" name="Cube 17"/>
          <p:cNvSpPr/>
          <p:nvPr/>
        </p:nvSpPr>
        <p:spPr>
          <a:xfrm>
            <a:off x="6715140" y="3286124"/>
            <a:ext cx="642942" cy="1357322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CA" dirty="0" smtClean="0"/>
              <a:t>Cross Bar Switch</a:t>
            </a:r>
            <a:endParaRPr lang="en-CA" dirty="0"/>
          </a:p>
        </p:txBody>
      </p:sp>
      <p:sp>
        <p:nvSpPr>
          <p:cNvPr id="19" name="Cube 18"/>
          <p:cNvSpPr/>
          <p:nvPr/>
        </p:nvSpPr>
        <p:spPr>
          <a:xfrm>
            <a:off x="6715140" y="4643446"/>
            <a:ext cx="642942" cy="1357322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CA" dirty="0" smtClean="0"/>
              <a:t>Cross Bar Switch</a:t>
            </a:r>
            <a:endParaRPr lang="en-CA" dirty="0"/>
          </a:p>
        </p:txBody>
      </p:sp>
      <p:cxnSp>
        <p:nvCxnSpPr>
          <p:cNvPr id="22" name="Straight Connector 21"/>
          <p:cNvCxnSpPr>
            <a:endCxn id="14" idx="2"/>
          </p:cNvCxnSpPr>
          <p:nvPr/>
        </p:nvCxnSpPr>
        <p:spPr>
          <a:xfrm rot="16200000" flipH="1">
            <a:off x="5371213" y="2272597"/>
            <a:ext cx="473276" cy="35719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15" idx="2"/>
          </p:cNvCxnSpPr>
          <p:nvPr/>
        </p:nvCxnSpPr>
        <p:spPr>
          <a:xfrm rot="16200000" flipH="1">
            <a:off x="5335494" y="3594200"/>
            <a:ext cx="544714" cy="35719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 flipH="1" flipV="1">
            <a:off x="5322099" y="5322107"/>
            <a:ext cx="500066" cy="4286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7" idx="5"/>
          </p:cNvCxnSpPr>
          <p:nvPr/>
        </p:nvCxnSpPr>
        <p:spPr>
          <a:xfrm>
            <a:off x="5500694" y="3884417"/>
            <a:ext cx="285752" cy="47327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5179223" y="3107529"/>
            <a:ext cx="857256" cy="35719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 flipH="1" flipV="1">
            <a:off x="5107785" y="4822041"/>
            <a:ext cx="1000132" cy="35719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 flipH="1">
            <a:off x="5786446" y="2857496"/>
            <a:ext cx="1500198" cy="35719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 flipH="1" flipV="1">
            <a:off x="5857884" y="3357562"/>
            <a:ext cx="1357322" cy="35719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 flipH="1" flipV="1">
            <a:off x="5857884" y="4786322"/>
            <a:ext cx="1357322" cy="35719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6200000" flipH="1">
            <a:off x="5857884" y="4286256"/>
            <a:ext cx="1357322" cy="35719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endCxn id="18" idx="2"/>
          </p:cNvCxnSpPr>
          <p:nvPr/>
        </p:nvCxnSpPr>
        <p:spPr>
          <a:xfrm rot="5400000" flipH="1" flipV="1">
            <a:off x="5987365" y="4415737"/>
            <a:ext cx="1098360" cy="35719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6200000" flipH="1">
            <a:off x="6036479" y="3107529"/>
            <a:ext cx="1000132" cy="35719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ube 4"/>
          <p:cNvSpPr/>
          <p:nvPr/>
        </p:nvSpPr>
        <p:spPr>
          <a:xfrm>
            <a:off x="4214810" y="1428736"/>
            <a:ext cx="4429156" cy="4929222"/>
          </a:xfrm>
          <a:prstGeom prst="cube">
            <a:avLst/>
          </a:prstGeom>
          <a:solidFill>
            <a:schemeClr val="accent6">
              <a:lumMod val="40000"/>
              <a:lumOff val="60000"/>
              <a:alpha val="25098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46" name="Straight Connector 45"/>
          <p:cNvCxnSpPr/>
          <p:nvPr/>
        </p:nvCxnSpPr>
        <p:spPr>
          <a:xfrm>
            <a:off x="1142976" y="2500306"/>
            <a:ext cx="35719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643174" y="2500306"/>
            <a:ext cx="85725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142976" y="3143248"/>
            <a:ext cx="35719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2643174" y="3143248"/>
            <a:ext cx="847732" cy="95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142976" y="3776666"/>
            <a:ext cx="35719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643174" y="3776666"/>
            <a:ext cx="85725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142976" y="4419608"/>
            <a:ext cx="35719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2643174" y="4419608"/>
            <a:ext cx="847732" cy="95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1142976" y="4991112"/>
            <a:ext cx="35719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2643174" y="4991112"/>
            <a:ext cx="85725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1142976" y="5634054"/>
            <a:ext cx="35719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2643174" y="5634054"/>
            <a:ext cx="847732" cy="95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857620" y="2652706"/>
            <a:ext cx="35719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8072462" y="2652706"/>
            <a:ext cx="85725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3857620" y="3295648"/>
            <a:ext cx="35719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8072462" y="3295648"/>
            <a:ext cx="847732" cy="95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857620" y="3929066"/>
            <a:ext cx="35719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8072462" y="3929066"/>
            <a:ext cx="85725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857620" y="4572008"/>
            <a:ext cx="35719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8072462" y="4572008"/>
            <a:ext cx="847732" cy="95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3857620" y="5143512"/>
            <a:ext cx="35719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8072462" y="5143512"/>
            <a:ext cx="85725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130000"/>
                  </a:schemeClr>
                </a:solidFill>
              </a:rPr>
              <a:t>Multistage Cube Network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smtClean="0"/>
              <a:t>For a NxN network, we have m = log</a:t>
            </a:r>
            <a:r>
              <a:rPr lang="en-US" sz="3600" baseline="-25000" smtClean="0"/>
              <a:t>2</a:t>
            </a:r>
            <a:r>
              <a:rPr lang="en-US" sz="2800" smtClean="0"/>
              <a:t>N stages</a:t>
            </a:r>
          </a:p>
          <a:p>
            <a:r>
              <a:rPr lang="en-US" sz="2800" smtClean="0"/>
              <a:t>Each stage has N/2 two-input/two-output interchange boxes</a:t>
            </a:r>
          </a:p>
          <a:p>
            <a:r>
              <a:rPr lang="en-US" sz="2800" smtClean="0"/>
              <a:t>The connection pattern among the boxes is different for the different multistage interconnection networks (MINs)</a:t>
            </a:r>
          </a:p>
          <a:p>
            <a:endParaRPr lang="en-US" sz="2800" smtClean="0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4289444" y="4981596"/>
            <a:ext cx="9906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latin typeface="Gill Sans MT" pitchFamily="34" charset="0"/>
            </a:endParaRPr>
          </a:p>
        </p:txBody>
      </p:sp>
      <p:sp>
        <p:nvSpPr>
          <p:cNvPr id="43013" name="Line 6"/>
          <p:cNvSpPr>
            <a:spLocks noChangeShapeType="1"/>
          </p:cNvSpPr>
          <p:nvPr/>
        </p:nvSpPr>
        <p:spPr bwMode="auto">
          <a:xfrm>
            <a:off x="3756044" y="5133996"/>
            <a:ext cx="533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43014" name="Line 7"/>
          <p:cNvSpPr>
            <a:spLocks noChangeShapeType="1"/>
          </p:cNvSpPr>
          <p:nvPr/>
        </p:nvSpPr>
        <p:spPr bwMode="auto">
          <a:xfrm>
            <a:off x="3756044" y="6200796"/>
            <a:ext cx="533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43015" name="Line 8"/>
          <p:cNvSpPr>
            <a:spLocks noChangeShapeType="1"/>
          </p:cNvSpPr>
          <p:nvPr/>
        </p:nvSpPr>
        <p:spPr bwMode="auto">
          <a:xfrm>
            <a:off x="5280044" y="5133996"/>
            <a:ext cx="533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43016" name="Line 9"/>
          <p:cNvSpPr>
            <a:spLocks noChangeShapeType="1"/>
          </p:cNvSpPr>
          <p:nvPr/>
        </p:nvSpPr>
        <p:spPr bwMode="auto">
          <a:xfrm>
            <a:off x="5280044" y="6200796"/>
            <a:ext cx="533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43017" name="Text Box 11"/>
          <p:cNvSpPr txBox="1">
            <a:spLocks noChangeArrowheads="1"/>
          </p:cNvSpPr>
          <p:nvPr/>
        </p:nvSpPr>
        <p:spPr bwMode="auto">
          <a:xfrm>
            <a:off x="3298844" y="4905396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0000"/>
                </a:solidFill>
                <a:latin typeface="Futura Bk BT" pitchFamily="34" charset="0"/>
              </a:rPr>
              <a:t>P</a:t>
            </a:r>
          </a:p>
        </p:txBody>
      </p:sp>
      <p:sp>
        <p:nvSpPr>
          <p:cNvPr id="43018" name="Text Box 13"/>
          <p:cNvSpPr txBox="1">
            <a:spLocks noChangeArrowheads="1"/>
          </p:cNvSpPr>
          <p:nvPr/>
        </p:nvSpPr>
        <p:spPr bwMode="auto">
          <a:xfrm>
            <a:off x="5889644" y="4905396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0000"/>
                </a:solidFill>
                <a:latin typeface="Futura Bk BT" pitchFamily="34" charset="0"/>
              </a:rPr>
              <a:t>P</a:t>
            </a:r>
          </a:p>
        </p:txBody>
      </p:sp>
      <p:sp>
        <p:nvSpPr>
          <p:cNvPr id="43019" name="Text Box 14"/>
          <p:cNvSpPr txBox="1">
            <a:spLocks noChangeArrowheads="1"/>
          </p:cNvSpPr>
          <p:nvPr/>
        </p:nvSpPr>
        <p:spPr bwMode="auto">
          <a:xfrm>
            <a:off x="5965844" y="5972196"/>
            <a:ext cx="132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0000"/>
                </a:solidFill>
                <a:latin typeface="Futura Bk BT" pitchFamily="34" charset="0"/>
              </a:rPr>
              <a:t>cube</a:t>
            </a:r>
            <a:r>
              <a:rPr kumimoji="1" lang="en-US" sz="3600" baseline="-25000">
                <a:solidFill>
                  <a:srgbClr val="CC0000"/>
                </a:solidFill>
                <a:latin typeface="Futura Bk BT" pitchFamily="34" charset="0"/>
              </a:rPr>
              <a:t>i</a:t>
            </a:r>
            <a:r>
              <a:rPr lang="en-US" sz="2400">
                <a:solidFill>
                  <a:srgbClr val="CC0000"/>
                </a:solidFill>
                <a:latin typeface="Futura Bk BT" pitchFamily="34" charset="0"/>
              </a:rPr>
              <a:t>(P)</a:t>
            </a:r>
          </a:p>
        </p:txBody>
      </p:sp>
      <p:sp>
        <p:nvSpPr>
          <p:cNvPr id="43020" name="Text Box 15"/>
          <p:cNvSpPr txBox="1">
            <a:spLocks noChangeArrowheads="1"/>
          </p:cNvSpPr>
          <p:nvPr/>
        </p:nvSpPr>
        <p:spPr bwMode="auto">
          <a:xfrm>
            <a:off x="2460644" y="5972196"/>
            <a:ext cx="132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0000"/>
                </a:solidFill>
                <a:latin typeface="Futura Bk BT" pitchFamily="34" charset="0"/>
              </a:rPr>
              <a:t>cube</a:t>
            </a:r>
            <a:r>
              <a:rPr kumimoji="1" lang="en-US" sz="3600" baseline="-25000">
                <a:solidFill>
                  <a:srgbClr val="CC0000"/>
                </a:solidFill>
                <a:latin typeface="Futura Bk BT" pitchFamily="34" charset="0"/>
              </a:rPr>
              <a:t>i</a:t>
            </a:r>
            <a:r>
              <a:rPr lang="en-US" sz="2400">
                <a:solidFill>
                  <a:srgbClr val="CC0000"/>
                </a:solidFill>
                <a:latin typeface="Futura Bk BT" pitchFamily="34" charset="0"/>
              </a:rPr>
              <a:t>(P)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130000"/>
                  </a:schemeClr>
                </a:solidFill>
              </a:rPr>
              <a:t>Multistage Cube Network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cube</a:t>
            </a:r>
            <a:r>
              <a:rPr lang="en-US" sz="4000" baseline="-25000" smtClean="0"/>
              <a:t>i</a:t>
            </a:r>
            <a:r>
              <a:rPr lang="en-US" smtClean="0"/>
              <a:t>(P) is the cube interconnection function</a:t>
            </a:r>
          </a:p>
          <a:p>
            <a:r>
              <a:rPr lang="en-US" smtClean="0"/>
              <a:t>Let P = p</a:t>
            </a:r>
            <a:r>
              <a:rPr lang="en-US" sz="4000" baseline="-25000" smtClean="0"/>
              <a:t>m-1</a:t>
            </a:r>
            <a:r>
              <a:rPr lang="en-US" smtClean="0"/>
              <a:t>...p</a:t>
            </a:r>
            <a:r>
              <a:rPr lang="en-US" sz="4000" baseline="-25000" smtClean="0"/>
              <a:t>i</a:t>
            </a:r>
            <a:r>
              <a:rPr lang="en-US" smtClean="0"/>
              <a:t>...p</a:t>
            </a:r>
            <a:r>
              <a:rPr lang="en-US" sz="4000" baseline="-25000" smtClean="0"/>
              <a:t>1</a:t>
            </a:r>
            <a:r>
              <a:rPr lang="en-US" smtClean="0"/>
              <a:t>p</a:t>
            </a:r>
            <a:r>
              <a:rPr lang="en-US" sz="4000" baseline="-25000" smtClean="0"/>
              <a:t>0</a:t>
            </a:r>
            <a:endParaRPr lang="en-US" smtClean="0"/>
          </a:p>
          <a:p>
            <a:r>
              <a:rPr lang="en-US" smtClean="0"/>
              <a:t>cube</a:t>
            </a:r>
            <a:r>
              <a:rPr lang="en-US" sz="4000" baseline="-25000" smtClean="0"/>
              <a:t>i</a:t>
            </a:r>
            <a:r>
              <a:rPr lang="en-US" smtClean="0"/>
              <a:t>(P) = p</a:t>
            </a:r>
            <a:r>
              <a:rPr lang="en-US" sz="4000" baseline="-25000" smtClean="0"/>
              <a:t>m-1</a:t>
            </a:r>
            <a:r>
              <a:rPr lang="en-US" smtClean="0"/>
              <a:t>...p</a:t>
            </a:r>
            <a:r>
              <a:rPr lang="en-US" sz="4000" baseline="-25000" smtClean="0"/>
              <a:t>i</a:t>
            </a:r>
            <a:r>
              <a:rPr lang="en-US" smtClean="0"/>
              <a:t>...p</a:t>
            </a:r>
            <a:r>
              <a:rPr lang="en-US" sz="4000" baseline="-25000" smtClean="0"/>
              <a:t>1</a:t>
            </a:r>
            <a:r>
              <a:rPr lang="en-US" smtClean="0"/>
              <a:t>p</a:t>
            </a:r>
            <a:r>
              <a:rPr lang="en-US" sz="4000" baseline="-25000" smtClean="0"/>
              <a:t>0</a:t>
            </a:r>
            <a:r>
              <a:rPr lang="en-US" smtClean="0"/>
              <a:t> </a:t>
            </a:r>
          </a:p>
          <a:p>
            <a:r>
              <a:rPr lang="en-US" smtClean="0"/>
              <a:t>Each box can be controlled by routing tags -- in one of the following four states</a:t>
            </a:r>
          </a:p>
        </p:txBody>
      </p:sp>
      <p:sp>
        <p:nvSpPr>
          <p:cNvPr id="44036" name="Line 7"/>
          <p:cNvSpPr>
            <a:spLocks noChangeShapeType="1"/>
          </p:cNvSpPr>
          <p:nvPr/>
        </p:nvSpPr>
        <p:spPr bwMode="auto">
          <a:xfrm>
            <a:off x="4038600" y="35814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pic>
        <p:nvPicPr>
          <p:cNvPr id="44037" name="Picture 8" descr="f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5184775"/>
            <a:ext cx="701040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130000"/>
                  </a:schemeClr>
                </a:solidFill>
              </a:rPr>
              <a:t>Multistage Cube Network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b="1" u="sng" smtClean="0"/>
              <a:t>Routing in multistage cube networks:</a:t>
            </a:r>
          </a:p>
          <a:p>
            <a:r>
              <a:rPr lang="en-US" smtClean="0"/>
              <a:t>Circuit-switching – all switches in a stage set the same way</a:t>
            </a:r>
          </a:p>
          <a:p>
            <a:r>
              <a:rPr lang="en-US" smtClean="0"/>
              <a:t>Packet switching – each packet has routing tag in its header and the routing can be performed in a distributed fashion</a:t>
            </a:r>
          </a:p>
          <a:p>
            <a:r>
              <a:rPr lang="en-US" smtClean="0"/>
              <a:t>Less overhead for circuit switching – almost like a direct wire connection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CA" dirty="0" smtClean="0">
                <a:solidFill>
                  <a:schemeClr val="tx2">
                    <a:satMod val="130000"/>
                  </a:schemeClr>
                </a:solidFill>
              </a:rPr>
              <a:t>INs in Routers</a:t>
            </a:r>
            <a:endParaRPr lang="en-CA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" name="Cube 3"/>
          <p:cNvSpPr/>
          <p:nvPr/>
        </p:nvSpPr>
        <p:spPr>
          <a:xfrm>
            <a:off x="4143372" y="1285860"/>
            <a:ext cx="1428760" cy="3714776"/>
          </a:xfrm>
          <a:prstGeom prst="cub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/>
              <a:t>Network</a:t>
            </a:r>
          </a:p>
        </p:txBody>
      </p:sp>
      <p:sp>
        <p:nvSpPr>
          <p:cNvPr id="5" name="Cube 4"/>
          <p:cNvSpPr/>
          <p:nvPr/>
        </p:nvSpPr>
        <p:spPr>
          <a:xfrm>
            <a:off x="1714480" y="1785926"/>
            <a:ext cx="2000264" cy="428628"/>
          </a:xfrm>
          <a:prstGeom prst="cub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/>
              <a:t>Input Line card</a:t>
            </a:r>
          </a:p>
        </p:txBody>
      </p:sp>
      <p:sp>
        <p:nvSpPr>
          <p:cNvPr id="6" name="Cube 5"/>
          <p:cNvSpPr/>
          <p:nvPr/>
        </p:nvSpPr>
        <p:spPr>
          <a:xfrm>
            <a:off x="1714480" y="2285992"/>
            <a:ext cx="2000264" cy="428628"/>
          </a:xfrm>
          <a:prstGeom prst="cub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/>
              <a:t>Input Line card</a:t>
            </a:r>
          </a:p>
        </p:txBody>
      </p:sp>
      <p:sp>
        <p:nvSpPr>
          <p:cNvPr id="7" name="Cube 6"/>
          <p:cNvSpPr/>
          <p:nvPr/>
        </p:nvSpPr>
        <p:spPr>
          <a:xfrm>
            <a:off x="1714480" y="2786058"/>
            <a:ext cx="2000264" cy="428628"/>
          </a:xfrm>
          <a:prstGeom prst="cub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/>
              <a:t>Input Line card</a:t>
            </a:r>
          </a:p>
        </p:txBody>
      </p:sp>
      <p:sp>
        <p:nvSpPr>
          <p:cNvPr id="8" name="Cube 7"/>
          <p:cNvSpPr/>
          <p:nvPr/>
        </p:nvSpPr>
        <p:spPr>
          <a:xfrm>
            <a:off x="1714480" y="3286124"/>
            <a:ext cx="2000264" cy="428628"/>
          </a:xfrm>
          <a:prstGeom prst="cub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/>
              <a:t>Input Line card</a:t>
            </a:r>
          </a:p>
        </p:txBody>
      </p:sp>
      <p:sp>
        <p:nvSpPr>
          <p:cNvPr id="9" name="Cube 8"/>
          <p:cNvSpPr/>
          <p:nvPr/>
        </p:nvSpPr>
        <p:spPr>
          <a:xfrm>
            <a:off x="1714480" y="3786190"/>
            <a:ext cx="2000264" cy="428628"/>
          </a:xfrm>
          <a:prstGeom prst="cub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/>
              <a:t>Input Line card</a:t>
            </a:r>
          </a:p>
        </p:txBody>
      </p:sp>
      <p:sp>
        <p:nvSpPr>
          <p:cNvPr id="10" name="Cube 9"/>
          <p:cNvSpPr/>
          <p:nvPr/>
        </p:nvSpPr>
        <p:spPr>
          <a:xfrm>
            <a:off x="1714480" y="4286256"/>
            <a:ext cx="2000264" cy="428628"/>
          </a:xfrm>
          <a:prstGeom prst="cub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/>
              <a:t>Input Line card</a:t>
            </a:r>
          </a:p>
        </p:txBody>
      </p:sp>
      <p:sp>
        <p:nvSpPr>
          <p:cNvPr id="11" name="Cube 10"/>
          <p:cNvSpPr/>
          <p:nvPr/>
        </p:nvSpPr>
        <p:spPr>
          <a:xfrm>
            <a:off x="5857884" y="1714488"/>
            <a:ext cx="2000264" cy="428628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/>
              <a:t>Output Line card</a:t>
            </a:r>
          </a:p>
        </p:txBody>
      </p:sp>
      <p:sp>
        <p:nvSpPr>
          <p:cNvPr id="12" name="Cube 11"/>
          <p:cNvSpPr/>
          <p:nvPr/>
        </p:nvSpPr>
        <p:spPr>
          <a:xfrm>
            <a:off x="5857884" y="2214554"/>
            <a:ext cx="2000264" cy="428628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/>
              <a:t>Output Line card</a:t>
            </a:r>
          </a:p>
        </p:txBody>
      </p:sp>
      <p:sp>
        <p:nvSpPr>
          <p:cNvPr id="13" name="Cube 12"/>
          <p:cNvSpPr/>
          <p:nvPr/>
        </p:nvSpPr>
        <p:spPr>
          <a:xfrm>
            <a:off x="5857884" y="2714620"/>
            <a:ext cx="2000264" cy="428628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/>
              <a:t>Output Line card</a:t>
            </a:r>
          </a:p>
        </p:txBody>
      </p:sp>
      <p:sp>
        <p:nvSpPr>
          <p:cNvPr id="14" name="Cube 13"/>
          <p:cNvSpPr/>
          <p:nvPr/>
        </p:nvSpPr>
        <p:spPr>
          <a:xfrm>
            <a:off x="5857884" y="3214686"/>
            <a:ext cx="2000264" cy="428628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/>
              <a:t>Output Line card</a:t>
            </a:r>
          </a:p>
        </p:txBody>
      </p:sp>
      <p:sp>
        <p:nvSpPr>
          <p:cNvPr id="15" name="Cube 14"/>
          <p:cNvSpPr/>
          <p:nvPr/>
        </p:nvSpPr>
        <p:spPr>
          <a:xfrm>
            <a:off x="5857884" y="3714752"/>
            <a:ext cx="2000264" cy="428628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/>
              <a:t>Output Line card</a:t>
            </a:r>
          </a:p>
        </p:txBody>
      </p:sp>
      <p:sp>
        <p:nvSpPr>
          <p:cNvPr id="16" name="Cube 15"/>
          <p:cNvSpPr/>
          <p:nvPr/>
        </p:nvSpPr>
        <p:spPr>
          <a:xfrm>
            <a:off x="5857884" y="4214818"/>
            <a:ext cx="2000264" cy="428628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/>
              <a:t>Output Line card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3714750" y="2000250"/>
            <a:ext cx="428625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714750" y="2500313"/>
            <a:ext cx="428625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714750" y="3000375"/>
            <a:ext cx="428625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714750" y="3500438"/>
            <a:ext cx="428625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714750" y="4000500"/>
            <a:ext cx="428625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714750" y="4500563"/>
            <a:ext cx="428625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429250" y="2000250"/>
            <a:ext cx="428625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429250" y="2500313"/>
            <a:ext cx="428625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429250" y="3000375"/>
            <a:ext cx="428625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429250" y="3498850"/>
            <a:ext cx="428625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429250" y="3998913"/>
            <a:ext cx="428625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429250" y="4498975"/>
            <a:ext cx="428625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Cube 34"/>
          <p:cNvSpPr/>
          <p:nvPr/>
        </p:nvSpPr>
        <p:spPr>
          <a:xfrm>
            <a:off x="3786182" y="5214926"/>
            <a:ext cx="1785950" cy="1285908"/>
          </a:xfrm>
          <a:prstGeom prst="cub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/>
              <a:t>Control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/>
              <a:t>Processor</a:t>
            </a:r>
          </a:p>
        </p:txBody>
      </p:sp>
      <p:cxnSp>
        <p:nvCxnSpPr>
          <p:cNvPr id="37" name="Straight Connector 36"/>
          <p:cNvCxnSpPr/>
          <p:nvPr/>
        </p:nvCxnSpPr>
        <p:spPr>
          <a:xfrm rot="5400000" flipH="1" flipV="1">
            <a:off x="4500563" y="5180013"/>
            <a:ext cx="355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130000"/>
                  </a:schemeClr>
                </a:solidFill>
              </a:rPr>
              <a:t>Multistage Cube Network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u="sng" smtClean="0"/>
              <a:t>Unicast routing:</a:t>
            </a:r>
            <a:r>
              <a:rPr lang="en-US" sz="2800" smtClean="0"/>
              <a:t> routing between a sender and a receiver</a:t>
            </a:r>
          </a:p>
          <a:p>
            <a:pPr lvl="1"/>
            <a:r>
              <a:rPr lang="en-US" sz="2400" smtClean="0"/>
              <a:t>XOR routing tags</a:t>
            </a:r>
          </a:p>
          <a:p>
            <a:pPr lvl="1"/>
            <a:r>
              <a:rPr lang="en-US" sz="2400" smtClean="0"/>
              <a:t>Let source be S and destination be D</a:t>
            </a:r>
          </a:p>
          <a:p>
            <a:pPr lvl="1"/>
            <a:r>
              <a:rPr lang="en-US" sz="2400" smtClean="0"/>
              <a:t>tag T = S XOR D</a:t>
            </a:r>
          </a:p>
          <a:p>
            <a:pPr lvl="1"/>
            <a:r>
              <a:rPr lang="en-US" sz="2400" smtClean="0"/>
              <a:t>If circuit switching is used, stage i is set straight if bit i of T is 0 otherwise stage i is set exchange</a:t>
            </a:r>
          </a:p>
          <a:p>
            <a:pPr lvl="1"/>
            <a:r>
              <a:rPr lang="en-US" sz="2400" smtClean="0"/>
              <a:t>If packet switching is used, each box is set independently by the header (tag is sent in the header) of the packet</a:t>
            </a:r>
          </a:p>
          <a:p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130000"/>
                  </a:schemeClr>
                </a:solidFill>
              </a:rPr>
              <a:t>Multistage Cube Network</a:t>
            </a:r>
          </a:p>
        </p:txBody>
      </p:sp>
      <p:pic>
        <p:nvPicPr>
          <p:cNvPr id="47107" name="Picture 4" descr="f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450975"/>
            <a:ext cx="6019800" cy="540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130000"/>
                  </a:schemeClr>
                </a:solidFill>
              </a:rPr>
              <a:t>Multistage Cube Network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800" b="1" u="sng" smtClean="0"/>
              <a:t>Destination Routing Tag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Let S be the source  and D be the destination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Tag = D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This is used in distributed fashion -- each network input device determines its own action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Tag is sent in the header for the message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Stage i box examines d</a:t>
            </a:r>
            <a:r>
              <a:rPr lang="en-US" sz="3600" baseline="-25000" smtClean="0"/>
              <a:t>i</a:t>
            </a:r>
            <a:endParaRPr lang="en-US" sz="2800" smtClean="0"/>
          </a:p>
          <a:p>
            <a:pPr lvl="1">
              <a:lnSpc>
                <a:spcPct val="90000"/>
              </a:lnSpc>
            </a:pPr>
            <a:r>
              <a:rPr lang="en-US" sz="2400" smtClean="0"/>
              <a:t>d</a:t>
            </a:r>
            <a:r>
              <a:rPr lang="en-US" sz="3200" baseline="-25000" smtClean="0"/>
              <a:t>i</a:t>
            </a:r>
            <a:r>
              <a:rPr lang="en-US" sz="2400" smtClean="0"/>
              <a:t> = 0 use upper box output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d</a:t>
            </a:r>
            <a:r>
              <a:rPr lang="en-US" sz="3200" baseline="-25000" smtClean="0"/>
              <a:t>i</a:t>
            </a:r>
            <a:r>
              <a:rPr lang="en-US" sz="2400" smtClean="0"/>
              <a:t> = 1 use lower box output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130000"/>
                  </a:schemeClr>
                </a:solidFill>
              </a:rPr>
              <a:t>Multistage Cube Network</a:t>
            </a:r>
          </a:p>
        </p:txBody>
      </p:sp>
      <p:pic>
        <p:nvPicPr>
          <p:cNvPr id="4915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95400"/>
            <a:ext cx="6630988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130000"/>
                  </a:schemeClr>
                </a:solidFill>
              </a:rPr>
              <a:t>Multistage Cube Network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Trade-offs between the two routing schemes for MINs</a:t>
            </a:r>
          </a:p>
          <a:p>
            <a:pPr lvl="1"/>
            <a:r>
              <a:rPr lang="en-US" smtClean="0"/>
              <a:t>XOR tag can be used for return message and source information</a:t>
            </a:r>
          </a:p>
          <a:p>
            <a:pPr lvl="1"/>
            <a:r>
              <a:rPr lang="en-US" smtClean="0"/>
              <a:t>T = S XOR D = D XOR S; S = D XOR T</a:t>
            </a:r>
          </a:p>
          <a:p>
            <a:pPr lvl="1"/>
            <a:r>
              <a:rPr lang="en-US" smtClean="0"/>
              <a:t>destination tag can be used to check the correct destination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130000"/>
                  </a:schemeClr>
                </a:solidFill>
              </a:rPr>
              <a:t>Multistage Cube Network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800" b="1" u="sng" smtClean="0"/>
              <a:t>Broadcast routing: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One port to 2</a:t>
            </a:r>
            <a:r>
              <a:rPr lang="en-US" sz="4000" baseline="30000" smtClean="0"/>
              <a:t>j</a:t>
            </a:r>
            <a:r>
              <a:rPr lang="en-US" sz="2800" smtClean="0"/>
              <a:t> ports -- note this is a restriction -- this is not a multicast where you can have an arbitrary set of receivers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The receivers can have at most j bits different between any pair of destination addresses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port S -&gt; ports { D</a:t>
            </a:r>
            <a:r>
              <a:rPr lang="en-US" sz="4000" baseline="-25000" smtClean="0"/>
              <a:t>1</a:t>
            </a:r>
            <a:r>
              <a:rPr lang="en-US" sz="2800" smtClean="0"/>
              <a:t>, D</a:t>
            </a:r>
            <a:r>
              <a:rPr lang="en-US" sz="4000" baseline="-25000" smtClean="0"/>
              <a:t>2</a:t>
            </a:r>
            <a:r>
              <a:rPr lang="en-US" sz="2800" smtClean="0"/>
              <a:t>, ... </a:t>
            </a:r>
            <a:r>
              <a:rPr lang="en-US" sz="4000" baseline="-25000" smtClean="0"/>
              <a:t>D2</a:t>
            </a:r>
            <a:r>
              <a:rPr lang="en-US" sz="4000" baseline="30000" smtClean="0"/>
              <a:t>j</a:t>
            </a:r>
            <a:r>
              <a:rPr lang="en-US" sz="2800" smtClean="0"/>
              <a:t>}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unicast routing tag R = S XOR D</a:t>
            </a:r>
            <a:r>
              <a:rPr lang="en-US" sz="4000" baseline="-25000" smtClean="0"/>
              <a:t>1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broadcast tag B = D</a:t>
            </a:r>
            <a:r>
              <a:rPr lang="en-US" sz="4000" baseline="-25000" smtClean="0"/>
              <a:t>i</a:t>
            </a:r>
            <a:r>
              <a:rPr lang="en-US" sz="2800" smtClean="0"/>
              <a:t> XOR D</a:t>
            </a:r>
            <a:r>
              <a:rPr lang="en-US" sz="4000" baseline="-25000" smtClean="0"/>
              <a:t>k</a:t>
            </a:r>
            <a:r>
              <a:rPr lang="en-US" sz="2800" smtClean="0"/>
              <a:t> (must differ in at least j positions)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130000"/>
                  </a:schemeClr>
                </a:solidFill>
              </a:rPr>
              <a:t>Multistage Cube Network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Stage i looks at the i-th bit of routing tag R (r</a:t>
            </a:r>
            <a:r>
              <a:rPr lang="en-US" sz="4400" baseline="-25000" smtClean="0"/>
              <a:t>i</a:t>
            </a:r>
            <a:r>
              <a:rPr lang="en-US" smtClean="0"/>
              <a:t>) and broadcast tag B (b</a:t>
            </a:r>
            <a:r>
              <a:rPr lang="en-US" sz="4400" baseline="-25000" smtClean="0"/>
              <a:t>i</a:t>
            </a:r>
            <a:r>
              <a:rPr lang="en-US" smtClean="0"/>
              <a:t>)</a:t>
            </a:r>
          </a:p>
          <a:p>
            <a:r>
              <a:rPr lang="en-US" smtClean="0"/>
              <a:t>If b</a:t>
            </a:r>
            <a:r>
              <a:rPr lang="en-US" sz="4400" baseline="-25000" smtClean="0"/>
              <a:t>i</a:t>
            </a:r>
            <a:r>
              <a:rPr lang="en-US" smtClean="0"/>
              <a:t> = 0, use r</a:t>
            </a:r>
            <a:r>
              <a:rPr lang="en-US" sz="4400" baseline="-25000" smtClean="0"/>
              <a:t>i</a:t>
            </a:r>
            <a:r>
              <a:rPr lang="en-US" smtClean="0"/>
              <a:t> 1 exchange, 0 straight</a:t>
            </a:r>
          </a:p>
          <a:p>
            <a:r>
              <a:rPr lang="en-US" smtClean="0"/>
              <a:t>If b</a:t>
            </a:r>
            <a:r>
              <a:rPr lang="en-US" sz="4400" baseline="-25000" smtClean="0"/>
              <a:t>i</a:t>
            </a:r>
            <a:r>
              <a:rPr lang="en-US" smtClean="0"/>
              <a:t> = 1, broadcast (ignore r</a:t>
            </a:r>
            <a:r>
              <a:rPr lang="en-US" sz="4400" baseline="-25000" smtClean="0"/>
              <a:t>i</a:t>
            </a:r>
            <a:r>
              <a:rPr lang="en-US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130000"/>
                  </a:schemeClr>
                </a:solidFill>
              </a:rPr>
              <a:t>Multistage Cube Network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b="1" u="sng" smtClean="0"/>
              <a:t>Example</a:t>
            </a:r>
          </a:p>
          <a:p>
            <a:pPr lvl="1"/>
            <a:r>
              <a:rPr lang="en-US" smtClean="0"/>
              <a:t>Source S = 2 = 010</a:t>
            </a:r>
          </a:p>
          <a:p>
            <a:pPr lvl="1"/>
            <a:r>
              <a:rPr lang="en-US" smtClean="0"/>
              <a:t>Destinations = {100, 101, 110, 111}</a:t>
            </a:r>
          </a:p>
          <a:p>
            <a:pPr lvl="1"/>
            <a:r>
              <a:rPr lang="en-US" smtClean="0"/>
              <a:t>Vary at most 2 bits</a:t>
            </a:r>
          </a:p>
          <a:p>
            <a:pPr lvl="1"/>
            <a:r>
              <a:rPr lang="en-US" smtClean="0"/>
              <a:t>R = S XOR 100 = 110</a:t>
            </a:r>
          </a:p>
          <a:p>
            <a:pPr lvl="1"/>
            <a:r>
              <a:rPr lang="en-US" smtClean="0"/>
              <a:t>B = 100 XOR 111 = 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130000"/>
                  </a:schemeClr>
                </a:solidFill>
              </a:rPr>
              <a:t>Multistage Cube Network</a:t>
            </a:r>
          </a:p>
        </p:txBody>
      </p:sp>
      <p:pic>
        <p:nvPicPr>
          <p:cNvPr id="54275" name="Picture 5"/>
          <p:cNvPicPr>
            <a:picLocks noChangeAspect="1" noChangeArrowheads="1"/>
          </p:cNvPicPr>
          <p:nvPr/>
        </p:nvPicPr>
        <p:blipFill>
          <a:blip r:embed="rId2" cstate="print">
            <a:lum bright="-26000" contrast="50000"/>
          </a:blip>
          <a:srcRect/>
          <a:stretch>
            <a:fillRect/>
          </a:stretch>
        </p:blipFill>
        <p:spPr bwMode="auto">
          <a:xfrm>
            <a:off x="1295400" y="1314450"/>
            <a:ext cx="6392863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130000"/>
                  </a:schemeClr>
                </a:solidFill>
              </a:rPr>
              <a:t>Summary of Dynamic Topologies</a:t>
            </a:r>
          </a:p>
        </p:txBody>
      </p:sp>
      <p:pic>
        <p:nvPicPr>
          <p:cNvPr id="55299" name="Picture 5"/>
          <p:cNvPicPr>
            <a:picLocks noChangeAspect="1" noChangeArrowheads="1"/>
          </p:cNvPicPr>
          <p:nvPr/>
        </p:nvPicPr>
        <p:blipFill>
          <a:blip r:embed="rId2" cstate="print">
            <a:lum bright="-30000" contrast="68000"/>
          </a:blip>
          <a:srcRect/>
          <a:stretch>
            <a:fillRect/>
          </a:stretch>
        </p:blipFill>
        <p:spPr bwMode="auto">
          <a:xfrm>
            <a:off x="1071538" y="1896478"/>
            <a:ext cx="7967686" cy="381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71438"/>
            <a:ext cx="7316787" cy="671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>
            <a:off x="4157634" y="1714488"/>
            <a:ext cx="3500462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4872038" y="1344613"/>
            <a:ext cx="2146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b="1">
                <a:latin typeface="Times New Roman" pitchFamily="18" charset="0"/>
                <a:cs typeface="Times New Roman" pitchFamily="18" charset="0"/>
              </a:rPr>
              <a:t>10 Gigabit Ethernet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086100" y="571500"/>
            <a:ext cx="1000125" cy="3571875"/>
          </a:xfrm>
          <a:prstGeom prst="roundRect">
            <a:avLst>
              <a:gd name="adj" fmla="val 26854"/>
            </a:avLst>
          </a:prstGeom>
          <a:solidFill>
            <a:srgbClr val="00B050">
              <a:alpha val="29020"/>
            </a:srgbClr>
          </a:solidFill>
          <a:ln>
            <a:solidFill>
              <a:srgbClr val="FFFF99">
                <a:alpha val="2902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7" name="Rounded Rectangle 6"/>
          <p:cNvSpPr/>
          <p:nvPr/>
        </p:nvSpPr>
        <p:spPr>
          <a:xfrm>
            <a:off x="4443413" y="1357313"/>
            <a:ext cx="3143250" cy="571500"/>
          </a:xfrm>
          <a:prstGeom prst="roundRect">
            <a:avLst>
              <a:gd name="adj" fmla="val 23671"/>
            </a:avLst>
          </a:prstGeom>
          <a:solidFill>
            <a:schemeClr val="accent3">
              <a:alpha val="29020"/>
            </a:schemeClr>
          </a:solidFill>
          <a:ln>
            <a:solidFill>
              <a:srgbClr val="FFFF99">
                <a:alpha val="2902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8" name="TextBox 7"/>
          <p:cNvSpPr txBox="1"/>
          <p:nvPr/>
        </p:nvSpPr>
        <p:spPr>
          <a:xfrm>
            <a:off x="4857752" y="142852"/>
            <a:ext cx="4126771" cy="830997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0" dirty="0">
                <a:latin typeface="+mn-lt"/>
                <a:cs typeface="+mn-cs"/>
              </a:rPr>
              <a:t>Generations of Interconnection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0" dirty="0">
                <a:latin typeface="+mn-lt"/>
                <a:cs typeface="+mn-cs"/>
              </a:rPr>
              <a:t>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130000"/>
                  </a:schemeClr>
                </a:solidFill>
              </a:rPr>
              <a:t>Summary of Static Topologies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074110" y="1778847"/>
            <a:ext cx="8069922" cy="4864863"/>
            <a:chOff x="1040740" y="1428736"/>
            <a:chExt cx="8069922" cy="4864863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2" cstate="print">
              <a:lum bright="-30000" contrast="68000"/>
            </a:blip>
            <a:srcRect/>
            <a:stretch>
              <a:fillRect/>
            </a:stretch>
          </p:blipFill>
          <p:spPr bwMode="auto">
            <a:xfrm>
              <a:off x="1040740" y="1428736"/>
              <a:ext cx="8052174" cy="3818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23" name="Picture 6"/>
            <p:cNvPicPr>
              <a:picLocks noChangeAspect="1" noChangeArrowheads="1"/>
            </p:cNvPicPr>
            <p:nvPr/>
          </p:nvPicPr>
          <p:blipFill>
            <a:blip r:embed="rId3" cstate="print">
              <a:lum bright="-24000" contrast="50000"/>
            </a:blip>
            <a:srcRect/>
            <a:stretch>
              <a:fillRect/>
            </a:stretch>
          </p:blipFill>
          <p:spPr bwMode="auto">
            <a:xfrm>
              <a:off x="1071538" y="2357430"/>
              <a:ext cx="8039124" cy="3936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 rot="16200000" flipH="1">
            <a:off x="1875776" y="3388488"/>
            <a:ext cx="2778546" cy="205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 flipH="1">
            <a:off x="2804534" y="3396023"/>
            <a:ext cx="2778546" cy="205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6200000" flipH="1">
            <a:off x="864069" y="3388488"/>
            <a:ext cx="2778546" cy="205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634576" y="4213230"/>
            <a:ext cx="321471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634576" y="3355974"/>
            <a:ext cx="321471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623001" y="2498318"/>
            <a:ext cx="321471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CA" dirty="0" smtClean="0">
                <a:solidFill>
                  <a:schemeClr val="tx2">
                    <a:satMod val="130000"/>
                  </a:schemeClr>
                </a:solidFill>
              </a:rPr>
              <a:t>Example </a:t>
            </a:r>
            <a:r>
              <a:rPr lang="en-CA" dirty="0" err="1" smtClean="0">
                <a:solidFill>
                  <a:schemeClr val="tx2">
                    <a:satMod val="130000"/>
                  </a:schemeClr>
                </a:solidFill>
              </a:rPr>
              <a:t>Intercon</a:t>
            </a:r>
            <a:r>
              <a:rPr lang="en-CA" dirty="0" smtClean="0">
                <a:solidFill>
                  <a:schemeClr val="tx2">
                    <a:satMod val="130000"/>
                  </a:schemeClr>
                </a:solidFill>
              </a:rPr>
              <a:t>. Networks</a:t>
            </a:r>
            <a:endParaRPr lang="en-CA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991766" y="3143248"/>
            <a:ext cx="500066" cy="42862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5" name="Oval 4"/>
          <p:cNvSpPr/>
          <p:nvPr/>
        </p:nvSpPr>
        <p:spPr>
          <a:xfrm>
            <a:off x="2991898" y="3143248"/>
            <a:ext cx="500066" cy="42862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6" name="Oval 5"/>
          <p:cNvSpPr/>
          <p:nvPr/>
        </p:nvSpPr>
        <p:spPr>
          <a:xfrm>
            <a:off x="3920592" y="3143248"/>
            <a:ext cx="500066" cy="42862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1991766" y="4000504"/>
            <a:ext cx="500066" cy="42862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2991898" y="4000504"/>
            <a:ext cx="500066" cy="42862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9" name="Oval 8"/>
          <p:cNvSpPr/>
          <p:nvPr/>
        </p:nvSpPr>
        <p:spPr>
          <a:xfrm>
            <a:off x="3920592" y="4000504"/>
            <a:ext cx="500066" cy="42862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0" name="Oval 9"/>
          <p:cNvSpPr/>
          <p:nvPr/>
        </p:nvSpPr>
        <p:spPr>
          <a:xfrm>
            <a:off x="1991766" y="2285992"/>
            <a:ext cx="500066" cy="42862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1" name="Oval 10"/>
          <p:cNvSpPr/>
          <p:nvPr/>
        </p:nvSpPr>
        <p:spPr>
          <a:xfrm>
            <a:off x="2991898" y="2285992"/>
            <a:ext cx="500066" cy="42862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2" name="Oval 11"/>
          <p:cNvSpPr/>
          <p:nvPr/>
        </p:nvSpPr>
        <p:spPr>
          <a:xfrm>
            <a:off x="3920592" y="2285992"/>
            <a:ext cx="500066" cy="42862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23" name="Straight Arrow Connector 22"/>
          <p:cNvCxnSpPr>
            <a:endCxn id="0" idx="3"/>
          </p:cNvCxnSpPr>
          <p:nvPr/>
        </p:nvCxnSpPr>
        <p:spPr>
          <a:xfrm rot="5400000" flipH="1" flipV="1">
            <a:off x="2640013" y="4432300"/>
            <a:ext cx="492125" cy="358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73" name="TextBox 23"/>
          <p:cNvSpPr txBox="1">
            <a:spLocks noChangeArrowheads="1"/>
          </p:cNvSpPr>
          <p:nvPr/>
        </p:nvSpPr>
        <p:spPr bwMode="auto">
          <a:xfrm>
            <a:off x="2349500" y="5214938"/>
            <a:ext cx="22939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>
                <a:latin typeface="Gill Sans MT" pitchFamily="34" charset="0"/>
              </a:rPr>
              <a:t>Processing Element</a:t>
            </a:r>
          </a:p>
          <a:p>
            <a:r>
              <a:rPr lang="en-CA">
                <a:latin typeface="Gill Sans MT" pitchFamily="34" charset="0"/>
              </a:rPr>
              <a:t>(CPU + Mem + other)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rot="10800000" flipV="1">
            <a:off x="4206875" y="3786188"/>
            <a:ext cx="714375" cy="71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75" name="TextBox 26"/>
          <p:cNvSpPr txBox="1">
            <a:spLocks noChangeArrowheads="1"/>
          </p:cNvSpPr>
          <p:nvPr/>
        </p:nvSpPr>
        <p:spPr bwMode="auto">
          <a:xfrm>
            <a:off x="5207000" y="3857625"/>
            <a:ext cx="2222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>
                <a:latin typeface="Gill Sans MT" pitchFamily="34" charset="0"/>
              </a:rPr>
              <a:t>Communication Links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715008" y="1857364"/>
            <a:ext cx="2074863" cy="46166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0" dirty="0">
                <a:latin typeface="+mn-lt"/>
                <a:cs typeface="+mn-cs"/>
              </a:rPr>
              <a:t>Mesh Network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31"/>
          <p:cNvSpPr/>
          <p:nvPr/>
        </p:nvSpPr>
        <p:spPr>
          <a:xfrm>
            <a:off x="1339353" y="3357562"/>
            <a:ext cx="3875589" cy="850739"/>
          </a:xfrm>
          <a:custGeom>
            <a:avLst/>
            <a:gdLst>
              <a:gd name="connsiteX0" fmla="*/ 295154 w 3875589"/>
              <a:gd name="connsiteY0" fmla="*/ 827590 h 850739"/>
              <a:gd name="connsiteX1" fmla="*/ 52086 w 3875589"/>
              <a:gd name="connsiteY1" fmla="*/ 665544 h 850739"/>
              <a:gd name="connsiteX2" fmla="*/ 607670 w 3875589"/>
              <a:gd name="connsiteY2" fmla="*/ 98385 h 850739"/>
              <a:gd name="connsiteX3" fmla="*/ 3281422 w 3875589"/>
              <a:gd name="connsiteY3" fmla="*/ 75236 h 850739"/>
              <a:gd name="connsiteX4" fmla="*/ 3837007 w 3875589"/>
              <a:gd name="connsiteY4" fmla="*/ 480349 h 850739"/>
              <a:gd name="connsiteX5" fmla="*/ 3512916 w 3875589"/>
              <a:gd name="connsiteY5" fmla="*/ 850739 h 85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5589" h="850739">
                <a:moveTo>
                  <a:pt x="295154" y="827590"/>
                </a:moveTo>
                <a:cubicBezTo>
                  <a:pt x="147577" y="807334"/>
                  <a:pt x="0" y="787078"/>
                  <a:pt x="52086" y="665544"/>
                </a:cubicBezTo>
                <a:cubicBezTo>
                  <a:pt x="104172" y="544010"/>
                  <a:pt x="69447" y="196770"/>
                  <a:pt x="607670" y="98385"/>
                </a:cubicBezTo>
                <a:cubicBezTo>
                  <a:pt x="1145893" y="0"/>
                  <a:pt x="2743199" y="11575"/>
                  <a:pt x="3281422" y="75236"/>
                </a:cubicBezTo>
                <a:cubicBezTo>
                  <a:pt x="3819645" y="138897"/>
                  <a:pt x="3798425" y="351099"/>
                  <a:pt x="3837007" y="480349"/>
                </a:cubicBezTo>
                <a:cubicBezTo>
                  <a:pt x="3875589" y="609600"/>
                  <a:pt x="3694252" y="730169"/>
                  <a:pt x="3512916" y="850739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31" name="Freeform 30"/>
          <p:cNvSpPr/>
          <p:nvPr/>
        </p:nvSpPr>
        <p:spPr>
          <a:xfrm>
            <a:off x="1357290" y="2500306"/>
            <a:ext cx="3875589" cy="850739"/>
          </a:xfrm>
          <a:custGeom>
            <a:avLst/>
            <a:gdLst>
              <a:gd name="connsiteX0" fmla="*/ 295154 w 3875589"/>
              <a:gd name="connsiteY0" fmla="*/ 827590 h 850739"/>
              <a:gd name="connsiteX1" fmla="*/ 52086 w 3875589"/>
              <a:gd name="connsiteY1" fmla="*/ 665544 h 850739"/>
              <a:gd name="connsiteX2" fmla="*/ 607670 w 3875589"/>
              <a:gd name="connsiteY2" fmla="*/ 98385 h 850739"/>
              <a:gd name="connsiteX3" fmla="*/ 3281422 w 3875589"/>
              <a:gd name="connsiteY3" fmla="*/ 75236 h 850739"/>
              <a:gd name="connsiteX4" fmla="*/ 3837007 w 3875589"/>
              <a:gd name="connsiteY4" fmla="*/ 480349 h 850739"/>
              <a:gd name="connsiteX5" fmla="*/ 3512916 w 3875589"/>
              <a:gd name="connsiteY5" fmla="*/ 850739 h 85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5589" h="850739">
                <a:moveTo>
                  <a:pt x="295154" y="827590"/>
                </a:moveTo>
                <a:cubicBezTo>
                  <a:pt x="147577" y="807334"/>
                  <a:pt x="0" y="787078"/>
                  <a:pt x="52086" y="665544"/>
                </a:cubicBezTo>
                <a:cubicBezTo>
                  <a:pt x="104172" y="544010"/>
                  <a:pt x="69447" y="196770"/>
                  <a:pt x="607670" y="98385"/>
                </a:cubicBezTo>
                <a:cubicBezTo>
                  <a:pt x="1145893" y="0"/>
                  <a:pt x="2743199" y="11575"/>
                  <a:pt x="3281422" y="75236"/>
                </a:cubicBezTo>
                <a:cubicBezTo>
                  <a:pt x="3819645" y="138897"/>
                  <a:pt x="3798425" y="351099"/>
                  <a:pt x="3837007" y="480349"/>
                </a:cubicBezTo>
                <a:cubicBezTo>
                  <a:pt x="3875589" y="609600"/>
                  <a:pt x="3694252" y="730169"/>
                  <a:pt x="3512916" y="850739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30" name="Freeform 29"/>
          <p:cNvSpPr/>
          <p:nvPr/>
        </p:nvSpPr>
        <p:spPr>
          <a:xfrm>
            <a:off x="1313727" y="1660967"/>
            <a:ext cx="3875589" cy="850739"/>
          </a:xfrm>
          <a:custGeom>
            <a:avLst/>
            <a:gdLst>
              <a:gd name="connsiteX0" fmla="*/ 295154 w 3875589"/>
              <a:gd name="connsiteY0" fmla="*/ 827590 h 850739"/>
              <a:gd name="connsiteX1" fmla="*/ 52086 w 3875589"/>
              <a:gd name="connsiteY1" fmla="*/ 665544 h 850739"/>
              <a:gd name="connsiteX2" fmla="*/ 607670 w 3875589"/>
              <a:gd name="connsiteY2" fmla="*/ 98385 h 850739"/>
              <a:gd name="connsiteX3" fmla="*/ 3281422 w 3875589"/>
              <a:gd name="connsiteY3" fmla="*/ 75236 h 850739"/>
              <a:gd name="connsiteX4" fmla="*/ 3837007 w 3875589"/>
              <a:gd name="connsiteY4" fmla="*/ 480349 h 850739"/>
              <a:gd name="connsiteX5" fmla="*/ 3512916 w 3875589"/>
              <a:gd name="connsiteY5" fmla="*/ 850739 h 85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5589" h="850739">
                <a:moveTo>
                  <a:pt x="295154" y="827590"/>
                </a:moveTo>
                <a:cubicBezTo>
                  <a:pt x="147577" y="807334"/>
                  <a:pt x="0" y="787078"/>
                  <a:pt x="52086" y="665544"/>
                </a:cubicBezTo>
                <a:cubicBezTo>
                  <a:pt x="104172" y="544010"/>
                  <a:pt x="69447" y="196770"/>
                  <a:pt x="607670" y="98385"/>
                </a:cubicBezTo>
                <a:cubicBezTo>
                  <a:pt x="1145893" y="0"/>
                  <a:pt x="2743199" y="11575"/>
                  <a:pt x="3281422" y="75236"/>
                </a:cubicBezTo>
                <a:cubicBezTo>
                  <a:pt x="3819645" y="138897"/>
                  <a:pt x="3798425" y="351099"/>
                  <a:pt x="3837007" y="480349"/>
                </a:cubicBezTo>
                <a:cubicBezTo>
                  <a:pt x="3875589" y="609600"/>
                  <a:pt x="3694252" y="730169"/>
                  <a:pt x="3512916" y="850739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20" name="Straight Connector 19"/>
          <p:cNvCxnSpPr/>
          <p:nvPr/>
        </p:nvCxnSpPr>
        <p:spPr>
          <a:xfrm rot="16200000" flipH="1">
            <a:off x="1875776" y="3388488"/>
            <a:ext cx="2778546" cy="205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 flipH="1">
            <a:off x="2804534" y="3396023"/>
            <a:ext cx="2778546" cy="205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6200000" flipH="1">
            <a:off x="864069" y="3388488"/>
            <a:ext cx="2778546" cy="205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634576" y="4213230"/>
            <a:ext cx="321471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634576" y="3355974"/>
            <a:ext cx="321471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623001" y="2498318"/>
            <a:ext cx="321471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CA" dirty="0" smtClean="0">
                <a:solidFill>
                  <a:schemeClr val="tx2">
                    <a:satMod val="130000"/>
                  </a:schemeClr>
                </a:solidFill>
              </a:rPr>
              <a:t>Example </a:t>
            </a:r>
            <a:r>
              <a:rPr lang="en-CA" dirty="0" err="1" smtClean="0">
                <a:solidFill>
                  <a:schemeClr val="tx2">
                    <a:satMod val="130000"/>
                  </a:schemeClr>
                </a:solidFill>
              </a:rPr>
              <a:t>Intercon</a:t>
            </a:r>
            <a:r>
              <a:rPr lang="en-CA" dirty="0" smtClean="0">
                <a:solidFill>
                  <a:schemeClr val="tx2">
                    <a:satMod val="130000"/>
                  </a:schemeClr>
                </a:solidFill>
              </a:rPr>
              <a:t>. Networks</a:t>
            </a:r>
            <a:endParaRPr lang="en-CA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991766" y="3143248"/>
            <a:ext cx="500066" cy="42862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5" name="Oval 4"/>
          <p:cNvSpPr/>
          <p:nvPr/>
        </p:nvSpPr>
        <p:spPr>
          <a:xfrm>
            <a:off x="2991898" y="3143248"/>
            <a:ext cx="500066" cy="42862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6" name="Oval 5"/>
          <p:cNvSpPr/>
          <p:nvPr/>
        </p:nvSpPr>
        <p:spPr>
          <a:xfrm>
            <a:off x="3920592" y="3143248"/>
            <a:ext cx="500066" cy="42862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1991766" y="4000504"/>
            <a:ext cx="500066" cy="42862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2991898" y="4000504"/>
            <a:ext cx="500066" cy="42862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9" name="Oval 8"/>
          <p:cNvSpPr/>
          <p:nvPr/>
        </p:nvSpPr>
        <p:spPr>
          <a:xfrm>
            <a:off x="3920592" y="4000504"/>
            <a:ext cx="500066" cy="42862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0" name="Oval 9"/>
          <p:cNvSpPr/>
          <p:nvPr/>
        </p:nvSpPr>
        <p:spPr>
          <a:xfrm>
            <a:off x="1991766" y="2285992"/>
            <a:ext cx="500066" cy="42862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1" name="Oval 10"/>
          <p:cNvSpPr/>
          <p:nvPr/>
        </p:nvSpPr>
        <p:spPr>
          <a:xfrm>
            <a:off x="2991898" y="2285992"/>
            <a:ext cx="500066" cy="42862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2" name="Oval 11"/>
          <p:cNvSpPr/>
          <p:nvPr/>
        </p:nvSpPr>
        <p:spPr>
          <a:xfrm>
            <a:off x="3920592" y="2285992"/>
            <a:ext cx="500066" cy="42862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23" name="Straight Arrow Connector 22"/>
          <p:cNvCxnSpPr>
            <a:endCxn id="0" idx="3"/>
          </p:cNvCxnSpPr>
          <p:nvPr/>
        </p:nvCxnSpPr>
        <p:spPr>
          <a:xfrm rot="5400000" flipH="1" flipV="1">
            <a:off x="2036763" y="4543425"/>
            <a:ext cx="1206500" cy="850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00" name="TextBox 23"/>
          <p:cNvSpPr txBox="1">
            <a:spLocks noChangeArrowheads="1"/>
          </p:cNvSpPr>
          <p:nvPr/>
        </p:nvSpPr>
        <p:spPr bwMode="auto">
          <a:xfrm>
            <a:off x="1928813" y="5643563"/>
            <a:ext cx="22939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>
                <a:latin typeface="Gill Sans MT" pitchFamily="34" charset="0"/>
              </a:rPr>
              <a:t>Processing Element</a:t>
            </a:r>
          </a:p>
          <a:p>
            <a:r>
              <a:rPr lang="en-CA">
                <a:latin typeface="Gill Sans MT" pitchFamily="34" charset="0"/>
              </a:rPr>
              <a:t>(CPU + Mem + other)</a:t>
            </a:r>
          </a:p>
        </p:txBody>
      </p:sp>
      <p:cxnSp>
        <p:nvCxnSpPr>
          <p:cNvPr id="26" name="Straight Arrow Connector 25"/>
          <p:cNvCxnSpPr>
            <a:stCxn id="15402" idx="1"/>
          </p:cNvCxnSpPr>
          <p:nvPr/>
        </p:nvCxnSpPr>
        <p:spPr>
          <a:xfrm rot="10800000">
            <a:off x="4206875" y="3857625"/>
            <a:ext cx="1000125" cy="184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02" name="TextBox 26"/>
          <p:cNvSpPr txBox="1">
            <a:spLocks noChangeArrowheads="1"/>
          </p:cNvSpPr>
          <p:nvPr/>
        </p:nvSpPr>
        <p:spPr bwMode="auto">
          <a:xfrm>
            <a:off x="5207000" y="3857625"/>
            <a:ext cx="2222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>
                <a:latin typeface="Gill Sans MT" pitchFamily="34" charset="0"/>
              </a:rPr>
              <a:t>Communication Links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715008" y="1857364"/>
            <a:ext cx="2118465" cy="46166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0" dirty="0">
                <a:latin typeface="+mn-lt"/>
                <a:cs typeface="+mn-cs"/>
              </a:rPr>
              <a:t>Torus Network</a:t>
            </a:r>
          </a:p>
        </p:txBody>
      </p:sp>
      <p:sp>
        <p:nvSpPr>
          <p:cNvPr id="29" name="Freeform 28"/>
          <p:cNvSpPr/>
          <p:nvPr/>
        </p:nvSpPr>
        <p:spPr>
          <a:xfrm>
            <a:off x="1606952" y="885464"/>
            <a:ext cx="709914" cy="4824713"/>
          </a:xfrm>
          <a:custGeom>
            <a:avLst/>
            <a:gdLst>
              <a:gd name="connsiteX0" fmla="*/ 638537 w 709914"/>
              <a:gd name="connsiteY0" fmla="*/ 3894880 h 4824713"/>
              <a:gd name="connsiteX1" fmla="*/ 557514 w 709914"/>
              <a:gd name="connsiteY1" fmla="*/ 4184247 h 4824713"/>
              <a:gd name="connsiteX2" fmla="*/ 71377 w 709914"/>
              <a:gd name="connsiteY2" fmla="*/ 4218971 h 4824713"/>
              <a:gd name="connsiteX3" fmla="*/ 129251 w 709914"/>
              <a:gd name="connsiteY3" fmla="*/ 549797 h 4824713"/>
              <a:gd name="connsiteX4" fmla="*/ 626962 w 709914"/>
              <a:gd name="connsiteY4" fmla="*/ 920187 h 4824713"/>
              <a:gd name="connsiteX5" fmla="*/ 626962 w 709914"/>
              <a:gd name="connsiteY5" fmla="*/ 1116956 h 4824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9914" h="4824713">
                <a:moveTo>
                  <a:pt x="638537" y="3894880"/>
                </a:moveTo>
                <a:cubicBezTo>
                  <a:pt x="645289" y="4012556"/>
                  <a:pt x="652041" y="4130232"/>
                  <a:pt x="557514" y="4184247"/>
                </a:cubicBezTo>
                <a:cubicBezTo>
                  <a:pt x="462987" y="4238262"/>
                  <a:pt x="142754" y="4824713"/>
                  <a:pt x="71377" y="4218971"/>
                </a:cubicBezTo>
                <a:cubicBezTo>
                  <a:pt x="0" y="3613229"/>
                  <a:pt x="36653" y="1099594"/>
                  <a:pt x="129251" y="549797"/>
                </a:cubicBezTo>
                <a:cubicBezTo>
                  <a:pt x="221849" y="0"/>
                  <a:pt x="544010" y="825661"/>
                  <a:pt x="626962" y="920187"/>
                </a:cubicBezTo>
                <a:cubicBezTo>
                  <a:pt x="709914" y="1014713"/>
                  <a:pt x="668438" y="1065834"/>
                  <a:pt x="626962" y="1116956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33" name="Freeform 32"/>
          <p:cNvSpPr/>
          <p:nvPr/>
        </p:nvSpPr>
        <p:spPr>
          <a:xfrm>
            <a:off x="2618036" y="880382"/>
            <a:ext cx="709914" cy="4824713"/>
          </a:xfrm>
          <a:custGeom>
            <a:avLst/>
            <a:gdLst>
              <a:gd name="connsiteX0" fmla="*/ 638537 w 709914"/>
              <a:gd name="connsiteY0" fmla="*/ 3894880 h 4824713"/>
              <a:gd name="connsiteX1" fmla="*/ 557514 w 709914"/>
              <a:gd name="connsiteY1" fmla="*/ 4184247 h 4824713"/>
              <a:gd name="connsiteX2" fmla="*/ 71377 w 709914"/>
              <a:gd name="connsiteY2" fmla="*/ 4218971 h 4824713"/>
              <a:gd name="connsiteX3" fmla="*/ 129251 w 709914"/>
              <a:gd name="connsiteY3" fmla="*/ 549797 h 4824713"/>
              <a:gd name="connsiteX4" fmla="*/ 626962 w 709914"/>
              <a:gd name="connsiteY4" fmla="*/ 920187 h 4824713"/>
              <a:gd name="connsiteX5" fmla="*/ 626962 w 709914"/>
              <a:gd name="connsiteY5" fmla="*/ 1116956 h 4824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9914" h="4824713">
                <a:moveTo>
                  <a:pt x="638537" y="3894880"/>
                </a:moveTo>
                <a:cubicBezTo>
                  <a:pt x="645289" y="4012556"/>
                  <a:pt x="652041" y="4130232"/>
                  <a:pt x="557514" y="4184247"/>
                </a:cubicBezTo>
                <a:cubicBezTo>
                  <a:pt x="462987" y="4238262"/>
                  <a:pt x="142754" y="4824713"/>
                  <a:pt x="71377" y="4218971"/>
                </a:cubicBezTo>
                <a:cubicBezTo>
                  <a:pt x="0" y="3613229"/>
                  <a:pt x="36653" y="1099594"/>
                  <a:pt x="129251" y="549797"/>
                </a:cubicBezTo>
                <a:cubicBezTo>
                  <a:pt x="221849" y="0"/>
                  <a:pt x="544010" y="825661"/>
                  <a:pt x="626962" y="920187"/>
                </a:cubicBezTo>
                <a:cubicBezTo>
                  <a:pt x="709914" y="1014713"/>
                  <a:pt x="668438" y="1065834"/>
                  <a:pt x="626962" y="1116956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34" name="Freeform 33"/>
          <p:cNvSpPr/>
          <p:nvPr/>
        </p:nvSpPr>
        <p:spPr>
          <a:xfrm>
            <a:off x="3564759" y="890303"/>
            <a:ext cx="709914" cy="4824713"/>
          </a:xfrm>
          <a:custGeom>
            <a:avLst/>
            <a:gdLst>
              <a:gd name="connsiteX0" fmla="*/ 638537 w 709914"/>
              <a:gd name="connsiteY0" fmla="*/ 3894880 h 4824713"/>
              <a:gd name="connsiteX1" fmla="*/ 557514 w 709914"/>
              <a:gd name="connsiteY1" fmla="*/ 4184247 h 4824713"/>
              <a:gd name="connsiteX2" fmla="*/ 71377 w 709914"/>
              <a:gd name="connsiteY2" fmla="*/ 4218971 h 4824713"/>
              <a:gd name="connsiteX3" fmla="*/ 129251 w 709914"/>
              <a:gd name="connsiteY3" fmla="*/ 549797 h 4824713"/>
              <a:gd name="connsiteX4" fmla="*/ 626962 w 709914"/>
              <a:gd name="connsiteY4" fmla="*/ 920187 h 4824713"/>
              <a:gd name="connsiteX5" fmla="*/ 626962 w 709914"/>
              <a:gd name="connsiteY5" fmla="*/ 1116956 h 4824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9914" h="4824713">
                <a:moveTo>
                  <a:pt x="638537" y="3894880"/>
                </a:moveTo>
                <a:cubicBezTo>
                  <a:pt x="645289" y="4012556"/>
                  <a:pt x="652041" y="4130232"/>
                  <a:pt x="557514" y="4184247"/>
                </a:cubicBezTo>
                <a:cubicBezTo>
                  <a:pt x="462987" y="4238262"/>
                  <a:pt x="142754" y="4824713"/>
                  <a:pt x="71377" y="4218971"/>
                </a:cubicBezTo>
                <a:cubicBezTo>
                  <a:pt x="0" y="3613229"/>
                  <a:pt x="36653" y="1099594"/>
                  <a:pt x="129251" y="549797"/>
                </a:cubicBezTo>
                <a:cubicBezTo>
                  <a:pt x="221849" y="0"/>
                  <a:pt x="544010" y="825661"/>
                  <a:pt x="626962" y="920187"/>
                </a:cubicBezTo>
                <a:cubicBezTo>
                  <a:pt x="709914" y="1014713"/>
                  <a:pt x="668438" y="1065834"/>
                  <a:pt x="626962" y="1116956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5409" name="TextBox 35"/>
          <p:cNvSpPr txBox="1">
            <a:spLocks noChangeArrowheads="1"/>
          </p:cNvSpPr>
          <p:nvPr/>
        </p:nvSpPr>
        <p:spPr bwMode="auto">
          <a:xfrm>
            <a:off x="5214938" y="5143500"/>
            <a:ext cx="2705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>
                <a:latin typeface="Gill Sans MT" pitchFamily="34" charset="0"/>
              </a:rPr>
              <a:t>Wrap around Connections</a:t>
            </a:r>
          </a:p>
        </p:txBody>
      </p:sp>
      <p:cxnSp>
        <p:nvCxnSpPr>
          <p:cNvPr id="39" name="Straight Arrow Connector 38"/>
          <p:cNvCxnSpPr>
            <a:stCxn id="15409" idx="1"/>
          </p:cNvCxnSpPr>
          <p:nvPr/>
        </p:nvCxnSpPr>
        <p:spPr>
          <a:xfrm rot="10800000">
            <a:off x="4143375" y="5072063"/>
            <a:ext cx="1071563" cy="255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/>
        </p:nvCxnSpPr>
        <p:spPr>
          <a:xfrm rot="16200000" flipV="1">
            <a:off x="2000232" y="3643314"/>
            <a:ext cx="928694" cy="35719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 flipV="1">
            <a:off x="2285984" y="2571744"/>
            <a:ext cx="928694" cy="7858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1607324" y="3536157"/>
            <a:ext cx="857255" cy="50006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H="1">
            <a:off x="3250397" y="2536025"/>
            <a:ext cx="928694" cy="85725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H="1">
            <a:off x="3857620" y="3571876"/>
            <a:ext cx="857256" cy="4286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3393273" y="3607595"/>
            <a:ext cx="928695" cy="42863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CA" dirty="0" smtClean="0">
                <a:solidFill>
                  <a:schemeClr val="tx2">
                    <a:satMod val="130000"/>
                  </a:schemeClr>
                </a:solidFill>
              </a:rPr>
              <a:t>Example </a:t>
            </a:r>
            <a:r>
              <a:rPr lang="en-CA" dirty="0" err="1" smtClean="0">
                <a:solidFill>
                  <a:schemeClr val="tx2">
                    <a:satMod val="130000"/>
                  </a:schemeClr>
                </a:solidFill>
              </a:rPr>
              <a:t>Intercon</a:t>
            </a:r>
            <a:r>
              <a:rPr lang="en-CA" dirty="0" smtClean="0">
                <a:solidFill>
                  <a:schemeClr val="tx2">
                    <a:satMod val="130000"/>
                  </a:schemeClr>
                </a:solidFill>
              </a:rPr>
              <a:t>. Networks</a:t>
            </a:r>
            <a:endParaRPr lang="en-CA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991766" y="3143248"/>
            <a:ext cx="500066" cy="42862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6" name="Oval 5"/>
          <p:cNvSpPr/>
          <p:nvPr/>
        </p:nvSpPr>
        <p:spPr>
          <a:xfrm>
            <a:off x="4286248" y="4000504"/>
            <a:ext cx="500066" cy="42862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1500166" y="4000504"/>
            <a:ext cx="500066" cy="42862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2428860" y="4000504"/>
            <a:ext cx="500066" cy="42862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9" name="Oval 8"/>
          <p:cNvSpPr/>
          <p:nvPr/>
        </p:nvSpPr>
        <p:spPr>
          <a:xfrm>
            <a:off x="3357554" y="4000504"/>
            <a:ext cx="500066" cy="42862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1" name="Oval 10"/>
          <p:cNvSpPr/>
          <p:nvPr/>
        </p:nvSpPr>
        <p:spPr>
          <a:xfrm>
            <a:off x="2991898" y="2285992"/>
            <a:ext cx="500066" cy="42862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2" name="Oval 11"/>
          <p:cNvSpPr/>
          <p:nvPr/>
        </p:nvSpPr>
        <p:spPr>
          <a:xfrm>
            <a:off x="3857620" y="3143248"/>
            <a:ext cx="500066" cy="42862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23" name="Straight Arrow Connector 22"/>
          <p:cNvCxnSpPr>
            <a:stCxn id="16415" idx="0"/>
            <a:endCxn id="8" idx="4"/>
          </p:cNvCxnSpPr>
          <p:nvPr/>
        </p:nvCxnSpPr>
        <p:spPr>
          <a:xfrm rot="16200000" flipV="1">
            <a:off x="2270125" y="4837113"/>
            <a:ext cx="1214438" cy="398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15" name="TextBox 23"/>
          <p:cNvSpPr txBox="1">
            <a:spLocks noChangeArrowheads="1"/>
          </p:cNvSpPr>
          <p:nvPr/>
        </p:nvSpPr>
        <p:spPr bwMode="auto">
          <a:xfrm>
            <a:off x="1928813" y="5643563"/>
            <a:ext cx="22939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>
                <a:latin typeface="Gill Sans MT" pitchFamily="34" charset="0"/>
              </a:rPr>
              <a:t>Processing Element</a:t>
            </a:r>
          </a:p>
          <a:p>
            <a:r>
              <a:rPr lang="en-CA">
                <a:latin typeface="Gill Sans MT" pitchFamily="34" charset="0"/>
              </a:rPr>
              <a:t>(CPU + Mem + other)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rot="10800000">
            <a:off x="4286250" y="3786188"/>
            <a:ext cx="1000125" cy="184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17" name="TextBox 26"/>
          <p:cNvSpPr txBox="1">
            <a:spLocks noChangeArrowheads="1"/>
          </p:cNvSpPr>
          <p:nvPr/>
        </p:nvSpPr>
        <p:spPr bwMode="auto">
          <a:xfrm>
            <a:off x="5207000" y="3857625"/>
            <a:ext cx="2222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>
                <a:latin typeface="Gill Sans MT" pitchFamily="34" charset="0"/>
              </a:rPr>
              <a:t>Communication Links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715008" y="1857364"/>
            <a:ext cx="1972528" cy="46166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0" dirty="0">
                <a:latin typeface="+mn-lt"/>
                <a:cs typeface="+mn-cs"/>
              </a:rPr>
              <a:t>Tree Network</a:t>
            </a:r>
          </a:p>
        </p:txBody>
      </p:sp>
      <p:sp>
        <p:nvSpPr>
          <p:cNvPr id="16421" name="TextBox 35"/>
          <p:cNvSpPr txBox="1">
            <a:spLocks noChangeArrowheads="1"/>
          </p:cNvSpPr>
          <p:nvPr/>
        </p:nvSpPr>
        <p:spPr bwMode="auto">
          <a:xfrm>
            <a:off x="5429250" y="3143250"/>
            <a:ext cx="175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>
                <a:latin typeface="Gill Sans MT" pitchFamily="34" charset="0"/>
              </a:rPr>
              <a:t>Control Element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rot="10800000">
            <a:off x="4357688" y="3357563"/>
            <a:ext cx="1071562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0"/>
          <p:cNvGrpSpPr>
            <a:grpSpLocks/>
          </p:cNvGrpSpPr>
          <p:nvPr/>
        </p:nvGrpSpPr>
        <p:grpSpPr bwMode="auto">
          <a:xfrm>
            <a:off x="1500188" y="3000375"/>
            <a:ext cx="6858000" cy="3643313"/>
            <a:chOff x="576" y="1008"/>
            <a:chExt cx="4477" cy="2598"/>
          </a:xfrm>
        </p:grpSpPr>
        <p:pic>
          <p:nvPicPr>
            <p:cNvPr id="269318" name="Picture 6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576" y="1008"/>
              <a:ext cx="4477" cy="2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0" y="152400"/>
            <a:ext cx="7800975" cy="7159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tx2">
                    <a:satMod val="130000"/>
                  </a:schemeClr>
                </a:solidFill>
              </a:rPr>
              <a:t>Crossbar Network</a:t>
            </a:r>
          </a:p>
        </p:txBody>
      </p:sp>
      <p:sp>
        <p:nvSpPr>
          <p:cNvPr id="17412" name="Rectangle 21"/>
          <p:cNvSpPr>
            <a:spLocks noGrp="1" noChangeArrowheads="1"/>
          </p:cNvSpPr>
          <p:nvPr>
            <p:ph type="body" sz="half" idx="1"/>
          </p:nvPr>
        </p:nvSpPr>
        <p:spPr>
          <a:xfrm>
            <a:off x="1214438" y="990600"/>
            <a:ext cx="8229600" cy="2743200"/>
          </a:xfrm>
        </p:spPr>
        <p:txBody>
          <a:bodyPr/>
          <a:lstStyle/>
          <a:p>
            <a:r>
              <a:rPr lang="en-US" sz="2400" smtClean="0"/>
              <a:t>Simplest and most flexible switch architecture</a:t>
            </a:r>
          </a:p>
          <a:p>
            <a:r>
              <a:rPr lang="en-US" sz="2400" smtClean="0"/>
              <a:t>Can establish </a:t>
            </a:r>
            <a:r>
              <a:rPr lang="en-US" sz="2400" i="1" smtClean="0">
                <a:solidFill>
                  <a:srgbClr val="CC0000"/>
                </a:solidFill>
              </a:rPr>
              <a:t>n</a:t>
            </a:r>
            <a:r>
              <a:rPr lang="en-US" sz="2400" smtClean="0"/>
              <a:t> connections between </a:t>
            </a:r>
            <a:r>
              <a:rPr lang="en-US" sz="2400" i="1" smtClean="0">
                <a:solidFill>
                  <a:srgbClr val="CC0000"/>
                </a:solidFill>
              </a:rPr>
              <a:t>n</a:t>
            </a:r>
            <a:r>
              <a:rPr lang="en-US" sz="2400" smtClean="0"/>
              <a:t> inputs and </a:t>
            </a:r>
            <a:r>
              <a:rPr lang="en-US" sz="2400" i="1" smtClean="0">
                <a:solidFill>
                  <a:srgbClr val="CC0000"/>
                </a:solidFill>
              </a:rPr>
              <a:t>n</a:t>
            </a:r>
            <a:r>
              <a:rPr lang="en-US" sz="2400" smtClean="0"/>
              <a:t> outputs</a:t>
            </a:r>
          </a:p>
          <a:p>
            <a:r>
              <a:rPr lang="en-US" sz="2400" smtClean="0"/>
              <a:t>Each X-point can be switched on/off by controller</a:t>
            </a:r>
          </a:p>
          <a:p>
            <a:r>
              <a:rPr lang="en-US" sz="2400" smtClean="0"/>
              <a:t>Number </a:t>
            </a:r>
            <a:r>
              <a:rPr lang="en-US" sz="2400" i="1" smtClean="0">
                <a:solidFill>
                  <a:srgbClr val="CC0000"/>
                </a:solidFill>
              </a:rPr>
              <a:t>n</a:t>
            </a:r>
            <a:r>
              <a:rPr lang="en-US" sz="2400" smtClean="0"/>
              <a:t> is often called the degree of the switch</a:t>
            </a:r>
          </a:p>
        </p:txBody>
      </p:sp>
      <p:sp>
        <p:nvSpPr>
          <p:cNvPr id="7" name="Freeform 6"/>
          <p:cNvSpPr/>
          <p:nvPr/>
        </p:nvSpPr>
        <p:spPr>
          <a:xfrm>
            <a:off x="1886673" y="4220902"/>
            <a:ext cx="4681960" cy="2480840"/>
          </a:xfrm>
          <a:custGeom>
            <a:avLst/>
            <a:gdLst>
              <a:gd name="connsiteX0" fmla="*/ 0 w 4681960"/>
              <a:gd name="connsiteY0" fmla="*/ 96455 h 2480840"/>
              <a:gd name="connsiteX1" fmla="*/ 1342664 w 4681960"/>
              <a:gd name="connsiteY1" fmla="*/ 84880 h 2480840"/>
              <a:gd name="connsiteX2" fmla="*/ 2349661 w 4681960"/>
              <a:gd name="connsiteY2" fmla="*/ 73306 h 2480840"/>
              <a:gd name="connsiteX3" fmla="*/ 4340507 w 4681960"/>
              <a:gd name="connsiteY3" fmla="*/ 73306 h 2480840"/>
              <a:gd name="connsiteX4" fmla="*/ 4398380 w 4681960"/>
              <a:gd name="connsiteY4" fmla="*/ 513144 h 2480840"/>
              <a:gd name="connsiteX5" fmla="*/ 4375231 w 4681960"/>
              <a:gd name="connsiteY5" fmla="*/ 2480840 h 248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81960" h="2480840">
                <a:moveTo>
                  <a:pt x="0" y="96455"/>
                </a:moveTo>
                <a:lnTo>
                  <a:pt x="1342664" y="84880"/>
                </a:lnTo>
                <a:lnTo>
                  <a:pt x="2349661" y="73306"/>
                </a:lnTo>
                <a:cubicBezTo>
                  <a:pt x="2849301" y="71377"/>
                  <a:pt x="3999054" y="0"/>
                  <a:pt x="4340507" y="73306"/>
                </a:cubicBezTo>
                <a:cubicBezTo>
                  <a:pt x="4681960" y="146612"/>
                  <a:pt x="4392593" y="111888"/>
                  <a:pt x="4398380" y="513144"/>
                </a:cubicBezTo>
                <a:cubicBezTo>
                  <a:pt x="4404167" y="914400"/>
                  <a:pt x="4389699" y="1697620"/>
                  <a:pt x="4375231" y="2480840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/>
              <a:t>`</a:t>
            </a:r>
          </a:p>
        </p:txBody>
      </p:sp>
      <p:sp>
        <p:nvSpPr>
          <p:cNvPr id="8" name="Freeform 7"/>
          <p:cNvSpPr/>
          <p:nvPr/>
        </p:nvSpPr>
        <p:spPr>
          <a:xfrm>
            <a:off x="1608881" y="4797706"/>
            <a:ext cx="5179671" cy="1823013"/>
          </a:xfrm>
          <a:custGeom>
            <a:avLst/>
            <a:gdLst>
              <a:gd name="connsiteX0" fmla="*/ 0 w 5179671"/>
              <a:gd name="connsiteY0" fmla="*/ 167833 h 1823013"/>
              <a:gd name="connsiteX1" fmla="*/ 798653 w 5179671"/>
              <a:gd name="connsiteY1" fmla="*/ 179408 h 1823013"/>
              <a:gd name="connsiteX2" fmla="*/ 1226916 w 5179671"/>
              <a:gd name="connsiteY2" fmla="*/ 17362 h 1823013"/>
              <a:gd name="connsiteX3" fmla="*/ 2268638 w 5179671"/>
              <a:gd name="connsiteY3" fmla="*/ 75236 h 1823013"/>
              <a:gd name="connsiteX4" fmla="*/ 4433104 w 5179671"/>
              <a:gd name="connsiteY4" fmla="*/ 75236 h 1823013"/>
              <a:gd name="connsiteX5" fmla="*/ 5058137 w 5179671"/>
              <a:gd name="connsiteY5" fmla="*/ 28937 h 1823013"/>
              <a:gd name="connsiteX6" fmla="*/ 5162309 w 5179671"/>
              <a:gd name="connsiteY6" fmla="*/ 202557 h 1823013"/>
              <a:gd name="connsiteX7" fmla="*/ 5034987 w 5179671"/>
              <a:gd name="connsiteY7" fmla="*/ 272005 h 1823013"/>
              <a:gd name="connsiteX8" fmla="*/ 5058137 w 5179671"/>
              <a:gd name="connsiteY8" fmla="*/ 561372 h 1823013"/>
              <a:gd name="connsiteX9" fmla="*/ 5058137 w 5179671"/>
              <a:gd name="connsiteY9" fmla="*/ 1209555 h 1823013"/>
              <a:gd name="connsiteX10" fmla="*/ 5081286 w 5179671"/>
              <a:gd name="connsiteY10" fmla="*/ 1823013 h 1823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79671" h="1823013">
                <a:moveTo>
                  <a:pt x="0" y="167833"/>
                </a:moveTo>
                <a:cubicBezTo>
                  <a:pt x="297083" y="186159"/>
                  <a:pt x="594167" y="204486"/>
                  <a:pt x="798653" y="179408"/>
                </a:cubicBezTo>
                <a:cubicBezTo>
                  <a:pt x="1003139" y="154330"/>
                  <a:pt x="981919" y="34724"/>
                  <a:pt x="1226916" y="17362"/>
                </a:cubicBezTo>
                <a:cubicBezTo>
                  <a:pt x="1471913" y="0"/>
                  <a:pt x="1734273" y="65590"/>
                  <a:pt x="2268638" y="75236"/>
                </a:cubicBezTo>
                <a:cubicBezTo>
                  <a:pt x="2803003" y="84882"/>
                  <a:pt x="3968188" y="82952"/>
                  <a:pt x="4433104" y="75236"/>
                </a:cubicBezTo>
                <a:cubicBezTo>
                  <a:pt x="4898020" y="67520"/>
                  <a:pt x="4936603" y="7717"/>
                  <a:pt x="5058137" y="28937"/>
                </a:cubicBezTo>
                <a:cubicBezTo>
                  <a:pt x="5179671" y="50157"/>
                  <a:pt x="5166167" y="162046"/>
                  <a:pt x="5162309" y="202557"/>
                </a:cubicBezTo>
                <a:cubicBezTo>
                  <a:pt x="5158451" y="243068"/>
                  <a:pt x="5052349" y="212203"/>
                  <a:pt x="5034987" y="272005"/>
                </a:cubicBezTo>
                <a:cubicBezTo>
                  <a:pt x="5017625" y="331807"/>
                  <a:pt x="5054279" y="405114"/>
                  <a:pt x="5058137" y="561372"/>
                </a:cubicBezTo>
                <a:cubicBezTo>
                  <a:pt x="5061995" y="717630"/>
                  <a:pt x="5054279" y="999282"/>
                  <a:pt x="5058137" y="1209555"/>
                </a:cubicBezTo>
                <a:cubicBezTo>
                  <a:pt x="5061995" y="1419828"/>
                  <a:pt x="5071640" y="1621420"/>
                  <a:pt x="5081286" y="1823013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2823</TotalTime>
  <Words>1980</Words>
  <Application>Microsoft Office PowerPoint</Application>
  <PresentationFormat>On-screen Show (4:3)</PresentationFormat>
  <Paragraphs>278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Solstice</vt:lpstr>
      <vt:lpstr>Interconnection Networks</vt:lpstr>
      <vt:lpstr>Applications of Interconnection Nets</vt:lpstr>
      <vt:lpstr>INs in Supercomputers </vt:lpstr>
      <vt:lpstr>INs in Routers</vt:lpstr>
      <vt:lpstr>Slide 5</vt:lpstr>
      <vt:lpstr>Example Intercon. Networks</vt:lpstr>
      <vt:lpstr>Example Intercon. Networks</vt:lpstr>
      <vt:lpstr>Example Intercon. Networks</vt:lpstr>
      <vt:lpstr>Crossbar Network</vt:lpstr>
      <vt:lpstr>Classes of Interconnection Nets</vt:lpstr>
      <vt:lpstr>Static Networks</vt:lpstr>
      <vt:lpstr>Dynamic Networks</vt:lpstr>
      <vt:lpstr>Switched Networks</vt:lpstr>
      <vt:lpstr>Packet Switching</vt:lpstr>
      <vt:lpstr>Switching Schemes</vt:lpstr>
      <vt:lpstr>Switching Schemes </vt:lpstr>
      <vt:lpstr>Slide 17</vt:lpstr>
      <vt:lpstr>Switching Schemes </vt:lpstr>
      <vt:lpstr>Network Performance Metrics</vt:lpstr>
      <vt:lpstr>Network Performance Metrics</vt:lpstr>
      <vt:lpstr>Network Performance Metrics</vt:lpstr>
      <vt:lpstr>Routing on Static Networks</vt:lpstr>
      <vt:lpstr>Routing on Static Networks…</vt:lpstr>
      <vt:lpstr>Routing on Static Networks …</vt:lpstr>
      <vt:lpstr>Routing on Static Networks… </vt:lpstr>
      <vt:lpstr>Routing on Static Networks… </vt:lpstr>
      <vt:lpstr>Routing in Trees</vt:lpstr>
      <vt:lpstr>Routing on Static Network… </vt:lpstr>
      <vt:lpstr>Routing on Static Network… </vt:lpstr>
      <vt:lpstr>Routing on Static Network…</vt:lpstr>
      <vt:lpstr>Routing on Static Network… </vt:lpstr>
      <vt:lpstr>Slide 32</vt:lpstr>
      <vt:lpstr>Slide 33</vt:lpstr>
      <vt:lpstr>Dynamic Network Topologies</vt:lpstr>
      <vt:lpstr>Multistage Cube Network</vt:lpstr>
      <vt:lpstr>Multistage Cube Network</vt:lpstr>
      <vt:lpstr>Multistage Cube Network</vt:lpstr>
      <vt:lpstr>Multistage Cube Network</vt:lpstr>
      <vt:lpstr>Multistage Cube Network</vt:lpstr>
      <vt:lpstr>Multistage Cube Network</vt:lpstr>
      <vt:lpstr>Multistage Cube Network</vt:lpstr>
      <vt:lpstr>Multistage Cube Network</vt:lpstr>
      <vt:lpstr>Multistage Cube Network</vt:lpstr>
      <vt:lpstr>Multistage Cube Network</vt:lpstr>
      <vt:lpstr>Multistage Cube Network</vt:lpstr>
      <vt:lpstr>Multistage Cube Network</vt:lpstr>
      <vt:lpstr>Multistage Cube Network</vt:lpstr>
      <vt:lpstr>Multistage Cube Network</vt:lpstr>
      <vt:lpstr>Summary of Dynamic Topologies</vt:lpstr>
      <vt:lpstr>Summary of Static Topologies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Networks – The Big Picture</dc:title>
  <dc:creator>mahes25</dc:creator>
  <cp:lastModifiedBy>Zeben</cp:lastModifiedBy>
  <cp:revision>196</cp:revision>
  <dcterms:created xsi:type="dcterms:W3CDTF">2008-09-07T12:34:46Z</dcterms:created>
  <dcterms:modified xsi:type="dcterms:W3CDTF">2009-10-21T00:39:00Z</dcterms:modified>
</cp:coreProperties>
</file>