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3"/>
  </p:notesMasterIdLst>
  <p:sldIdLst>
    <p:sldId id="256" r:id="rId2"/>
    <p:sldId id="257" r:id="rId3"/>
    <p:sldId id="259" r:id="rId4"/>
    <p:sldId id="258" r:id="rId5"/>
    <p:sldId id="261" r:id="rId6"/>
    <p:sldId id="262" r:id="rId7"/>
    <p:sldId id="260"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7" autoAdjust="0"/>
    <p:restoredTop sz="94647" autoAdjust="0"/>
  </p:normalViewPr>
  <p:slideViewPr>
    <p:cSldViewPr>
      <p:cViewPr varScale="1">
        <p:scale>
          <a:sx n="111" d="100"/>
          <a:sy n="111" d="100"/>
        </p:scale>
        <p:origin x="-7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04CFC-D6A3-4204-AEF4-0E0851E1E4C4}" type="datetimeFigureOut">
              <a:rPr lang="en-US" smtClean="0"/>
              <a:t>4/4/2009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37BE1-59A5-45AE-A6EB-8DF4B33E9C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n-US" u="sng" baseline="0" dirty="0" smtClean="0"/>
              <a:t>Pipelining</a:t>
            </a:r>
          </a:p>
          <a:p>
            <a:pPr>
              <a:buFont typeface="Arial" pitchFamily="34" charset="0"/>
              <a:buChar char="•"/>
            </a:pPr>
            <a:endParaRPr lang="en-US" baseline="0" dirty="0" smtClean="0"/>
          </a:p>
          <a:p>
            <a:pPr>
              <a:buFont typeface="Arial" pitchFamily="34" charset="0"/>
              <a:buChar char="•"/>
            </a:pPr>
            <a:r>
              <a:rPr lang="en-US" baseline="0" dirty="0" smtClean="0"/>
              <a:t>   In order to speed-up our brute force search, we pipelined the decrypter such that each pipeline stage can crack one key at a time. But since pipelining only increases the throughput of the system when processing a stream of data, it doesn’t make sense to pipeline the encrypter. However, because we are using the same structure for the encrypter and decrypter, we decided to pipeline our encrypter.</a:t>
            </a:r>
          </a:p>
          <a:p>
            <a:pPr>
              <a:buFont typeface="Arial" pitchFamily="34" charset="0"/>
              <a:buChar char="•"/>
            </a:pPr>
            <a:endParaRPr lang="en-US" baseline="0" dirty="0" smtClean="0"/>
          </a:p>
          <a:p>
            <a:pPr>
              <a:buFont typeface="Arial" pitchFamily="34" charset="0"/>
              <a:buChar char="•"/>
            </a:pPr>
            <a:r>
              <a:rPr lang="en-US" dirty="0" smtClean="0"/>
              <a:t>   Registers are inserted in-between each pipeline stage, for a total of 18 stages, and the registers are</a:t>
            </a:r>
            <a:r>
              <a:rPr lang="en-US" baseline="0" dirty="0" smtClean="0"/>
              <a:t> clocked s</a:t>
            </a:r>
            <a:r>
              <a:rPr lang="en-US" dirty="0" smtClean="0"/>
              <a:t>ynchronously. The time between each clock signal is set to be greater than the longest delay between all stages, so that when the registers are clocked, the data that is written to them is the final result of the previous stage. In</a:t>
            </a:r>
            <a:r>
              <a:rPr lang="en-US" baseline="0" dirty="0" smtClean="0"/>
              <a:t> this end, we found the maximum pipeline stage latency in our system to be…</a:t>
            </a:r>
            <a:endParaRPr lang="en-US" dirty="0" smtClean="0"/>
          </a:p>
          <a:p>
            <a:pPr>
              <a:buFont typeface="Arial" pitchFamily="34" charset="0"/>
              <a:buChar char="•"/>
            </a:pPr>
            <a:endParaRPr lang="en-US" baseline="0" dirty="0" smtClean="0"/>
          </a:p>
          <a:p>
            <a:pPr>
              <a:buFont typeface="Arial" pitchFamily="34" charset="0"/>
              <a:buChar char="•"/>
            </a:pPr>
            <a:r>
              <a:rPr lang="en-US" dirty="0" smtClean="0"/>
              <a:t>   One key aspect of our pipeline design is balancing each pipeline stage.</a:t>
            </a:r>
            <a:r>
              <a:rPr lang="en-US" baseline="0" dirty="0" smtClean="0"/>
              <a:t> This is done by considering the structure and resources taken by the encrypter and key scheduler before pipelining.</a:t>
            </a:r>
          </a:p>
          <a:p>
            <a:pPr>
              <a:buFont typeface="Arial" pitchFamily="34" charset="0"/>
              <a:buNone/>
            </a:pPr>
            <a:endParaRPr lang="en-US" baseline="0" dirty="0" smtClean="0"/>
          </a:p>
          <a:p>
            <a:pPr>
              <a:buFont typeface="Arial" pitchFamily="34" charset="0"/>
              <a:buNone/>
            </a:pPr>
            <a:r>
              <a:rPr lang="en-US" u="sng" baseline="0" dirty="0" smtClean="0"/>
              <a:t>Permutation</a:t>
            </a:r>
          </a:p>
          <a:p>
            <a:pPr>
              <a:buFont typeface="Arial" pitchFamily="34" charset="0"/>
              <a:buNone/>
            </a:pPr>
            <a:endParaRPr lang="en-US" baseline="0" dirty="0" smtClean="0"/>
          </a:p>
          <a:p>
            <a:pPr>
              <a:buFont typeface="Arial" pitchFamily="34" charset="0"/>
              <a:buChar char="•"/>
            </a:pPr>
            <a:r>
              <a:rPr lang="en-US" baseline="0" dirty="0" smtClean="0"/>
              <a:t>   </a:t>
            </a:r>
            <a:r>
              <a:rPr lang="en-US" dirty="0" smtClean="0"/>
              <a:t>Once the key scheduling has been performed, the next step is to prepare the original data block for the actual encryption. This is done by passing the data block through a permutation called the Initial Permutation. This permutation</a:t>
            </a:r>
            <a:r>
              <a:rPr lang="en-US" baseline="0" dirty="0" smtClean="0"/>
              <a:t> </a:t>
            </a:r>
            <a:r>
              <a:rPr lang="en-US" dirty="0" smtClean="0"/>
              <a:t>also has an inverse, called the Final</a:t>
            </a:r>
            <a:r>
              <a:rPr lang="en-US" baseline="0" dirty="0" smtClean="0"/>
              <a:t> </a:t>
            </a:r>
            <a:r>
              <a:rPr lang="en-US" dirty="0" smtClean="0"/>
              <a:t>Permutation,</a:t>
            </a:r>
            <a:r>
              <a:rPr lang="en-US" baseline="0" dirty="0" smtClean="0"/>
              <a:t> and it is used in the final stage.</a:t>
            </a:r>
          </a:p>
          <a:p>
            <a:endParaRPr lang="en-US" baseline="0" dirty="0" smtClean="0"/>
          </a:p>
          <a:p>
            <a:r>
              <a:rPr lang="en-US" u="sng" baseline="0" dirty="0" smtClean="0"/>
              <a:t>Encryption</a:t>
            </a:r>
          </a:p>
          <a:p>
            <a:endParaRPr lang="en-US" baseline="0" dirty="0" smtClean="0"/>
          </a:p>
          <a:p>
            <a:pPr>
              <a:buFont typeface="Arial" pitchFamily="34" charset="0"/>
              <a:buChar char="•"/>
            </a:pPr>
            <a:r>
              <a:rPr lang="en-US" baseline="0" dirty="0" smtClean="0"/>
              <a:t>   </a:t>
            </a:r>
            <a:r>
              <a:rPr lang="en-US" dirty="0" smtClean="0"/>
              <a:t>Once the original</a:t>
            </a:r>
            <a:r>
              <a:rPr lang="en-US" baseline="0" dirty="0" smtClean="0"/>
              <a:t> data block</a:t>
            </a:r>
            <a:r>
              <a:rPr lang="en-US" dirty="0" smtClean="0"/>
              <a:t> preparation have been completed, the actual encryption is performed by the main DES algorithm. The 64-bit block of input data is first split into two halves. The core a</a:t>
            </a:r>
            <a:r>
              <a:rPr lang="en-US" baseline="0" dirty="0" smtClean="0"/>
              <a:t>lgorithm of the encrypter is then applied to those halves 1</a:t>
            </a:r>
            <a:r>
              <a:rPr lang="en-US" dirty="0" smtClean="0"/>
              <a:t>6 times, making up the 16 rounds of standard DES.</a:t>
            </a:r>
          </a:p>
          <a:p>
            <a:pPr>
              <a:buFont typeface="Arial" pitchFamily="34" charset="0"/>
              <a:buChar char="•"/>
            </a:pPr>
            <a:endParaRPr lang="en-US" dirty="0" smtClean="0"/>
          </a:p>
          <a:p>
            <a:pPr>
              <a:buFont typeface="Arial" pitchFamily="34" charset="0"/>
              <a:buNone/>
            </a:pPr>
            <a:r>
              <a:rPr lang="en-US" u="sng" dirty="0" smtClean="0"/>
              <a:t>Subkeys</a:t>
            </a:r>
          </a:p>
          <a:p>
            <a:pPr>
              <a:buFont typeface="Arial" pitchFamily="34" charset="0"/>
              <a:buNone/>
            </a:pPr>
            <a:endParaRPr lang="en-US" dirty="0" smtClean="0"/>
          </a:p>
          <a:p>
            <a:pPr>
              <a:buFont typeface="Arial" pitchFamily="34" charset="0"/>
              <a:buChar char="•"/>
            </a:pPr>
            <a:r>
              <a:rPr lang="en-US" dirty="0" smtClean="0"/>
              <a:t>   Our</a:t>
            </a:r>
            <a:r>
              <a:rPr lang="en-US" baseline="0" dirty="0" smtClean="0"/>
              <a:t> final consideration was to ensure that the subkeys are applied to the middle stages in order, from K1 and K16. Also, because we pipelined the structure of the encrypter, it was imperative to pipeline the key scheduler such that each encrypter stage receives a subkey associated with its input data.</a:t>
            </a:r>
          </a:p>
          <a:p>
            <a:endParaRPr lang="en-US" dirty="0"/>
          </a:p>
        </p:txBody>
      </p:sp>
      <p:sp>
        <p:nvSpPr>
          <p:cNvPr id="4" name="Slide Number Placeholder 3"/>
          <p:cNvSpPr>
            <a:spLocks noGrp="1"/>
          </p:cNvSpPr>
          <p:nvPr>
            <p:ph type="sldNum" sz="quarter" idx="10"/>
          </p:nvPr>
        </p:nvSpPr>
        <p:spPr/>
        <p:txBody>
          <a:bodyPr/>
          <a:lstStyle/>
          <a:p>
            <a:fld id="{A9F1B30F-36DF-473E-8349-B123F219C620}"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aseline="0" dirty="0" smtClean="0"/>
              <a:t>The Feistel function operates on the right-half  block and consists of four stages:</a:t>
            </a:r>
          </a:p>
          <a:p>
            <a:pPr>
              <a:buFont typeface="Arial" pitchFamily="34" charset="0"/>
              <a:buNone/>
            </a:pPr>
            <a:endParaRPr lang="en-US" baseline="0" dirty="0" smtClean="0"/>
          </a:p>
          <a:p>
            <a:pPr>
              <a:buFont typeface="Arial" pitchFamily="34" charset="0"/>
              <a:buChar char="•"/>
            </a:pPr>
            <a:r>
              <a:rPr lang="en-US" baseline="0" dirty="0" smtClean="0"/>
              <a:t>   </a:t>
            </a:r>
            <a:r>
              <a:rPr lang="en-US" b="1" baseline="0" dirty="0" smtClean="0"/>
              <a:t>Expansion</a:t>
            </a:r>
            <a:r>
              <a:rPr lang="en-US" b="0" baseline="0" dirty="0" smtClean="0"/>
              <a:t>: </a:t>
            </a:r>
            <a:r>
              <a:rPr lang="en-US" baseline="0" dirty="0" smtClean="0"/>
              <a:t>the 32-bit half-block is expanded to 48 bits using the expansion permutation, denoted E in the diagram, by duplicating some of the bits.</a:t>
            </a:r>
          </a:p>
          <a:p>
            <a:pPr>
              <a:buFont typeface="Arial" pitchFamily="34" charset="0"/>
              <a:buChar char="•"/>
            </a:pPr>
            <a:r>
              <a:rPr lang="en-US" baseline="0" dirty="0" smtClean="0"/>
              <a:t>   </a:t>
            </a:r>
            <a:r>
              <a:rPr lang="en-US" b="1" baseline="0" dirty="0" smtClean="0"/>
              <a:t>Key</a:t>
            </a:r>
            <a:r>
              <a:rPr lang="en-US" baseline="0" dirty="0" smtClean="0"/>
              <a:t> </a:t>
            </a:r>
            <a:r>
              <a:rPr lang="en-US" b="1" baseline="0" dirty="0" smtClean="0"/>
              <a:t>mixing</a:t>
            </a:r>
            <a:r>
              <a:rPr lang="en-US" b="0" baseline="0" dirty="0" smtClean="0"/>
              <a:t>:</a:t>
            </a:r>
            <a:r>
              <a:rPr lang="en-US" baseline="0" dirty="0" smtClean="0"/>
              <a:t> the result is combined with a subkey using an XOR operation. Sixteen 48-bit subkeys — one for each round — are derived from the main key using the key schedule (described below). </a:t>
            </a:r>
          </a:p>
          <a:p>
            <a:pPr>
              <a:buFont typeface="Arial" pitchFamily="34" charset="0"/>
              <a:buChar char="•"/>
            </a:pPr>
            <a:r>
              <a:rPr lang="en-US" baseline="0" dirty="0" smtClean="0"/>
              <a:t>   </a:t>
            </a:r>
            <a:r>
              <a:rPr lang="en-US" b="1" baseline="0" dirty="0" smtClean="0"/>
              <a:t>Substitution</a:t>
            </a:r>
            <a:r>
              <a:rPr lang="en-US" b="0" baseline="0" dirty="0" smtClean="0"/>
              <a:t>:</a:t>
            </a:r>
            <a:r>
              <a:rPr lang="en-US" baseline="0" dirty="0" smtClean="0"/>
              <a:t> after mixing in the subkey, the block is divided into eight 6-bit pieces before processing by the S-boxes, or substitution boxes. Each of the eight S-boxes replaces its six input bits with four output bits according to a non-linear transformation, provided in the form of a lookup table. The S-boxes provide the core of the security of DES — without them, the cipher would be linear, and trivially breakable. </a:t>
            </a:r>
          </a:p>
          <a:p>
            <a:pPr>
              <a:buFont typeface="Arial" pitchFamily="34" charset="0"/>
              <a:buChar char="•"/>
            </a:pPr>
            <a:r>
              <a:rPr lang="en-US" baseline="0" dirty="0" smtClean="0"/>
              <a:t>   </a:t>
            </a:r>
            <a:r>
              <a:rPr lang="en-US" b="1" baseline="0" dirty="0" smtClean="0"/>
              <a:t>Permutation</a:t>
            </a:r>
            <a:r>
              <a:rPr lang="en-US" b="0" baseline="0" dirty="0" smtClean="0"/>
              <a:t>:</a:t>
            </a:r>
            <a:r>
              <a:rPr lang="en-US" baseline="0" dirty="0" smtClean="0"/>
              <a:t> finally, the 32 outputs from the S-boxes are rearranged according to a fixed permutation, the P-box. </a:t>
            </a:r>
          </a:p>
        </p:txBody>
      </p:sp>
      <p:sp>
        <p:nvSpPr>
          <p:cNvPr id="4" name="Slide Number Placeholder 3"/>
          <p:cNvSpPr>
            <a:spLocks noGrp="1"/>
          </p:cNvSpPr>
          <p:nvPr>
            <p:ph type="sldNum" sz="quarter" idx="10"/>
          </p:nvPr>
        </p:nvSpPr>
        <p:spPr/>
        <p:txBody>
          <a:bodyPr/>
          <a:lstStyle/>
          <a:p>
            <a:fld id="{A9F1B30F-36DF-473E-8349-B123F219C620}"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F1B30F-36DF-473E-8349-B123F219C62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655A82-20EF-448C-9514-ECAE3417384A}" type="datetimeFigureOut">
              <a:rPr lang="en-US" smtClean="0"/>
              <a:pPr/>
              <a:t>4/4/2009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4E49A9-05B4-4CC2-8F75-294737D580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55A82-20EF-448C-9514-ECAE3417384A}"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55A82-20EF-448C-9514-ECAE3417384A}"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55A82-20EF-448C-9514-ECAE3417384A}"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655A82-20EF-448C-9514-ECAE3417384A}"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655A82-20EF-448C-9514-ECAE3417384A}" type="datetimeFigureOut">
              <a:rPr lang="en-US" smtClean="0"/>
              <a:pPr/>
              <a:t>4/4/2009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655A82-20EF-448C-9514-ECAE3417384A}" type="datetimeFigureOut">
              <a:rPr lang="en-US" smtClean="0"/>
              <a:pPr/>
              <a:t>4/4/2009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D655A82-20EF-448C-9514-ECAE3417384A}" type="datetimeFigureOut">
              <a:rPr lang="en-US" smtClean="0"/>
              <a:pPr/>
              <a:t>4/4/2009</a:t>
            </a:fld>
            <a:endParaRPr lang="en-US"/>
          </a:p>
        </p:txBody>
      </p:sp>
      <p:sp>
        <p:nvSpPr>
          <p:cNvPr id="8" name="Slide Number Placeholder 7"/>
          <p:cNvSpPr>
            <a:spLocks noGrp="1"/>
          </p:cNvSpPr>
          <p:nvPr>
            <p:ph type="sldNum" sz="quarter" idx="11"/>
          </p:nvPr>
        </p:nvSpPr>
        <p:spPr/>
        <p:txBody>
          <a:bodyPr/>
          <a:lstStyle/>
          <a:p>
            <a:fld id="{754E49A9-05B4-4CC2-8F75-294737D580D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55A82-20EF-448C-9514-ECAE3417384A}" type="datetimeFigureOut">
              <a:rPr lang="en-US" smtClean="0"/>
              <a:pPr/>
              <a:t>4/4/2009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655A82-20EF-448C-9514-ECAE3417384A}" type="datetimeFigureOut">
              <a:rPr lang="en-US" smtClean="0"/>
              <a:pPr/>
              <a:t>4/4/2009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54E49A9-05B4-4CC2-8F75-294737D580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D655A82-20EF-448C-9514-ECAE3417384A}" type="datetimeFigureOut">
              <a:rPr lang="en-US" smtClean="0"/>
              <a:pPr/>
              <a:t>4/4/2009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D655A82-20EF-448C-9514-ECAE3417384A}" type="datetimeFigureOut">
              <a:rPr lang="en-US" smtClean="0"/>
              <a:pPr/>
              <a:t>4/4/2009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54E49A9-05B4-4CC2-8F75-294737D580D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6480048" cy="2301240"/>
          </a:xfrm>
        </p:spPr>
        <p:txBody>
          <a:bodyPr>
            <a:normAutofit fontScale="90000"/>
          </a:bodyPr>
          <a:lstStyle/>
          <a:p>
            <a:r>
              <a:rPr lang="en-US" dirty="0" smtClean="0"/>
              <a:t>Brute Force Cryptic Attack</a:t>
            </a:r>
            <a:br>
              <a:rPr lang="en-US" dirty="0" smtClean="0"/>
            </a:br>
            <a:r>
              <a:rPr lang="en-US" dirty="0" smtClean="0"/>
              <a:t>on DES encrypted Data</a:t>
            </a:r>
            <a:endParaRPr lang="en-US" dirty="0"/>
          </a:p>
        </p:txBody>
      </p:sp>
      <p:sp>
        <p:nvSpPr>
          <p:cNvPr id="3" name="Subtitle 2"/>
          <p:cNvSpPr>
            <a:spLocks noGrp="1"/>
          </p:cNvSpPr>
          <p:nvPr>
            <p:ph type="subTitle" idx="1"/>
          </p:nvPr>
        </p:nvSpPr>
        <p:spPr>
          <a:xfrm>
            <a:off x="533400" y="4191000"/>
            <a:ext cx="6480048" cy="1198388"/>
          </a:xfrm>
        </p:spPr>
        <p:txBody>
          <a:bodyPr>
            <a:normAutofit fontScale="92500" lnSpcReduction="20000"/>
          </a:bodyPr>
          <a:lstStyle/>
          <a:p>
            <a:r>
              <a:rPr lang="en-US" dirty="0" smtClean="0"/>
              <a:t>Group 01</a:t>
            </a:r>
          </a:p>
          <a:p>
            <a:r>
              <a:rPr lang="en-US" dirty="0" err="1" smtClean="0"/>
              <a:t>Foucher</a:t>
            </a:r>
            <a:r>
              <a:rPr lang="en-US" dirty="0" smtClean="0"/>
              <a:t>, S</a:t>
            </a:r>
          </a:p>
          <a:p>
            <a:r>
              <a:rPr lang="en-US" dirty="0" err="1" smtClean="0"/>
              <a:t>Thontat</a:t>
            </a:r>
            <a:r>
              <a:rPr lang="en-US" dirty="0" smtClean="0"/>
              <a:t>, Y</a:t>
            </a:r>
          </a:p>
          <a:p>
            <a:r>
              <a:rPr lang="en-US" dirty="0" err="1" smtClean="0"/>
              <a:t>Shaduka</a:t>
            </a:r>
            <a:r>
              <a:rPr lang="en-US" dirty="0" smtClean="0"/>
              <a:t>, 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228600"/>
            <a:ext cx="3810000" cy="492443"/>
          </a:xfrm>
          <a:prstGeom prst="rect">
            <a:avLst/>
          </a:prstGeom>
          <a:noFill/>
        </p:spPr>
        <p:txBody>
          <a:bodyPr wrap="square" rtlCol="0">
            <a:spAutoFit/>
          </a:bodyPr>
          <a:lstStyle/>
          <a:p>
            <a:r>
              <a:rPr lang="en-US" sz="2600" b="1" u="sng" dirty="0" smtClean="0"/>
              <a:t>DES Core Algorithm</a:t>
            </a:r>
            <a:endParaRPr lang="en-US" sz="2600" b="1" u="sng" dirty="0"/>
          </a:p>
        </p:txBody>
      </p:sp>
      <p:pic>
        <p:nvPicPr>
          <p:cNvPr id="2052" name="Picture 4"/>
          <p:cNvPicPr>
            <a:picLocks noChangeAspect="1" noChangeArrowheads="1"/>
          </p:cNvPicPr>
          <p:nvPr/>
        </p:nvPicPr>
        <p:blipFill>
          <a:blip r:embed="rId3"/>
          <a:srcRect/>
          <a:stretch>
            <a:fillRect/>
          </a:stretch>
        </p:blipFill>
        <p:spPr bwMode="auto">
          <a:xfrm>
            <a:off x="66675" y="104775"/>
            <a:ext cx="4810125" cy="6540004"/>
          </a:xfrm>
          <a:prstGeom prst="rect">
            <a:avLst/>
          </a:prstGeom>
          <a:noFill/>
          <a:ln w="9525">
            <a:noFill/>
            <a:miter lim="800000"/>
            <a:headEnd/>
            <a:tailEnd/>
          </a:ln>
          <a:effectLst/>
        </p:spPr>
      </p:pic>
      <p:sp>
        <p:nvSpPr>
          <p:cNvPr id="11" name="TextBox 10"/>
          <p:cNvSpPr txBox="1"/>
          <p:nvPr/>
        </p:nvSpPr>
        <p:spPr>
          <a:xfrm>
            <a:off x="5181600" y="940475"/>
            <a:ext cx="3581400" cy="4893647"/>
          </a:xfrm>
          <a:prstGeom prst="rect">
            <a:avLst/>
          </a:prstGeom>
          <a:noFill/>
        </p:spPr>
        <p:txBody>
          <a:bodyPr wrap="square" rtlCol="0">
            <a:spAutoFit/>
          </a:bodyPr>
          <a:lstStyle/>
          <a:p>
            <a:pPr>
              <a:buFont typeface="Arial" pitchFamily="34" charset="0"/>
              <a:buChar char="•"/>
            </a:pPr>
            <a:r>
              <a:rPr lang="en-US" sz="2400" dirty="0" err="1" smtClean="0"/>
              <a:t>Feistel</a:t>
            </a:r>
            <a:r>
              <a:rPr lang="en-US" sz="2400" dirty="0" smtClean="0"/>
              <a:t> structure:</a:t>
            </a:r>
          </a:p>
          <a:p>
            <a:pPr lvl="1"/>
            <a:r>
              <a:rPr lang="en-US" sz="2400" dirty="0" smtClean="0"/>
              <a:t>Encryption </a:t>
            </a:r>
            <a:r>
              <a:rPr lang="en-US" sz="2400" dirty="0" smtClean="0"/>
              <a:t>and </a:t>
            </a:r>
            <a:r>
              <a:rPr lang="en-US" sz="2400" dirty="0" smtClean="0"/>
              <a:t>Decryption </a:t>
            </a:r>
            <a:r>
              <a:rPr lang="en-US" sz="2400" dirty="0" smtClean="0"/>
              <a:t>are </a:t>
            </a:r>
            <a:r>
              <a:rPr lang="en-US" sz="2400" dirty="0" smtClean="0"/>
              <a:t> </a:t>
            </a:r>
            <a:r>
              <a:rPr lang="en-US" sz="2400" dirty="0" smtClean="0"/>
              <a:t>similar processes </a:t>
            </a:r>
          </a:p>
          <a:p>
            <a:endParaRPr lang="en-US" sz="2400" dirty="0" smtClean="0"/>
          </a:p>
          <a:p>
            <a:pPr>
              <a:buFont typeface="Arial" pitchFamily="34" charset="0"/>
              <a:buChar char="•"/>
            </a:pPr>
            <a:r>
              <a:rPr lang="en-US" sz="2400" dirty="0" smtClean="0"/>
              <a:t>   </a:t>
            </a:r>
            <a:r>
              <a:rPr lang="en-US" sz="2400" dirty="0" smtClean="0"/>
              <a:t>The </a:t>
            </a:r>
            <a:r>
              <a:rPr lang="en-US" sz="2400" dirty="0" err="1" smtClean="0"/>
              <a:t>Feistel</a:t>
            </a:r>
            <a:r>
              <a:rPr lang="en-US" sz="2400" dirty="0" smtClean="0"/>
              <a:t> </a:t>
            </a:r>
            <a:r>
              <a:rPr lang="en-US" sz="2400" dirty="0" smtClean="0"/>
              <a:t>function operates on the right-half block and consists of four stages:</a:t>
            </a:r>
          </a:p>
          <a:p>
            <a:pPr marL="914400" lvl="1" indent="-457200">
              <a:buFont typeface="+mj-lt"/>
              <a:buAutoNum type="arabicPeriod"/>
            </a:pPr>
            <a:r>
              <a:rPr lang="en-US" sz="2400" dirty="0" smtClean="0"/>
              <a:t>Expansion</a:t>
            </a:r>
          </a:p>
          <a:p>
            <a:pPr marL="914400" lvl="1" indent="-457200">
              <a:buFont typeface="+mj-lt"/>
              <a:buAutoNum type="arabicPeriod"/>
            </a:pPr>
            <a:r>
              <a:rPr lang="en-US" sz="2400" dirty="0" smtClean="0"/>
              <a:t>Key mixing</a:t>
            </a:r>
          </a:p>
          <a:p>
            <a:pPr marL="914400" lvl="1" indent="-457200">
              <a:buFont typeface="+mj-lt"/>
              <a:buAutoNum type="arabicPeriod"/>
            </a:pPr>
            <a:r>
              <a:rPr lang="en-US" sz="2400" dirty="0" smtClean="0"/>
              <a:t>Substitution</a:t>
            </a:r>
            <a:endParaRPr lang="en-US" sz="2400" dirty="0"/>
          </a:p>
          <a:p>
            <a:pPr marL="914400" lvl="1" indent="-457200">
              <a:buFont typeface="+mj-lt"/>
              <a:buAutoNum type="arabicPeriod"/>
            </a:pPr>
            <a:r>
              <a:rPr lang="en-US" sz="2400" dirty="0" smtClean="0"/>
              <a:t>Permutation</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00600" y="228600"/>
            <a:ext cx="3810000" cy="492443"/>
          </a:xfrm>
          <a:prstGeom prst="rect">
            <a:avLst/>
          </a:prstGeom>
          <a:noFill/>
        </p:spPr>
        <p:txBody>
          <a:bodyPr wrap="square" rtlCol="0">
            <a:spAutoFit/>
          </a:bodyPr>
          <a:lstStyle/>
          <a:p>
            <a:r>
              <a:rPr lang="en-US" sz="2600" b="1" u="sng" dirty="0" smtClean="0"/>
              <a:t>Structure of the Decrypter</a:t>
            </a:r>
            <a:endParaRPr lang="en-US" sz="2600" b="1" u="sng" dirty="0"/>
          </a:p>
        </p:txBody>
      </p:sp>
      <p:sp>
        <p:nvSpPr>
          <p:cNvPr id="10" name="TextBox 9"/>
          <p:cNvSpPr txBox="1"/>
          <p:nvPr/>
        </p:nvSpPr>
        <p:spPr>
          <a:xfrm>
            <a:off x="4953000" y="1295398"/>
            <a:ext cx="4038600" cy="4154984"/>
          </a:xfrm>
          <a:prstGeom prst="rect">
            <a:avLst/>
          </a:prstGeom>
          <a:noFill/>
        </p:spPr>
        <p:txBody>
          <a:bodyPr wrap="square" rtlCol="0">
            <a:spAutoFit/>
          </a:bodyPr>
          <a:lstStyle/>
          <a:p>
            <a:pPr>
              <a:buFont typeface="Arial" pitchFamily="34" charset="0"/>
              <a:buChar char="•"/>
            </a:pPr>
            <a:r>
              <a:rPr lang="en-US" sz="2400" dirty="0"/>
              <a:t> </a:t>
            </a:r>
            <a:r>
              <a:rPr lang="en-US" sz="2400" dirty="0" smtClean="0"/>
              <a:t>  </a:t>
            </a:r>
            <a:r>
              <a:rPr lang="en-US" sz="2400" dirty="0" smtClean="0"/>
              <a:t>Same </a:t>
            </a:r>
            <a:r>
              <a:rPr lang="en-US" sz="2400" dirty="0" smtClean="0"/>
              <a:t>algorithm </a:t>
            </a:r>
            <a:r>
              <a:rPr lang="en-US" sz="2400" dirty="0" smtClean="0"/>
              <a:t>used </a:t>
            </a:r>
            <a:r>
              <a:rPr lang="en-US" sz="2400" dirty="0" smtClean="0"/>
              <a:t>for </a:t>
            </a:r>
            <a:r>
              <a:rPr lang="en-US" sz="2400" dirty="0" smtClean="0"/>
              <a:t>encryption/decryption</a:t>
            </a:r>
            <a:endParaRPr lang="en-US" sz="2400" dirty="0" smtClean="0"/>
          </a:p>
          <a:p>
            <a:endParaRPr lang="en-US" sz="2400" dirty="0" smtClean="0"/>
          </a:p>
          <a:p>
            <a:pPr>
              <a:buFont typeface="Arial" pitchFamily="34" charset="0"/>
              <a:buChar char="•"/>
            </a:pPr>
            <a:r>
              <a:rPr lang="en-US" sz="2400" dirty="0" err="1" smtClean="0"/>
              <a:t>Subkeys</a:t>
            </a:r>
            <a:r>
              <a:rPr lang="en-US" sz="2400" dirty="0" smtClean="0"/>
              <a:t> </a:t>
            </a:r>
            <a:r>
              <a:rPr lang="en-US" sz="2400" dirty="0" smtClean="0"/>
              <a:t>are applied in reverse order, from K16 to K1</a:t>
            </a:r>
          </a:p>
          <a:p>
            <a:pPr>
              <a:buFont typeface="Arial" pitchFamily="34" charset="0"/>
              <a:buChar char="•"/>
            </a:pPr>
            <a:endParaRPr lang="en-US" sz="2400" dirty="0"/>
          </a:p>
          <a:p>
            <a:pPr>
              <a:buFont typeface="Arial" pitchFamily="34" charset="0"/>
              <a:buChar char="•"/>
            </a:pPr>
            <a:r>
              <a:rPr lang="en-US" sz="2400" dirty="0" smtClean="0"/>
              <a:t> </a:t>
            </a:r>
            <a:r>
              <a:rPr lang="en-US" sz="2400" dirty="0" smtClean="0"/>
              <a:t>K</a:t>
            </a:r>
            <a:r>
              <a:rPr lang="en-US" sz="2400" dirty="0" smtClean="0"/>
              <a:t>eys are aged</a:t>
            </a:r>
          </a:p>
          <a:p>
            <a:pPr>
              <a:buFont typeface="Arial" pitchFamily="34" charset="0"/>
              <a:buChar char="•"/>
            </a:pPr>
            <a:endParaRPr lang="en-US" sz="2400" dirty="0" smtClean="0"/>
          </a:p>
          <a:p>
            <a:pPr>
              <a:buFont typeface="Arial" pitchFamily="34" charset="0"/>
              <a:buChar char="•"/>
            </a:pPr>
            <a:r>
              <a:rPr lang="en-US" sz="2400" dirty="0" smtClean="0"/>
              <a:t>Decrypted </a:t>
            </a:r>
            <a:r>
              <a:rPr lang="en-US" sz="2400" dirty="0" smtClean="0"/>
              <a:t>data block is applied to </a:t>
            </a:r>
            <a:r>
              <a:rPr lang="en-US" sz="2400" dirty="0" smtClean="0"/>
              <a:t>a </a:t>
            </a:r>
            <a:r>
              <a:rPr lang="en-US" sz="2400" dirty="0" smtClean="0"/>
              <a:t>look-up</a:t>
            </a:r>
          </a:p>
        </p:txBody>
      </p:sp>
      <p:pic>
        <p:nvPicPr>
          <p:cNvPr id="1030" name="Picture 6"/>
          <p:cNvPicPr>
            <a:picLocks noChangeAspect="1" noChangeArrowheads="1"/>
          </p:cNvPicPr>
          <p:nvPr/>
        </p:nvPicPr>
        <p:blipFill>
          <a:blip r:embed="rId3"/>
          <a:srcRect/>
          <a:stretch>
            <a:fillRect/>
          </a:stretch>
        </p:blipFill>
        <p:spPr bwMode="auto">
          <a:xfrm>
            <a:off x="76200" y="76200"/>
            <a:ext cx="4498102" cy="6629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History</a:t>
            </a:r>
            <a:endParaRPr lang="en-US" dirty="0"/>
          </a:p>
        </p:txBody>
      </p:sp>
      <p:sp>
        <p:nvSpPr>
          <p:cNvPr id="3" name="Content Placeholder 2"/>
          <p:cNvSpPr>
            <a:spLocks noGrp="1"/>
          </p:cNvSpPr>
          <p:nvPr>
            <p:ph idx="1"/>
          </p:nvPr>
        </p:nvSpPr>
        <p:spPr/>
        <p:txBody>
          <a:bodyPr/>
          <a:lstStyle/>
          <a:p>
            <a:r>
              <a:rPr lang="en-US" dirty="0" smtClean="0"/>
              <a:t>WWII and breaking the Enigma code</a:t>
            </a:r>
          </a:p>
          <a:p>
            <a:r>
              <a:rPr lang="en-US" dirty="0" smtClean="0"/>
              <a:t>10 000 people full time</a:t>
            </a:r>
            <a:endParaRPr lang="en-US" dirty="0"/>
          </a:p>
        </p:txBody>
      </p:sp>
      <p:pic>
        <p:nvPicPr>
          <p:cNvPr id="4" name="Picture 3" descr="entouch.jpg"/>
          <p:cNvPicPr>
            <a:picLocks noChangeAspect="1"/>
          </p:cNvPicPr>
          <p:nvPr/>
        </p:nvPicPr>
        <p:blipFill>
          <a:blip r:embed="rId2"/>
          <a:stretch>
            <a:fillRect/>
          </a:stretch>
        </p:blipFill>
        <p:spPr>
          <a:xfrm>
            <a:off x="838200" y="2895600"/>
            <a:ext cx="2073471" cy="3305175"/>
          </a:xfrm>
          <a:prstGeom prst="rect">
            <a:avLst/>
          </a:prstGeom>
          <a:ln>
            <a:noFill/>
          </a:ln>
          <a:effectLst>
            <a:softEdge rad="112500"/>
          </a:effectLst>
        </p:spPr>
      </p:pic>
      <p:pic>
        <p:nvPicPr>
          <p:cNvPr id="5" name="Picture 4" descr="enrotor.jpg"/>
          <p:cNvPicPr>
            <a:picLocks noChangeAspect="1"/>
          </p:cNvPicPr>
          <p:nvPr/>
        </p:nvPicPr>
        <p:blipFill>
          <a:blip r:embed="rId3"/>
          <a:stretch>
            <a:fillRect/>
          </a:stretch>
        </p:blipFill>
        <p:spPr>
          <a:xfrm>
            <a:off x="3810000" y="3124200"/>
            <a:ext cx="3357562" cy="20266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 and Brute Force Attacks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56 bit keys to stop Birthday Attacks</a:t>
            </a:r>
          </a:p>
          <a:p>
            <a:r>
              <a:rPr lang="en-US" dirty="0" smtClean="0"/>
              <a:t>7.2 x 10^16 possibility</a:t>
            </a:r>
          </a:p>
          <a:p>
            <a:r>
              <a:rPr lang="en-US" dirty="0" smtClean="0"/>
              <a:t>64 bits of Data</a:t>
            </a:r>
          </a:p>
          <a:p>
            <a:endParaRPr lang="en-US" dirty="0" smtClean="0"/>
          </a:p>
          <a:p>
            <a:endParaRPr lang="en-US" dirty="0" smtClean="0"/>
          </a:p>
          <a:p>
            <a:endParaRPr lang="en-US" dirty="0" smtClean="0"/>
          </a:p>
          <a:p>
            <a:endParaRPr lang="en-US" dirty="0" smtClean="0"/>
          </a:p>
          <a:p>
            <a:r>
              <a:rPr lang="en-US" dirty="0" smtClean="0"/>
              <a:t>Weakness (advantage):</a:t>
            </a:r>
          </a:p>
          <a:p>
            <a:pPr>
              <a:buNone/>
            </a:pPr>
            <a:r>
              <a:rPr lang="en-US" dirty="0" smtClean="0"/>
              <a:t>	easily implemented in HDW</a:t>
            </a:r>
          </a:p>
          <a:p>
            <a:pPr>
              <a:buNone/>
            </a:pPr>
            <a:endParaRPr lang="en-US" dirty="0"/>
          </a:p>
        </p:txBody>
      </p:sp>
      <p:pic>
        <p:nvPicPr>
          <p:cNvPr id="4" name="Picture 3" descr="copacobana_r3.gif"/>
          <p:cNvPicPr>
            <a:picLocks noChangeAspect="1"/>
          </p:cNvPicPr>
          <p:nvPr/>
        </p:nvPicPr>
        <p:blipFill>
          <a:blip r:embed="rId2"/>
          <a:stretch>
            <a:fillRect/>
          </a:stretch>
        </p:blipFill>
        <p:spPr>
          <a:xfrm>
            <a:off x="2819400" y="1676401"/>
            <a:ext cx="6601229" cy="46764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a:t>
            </a:r>
            <a:endParaRPr lang="en-US" dirty="0"/>
          </a:p>
        </p:txBody>
      </p:sp>
      <p:sp>
        <p:nvSpPr>
          <p:cNvPr id="3" name="Content Placeholder 2"/>
          <p:cNvSpPr>
            <a:spLocks noGrp="1"/>
          </p:cNvSpPr>
          <p:nvPr>
            <p:ph idx="1"/>
          </p:nvPr>
        </p:nvSpPr>
        <p:spPr/>
        <p:txBody>
          <a:bodyPr/>
          <a:lstStyle/>
          <a:p>
            <a:r>
              <a:rPr lang="en-US" dirty="0" smtClean="0"/>
              <a:t>Partial knowledge about encoded message</a:t>
            </a:r>
          </a:p>
          <a:p>
            <a:pPr>
              <a:buNone/>
            </a:pPr>
            <a:r>
              <a:rPr lang="en-US" dirty="0" smtClean="0"/>
              <a:t>	“</a:t>
            </a:r>
            <a:r>
              <a:rPr lang="en-US" dirty="0" err="1" smtClean="0"/>
              <a:t>Drea</a:t>
            </a:r>
            <a:r>
              <a:rPr lang="en-US" dirty="0" smtClean="0"/>
              <a:t> </a:t>
            </a:r>
            <a:r>
              <a:rPr lang="en-US" dirty="0" err="1" smtClean="0"/>
              <a:t>Gro</a:t>
            </a:r>
            <a:r>
              <a:rPr lang="en-US" dirty="0" smtClean="0"/>
              <a:t>”… (64 bits)</a:t>
            </a:r>
          </a:p>
          <a:p>
            <a:endParaRPr lang="en-US" dirty="0" smtClean="0"/>
          </a:p>
          <a:p>
            <a:r>
              <a:rPr lang="en-US" dirty="0" smtClean="0"/>
              <a:t>Exploit </a:t>
            </a:r>
            <a:r>
              <a:rPr lang="en-US" dirty="0" smtClean="0"/>
              <a:t>Human weaknesses</a:t>
            </a:r>
          </a:p>
          <a:p>
            <a:pPr>
              <a:buNone/>
            </a:pPr>
            <a:r>
              <a:rPr lang="en-US" dirty="0" smtClean="0"/>
              <a:t>“</a:t>
            </a:r>
            <a:r>
              <a:rPr lang="en-US" dirty="0" err="1" smtClean="0"/>
              <a:t>aaaaaaa</a:t>
            </a:r>
            <a:r>
              <a:rPr lang="en-US" dirty="0" smtClean="0"/>
              <a:t>” to “9999999”</a:t>
            </a:r>
          </a:p>
          <a:p>
            <a:pPr>
              <a:buNone/>
            </a:pPr>
            <a:r>
              <a:rPr lang="en-US" dirty="0" smtClean="0"/>
              <a:t>20 500 </a:t>
            </a:r>
            <a:r>
              <a:rPr lang="en-US" dirty="0" smtClean="0"/>
              <a:t>Reduction in Explored key </a:t>
            </a:r>
            <a:r>
              <a:rPr lang="en-US" dirty="0" smtClean="0"/>
              <a:t>space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graphicFrame>
        <p:nvGraphicFramePr>
          <p:cNvPr id="4098" name="Object 2"/>
          <p:cNvGraphicFramePr>
            <a:graphicFrameLocks noChangeAspect="1"/>
          </p:cNvGraphicFramePr>
          <p:nvPr/>
        </p:nvGraphicFramePr>
        <p:xfrm>
          <a:off x="0" y="-1"/>
          <a:ext cx="9144000" cy="7074235"/>
        </p:xfrm>
        <a:graphic>
          <a:graphicData uri="http://schemas.openxmlformats.org/presentationml/2006/ole">
            <p:oleObj spid="_x0000_s4098" name="Visio" r:id="rId3" imgW="10105200" imgH="7819200" progId="Visio.Drawing.11">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3076" name="Object 4"/>
          <p:cNvGraphicFramePr>
            <a:graphicFrameLocks noChangeAspect="1"/>
          </p:cNvGraphicFramePr>
          <p:nvPr/>
        </p:nvGraphicFramePr>
        <p:xfrm>
          <a:off x="0" y="0"/>
          <a:ext cx="9144000" cy="6835406"/>
        </p:xfrm>
        <a:graphic>
          <a:graphicData uri="http://schemas.openxmlformats.org/presentationml/2006/ole">
            <p:oleObj spid="_x0000_s3076" name="Visio" r:id="rId3" imgW="10197000" imgH="7819200" progId="Visio.Drawing.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Probabilities</a:t>
            </a:r>
            <a:endParaRPr lang="en-US" dirty="0"/>
          </a:p>
        </p:txBody>
      </p:sp>
      <p:sp>
        <p:nvSpPr>
          <p:cNvPr id="4" name="Content Placeholder 3"/>
          <p:cNvSpPr>
            <a:spLocks noGrp="1"/>
          </p:cNvSpPr>
          <p:nvPr>
            <p:ph idx="1"/>
          </p:nvPr>
        </p:nvSpPr>
        <p:spPr/>
        <p:txBody>
          <a:bodyPr/>
          <a:lstStyle/>
          <a:p>
            <a:r>
              <a:rPr lang="en-US" dirty="0" smtClean="0"/>
              <a:t>56 bit key space: 2^56 = 7.2 * 10^16</a:t>
            </a:r>
          </a:p>
          <a:p>
            <a:r>
              <a:rPr lang="en-US" dirty="0" smtClean="0"/>
              <a:t>Collisions Expected every: </a:t>
            </a:r>
          </a:p>
          <a:p>
            <a:pPr>
              <a:buNone/>
            </a:pPr>
            <a:r>
              <a:rPr lang="en-US" dirty="0" smtClean="0"/>
              <a:t>	</a:t>
            </a:r>
            <a:r>
              <a:rPr lang="en-US" dirty="0" smtClean="0"/>
              <a:t>	2^(</a:t>
            </a:r>
            <a:r>
              <a:rPr lang="en-US" dirty="0" err="1" smtClean="0"/>
              <a:t>OutputSz</a:t>
            </a:r>
            <a:r>
              <a:rPr lang="en-US" dirty="0" smtClean="0"/>
              <a:t>/2) = 2^32 = 4.3 * 10^9</a:t>
            </a:r>
          </a:p>
          <a:p>
            <a:r>
              <a:rPr lang="en-US" dirty="0" smtClean="0"/>
              <a:t>p(collision) = 2.33 * 10^-10</a:t>
            </a:r>
          </a:p>
          <a:p>
            <a:r>
              <a:rPr lang="en-US" dirty="0" smtClean="0"/>
              <a:t>p(2 simultaneous collisions) = </a:t>
            </a:r>
          </a:p>
          <a:p>
            <a:pPr>
              <a:buNone/>
            </a:pPr>
            <a:r>
              <a:rPr lang="en-US" dirty="0" smtClean="0"/>
              <a:t>		8.14 </a:t>
            </a:r>
            <a:r>
              <a:rPr lang="en-US" dirty="0" smtClean="0"/>
              <a:t>* 10^-19 (Every 779 years)</a:t>
            </a:r>
          </a:p>
          <a:p>
            <a:r>
              <a:rPr lang="en-US" dirty="0" smtClean="0"/>
              <a:t>E(collisions) = 50,794</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deal with 50,000 Keys</a:t>
            </a:r>
            <a:endParaRPr lang="en-US" dirty="0"/>
          </a:p>
        </p:txBody>
      </p:sp>
      <p:sp>
        <p:nvSpPr>
          <p:cNvPr id="3" name="Content Placeholder 2"/>
          <p:cNvSpPr>
            <a:spLocks noGrp="1"/>
          </p:cNvSpPr>
          <p:nvPr>
            <p:ph idx="1"/>
          </p:nvPr>
        </p:nvSpPr>
        <p:spPr/>
        <p:txBody>
          <a:bodyPr/>
          <a:lstStyle/>
          <a:p>
            <a:endParaRPr lang="en-US"/>
          </a:p>
        </p:txBody>
      </p:sp>
      <p:graphicFrame>
        <p:nvGraphicFramePr>
          <p:cNvPr id="22530" name="Object 2"/>
          <p:cNvGraphicFramePr>
            <a:graphicFrameLocks noChangeAspect="1"/>
          </p:cNvGraphicFramePr>
          <p:nvPr/>
        </p:nvGraphicFramePr>
        <p:xfrm>
          <a:off x="914400" y="1257564"/>
          <a:ext cx="7239000" cy="5600436"/>
        </p:xfrm>
        <a:graphic>
          <a:graphicData uri="http://schemas.openxmlformats.org/presentationml/2006/ole">
            <p:oleObj spid="_x0000_s22530" name="Visio" r:id="rId3" imgW="10105200" imgH="7819200" progId="Visio.Drawing.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228600"/>
            <a:ext cx="3810000" cy="492443"/>
          </a:xfrm>
          <a:prstGeom prst="rect">
            <a:avLst/>
          </a:prstGeom>
          <a:noFill/>
        </p:spPr>
        <p:txBody>
          <a:bodyPr wrap="square" rtlCol="0">
            <a:spAutoFit/>
          </a:bodyPr>
          <a:lstStyle/>
          <a:p>
            <a:r>
              <a:rPr lang="en-US" sz="2600" b="1" u="sng" dirty="0" smtClean="0"/>
              <a:t>Structure of the Encrypter</a:t>
            </a:r>
            <a:endParaRPr lang="en-US" sz="2600" b="1" u="sng" dirty="0"/>
          </a:p>
        </p:txBody>
      </p:sp>
      <p:sp>
        <p:nvSpPr>
          <p:cNvPr id="5" name="TextBox 4"/>
          <p:cNvSpPr txBox="1"/>
          <p:nvPr/>
        </p:nvSpPr>
        <p:spPr>
          <a:xfrm>
            <a:off x="4953000" y="940475"/>
            <a:ext cx="4038600" cy="4893647"/>
          </a:xfrm>
          <a:prstGeom prst="rect">
            <a:avLst/>
          </a:prstGeom>
          <a:noFill/>
        </p:spPr>
        <p:txBody>
          <a:bodyPr wrap="square" rtlCol="0">
            <a:spAutoFit/>
          </a:bodyPr>
          <a:lstStyle/>
          <a:p>
            <a:pPr>
              <a:buFont typeface="Arial" pitchFamily="34" charset="0"/>
              <a:buChar char="•"/>
            </a:pPr>
            <a:endParaRPr lang="en-US" sz="2400" dirty="0" smtClean="0"/>
          </a:p>
          <a:p>
            <a:pPr>
              <a:buFont typeface="Arial" pitchFamily="34" charset="0"/>
              <a:buChar char="•"/>
            </a:pPr>
            <a:r>
              <a:rPr lang="en-US" sz="2400" dirty="0" smtClean="0"/>
              <a:t>18 pipelined </a:t>
            </a:r>
            <a:r>
              <a:rPr lang="en-US" sz="2400" dirty="0" smtClean="0"/>
              <a:t>stages</a:t>
            </a:r>
          </a:p>
          <a:p>
            <a:pPr>
              <a:buFont typeface="Arial" pitchFamily="34" charset="0"/>
              <a:buChar char="•"/>
            </a:pPr>
            <a:endParaRPr lang="en-US" sz="2400" dirty="0"/>
          </a:p>
          <a:p>
            <a:pPr>
              <a:buFont typeface="Arial" pitchFamily="34" charset="0"/>
              <a:buChar char="•"/>
            </a:pPr>
            <a:r>
              <a:rPr lang="en-US" sz="2400" dirty="0" smtClean="0"/>
              <a:t>   The first and final </a:t>
            </a:r>
            <a:r>
              <a:rPr lang="en-US" sz="2400" dirty="0" smtClean="0"/>
              <a:t>stages are key independent permutations</a:t>
            </a:r>
            <a:endParaRPr lang="en-US" sz="2400" dirty="0" smtClean="0"/>
          </a:p>
          <a:p>
            <a:pPr>
              <a:buFont typeface="Arial" pitchFamily="34" charset="0"/>
              <a:buChar char="•"/>
            </a:pPr>
            <a:endParaRPr lang="en-US" sz="2400" dirty="0"/>
          </a:p>
          <a:p>
            <a:pPr>
              <a:buFont typeface="Arial" pitchFamily="34" charset="0"/>
              <a:buChar char="•"/>
            </a:pPr>
            <a:r>
              <a:rPr lang="en-US" sz="2400" dirty="0" smtClean="0"/>
              <a:t>   </a:t>
            </a:r>
            <a:r>
              <a:rPr lang="en-US" sz="2400" dirty="0" smtClean="0"/>
              <a:t>Encryption </a:t>
            </a:r>
            <a:r>
              <a:rPr lang="en-US" sz="2400" dirty="0" smtClean="0"/>
              <a:t>is performed </a:t>
            </a:r>
            <a:r>
              <a:rPr lang="en-US" sz="2400" dirty="0" smtClean="0"/>
              <a:t>in </a:t>
            </a:r>
            <a:r>
              <a:rPr lang="en-US" sz="2400" dirty="0" smtClean="0"/>
              <a:t>the </a:t>
            </a:r>
            <a:r>
              <a:rPr lang="en-US" sz="2400" dirty="0" smtClean="0"/>
              <a:t>16 middle </a:t>
            </a:r>
            <a:r>
              <a:rPr lang="en-US" sz="2400" dirty="0" smtClean="0"/>
              <a:t>stages</a:t>
            </a:r>
          </a:p>
          <a:p>
            <a:endParaRPr lang="en-US" sz="2400" dirty="0" smtClean="0"/>
          </a:p>
          <a:p>
            <a:pPr>
              <a:buFont typeface="Arial" pitchFamily="34" charset="0"/>
              <a:buChar char="•"/>
            </a:pPr>
            <a:r>
              <a:rPr lang="en-US" sz="2400" dirty="0" smtClean="0"/>
              <a:t>   </a:t>
            </a:r>
            <a:r>
              <a:rPr lang="en-US" sz="2400" dirty="0" err="1" smtClean="0"/>
              <a:t>S</a:t>
            </a:r>
            <a:r>
              <a:rPr lang="en-US" sz="2400" dirty="0" err="1" smtClean="0"/>
              <a:t>ubkeys</a:t>
            </a:r>
            <a:r>
              <a:rPr lang="en-US" sz="2400" dirty="0" smtClean="0"/>
              <a:t> </a:t>
            </a:r>
            <a:r>
              <a:rPr lang="en-US" sz="2400" dirty="0" smtClean="0"/>
              <a:t>are applied to the middle stages in order, from K1 to K16</a:t>
            </a:r>
          </a:p>
        </p:txBody>
      </p:sp>
      <p:pic>
        <p:nvPicPr>
          <p:cNvPr id="6" name="Picture 3"/>
          <p:cNvPicPr>
            <a:picLocks noChangeAspect="1" noChangeArrowheads="1"/>
          </p:cNvPicPr>
          <p:nvPr/>
        </p:nvPicPr>
        <p:blipFill>
          <a:blip r:embed="rId3"/>
          <a:srcRect/>
          <a:stretch>
            <a:fillRect/>
          </a:stretch>
        </p:blipFill>
        <p:spPr bwMode="auto">
          <a:xfrm>
            <a:off x="685800" y="76200"/>
            <a:ext cx="3429000" cy="6714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235</TotalTime>
  <Words>744</Words>
  <Application>Microsoft Office PowerPoint</Application>
  <PresentationFormat>On-screen Show (4:3)</PresentationFormat>
  <Paragraphs>88</Paragraphs>
  <Slides>11</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Technic</vt:lpstr>
      <vt:lpstr>Visio</vt:lpstr>
      <vt:lpstr>Microsoft Office Visio Drawing</vt:lpstr>
      <vt:lpstr>Brute Force Cryptic Attack on DES encrypted Data</vt:lpstr>
      <vt:lpstr>Encryption History</vt:lpstr>
      <vt:lpstr>DES and Brute Force Attacks</vt:lpstr>
      <vt:lpstr>Cryptanalysis</vt:lpstr>
      <vt:lpstr>Slide 5</vt:lpstr>
      <vt:lpstr>Slide 6</vt:lpstr>
      <vt:lpstr>Probabilities</vt:lpstr>
      <vt:lpstr>How to deal with 50,000 Keys</vt:lpstr>
      <vt:lpstr>Slide 9</vt:lpstr>
      <vt:lpstr>Slide 10</vt:lpstr>
      <vt:lpstr>Slide 11</vt:lpstr>
    </vt:vector>
  </TitlesOfParts>
  <Company>JMA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Brute Force Cryptic Attack on DES encrypted Data</dc:title>
  <dc:creator>Zeben</dc:creator>
  <cp:lastModifiedBy>Zeben</cp:lastModifiedBy>
  <cp:revision>22</cp:revision>
  <dcterms:created xsi:type="dcterms:W3CDTF">2009-04-01T03:18:51Z</dcterms:created>
  <dcterms:modified xsi:type="dcterms:W3CDTF">2009-04-04T20:23:47Z</dcterms:modified>
</cp:coreProperties>
</file>