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21"/>
  </p:notesMasterIdLst>
  <p:sldIdLst>
    <p:sldId id="278" r:id="rId2"/>
    <p:sldId id="305" r:id="rId3"/>
    <p:sldId id="270" r:id="rId4"/>
    <p:sldId id="306" r:id="rId5"/>
    <p:sldId id="307" r:id="rId6"/>
    <p:sldId id="308" r:id="rId7"/>
    <p:sldId id="309" r:id="rId8"/>
    <p:sldId id="310" r:id="rId9"/>
    <p:sldId id="311" r:id="rId10"/>
    <p:sldId id="314" r:id="rId11"/>
    <p:sldId id="315" r:id="rId12"/>
    <p:sldId id="316" r:id="rId13"/>
    <p:sldId id="317" r:id="rId14"/>
    <p:sldId id="318" r:id="rId15"/>
    <p:sldId id="319" r:id="rId16"/>
    <p:sldId id="304" r:id="rId17"/>
    <p:sldId id="320" r:id="rId18"/>
    <p:sldId id="32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ACC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624" autoAdjust="0"/>
  </p:normalViewPr>
  <p:slideViewPr>
    <p:cSldViewPr>
      <p:cViewPr varScale="1">
        <p:scale>
          <a:sx n="104" d="100"/>
          <a:sy n="104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E92E-1F08-4D5D-AC7C-CE161D92A5D9}" type="datetimeFigureOut">
              <a:rPr lang="en-US" smtClean="0"/>
              <a:pPr/>
              <a:t>3/24/2010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D4B7-D681-4848-B2C3-B59272EA1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Address can be DNS or IP address.</a:t>
            </a:r>
          </a:p>
          <a:p>
            <a:r>
              <a:rPr lang="en-US" dirty="0" smtClean="0"/>
              <a:t>If static, can be hard coded;</a:t>
            </a:r>
            <a:r>
              <a:rPr lang="en-US" baseline="0" dirty="0" smtClean="0"/>
              <a:t> or at least hard code default address</a:t>
            </a:r>
          </a:p>
          <a:p>
            <a:r>
              <a:rPr lang="en-US" baseline="0" dirty="0" smtClean="0"/>
              <a:t>When deployed, choose proper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  <a:r>
              <a:rPr lang="en-US" baseline="0" dirty="0" smtClean="0"/>
              <a:t> elaboration on this by Mia and Dave; Second option  implemented with DB support for first one if need arises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D4B7-D681-4848-B2C3-B59272EA1BE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El Achkar, Simon Foucher, Mia Hochar, Marc Atie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David El </a:t>
            </a:r>
            <a:r>
              <a:rPr lang="en-US" dirty="0" err="1" smtClean="0"/>
              <a:t>Achkar</a:t>
            </a:r>
            <a:r>
              <a:rPr lang="en-US" dirty="0" smtClean="0"/>
              <a:t>, Simon </a:t>
            </a:r>
            <a:r>
              <a:rPr lang="en-US" dirty="0" err="1" smtClean="0"/>
              <a:t>Foucher</a:t>
            </a:r>
            <a:r>
              <a:rPr lang="en-US" dirty="0" smtClean="0"/>
              <a:t>, Mia </a:t>
            </a:r>
            <a:r>
              <a:rPr lang="en-US" dirty="0" err="1" smtClean="0"/>
              <a:t>Hochar</a:t>
            </a:r>
            <a:r>
              <a:rPr lang="en-US" dirty="0" smtClean="0"/>
              <a:t>, Marc </a:t>
            </a:r>
            <a:r>
              <a:rPr lang="en-US" dirty="0" err="1" smtClean="0"/>
              <a:t>Atie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Transparent to the user</a:t>
            </a:r>
          </a:p>
          <a:p>
            <a:endParaRPr lang="en-US" dirty="0" smtClean="0"/>
          </a:p>
          <a:p>
            <a:r>
              <a:rPr lang="en-US" dirty="0" smtClean="0"/>
              <a:t>Component add-on rather than  alteration</a:t>
            </a:r>
          </a:p>
          <a:p>
            <a:pPr lvl="1"/>
            <a:r>
              <a:rPr lang="en-US" dirty="0" smtClean="0"/>
              <a:t>GINI remains independent</a:t>
            </a:r>
          </a:p>
          <a:p>
            <a:pPr lvl="1"/>
            <a:r>
              <a:rPr lang="en-US" dirty="0" smtClean="0"/>
              <a:t>Only altered the Configuration file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Send Dummy variable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200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sp>
        <p:nvSpPr>
          <p:cNvPr id="17" name="Left-Right Arrow 13"/>
          <p:cNvSpPr/>
          <p:nvPr/>
        </p:nvSpPr>
        <p:spPr>
          <a:xfrm rot="10779386">
            <a:off x="3657600" y="3124200"/>
            <a:ext cx="1524000" cy="363326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3124200" y="2743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NoWorker</a:t>
            </a:r>
            <a:endParaRPr lang="en-US" sz="20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Dispatcher searches for a worker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200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grpSp>
        <p:nvGrpSpPr>
          <p:cNvPr id="4" name="Group 9"/>
          <p:cNvGrpSpPr/>
          <p:nvPr/>
        </p:nvGrpSpPr>
        <p:grpSpPr>
          <a:xfrm rot="5400000">
            <a:off x="5934763" y="4276040"/>
            <a:ext cx="990600" cy="363326"/>
            <a:chOff x="2209552" y="1414389"/>
            <a:chExt cx="1067295" cy="363326"/>
          </a:xfrm>
          <a:solidFill>
            <a:schemeClr val="accent1">
              <a:lumMod val="50000"/>
            </a:schemeClr>
          </a:solidFill>
        </p:grpSpPr>
        <p:sp>
          <p:nvSpPr>
            <p:cNvPr id="11" name="Left-Right Arrow 1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657600" y="3124200"/>
            <a:ext cx="1524000" cy="363326"/>
            <a:chOff x="2209552" y="1414389"/>
            <a:chExt cx="1067295" cy="363326"/>
          </a:xfrm>
        </p:grpSpPr>
        <p:sp>
          <p:nvSpPr>
            <p:cNvPr id="1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29400" y="4114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Best Worker?</a:t>
            </a:r>
            <a:endParaRPr lang="en-US" sz="20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Sequence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Returns worker or dummy variable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200400"/>
            <a:ext cx="2362200" cy="64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200400"/>
            <a:ext cx="2362200" cy="6469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Dispatcher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029200"/>
            <a:ext cx="2362200" cy="116163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Database</a:t>
            </a:r>
            <a:endParaRPr lang="en-US" sz="3200" dirty="0"/>
          </a:p>
        </p:txBody>
      </p:sp>
      <p:grpSp>
        <p:nvGrpSpPr>
          <p:cNvPr id="4" name="Group 9"/>
          <p:cNvGrpSpPr/>
          <p:nvPr/>
        </p:nvGrpSpPr>
        <p:grpSpPr>
          <a:xfrm rot="5400000">
            <a:off x="5934763" y="4276040"/>
            <a:ext cx="990600" cy="363326"/>
            <a:chOff x="2209552" y="1414389"/>
            <a:chExt cx="1067295" cy="363326"/>
          </a:xfrm>
        </p:grpSpPr>
        <p:sp>
          <p:nvSpPr>
            <p:cNvPr id="11" name="Left-Right Arrow 1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3657600" y="3581400"/>
            <a:ext cx="1524000" cy="363326"/>
            <a:chOff x="2209552" y="1414389"/>
            <a:chExt cx="1067295" cy="363326"/>
          </a:xfrm>
          <a:solidFill>
            <a:schemeClr val="accent1">
              <a:lumMod val="50000"/>
            </a:schemeClr>
          </a:solidFill>
        </p:grpSpPr>
        <p:sp>
          <p:nvSpPr>
            <p:cNvPr id="14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rightArrow">
              <a:avLst/>
            </a:prstGeom>
            <a:grpFill/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ightArrow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657600" y="3124200"/>
            <a:ext cx="1524000" cy="363326"/>
            <a:chOff x="2209552" y="1414389"/>
            <a:chExt cx="1067295" cy="363326"/>
          </a:xfrm>
        </p:grpSpPr>
        <p:sp>
          <p:nvSpPr>
            <p:cNvPr id="17" name="Left-Right Arrow 13"/>
            <p:cNvSpPr/>
            <p:nvPr/>
          </p:nvSpPr>
          <p:spPr>
            <a:xfrm rot="10779386">
              <a:off x="2209552" y="1414389"/>
              <a:ext cx="1067295" cy="363326"/>
            </a:xfrm>
            <a:prstGeom prst="leftArrow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leftArrow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29000" y="3886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Worker’s IP</a:t>
            </a:r>
            <a:endParaRPr lang="en-US" sz="20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dummy variable?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establish TCP communication</a:t>
            </a:r>
          </a:p>
          <a:p>
            <a:r>
              <a:rPr lang="en-US" dirty="0" smtClean="0"/>
              <a:t>Recycled as an error flag</a:t>
            </a:r>
          </a:p>
          <a:p>
            <a:r>
              <a:rPr lang="en-US" dirty="0" smtClean="0"/>
              <a:t>Could be user to convey info in future upgrade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17" t="3419" r="7339"/>
          <a:stretch>
            <a:fillRect/>
          </a:stretch>
        </p:blipFill>
        <p:spPr bwMode="auto">
          <a:xfrm>
            <a:off x="457199" y="3429000"/>
            <a:ext cx="78223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Result: Unaltered GINI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305" t="15858" r="37306" b="59024"/>
          <a:stretch>
            <a:fillRect/>
          </a:stretch>
        </p:blipFill>
        <p:spPr bwMode="auto">
          <a:xfrm>
            <a:off x="609600" y="2133600"/>
            <a:ext cx="7467600" cy="415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location of back end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1295400" y="2895600"/>
            <a:ext cx="2120056" cy="907628"/>
            <a:chOff x="0" y="77867"/>
            <a:chExt cx="2120056" cy="1060028"/>
          </a:xfrm>
        </p:grpSpPr>
        <p:sp>
          <p:nvSpPr>
            <p:cNvPr id="8" name="Rounded Rectangle 7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5638800" y="5105400"/>
            <a:ext cx="2120056" cy="907628"/>
            <a:chOff x="3444525" y="2415851"/>
            <a:chExt cx="2120056" cy="1060028"/>
          </a:xfrm>
        </p:grpSpPr>
        <p:sp>
          <p:nvSpPr>
            <p:cNvPr id="11" name="Rounded Rectangle 10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3276600" y="4267200"/>
            <a:ext cx="2286000" cy="609600"/>
            <a:chOff x="1875818" y="1584098"/>
            <a:chExt cx="1820434" cy="371009"/>
          </a:xfrm>
        </p:grpSpPr>
        <p:sp>
          <p:nvSpPr>
            <p:cNvPr id="14" name="Left-Right Arrow 13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Non-fixed data types being passed</a:t>
            </a:r>
          </a:p>
          <a:p>
            <a:r>
              <a:rPr lang="en-US" dirty="0" smtClean="0"/>
              <a:t>Currently a string: IP, DNS or anything else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5429" t="20071" r="37983" b="59468"/>
          <a:stretch>
            <a:fillRect/>
          </a:stretch>
        </p:blipFill>
        <p:spPr bwMode="auto">
          <a:xfrm>
            <a:off x="1676400" y="2895601"/>
            <a:ext cx="5029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TCP connection: Port expiration at timeout</a:t>
            </a:r>
          </a:p>
          <a:p>
            <a:r>
              <a:rPr lang="en-US" dirty="0" smtClean="0"/>
              <a:t>Most Clients don’t have DNS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9" r="7000" b="36111"/>
          <a:stretch>
            <a:fillRect/>
          </a:stretch>
        </p:blipFill>
        <p:spPr bwMode="auto">
          <a:xfrm>
            <a:off x="457200" y="3048000"/>
            <a:ext cx="779227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Dilemma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GINI on a Cloud ©                                November 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</a:t>
            </a:r>
          </a:p>
          <a:p>
            <a:pPr lvl="1"/>
            <a:r>
              <a:rPr lang="en-US" dirty="0" smtClean="0"/>
              <a:t>Maintain permanent client-dispatcher connection</a:t>
            </a:r>
          </a:p>
          <a:p>
            <a:pPr lvl="2"/>
            <a:r>
              <a:rPr lang="en-US" dirty="0" smtClean="0"/>
              <a:t>Resources consuming</a:t>
            </a:r>
          </a:p>
          <a:p>
            <a:pPr lvl="2"/>
            <a:r>
              <a:rPr lang="en-US" dirty="0" smtClean="0"/>
              <a:t>Might not bring any benefits</a:t>
            </a:r>
          </a:p>
          <a:p>
            <a:pPr lvl="2"/>
            <a:r>
              <a:rPr lang="en-US" dirty="0" smtClean="0"/>
              <a:t>Requires heavy alterations to </a:t>
            </a:r>
            <a:r>
              <a:rPr lang="en-US" dirty="0" err="1" smtClean="0"/>
              <a:t>gServer</a:t>
            </a:r>
            <a:endParaRPr lang="en-US" dirty="0" smtClean="0"/>
          </a:p>
          <a:p>
            <a:pPr lvl="1"/>
            <a:r>
              <a:rPr lang="en-US" dirty="0" smtClean="0"/>
              <a:t>Drop the connection after delivering the goods</a:t>
            </a:r>
          </a:p>
          <a:p>
            <a:pPr lvl="2"/>
            <a:r>
              <a:rPr lang="en-US" dirty="0" smtClean="0"/>
              <a:t>Lightweight component</a:t>
            </a:r>
          </a:p>
          <a:p>
            <a:pPr lvl="2"/>
            <a:r>
              <a:rPr lang="en-US" dirty="0" smtClean="0"/>
              <a:t>No resources used</a:t>
            </a:r>
          </a:p>
          <a:p>
            <a:pPr lvl="2"/>
            <a:r>
              <a:rPr lang="en-US" dirty="0" smtClean="0"/>
              <a:t>Impossible (or difficult) to retrieve clients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flexible communication library: twisted</a:t>
            </a:r>
          </a:p>
          <a:p>
            <a:pPr lvl="1"/>
            <a:r>
              <a:rPr lang="en-US" dirty="0" smtClean="0"/>
              <a:t>GINI already in Python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Available source code</a:t>
            </a:r>
          </a:p>
          <a:p>
            <a:pPr lvl="1"/>
            <a:r>
              <a:rPr lang="en-US" dirty="0" smtClean="0"/>
              <a:t>Stable</a:t>
            </a:r>
          </a:p>
          <a:p>
            <a:pPr lvl="1"/>
            <a:r>
              <a:rPr lang="en-US" dirty="0" smtClean="0"/>
              <a:t>High-level functions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Overview</a:t>
            </a:r>
            <a:endParaRPr lang="en-US" dirty="0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62000" y="2590800"/>
            <a:ext cx="2362200" cy="35814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52800" y="2590800"/>
            <a:ext cx="2514600" cy="35814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87916" y="2819400"/>
            <a:ext cx="1600200" cy="442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Front End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28194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Dispatcher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4038600"/>
            <a:ext cx="1482687" cy="794802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Database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23771" y="5562600"/>
            <a:ext cx="1482687" cy="44267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Scheduler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39624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4958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50292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5562600"/>
            <a:ext cx="1482687" cy="44267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Back End</a:t>
            </a:r>
            <a:endParaRPr lang="en-US" sz="2000" dirty="0"/>
          </a:p>
        </p:txBody>
      </p:sp>
      <p:grpSp>
        <p:nvGrpSpPr>
          <p:cNvPr id="24" name="Group 23"/>
          <p:cNvGrpSpPr/>
          <p:nvPr/>
        </p:nvGrpSpPr>
        <p:grpSpPr>
          <a:xfrm rot="5400000">
            <a:off x="4258363" y="3437837"/>
            <a:ext cx="533400" cy="363326"/>
            <a:chOff x="2209552" y="1414389"/>
            <a:chExt cx="1067295" cy="363326"/>
          </a:xfrm>
        </p:grpSpPr>
        <p:sp>
          <p:nvSpPr>
            <p:cNvPr id="25" name="Left-Right Arrow 24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4258363" y="5038037"/>
            <a:ext cx="533400" cy="363326"/>
            <a:chOff x="2209552" y="1414389"/>
            <a:chExt cx="1067295" cy="363326"/>
          </a:xfrm>
        </p:grpSpPr>
        <p:sp>
          <p:nvSpPr>
            <p:cNvPr id="28" name="Left-Right Arrow 27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 rot="10800000">
            <a:off x="2764316" y="2866337"/>
            <a:ext cx="990599" cy="363326"/>
            <a:chOff x="2209552" y="1414389"/>
            <a:chExt cx="1067295" cy="363326"/>
          </a:xfrm>
        </p:grpSpPr>
        <p:sp>
          <p:nvSpPr>
            <p:cNvPr id="31" name="Left-Right Arrow 30"/>
            <p:cNvSpPr/>
            <p:nvPr/>
          </p:nvSpPr>
          <p:spPr>
            <a:xfrm rot="10779386">
              <a:off x="2209552" y="1414389"/>
              <a:ext cx="1067295" cy="363326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Left-Right Arrow 4"/>
            <p:cNvSpPr/>
            <p:nvPr/>
          </p:nvSpPr>
          <p:spPr>
            <a:xfrm rot="21579386">
              <a:off x="2318550" y="1487054"/>
              <a:ext cx="849299" cy="217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  <p:cxnSp>
        <p:nvCxnSpPr>
          <p:cNvPr id="34" name="Straight Arrow Connector 33"/>
          <p:cNvCxnSpPr>
            <a:stCxn id="18" idx="3"/>
            <a:endCxn id="19" idx="1"/>
          </p:cNvCxnSpPr>
          <p:nvPr/>
        </p:nvCxnSpPr>
        <p:spPr>
          <a:xfrm flipV="1">
            <a:off x="5306458" y="4183737"/>
            <a:ext cx="1551542" cy="16002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3"/>
            <a:endCxn id="20" idx="1"/>
          </p:cNvCxnSpPr>
          <p:nvPr/>
        </p:nvCxnSpPr>
        <p:spPr>
          <a:xfrm flipV="1">
            <a:off x="5306458" y="4717137"/>
            <a:ext cx="1551542" cy="10668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  <a:endCxn id="21" idx="1"/>
          </p:cNvCxnSpPr>
          <p:nvPr/>
        </p:nvCxnSpPr>
        <p:spPr>
          <a:xfrm flipV="1">
            <a:off x="5306458" y="5250537"/>
            <a:ext cx="1551542" cy="533400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8" idx="3"/>
            <a:endCxn id="22" idx="1"/>
          </p:cNvCxnSpPr>
          <p:nvPr/>
        </p:nvCxnSpPr>
        <p:spPr>
          <a:xfrm>
            <a:off x="5306458" y="5783937"/>
            <a:ext cx="1551542" cy="1588"/>
          </a:xfrm>
          <a:prstGeom prst="straightConnector1">
            <a:avLst/>
          </a:prstGeom>
          <a:ln w="38100">
            <a:solidFill>
              <a:srgbClr val="AACCE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220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Server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2590800"/>
            <a:ext cx="2514600" cy="358140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056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Workers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00" y="2209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Client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7" name="Footer Placeholder 5"/>
          <p:cNvSpPr txBox="1">
            <a:spLocks/>
          </p:cNvSpPr>
          <p:nvPr/>
        </p:nvSpPr>
        <p:spPr>
          <a:xfrm>
            <a:off x="2590800" y="6477000"/>
            <a:ext cx="4267200" cy="228599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El Achkar,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Simon Foucher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Mia Hochar, Marc Atie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Access to remote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696200" cy="458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35" b="22956"/>
          <a:stretch>
            <a:fillRect/>
          </a:stretch>
        </p:blipFill>
        <p:spPr bwMode="auto">
          <a:xfrm>
            <a:off x="533399" y="1524000"/>
            <a:ext cx="791260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Connection to server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2895600"/>
            <a:ext cx="2120056" cy="907628"/>
            <a:chOff x="0" y="77867"/>
            <a:chExt cx="2120056" cy="1060028"/>
          </a:xfrm>
        </p:grpSpPr>
        <p:sp>
          <p:nvSpPr>
            <p:cNvPr id="8" name="Rounded Rectangle 7"/>
            <p:cNvSpPr/>
            <p:nvPr/>
          </p:nvSpPr>
          <p:spPr>
            <a:xfrm>
              <a:off x="0" y="77867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1047" y="108914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Front End</a:t>
              </a:r>
              <a:endParaRPr lang="en-US" sz="3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8800" y="5105400"/>
            <a:ext cx="2120056" cy="907628"/>
            <a:chOff x="3444525" y="2415851"/>
            <a:chExt cx="2120056" cy="1060028"/>
          </a:xfrm>
        </p:grpSpPr>
        <p:sp>
          <p:nvSpPr>
            <p:cNvPr id="11" name="Rounded Rectangle 10"/>
            <p:cNvSpPr/>
            <p:nvPr/>
          </p:nvSpPr>
          <p:spPr>
            <a:xfrm>
              <a:off x="3444525" y="2415851"/>
              <a:ext cx="2120056" cy="106002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3475572" y="2446898"/>
              <a:ext cx="2057962" cy="997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Back End</a:t>
              </a:r>
              <a:endParaRPr lang="en-US" sz="32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4267200"/>
            <a:ext cx="2286000" cy="609600"/>
            <a:chOff x="1875818" y="1584098"/>
            <a:chExt cx="1820434" cy="371009"/>
          </a:xfrm>
        </p:grpSpPr>
        <p:sp>
          <p:nvSpPr>
            <p:cNvPr id="14" name="Left-Right Arrow 13"/>
            <p:cNvSpPr/>
            <p:nvPr/>
          </p:nvSpPr>
          <p:spPr>
            <a:xfrm rot="1968778">
              <a:off x="1875818" y="1584098"/>
              <a:ext cx="1820434" cy="371009"/>
            </a:xfrm>
            <a:prstGeom prst="left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SSH Tunnel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Left-Right Arrow 8"/>
            <p:cNvSpPr/>
            <p:nvPr/>
          </p:nvSpPr>
          <p:spPr>
            <a:xfrm rot="23650011">
              <a:off x="1983376" y="1665570"/>
              <a:ext cx="1597828" cy="222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to GINI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306" t="16672" r="36329" b="59024"/>
          <a:stretch>
            <a:fillRect/>
          </a:stretch>
        </p:blipFill>
        <p:spPr bwMode="auto">
          <a:xfrm>
            <a:off x="533400" y="2057400"/>
            <a:ext cx="7924800" cy="410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 to GINI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329" t="29537" r="32423" b="34141"/>
          <a:stretch>
            <a:fillRect/>
          </a:stretch>
        </p:blipFill>
        <p:spPr bwMode="auto">
          <a:xfrm>
            <a:off x="1447800" y="1828800"/>
            <a:ext cx="6629400" cy="43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Gateway to the cloud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GINI on a Cloud ©                                November 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4575" t="37698" r="40235" b="43399"/>
          <a:stretch>
            <a:fillRect/>
          </a:stretch>
        </p:blipFill>
        <p:spPr bwMode="auto">
          <a:xfrm>
            <a:off x="1905000" y="2286000"/>
            <a:ext cx="5410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643</TotalTime>
  <Words>518</Words>
  <Application>Microsoft Office PowerPoint</Application>
  <PresentationFormat>On-screen Show (4:3)</PresentationFormat>
  <Paragraphs>128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Design Paradigm</vt:lpstr>
      <vt:lpstr>Design Paradigm</vt:lpstr>
      <vt:lpstr>Improvements Overview</vt:lpstr>
      <vt:lpstr>Current Access to remote server</vt:lpstr>
      <vt:lpstr>Connection to server</vt:lpstr>
      <vt:lpstr>Connection to server</vt:lpstr>
      <vt:lpstr>Addition to GINI</vt:lpstr>
      <vt:lpstr>Addition to GINI</vt:lpstr>
      <vt:lpstr>Gateway to the cloud</vt:lpstr>
      <vt:lpstr>Sequence of Events</vt:lpstr>
      <vt:lpstr>Sequence of Events</vt:lpstr>
      <vt:lpstr>Sequence of Events</vt:lpstr>
      <vt:lpstr>Why the dummy variable?</vt:lpstr>
      <vt:lpstr>End Result: Unaltered GINI</vt:lpstr>
      <vt:lpstr>Connection to server</vt:lpstr>
      <vt:lpstr>Flexibility</vt:lpstr>
      <vt:lpstr>Drawback</vt:lpstr>
      <vt:lpstr>Design Dilemma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GINI on a Cloud</dc:title>
  <dc:creator>Zeben</dc:creator>
  <cp:lastModifiedBy>Zeben</cp:lastModifiedBy>
  <cp:revision>44</cp:revision>
  <dcterms:created xsi:type="dcterms:W3CDTF">2006-08-16T00:00:00Z</dcterms:created>
  <dcterms:modified xsi:type="dcterms:W3CDTF">2010-03-24T13:41:15Z</dcterms:modified>
</cp:coreProperties>
</file>