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64"/>
  </p:notesMasterIdLst>
  <p:sldIdLst>
    <p:sldId id="256" r:id="rId2"/>
    <p:sldId id="299" r:id="rId3"/>
    <p:sldId id="356" r:id="rId4"/>
    <p:sldId id="261" r:id="rId5"/>
    <p:sldId id="304" r:id="rId6"/>
    <p:sldId id="259" r:id="rId7"/>
    <p:sldId id="265" r:id="rId8"/>
    <p:sldId id="303" r:id="rId9"/>
    <p:sldId id="302" r:id="rId10"/>
    <p:sldId id="270" r:id="rId11"/>
    <p:sldId id="370" r:id="rId12"/>
    <p:sldId id="371" r:id="rId13"/>
    <p:sldId id="266" r:id="rId14"/>
    <p:sldId id="268" r:id="rId15"/>
    <p:sldId id="271" r:id="rId16"/>
    <p:sldId id="273" r:id="rId17"/>
    <p:sldId id="274" r:id="rId18"/>
    <p:sldId id="275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33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63" r:id="rId47"/>
    <p:sldId id="364" r:id="rId48"/>
    <p:sldId id="357" r:id="rId49"/>
    <p:sldId id="358" r:id="rId50"/>
    <p:sldId id="359" r:id="rId51"/>
    <p:sldId id="360" r:id="rId52"/>
    <p:sldId id="361" r:id="rId53"/>
    <p:sldId id="362" r:id="rId54"/>
    <p:sldId id="366" r:id="rId55"/>
    <p:sldId id="367" r:id="rId56"/>
    <p:sldId id="368" r:id="rId57"/>
    <p:sldId id="369" r:id="rId58"/>
    <p:sldId id="343" r:id="rId59"/>
    <p:sldId id="344" r:id="rId60"/>
    <p:sldId id="352" r:id="rId61"/>
    <p:sldId id="353" r:id="rId62"/>
    <p:sldId id="29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El Achkar" initials="DE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CE9"/>
    <a:srgbClr val="FF99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87" autoAdjust="0"/>
  </p:normalViewPr>
  <p:slideViewPr>
    <p:cSldViewPr>
      <p:cViewPr varScale="1">
        <p:scale>
          <a:sx n="89" d="100"/>
          <a:sy n="8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E92E-1F08-4D5D-AC7C-CE161D92A5D9}" type="datetimeFigureOut">
              <a:rPr lang="en-US" smtClean="0"/>
              <a:pPr/>
              <a:t>3/24/2010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D4B7-D681-4848-B2C3-B59272EA1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can be DNS or IP address.</a:t>
            </a:r>
          </a:p>
          <a:p>
            <a:r>
              <a:rPr lang="en-US" dirty="0" smtClean="0"/>
              <a:t>If static, can be hard coded;</a:t>
            </a:r>
            <a:r>
              <a:rPr lang="en-US" baseline="0" dirty="0" smtClean="0"/>
              <a:t> or at least hard code default address</a:t>
            </a:r>
          </a:p>
          <a:p>
            <a:r>
              <a:rPr lang="en-US" baseline="0" dirty="0" smtClean="0"/>
              <a:t>When deployed, choose proper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elaboration on this by Mia and Dave; Second option  implemented with DB support for first one if need arises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/>
          <a:p>
            <a:r>
              <a:rPr lang="en-US" dirty="0" smtClean="0"/>
              <a:t>David El Achkar, Simon Foucher, Mia Hochar, Marc Atie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David El Achkar, Simon Foucher, Mia Hochar, Marc Atie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29000" y="2286000"/>
            <a:ext cx="1905000" cy="1066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GINI on a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Cloud computing for internet emulator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0" y="2590800"/>
            <a:ext cx="2362200" cy="35814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2590800"/>
            <a:ext cx="2514600" cy="3581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7916" y="2819400"/>
            <a:ext cx="1600200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Front End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8194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1482687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3771" y="55626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Scheduler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9624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4958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50292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55626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4258363" y="3437837"/>
            <a:ext cx="533400" cy="363326"/>
            <a:chOff x="2209552" y="1414389"/>
            <a:chExt cx="1067295" cy="363326"/>
          </a:xfrm>
        </p:grpSpPr>
        <p:sp>
          <p:nvSpPr>
            <p:cNvPr id="25" name="Left-Right Arrow 24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4258363" y="5038037"/>
            <a:ext cx="533400" cy="363326"/>
            <a:chOff x="2209552" y="1414389"/>
            <a:chExt cx="1067295" cy="363326"/>
          </a:xfrm>
        </p:grpSpPr>
        <p:sp>
          <p:nvSpPr>
            <p:cNvPr id="28" name="Left-Right Arrow 27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2764316" y="2866337"/>
            <a:ext cx="990599" cy="363326"/>
            <a:chOff x="2209552" y="1414389"/>
            <a:chExt cx="1067295" cy="363326"/>
          </a:xfrm>
        </p:grpSpPr>
        <p:sp>
          <p:nvSpPr>
            <p:cNvPr id="31" name="Left-Right Arrow 3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cxnSp>
        <p:nvCxnSpPr>
          <p:cNvPr id="34" name="Straight Arrow Connector 33"/>
          <p:cNvCxnSpPr>
            <a:stCxn id="18" idx="3"/>
            <a:endCxn id="19" idx="1"/>
          </p:cNvCxnSpPr>
          <p:nvPr/>
        </p:nvCxnSpPr>
        <p:spPr>
          <a:xfrm flipV="1">
            <a:off x="5306458" y="4183737"/>
            <a:ext cx="1551542" cy="16002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3"/>
            <a:endCxn id="20" idx="1"/>
          </p:cNvCxnSpPr>
          <p:nvPr/>
        </p:nvCxnSpPr>
        <p:spPr>
          <a:xfrm flipV="1">
            <a:off x="5306458" y="4717137"/>
            <a:ext cx="1551542" cy="10668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  <a:endCxn id="21" idx="1"/>
          </p:cNvCxnSpPr>
          <p:nvPr/>
        </p:nvCxnSpPr>
        <p:spPr>
          <a:xfrm flipV="1">
            <a:off x="5306458" y="5250537"/>
            <a:ext cx="1551542" cy="5334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3"/>
            <a:endCxn id="22" idx="1"/>
          </p:cNvCxnSpPr>
          <p:nvPr/>
        </p:nvCxnSpPr>
        <p:spPr>
          <a:xfrm>
            <a:off x="5306458" y="5783937"/>
            <a:ext cx="1551542" cy="1588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220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Server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2590800"/>
            <a:ext cx="2514600" cy="358140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Workers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Client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6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Installation process</a:t>
            </a:r>
          </a:p>
        </p:txBody>
      </p:sp>
      <p:pic>
        <p:nvPicPr>
          <p:cNvPr id="3074" name="Picture 2" descr="C:\Documents and Settings\Davey\My Documents\My work\McGill\Courses\ECSE 472\Presentation\My part\Pics\GINI installation 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2895600"/>
            <a:ext cx="3519466" cy="2894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Davey\My Documents\My work\McGill\Courses\ECSE 472\Presentation\My part\Pics\GINI installation 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514600"/>
            <a:ext cx="3434660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Compatibility issues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500px-NewTux_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9200" y="2667000"/>
            <a:ext cx="952500" cy="1143000"/>
          </a:xfrm>
          <a:prstGeom prst="rect">
            <a:avLst/>
          </a:prstGeom>
        </p:spPr>
      </p:pic>
      <p:pic>
        <p:nvPicPr>
          <p:cNvPr id="5" name="Picture 4" descr="Windows Vista Logo Vertical W_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43200" y="2667000"/>
            <a:ext cx="1371600" cy="1147595"/>
          </a:xfrm>
          <a:prstGeom prst="rect">
            <a:avLst/>
          </a:prstGeom>
          <a:noFill/>
        </p:spPr>
      </p:pic>
      <p:pic>
        <p:nvPicPr>
          <p:cNvPr id="5125" name="Picture 5" descr="C:\Documents and Settings\Davey\My Documents\My work\McGill\Courses\ECSE 472\Presentation\My part\Pics\Apple-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2514600"/>
            <a:ext cx="1058606" cy="12954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GINI Components: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2667000"/>
            <a:ext cx="2133600" cy="25853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Improvements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2667000"/>
            <a:ext cx="4419600" cy="25853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Basics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8862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800" y="38862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Database</a:t>
            </a:r>
            <a:endParaRPr lang="en-US" b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45720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Scheduler</a:t>
            </a:r>
            <a:endParaRPr lang="en-US" b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45720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Scheduler</a:t>
            </a:r>
            <a:endParaRPr lang="en-US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32004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Dispatcher</a:t>
            </a:r>
            <a:endParaRPr lang="en-US" b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2004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Dispatcher</a:t>
            </a:r>
            <a:endParaRPr lang="en-US" b="1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720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gRouter</a:t>
            </a:r>
            <a:endParaRPr lang="en-US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2004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GiniLinux</a:t>
            </a:r>
            <a:endParaRPr lang="en-US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8862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uSwitch</a:t>
            </a:r>
            <a:endParaRPr lang="en-US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5720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WGINI</a:t>
            </a:r>
            <a:endParaRPr lang="en-US" b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8862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gLoader</a:t>
            </a:r>
            <a:endParaRPr lang="en-US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200400"/>
            <a:ext cx="1676400" cy="401479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gBuilder</a:t>
            </a:r>
            <a:endParaRPr lang="en-US" b="1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GINI’s Components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2004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gBuilder</a:t>
            </a:r>
            <a:endParaRPr lang="en-US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862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gLoader</a:t>
            </a:r>
            <a:endParaRPr lang="en-US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5720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gRouter</a:t>
            </a:r>
            <a:endParaRPr lang="en-US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GiniLinux</a:t>
            </a:r>
            <a:endParaRPr lang="en-US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862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 smtClean="0"/>
              <a:t>uSwitch</a:t>
            </a:r>
            <a:endParaRPr lang="en-US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572000"/>
            <a:ext cx="1676400" cy="40147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WGINI</a:t>
            </a:r>
            <a:endParaRPr lang="en-US" b="1" dirty="0" smtClean="0">
              <a:latin typeface="+mj-lt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4" grpId="0" animBg="1"/>
      <p:bldP spid="24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7693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Overview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Request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Connection Creation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Logging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Dave\Documents\McGill\Courses\ECSE 474-475\Presentation\DP2\Changes Overvi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2971800"/>
            <a:ext cx="4992624" cy="2542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Request/Reply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200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5934763" y="4276040"/>
            <a:ext cx="990600" cy="363326"/>
            <a:chOff x="2209552" y="1414389"/>
            <a:chExt cx="1067295" cy="363326"/>
          </a:xfrm>
        </p:grpSpPr>
        <p:sp>
          <p:nvSpPr>
            <p:cNvPr id="11" name="Left-Right Arrow 1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581400"/>
            <a:ext cx="1524000" cy="363326"/>
            <a:chOff x="2209552" y="1414389"/>
            <a:chExt cx="1067295" cy="363326"/>
          </a:xfrm>
        </p:grpSpPr>
        <p:sp>
          <p:nvSpPr>
            <p:cNvPr id="14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7600" y="3124200"/>
            <a:ext cx="1524000" cy="363326"/>
            <a:chOff x="2209552" y="1414389"/>
            <a:chExt cx="1067295" cy="363326"/>
          </a:xfrm>
        </p:grpSpPr>
        <p:sp>
          <p:nvSpPr>
            <p:cNvPr id="1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29000" y="2743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need a worker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3886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Worker’s DNS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4114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Lowest CPU Usage</a:t>
            </a:r>
            <a:endParaRPr lang="en-US" sz="20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Request/Reply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5146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52599" y="4114800"/>
          <a:ext cx="5715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/>
                <a:gridCol w="2209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DNS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uptime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Lab2-17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0.112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Lab2-29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0.523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Lab2-20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0.938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133600" y="3733800"/>
            <a:ext cx="228600" cy="381000"/>
          </a:xfrm>
          <a:prstGeom prst="rect">
            <a:avLst/>
          </a:prstGeom>
          <a:solidFill>
            <a:srgbClr val="A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00200" y="3276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Return worker DNS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5943600" y="3200400"/>
            <a:ext cx="1371600" cy="457200"/>
            <a:chOff x="2209552" y="1414389"/>
            <a:chExt cx="1067295" cy="363326"/>
          </a:xfrm>
        </p:grpSpPr>
        <p:sp>
          <p:nvSpPr>
            <p:cNvPr id="3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410200" y="2743200"/>
            <a:ext cx="1219200" cy="228600"/>
          </a:xfrm>
          <a:prstGeom prst="rect">
            <a:avLst/>
          </a:prstGeom>
          <a:solidFill>
            <a:srgbClr val="A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38800" y="2362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extractWorkerFromDB</a:t>
            </a:r>
            <a:r>
              <a:rPr lang="en-US" sz="2000" i="1" dirty="0" smtClean="0"/>
              <a:t>(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Left-Right Arrow 13"/>
          <p:cNvSpPr/>
          <p:nvPr/>
        </p:nvSpPr>
        <p:spPr>
          <a:xfrm rot="21579386">
            <a:off x="4116848" y="3201528"/>
            <a:ext cx="378265" cy="684433"/>
          </a:xfrm>
          <a:prstGeom prst="upArrow">
            <a:avLst/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2133600" y="3657600"/>
            <a:ext cx="2133600" cy="228600"/>
          </a:xfrm>
          <a:prstGeom prst="rect">
            <a:avLst/>
          </a:prstGeom>
          <a:solidFill>
            <a:srgbClr val="A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Established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7" name="Group 6"/>
          <p:cNvGrpSpPr/>
          <p:nvPr/>
        </p:nvGrpSpPr>
        <p:grpSpPr>
          <a:xfrm>
            <a:off x="1295400" y="2895600"/>
            <a:ext cx="2120056" cy="907628"/>
            <a:chOff x="0" y="77867"/>
            <a:chExt cx="2120056" cy="1060028"/>
          </a:xfrm>
        </p:grpSpPr>
        <p:sp>
          <p:nvSpPr>
            <p:cNvPr id="18" name="Rounded Rectangle 17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5410200" y="4876800"/>
            <a:ext cx="2120056" cy="907628"/>
            <a:chOff x="3444525" y="2415851"/>
            <a:chExt cx="2120056" cy="1060028"/>
          </a:xfrm>
        </p:grpSpPr>
        <p:sp>
          <p:nvSpPr>
            <p:cNvPr id="21" name="Rounded Rectangle 20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23" name="Group 12"/>
          <p:cNvGrpSpPr/>
          <p:nvPr/>
        </p:nvGrpSpPr>
        <p:grpSpPr>
          <a:xfrm rot="21383910">
            <a:off x="3371753" y="4027524"/>
            <a:ext cx="2094505" cy="669287"/>
            <a:chOff x="1875818" y="1584098"/>
            <a:chExt cx="1820434" cy="371009"/>
          </a:xfrm>
        </p:grpSpPr>
        <p:sp>
          <p:nvSpPr>
            <p:cNvPr id="24" name="Left-Right Arrow 23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6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Dispatcher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Connection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819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648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3352800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/>
              <a:t>Send:</a:t>
            </a:r>
          </a:p>
          <a:p>
            <a:pPr marL="465138" lvl="1" indent="-230188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dirty="0" smtClean="0"/>
              <a:t>Client IP</a:t>
            </a:r>
          </a:p>
          <a:p>
            <a:pPr marL="465138" lvl="1" indent="-230188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dirty="0" smtClean="0"/>
              <a:t>Worker DNS</a:t>
            </a:r>
          </a:p>
          <a:p>
            <a:pPr marL="234950" indent="-234950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 smtClean="0"/>
              <a:t>Connection Recorded:</a:t>
            </a:r>
          </a:p>
          <a:p>
            <a:pPr marL="461963" indent="-227013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  <a:tabLst>
                <a:tab pos="395288" algn="l"/>
              </a:tabLst>
            </a:pPr>
            <a:r>
              <a:rPr lang="en-US" sz="2000" dirty="0" smtClean="0"/>
              <a:t>time stamp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U-Turn Arrow 19"/>
          <p:cNvSpPr/>
          <p:nvPr/>
        </p:nvSpPr>
        <p:spPr>
          <a:xfrm rot="5400000">
            <a:off x="3276600" y="3962400"/>
            <a:ext cx="2286000" cy="609600"/>
          </a:xfrm>
          <a:prstGeom prst="uturnArrow">
            <a:avLst/>
          </a:prstGeom>
          <a:solidFill>
            <a:srgbClr val="AACCE9"/>
          </a:solidFill>
          <a:ln>
            <a:solidFill>
              <a:srgbClr val="AAC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Alterations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Design Paradigm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Connection to Server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Design Dilemma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3800" y="3429000"/>
            <a:ext cx="4952010" cy="254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09800" y="1981200"/>
            <a:ext cx="4648200" cy="31668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Professor  </a:t>
            </a:r>
          </a:p>
          <a:p>
            <a:r>
              <a:rPr lang="en-US" sz="2400" b="1" dirty="0" smtClean="0"/>
              <a:t>Muthucumaru Maheswaran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114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Mia Hochar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Simon Foucher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David </a:t>
            </a:r>
          </a:p>
          <a:p>
            <a:pPr algn="ctr"/>
            <a:r>
              <a:rPr lang="en-US" sz="2000" dirty="0" smtClean="0"/>
              <a:t>El Achkar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114801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Marc </a:t>
            </a:r>
          </a:p>
          <a:p>
            <a:pPr algn="ctr"/>
            <a:r>
              <a:rPr lang="en-US" sz="2000" dirty="0" smtClean="0"/>
              <a:t>Atie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to user</a:t>
            </a:r>
          </a:p>
          <a:p>
            <a:r>
              <a:rPr lang="en-US" dirty="0" smtClean="0"/>
              <a:t>Component add-on rather than  alteration</a:t>
            </a:r>
          </a:p>
          <a:p>
            <a:pPr lvl="1"/>
            <a:r>
              <a:rPr lang="en-US" dirty="0" smtClean="0"/>
              <a:t>GINI remains independent</a:t>
            </a:r>
          </a:p>
          <a:p>
            <a:pPr lvl="1"/>
            <a:r>
              <a:rPr lang="en-US" dirty="0" smtClean="0"/>
              <a:t>Only altered the Configuration file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flexible communication library: twisted</a:t>
            </a:r>
          </a:p>
          <a:p>
            <a:pPr lvl="1"/>
            <a:r>
              <a:rPr lang="en-US" dirty="0" smtClean="0"/>
              <a:t>GINI already in Python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Available source code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High-level functions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Access to Remote Server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2209800"/>
            <a:ext cx="5628535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r="535" b="22956"/>
          <a:stretch>
            <a:fillRect/>
          </a:stretch>
        </p:blipFill>
        <p:spPr bwMode="auto">
          <a:xfrm>
            <a:off x="1219200" y="2209800"/>
            <a:ext cx="6361177" cy="3614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371600" y="2514600"/>
            <a:ext cx="2120056" cy="907628"/>
            <a:chOff x="0" y="77867"/>
            <a:chExt cx="2120056" cy="1060028"/>
          </a:xfrm>
        </p:grpSpPr>
        <p:sp>
          <p:nvSpPr>
            <p:cNvPr id="19" name="Rounded Rectangle 18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5486400" y="4495800"/>
            <a:ext cx="2120056" cy="907628"/>
            <a:chOff x="3444525" y="2415851"/>
            <a:chExt cx="2120056" cy="1060028"/>
          </a:xfrm>
        </p:grpSpPr>
        <p:sp>
          <p:nvSpPr>
            <p:cNvPr id="22" name="Rounded Rectangle 21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6" name="Group 12"/>
          <p:cNvGrpSpPr/>
          <p:nvPr/>
        </p:nvGrpSpPr>
        <p:grpSpPr>
          <a:xfrm rot="21383910">
            <a:off x="3447953" y="3646524"/>
            <a:ext cx="2094505" cy="669287"/>
            <a:chOff x="1875818" y="1584098"/>
            <a:chExt cx="1820434" cy="371009"/>
          </a:xfrm>
        </p:grpSpPr>
        <p:sp>
          <p:nvSpPr>
            <p:cNvPr id="25" name="Left-Right Arrow 24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to GINI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209800"/>
            <a:ext cx="51054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4495800"/>
            <a:ext cx="1295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705600" y="39624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to GINI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2057400"/>
            <a:ext cx="5943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55376" y="4495800"/>
            <a:ext cx="248322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114800" y="4038600"/>
            <a:ext cx="564776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to the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4575" t="37698" r="40235" b="43399"/>
          <a:stretch>
            <a:fillRect/>
          </a:stretch>
        </p:blipFill>
        <p:spPr bwMode="auto">
          <a:xfrm>
            <a:off x="1981200" y="228600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Send dummy variable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17" name="Left-Right Arrow 13"/>
          <p:cNvSpPr/>
          <p:nvPr/>
        </p:nvSpPr>
        <p:spPr>
          <a:xfrm rot="10779386">
            <a:off x="3657600" y="3429000"/>
            <a:ext cx="1524000" cy="363326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3124200" y="3048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NoWorker</a:t>
            </a:r>
            <a:endParaRPr lang="en-US" sz="2000" i="1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9050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ACCE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dummy variable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Dispatcher searches for a worker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17" name="Left-Right Arrow 13"/>
          <p:cNvSpPr/>
          <p:nvPr/>
        </p:nvSpPr>
        <p:spPr>
          <a:xfrm rot="10779386">
            <a:off x="3657600" y="3429000"/>
            <a:ext cx="1524000" cy="363326"/>
          </a:xfrm>
          <a:prstGeom prst="leftArrow">
            <a:avLst/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Left-Right Arrow 15"/>
          <p:cNvSpPr/>
          <p:nvPr/>
        </p:nvSpPr>
        <p:spPr>
          <a:xfrm rot="16179386">
            <a:off x="6087162" y="4428440"/>
            <a:ext cx="685801" cy="363326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6629400" y="4419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 Worker?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09800" y="1981200"/>
            <a:ext cx="4648200" cy="31668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Professor  </a:t>
            </a:r>
          </a:p>
          <a:p>
            <a:r>
              <a:rPr lang="en-US" sz="2400" b="1" dirty="0" smtClean="0"/>
              <a:t>Muthucumaru Maheswaran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4114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Mia Hochar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Simon Foucher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2971800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David </a:t>
            </a:r>
          </a:p>
          <a:p>
            <a:pPr algn="ctr"/>
            <a:r>
              <a:rPr lang="en-US" sz="2000" dirty="0" smtClean="0"/>
              <a:t>El Achkar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4114801"/>
            <a:ext cx="1447800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Marc </a:t>
            </a:r>
          </a:p>
          <a:p>
            <a:pPr algn="ctr"/>
            <a:r>
              <a:rPr lang="en-US" sz="2000" dirty="0" smtClean="0"/>
              <a:t>Atie</a:t>
            </a:r>
            <a:endParaRPr lang="en-US" dirty="0"/>
          </a:p>
        </p:txBody>
      </p:sp>
      <p:pic>
        <p:nvPicPr>
          <p:cNvPr id="30" name="Picture 2" descr="C:\Documents and Settings\Davey\My Documents\My work\McGill\Courses\ECSE 472\Presentation\My part\GINI Logo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3124200"/>
            <a:ext cx="1704975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362200" y="3810000"/>
            <a:ext cx="6324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lphaUcPeriod" startAt="4"/>
              <a:defRPr/>
            </a:pPr>
            <a:r>
              <a:rPr lang="en-US" sz="2400" dirty="0" smtClean="0"/>
              <a:t>Database</a:t>
            </a:r>
          </a:p>
          <a:p>
            <a:pPr marL="971550" lvl="1" indent="-51435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err="1" smtClean="0"/>
              <a:t>Recomendations</a:t>
            </a:r>
            <a:endParaRPr lang="en-US" sz="20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62200" y="3048000"/>
            <a:ext cx="6324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 startAt="3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GINI Alterations</a:t>
            </a:r>
          </a:p>
          <a:p>
            <a:pPr marL="971550" lvl="1" indent="-51435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/>
              <a:t>Design Dilemma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362200" y="2057400"/>
            <a:ext cx="6324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GINI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/>
              <a:tabLst/>
              <a:defRPr/>
            </a:pPr>
            <a:r>
              <a:rPr lang="en-US" sz="2600" baseline="0" dirty="0" smtClean="0"/>
              <a:t>Dispatcher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62200" y="4648200"/>
            <a:ext cx="6324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 startAt="5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lphaUcPeriod" startAt="5"/>
              <a:tabLst/>
              <a:defRPr/>
            </a:pPr>
            <a:r>
              <a:rPr lang="en-US" sz="2600" dirty="0" smtClean="0"/>
              <a:t>Conclusion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9.82659E-7 L -0.22083 -0.12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2083 0.009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22083 -0.01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-0.42083 0.13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0" grpId="0"/>
      <p:bldP spid="20" grpId="1"/>
      <p:bldP spid="20" grpId="2"/>
      <p:bldP spid="20" grpId="3"/>
      <p:bldP spid="18" grpId="0"/>
      <p:bldP spid="18" grpId="1"/>
      <p:bldP spid="18" grpId="2"/>
      <p:bldP spid="18" grpId="3"/>
      <p:bldP spid="22" grpId="0"/>
      <p:bldP spid="22" grpId="1"/>
      <p:bldP spid="21" grpId="0"/>
      <p:bldP spid="21" grpId="1"/>
      <p:bldP spid="21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9050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ACCE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dummy variable </a:t>
            </a:r>
          </a:p>
          <a:p>
            <a:pPr marL="514350" indent="-51435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AutoNum type="arabicPeriod"/>
            </a:pPr>
            <a:r>
              <a:rPr lang="en-US" sz="2800" dirty="0" smtClean="0">
                <a:solidFill>
                  <a:srgbClr val="AACCE9"/>
                </a:solidFill>
              </a:rPr>
              <a:t>Dispatcher searches for a worker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AACCE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Returns worker or dummy variable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17" name="Left-Right Arrow 13"/>
          <p:cNvSpPr/>
          <p:nvPr/>
        </p:nvSpPr>
        <p:spPr>
          <a:xfrm rot="10779386">
            <a:off x="3657600" y="3429000"/>
            <a:ext cx="1524000" cy="363326"/>
          </a:xfrm>
          <a:prstGeom prst="leftArrow">
            <a:avLst/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Left-Right Arrow 15"/>
          <p:cNvSpPr/>
          <p:nvPr/>
        </p:nvSpPr>
        <p:spPr>
          <a:xfrm rot="16179386">
            <a:off x="6087162" y="4428440"/>
            <a:ext cx="685801" cy="363326"/>
          </a:xfrm>
          <a:prstGeom prst="leftRightArrow">
            <a:avLst>
              <a:gd name="adj1" fmla="val 60000"/>
              <a:gd name="adj2" fmla="val 50000"/>
            </a:avLst>
          </a:prstGeom>
          <a:solidFill>
            <a:srgbClr val="AACCE9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eft-Right Arrow 13"/>
          <p:cNvSpPr/>
          <p:nvPr/>
        </p:nvSpPr>
        <p:spPr>
          <a:xfrm rot="10779386">
            <a:off x="3581400" y="3810000"/>
            <a:ext cx="1524000" cy="36332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3352800" y="4114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Worker’s DNS name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Unaltered GINI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209800"/>
            <a:ext cx="5029200" cy="34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4038600"/>
            <a:ext cx="1143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114800" y="35052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remains unaltered</a:t>
            </a:r>
          </a:p>
          <a:p>
            <a:r>
              <a:rPr lang="en-US" dirty="0" smtClean="0"/>
              <a:t>User needs no knowledge of Back </a:t>
            </a:r>
            <a:r>
              <a:rPr lang="en-US" smtClean="0"/>
              <a:t>End location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295400" y="2895600"/>
            <a:ext cx="2120056" cy="907628"/>
            <a:chOff x="0" y="77867"/>
            <a:chExt cx="2120056" cy="1060028"/>
          </a:xfrm>
        </p:grpSpPr>
        <p:sp>
          <p:nvSpPr>
            <p:cNvPr id="8" name="Rounded Rectangle 7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5410200" y="4876800"/>
            <a:ext cx="2120056" cy="907628"/>
            <a:chOff x="3444525" y="2415851"/>
            <a:chExt cx="2120056" cy="1060028"/>
          </a:xfrm>
        </p:grpSpPr>
        <p:sp>
          <p:nvSpPr>
            <p:cNvPr id="11" name="Rounded Rectangle 10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7" name="Group 12"/>
          <p:cNvGrpSpPr/>
          <p:nvPr/>
        </p:nvGrpSpPr>
        <p:grpSpPr>
          <a:xfrm rot="21383910">
            <a:off x="3371753" y="4027524"/>
            <a:ext cx="2094505" cy="669287"/>
            <a:chOff x="1875818" y="1584098"/>
            <a:chExt cx="1820434" cy="371009"/>
          </a:xfrm>
        </p:grpSpPr>
        <p:sp>
          <p:nvSpPr>
            <p:cNvPr id="14" name="Left-Right Arrow 13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Dummy Variable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establish TCP communication</a:t>
            </a:r>
          </a:p>
          <a:p>
            <a:r>
              <a:rPr lang="en-US" dirty="0" smtClean="0"/>
              <a:t>Recycled as an error flag</a:t>
            </a:r>
          </a:p>
          <a:p>
            <a:r>
              <a:rPr lang="en-US" dirty="0" smtClean="0"/>
              <a:t>Could be used to convey info in future upgrade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3581400"/>
            <a:ext cx="7206632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Non-fixed data types being passed</a:t>
            </a:r>
          </a:p>
          <a:p>
            <a:r>
              <a:rPr lang="en-US" dirty="0" smtClean="0"/>
              <a:t>Currently a string: IP, DNS or anything else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3048000"/>
            <a:ext cx="4953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TCP connection: Port expiration at timeout</a:t>
            </a:r>
          </a:p>
          <a:p>
            <a:r>
              <a:rPr lang="en-US" dirty="0" smtClean="0"/>
              <a:t>Most Clients don’t have DNS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3581400"/>
            <a:ext cx="7206632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Dilemma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permanent client-dispatcher connection</a:t>
            </a:r>
          </a:p>
          <a:p>
            <a:pPr lvl="1"/>
            <a:r>
              <a:rPr lang="en-US" dirty="0" smtClean="0"/>
              <a:t>Resources consuming</a:t>
            </a:r>
          </a:p>
          <a:p>
            <a:pPr lvl="1"/>
            <a:r>
              <a:rPr lang="en-US" dirty="0" smtClean="0"/>
              <a:t>Might not bring any tangible benefits</a:t>
            </a:r>
          </a:p>
          <a:p>
            <a:pPr lvl="1"/>
            <a:r>
              <a:rPr lang="en-US" dirty="0" smtClean="0"/>
              <a:t>Requires alterations to </a:t>
            </a:r>
            <a:r>
              <a:rPr lang="en-US" dirty="0" err="1" smtClean="0"/>
              <a:t>gServer</a:t>
            </a:r>
            <a:r>
              <a:rPr lang="en-US" dirty="0" smtClean="0"/>
              <a:t> and core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smtClean="0"/>
              <a:t>Requires 3 communication events (instead of 1)</a:t>
            </a:r>
          </a:p>
          <a:p>
            <a:r>
              <a:rPr lang="en-US" dirty="0" smtClean="0"/>
              <a:t>Drop the connection after delivering the goods</a:t>
            </a:r>
          </a:p>
          <a:p>
            <a:pPr lvl="1"/>
            <a:r>
              <a:rPr lang="en-US" dirty="0" smtClean="0"/>
              <a:t>Lightweight component</a:t>
            </a:r>
          </a:p>
          <a:p>
            <a:pPr lvl="1"/>
            <a:r>
              <a:rPr lang="en-US" dirty="0" smtClean="0"/>
              <a:t>No extra resources used</a:t>
            </a:r>
          </a:p>
          <a:p>
            <a:pPr lvl="1"/>
            <a:r>
              <a:rPr lang="en-US" dirty="0" smtClean="0"/>
              <a:t>Impossible (or difficult) to retrieve clients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Contents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Dispatcher Database Relationship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Design choices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Dave\Documents\McGill\Courses\ECSE 474-475\Presentation\DP2\Changes Overvi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505200"/>
            <a:ext cx="4992624" cy="2542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DB keeps history of 10 last CPU usages for every worker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521979">
            <a:off x="461168" y="2791284"/>
            <a:ext cx="1480582" cy="381000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521979">
            <a:off x="470740" y="2780272"/>
            <a:ext cx="17809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Initial Design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Database Storage: workers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4419600"/>
          <a:ext cx="51815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8"/>
                <a:gridCol w="1090943"/>
                <a:gridCol w="559051"/>
                <a:gridCol w="559051"/>
                <a:gridCol w="559051"/>
                <a:gridCol w="559051"/>
                <a:gridCol w="559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34%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49%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57%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25146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828800" y="3733800"/>
            <a:ext cx="5029200" cy="68580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Database Storage: workers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Uptime is the average load on the system processor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4419600"/>
          <a:ext cx="510539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8"/>
                <a:gridCol w="1752600"/>
                <a:gridCol w="1904999"/>
              </a:tblGrid>
              <a:tr h="3505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workerID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uptime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lab2-42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0.23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lab2-39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0.18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lab2-37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0.56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25146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828800" y="3733800"/>
            <a:ext cx="5029200" cy="68580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 rot="20521979">
            <a:off x="453463" y="2742549"/>
            <a:ext cx="1796561" cy="381000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521979">
            <a:off x="454669" y="2678621"/>
            <a:ext cx="243997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GINI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is GINI?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GINI’s Features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Improvements Overview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Storage: clients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DB keeps track of all the connections and their start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5146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828800" y="3733800"/>
            <a:ext cx="5029200" cy="68580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4419600"/>
          <a:ext cx="5715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78269"/>
                <a:gridCol w="18317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Client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Connected to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Time Stamp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1:03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168.141.2.9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1:21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191.24.2.56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1:56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 rot="20521979">
            <a:off x="461168" y="2791284"/>
            <a:ext cx="1480582" cy="381000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521979">
            <a:off x="470740" y="2780272"/>
            <a:ext cx="17809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Initial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Storage: clients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Time stamp is calculated in minutes starting midnight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5146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828800" y="3733800"/>
            <a:ext cx="5029200" cy="68580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alpha val="69000"/>
                </a:schemeClr>
              </a:gs>
              <a:gs pos="100000">
                <a:schemeClr val="accent4">
                  <a:alpha val="7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4419600"/>
          <a:ext cx="5715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1428750"/>
                <a:gridCol w="1483702"/>
                <a:gridCol w="1373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clientID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workerName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IP address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+mj-lt"/>
                        </a:rPr>
                        <a:t>timeStamp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Lab2-37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789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Lab3-39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300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Lab2-42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1056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 rot="20521979">
            <a:off x="452889" y="2738924"/>
            <a:ext cx="1820068" cy="381000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521979">
            <a:off x="468187" y="2764129"/>
            <a:ext cx="188557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- Dispatcher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743200"/>
            <a:ext cx="22860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971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33400" y="4572000"/>
          <a:ext cx="3801295" cy="148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400"/>
                <a:gridCol w="1371600"/>
                <a:gridCol w="11342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workerID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lab2-42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0.23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lab2-39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0.18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</a:t>
                      </a:r>
                      <a:r>
                        <a:rPr lang="en-US" baseline="0" dirty="0" smtClean="0">
                          <a:latin typeface="+mj-lt"/>
                        </a:rPr>
                        <a:t>2-37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2971800" y="3276600"/>
            <a:ext cx="3048000" cy="363326"/>
            <a:chOff x="2209552" y="1414389"/>
            <a:chExt cx="1067295" cy="363326"/>
          </a:xfrm>
        </p:grpSpPr>
        <p:sp>
          <p:nvSpPr>
            <p:cNvPr id="20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048000" y="2895600"/>
            <a:ext cx="3048000" cy="363326"/>
            <a:chOff x="2209552" y="1414389"/>
            <a:chExt cx="1067295" cy="363326"/>
          </a:xfrm>
        </p:grpSpPr>
        <p:sp>
          <p:nvSpPr>
            <p:cNvPr id="23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0" y="2362200"/>
            <a:ext cx="22098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getFreeWorker</a:t>
            </a:r>
            <a:r>
              <a:rPr lang="en-US" sz="2000" dirty="0" smtClean="0"/>
              <a:t>()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3200" y="2133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1</a:t>
            </a:r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733800"/>
            <a:ext cx="1981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dirty="0" smtClean="0"/>
              <a:t>Lab2-39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38862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3</a:t>
            </a:r>
            <a:endParaRPr lang="en-US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200" y="4343400"/>
            <a:ext cx="2895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workers table by uptime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4038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4419600" y="4572000"/>
            <a:ext cx="1219200" cy="363326"/>
            <a:chOff x="2209552" y="1414389"/>
            <a:chExt cx="1067295" cy="363326"/>
          </a:xfrm>
        </p:grpSpPr>
        <p:sp>
          <p:nvSpPr>
            <p:cNvPr id="35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3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- Dispatcher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743200"/>
            <a:ext cx="22860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971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90799" y="4267200"/>
          <a:ext cx="5791202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43001"/>
                <a:gridCol w="1752600"/>
                <a:gridCol w="1447800"/>
                <a:gridCol w="1447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clientID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workerName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timeStamp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lab2-37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134.204.2.56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789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lab2-39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lab2-42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134.204.2.37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1056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lab2-39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123.45.6.78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840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0" y="3976449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5</a:t>
            </a:r>
            <a:endParaRPr lang="en-US" b="1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048000" y="3200400"/>
            <a:ext cx="3048000" cy="363326"/>
            <a:chOff x="2209552" y="1414389"/>
            <a:chExt cx="1067295" cy="363326"/>
          </a:xfrm>
        </p:grpSpPr>
        <p:sp>
          <p:nvSpPr>
            <p:cNvPr id="23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0" y="2362200"/>
            <a:ext cx="2895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between client and lab2-39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3200" y="2133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4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Log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marL="273050" indent="-273050"/>
            <a:r>
              <a:rPr lang="en-US" dirty="0" smtClean="0"/>
              <a:t>Call to the function </a:t>
            </a:r>
            <a:r>
              <a:rPr lang="en-US" i="1" dirty="0" err="1" smtClean="0"/>
              <a:t>displayClientsLog</a:t>
            </a:r>
            <a:r>
              <a:rPr lang="en-US" dirty="0" smtClean="0"/>
              <a:t>()</a:t>
            </a:r>
          </a:p>
          <a:p>
            <a:pPr marL="273050" indent="-273050">
              <a:buNone/>
            </a:pPr>
            <a:endParaRPr lang="en-US" dirty="0" smtClean="0"/>
          </a:p>
        </p:txBody>
      </p:sp>
      <p:pic>
        <p:nvPicPr>
          <p:cNvPr id="1026" name="Picture 2" descr="C:\Documents and Settings\Mia Hochar\Desktop\Mia\McGill\Winter 2010\ECSE 475\screensho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3124200"/>
            <a:ext cx="7086600" cy="1941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indent="-273050"/>
            <a:r>
              <a:rPr lang="en-US" dirty="0" smtClean="0"/>
              <a:t>Database implemented in SQL</a:t>
            </a:r>
          </a:p>
          <a:p>
            <a:pPr marL="638810" lvl="1" indent="-273050"/>
            <a:r>
              <a:rPr lang="en-US" dirty="0" smtClean="0"/>
              <a:t>Used </a:t>
            </a:r>
            <a:r>
              <a:rPr lang="en-US" i="1" dirty="0" err="1" smtClean="0"/>
              <a:t>MySQLdb</a:t>
            </a:r>
            <a:r>
              <a:rPr lang="en-US" dirty="0" smtClean="0"/>
              <a:t>: wrapper around </a:t>
            </a:r>
            <a:r>
              <a:rPr lang="en-US" i="1" dirty="0" err="1" smtClean="0"/>
              <a:t>MySQL</a:t>
            </a:r>
            <a:r>
              <a:rPr lang="en-US" i="1" dirty="0" smtClean="0"/>
              <a:t> </a:t>
            </a:r>
          </a:p>
          <a:p>
            <a:pPr marL="638810" lvl="1" indent="-273050"/>
            <a:r>
              <a:rPr lang="en-US" dirty="0" smtClean="0"/>
              <a:t>Compatible with Python API</a:t>
            </a:r>
          </a:p>
          <a:p>
            <a:pPr marL="638810" lvl="1" indent="-273050"/>
            <a:endParaRPr lang="en-US" dirty="0" smtClean="0"/>
          </a:p>
          <a:p>
            <a:pPr marL="273050" indent="-273050"/>
            <a:r>
              <a:rPr lang="en-US" dirty="0" smtClean="0"/>
              <a:t>Database stored on the SOCS </a:t>
            </a:r>
            <a:r>
              <a:rPr lang="en-US" i="1" dirty="0" err="1" smtClean="0"/>
              <a:t>MySQL</a:t>
            </a:r>
            <a:r>
              <a:rPr lang="en-US" dirty="0" smtClean="0"/>
              <a:t> server</a:t>
            </a:r>
          </a:p>
          <a:p>
            <a:pPr marL="638810" lvl="1" indent="-273050"/>
            <a:r>
              <a:rPr lang="en-US" dirty="0" smtClean="0"/>
              <a:t>Free, available and provided by McGill</a:t>
            </a:r>
          </a:p>
          <a:p>
            <a:pPr marL="638810" lvl="1" indent="-273050"/>
            <a:r>
              <a:rPr lang="en-US" dirty="0" smtClean="0"/>
              <a:t>Database Name: 2010GINIdb</a:t>
            </a:r>
          </a:p>
          <a:p>
            <a:pPr marL="638810" lvl="1" indent="-273050"/>
            <a:r>
              <a:rPr lang="en-US" dirty="0" smtClean="0"/>
              <a:t>Machine Name: mysql.cs.mcgill.ca</a:t>
            </a:r>
          </a:p>
          <a:p>
            <a:pPr marL="638810" lvl="1" indent="-273050">
              <a:buNone/>
            </a:pPr>
            <a:endParaRPr lang="en-US" dirty="0" smtClean="0"/>
          </a:p>
          <a:p>
            <a:pPr marL="273050" indent="-273050"/>
            <a:r>
              <a:rPr lang="en-US" dirty="0" smtClean="0"/>
              <a:t>Database can be reset at anytime</a:t>
            </a:r>
          </a:p>
          <a:p>
            <a:pPr marL="638810" lvl="1" indent="-27305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Client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Killing a connection</a:t>
            </a:r>
          </a:p>
          <a:p>
            <a:pPr lvl="1"/>
            <a:r>
              <a:rPr lang="en-US" dirty="0" smtClean="0"/>
              <a:t>Polling (time out):</a:t>
            </a:r>
          </a:p>
          <a:p>
            <a:pPr lvl="2"/>
            <a:r>
              <a:rPr lang="en-US" dirty="0" smtClean="0"/>
              <a:t>Dispatcher periodically polls client</a:t>
            </a:r>
          </a:p>
          <a:p>
            <a:pPr lvl="2"/>
            <a:r>
              <a:rPr lang="en-US" dirty="0" smtClean="0"/>
              <a:t>No response: dispatcher terminates connection</a:t>
            </a:r>
          </a:p>
          <a:p>
            <a:pPr lvl="1"/>
            <a:r>
              <a:rPr lang="en-US" dirty="0" smtClean="0"/>
              <a:t> Manual</a:t>
            </a:r>
          </a:p>
          <a:p>
            <a:pPr lvl="2"/>
            <a:r>
              <a:rPr lang="en-US" dirty="0" smtClean="0"/>
              <a:t>Client shuts down connection</a:t>
            </a:r>
          </a:p>
          <a:p>
            <a:pPr lvl="2"/>
            <a:r>
              <a:rPr lang="en-US" dirty="0" smtClean="0"/>
              <a:t>Sends message to dispatcher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Too complex to implement:</a:t>
            </a:r>
          </a:p>
          <a:p>
            <a:pPr lvl="1"/>
            <a:r>
              <a:rPr lang="en-US" dirty="0" smtClean="0"/>
              <a:t>Needs modification to the core GINI code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Client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functions provided:</a:t>
            </a:r>
          </a:p>
          <a:p>
            <a:pPr lvl="1"/>
            <a:r>
              <a:rPr lang="en-US" i="1" dirty="0" err="1" smtClean="0"/>
              <a:t>getTimedOutClients</a:t>
            </a:r>
            <a:r>
              <a:rPr lang="en-US" dirty="0" smtClean="0"/>
              <a:t>()</a:t>
            </a:r>
          </a:p>
          <a:p>
            <a:pPr lvl="1"/>
            <a:r>
              <a:rPr lang="en-US" i="1" dirty="0" err="1" smtClean="0"/>
              <a:t>updateClientTime</a:t>
            </a:r>
            <a:r>
              <a:rPr lang="en-US" dirty="0" smtClean="0"/>
              <a:t>()</a:t>
            </a:r>
          </a:p>
          <a:p>
            <a:pPr lvl="1"/>
            <a:r>
              <a:rPr lang="en-US" i="1" dirty="0" err="1" smtClean="0"/>
              <a:t>removeClientByID</a:t>
            </a:r>
            <a:r>
              <a:rPr lang="en-US" dirty="0" smtClean="0"/>
              <a:t>()</a:t>
            </a:r>
          </a:p>
          <a:p>
            <a:pPr lvl="1"/>
            <a:r>
              <a:rPr lang="en-US" i="1" dirty="0" err="1" smtClean="0"/>
              <a:t>removeClientByIP</a:t>
            </a:r>
            <a:r>
              <a:rPr lang="en-US" dirty="0" smtClean="0"/>
              <a:t>()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Design Choices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Methodology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Sample Output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Dave\Documents\McGill\Courses\ECSE 474-475\Presentation\DP2\Changes Overvi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352800"/>
            <a:ext cx="4995863" cy="2544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workers and their connections</a:t>
            </a:r>
          </a:p>
          <a:p>
            <a:r>
              <a:rPr lang="en-US" dirty="0" smtClean="0"/>
              <a:t>Examine CPU usage</a:t>
            </a:r>
          </a:p>
          <a:p>
            <a:r>
              <a:rPr lang="en-US" dirty="0" smtClean="0"/>
              <a:t>Ensure all workers are accessible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GINI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/>
          <a:lstStyle/>
          <a:p>
            <a:r>
              <a:rPr lang="en-US" dirty="0" smtClean="0"/>
              <a:t>What is GINI?</a:t>
            </a:r>
          </a:p>
          <a:p>
            <a:pPr lvl="1"/>
            <a:r>
              <a:rPr lang="en-US" dirty="0" smtClean="0"/>
              <a:t>Toolkit for creating virtual micro Internets</a:t>
            </a:r>
          </a:p>
          <a:p>
            <a:pPr lvl="1"/>
            <a:r>
              <a:rPr lang="en-US" dirty="0" smtClean="0"/>
              <a:t>Create midsize networks</a:t>
            </a:r>
          </a:p>
          <a:p>
            <a:pPr lvl="1"/>
            <a:r>
              <a:rPr lang="en-US" dirty="0" smtClean="0"/>
              <a:t>Process creates virtual instances of network elements</a:t>
            </a:r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Teaching and learning tool</a:t>
            </a:r>
          </a:p>
          <a:p>
            <a:pPr lvl="1"/>
            <a:r>
              <a:rPr lang="en-US" dirty="0" smtClean="0"/>
              <a:t>Suitable to many levels of knowledge</a:t>
            </a:r>
          </a:p>
          <a:p>
            <a:pPr lvl="1"/>
            <a:r>
              <a:rPr lang="en-US" dirty="0" smtClean="0"/>
              <a:t>Future applications</a:t>
            </a:r>
          </a:p>
          <a:p>
            <a:endParaRPr lang="en-US" dirty="0"/>
          </a:p>
        </p:txBody>
      </p:sp>
      <p:pic>
        <p:nvPicPr>
          <p:cNvPr id="6147" name="Picture 3" descr="C:\Documents and Settings\Davey\My Documents\My work\McGill\Courses\ECSE 472\Presentation\My part\Pics\networ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94400" y="4495800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choices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2057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err="1" smtClean="0"/>
              <a:t>Paramiko</a:t>
            </a:r>
            <a:endParaRPr lang="en-US" sz="2600" dirty="0" smtClean="0"/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Module for Python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Implements secure SSH protocol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Uptime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Load average for past 1, 5, and 15 minutes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No need to store each worker’s history</a:t>
            </a:r>
          </a:p>
        </p:txBody>
      </p:sp>
      <p:pic>
        <p:nvPicPr>
          <p:cNvPr id="2050" name="Picture 2" descr="http://www.lag.net/paramiko/paramik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1905000"/>
            <a:ext cx="854034" cy="953054"/>
          </a:xfrm>
          <a:prstGeom prst="rect">
            <a:avLst/>
          </a:prstGeom>
          <a:noFill/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2057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Retrieve workers list from database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Get CPU usage of workers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SSH connection to each worker 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Get “uptime” information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Update database entry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Sleep for one minute, then start again</a:t>
            </a:r>
          </a:p>
        </p:txBody>
      </p:sp>
      <p:pic>
        <p:nvPicPr>
          <p:cNvPr id="3073" name="Picture 1" descr="C:\Documents and Settings\Marc Atie\Local Settings\Temporary Internet Files\Content.IE5\Q1234567\MCj04414580000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943" y="2895943"/>
            <a:ext cx="2742857" cy="2742857"/>
          </a:xfrm>
          <a:prstGeom prst="rect">
            <a:avLst/>
          </a:prstGeom>
          <a:noFill/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Update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24600" y="2743200"/>
            <a:ext cx="22860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Scheduler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648200"/>
            <a:ext cx="2590800" cy="93678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lab2-42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latin typeface="+mj-lt"/>
              </a:rPr>
              <a:t>New uptime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0.26</a:t>
            </a:r>
          </a:p>
          <a:p>
            <a:pPr>
              <a:lnSpc>
                <a:spcPct val="75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419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3</a:t>
            </a:r>
            <a:endParaRPr lang="en-US" b="1" dirty="0"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4724400"/>
          <a:ext cx="3648895" cy="148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400"/>
                <a:gridCol w="1237108"/>
                <a:gridCol w="11163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workerID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j-lt"/>
                        </a:rPr>
                        <a:t>lab2-42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0.26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lab2-39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j-lt"/>
                        </a:rPr>
                        <a:t>0.12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…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0" y="4419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4</a:t>
            </a:r>
            <a:endParaRPr lang="en-US" b="1" dirty="0">
              <a:latin typeface="+mj-lt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2971800" y="3276600"/>
            <a:ext cx="3124200" cy="363326"/>
            <a:chOff x="2209552" y="1414389"/>
            <a:chExt cx="1067295" cy="363326"/>
          </a:xfrm>
        </p:grpSpPr>
        <p:sp>
          <p:nvSpPr>
            <p:cNvPr id="22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2895600"/>
            <a:ext cx="3048000" cy="363326"/>
            <a:chOff x="2209552" y="1414389"/>
            <a:chExt cx="1067295" cy="363326"/>
          </a:xfrm>
        </p:grpSpPr>
        <p:sp>
          <p:nvSpPr>
            <p:cNvPr id="25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76600" y="2438400"/>
            <a:ext cx="28956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Request Workers List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21336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1</a:t>
            </a:r>
            <a:endParaRPr lang="en-US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3733800"/>
            <a:ext cx="2209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dirty="0" smtClean="0"/>
              <a:t>   lab2-42, lab2-39, 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886200"/>
            <a:ext cx="533400" cy="51935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5410200"/>
            <a:ext cx="2590800" cy="84896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lab2-39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latin typeface="+mj-lt"/>
              </a:rPr>
              <a:t>New uptime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0.12</a:t>
            </a:r>
          </a:p>
          <a:p>
            <a:pPr>
              <a:lnSpc>
                <a:spcPct val="75000"/>
              </a:lnSpc>
            </a:pPr>
            <a:endParaRPr lang="en-US" sz="1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30" grpId="0" animBg="1"/>
      <p:bldP spid="14" grpId="0" animBg="1"/>
      <p:bldP spid="31" grpId="0" animBg="1"/>
      <p:bldP spid="15" grpId="0" animBg="1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:\Documents and Settings\Marc Atie\Desktop\termina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1600200"/>
            <a:ext cx="5867400" cy="431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Sample 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1442" name="AutoShape 2" descr="https://mail.google.com/mail/?ui=2&amp;ik=06df7c7bff&amp;view=att&amp;th=1277d5797000901b&amp;attid=0.2&amp;disp=inline&amp;realattid=f_g70w80uu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https://mail.google.com/mail/?ui=2&amp;ik=06df7c7bff&amp;view=att&amp;th=1277d5797000901b&amp;attid=0.2&amp;disp=inline&amp;realattid=f_g70w80uu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0" y="21336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35052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0" y="48768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3733800"/>
            <a:ext cx="22860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Scheduler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0480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100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990600" y="28956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990600" y="3657600"/>
            <a:ext cx="304800" cy="304800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990600" y="44958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1800" y="3276600"/>
            <a:ext cx="2590800" cy="762000"/>
          </a:xfrm>
          <a:prstGeom prst="straightConnector1">
            <a:avLst/>
          </a:prstGeom>
          <a:ln w="508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4038600"/>
            <a:ext cx="2514600" cy="1588"/>
          </a:xfrm>
          <a:prstGeom prst="straightConnector1">
            <a:avLst/>
          </a:prstGeom>
          <a:ln w="508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018928">
            <a:off x="3213613" y="31547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 gAddWorker&lt;&gt;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 </a:t>
            </a:r>
            <a:r>
              <a:rPr lang="en-US" dirty="0" err="1" smtClean="0"/>
              <a:t>gRemoveWorker</a:t>
            </a:r>
            <a:r>
              <a:rPr lang="en-US" dirty="0" smtClean="0"/>
              <a:t>&lt;&gt;</a:t>
            </a:r>
            <a:endParaRPr lang="en-US" dirty="0"/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Bash scripts on server:</a:t>
            </a:r>
          </a:p>
          <a:p>
            <a:pPr lvl="1"/>
            <a:r>
              <a:rPr lang="en-US" dirty="0" smtClean="0"/>
              <a:t>addWorker.sh</a:t>
            </a:r>
          </a:p>
          <a:p>
            <a:pPr lvl="1"/>
            <a:r>
              <a:rPr lang="en-US" dirty="0" smtClean="0"/>
              <a:t>removeWorker.sh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Boot configuration and shut down sequence need to be updated.</a:t>
            </a:r>
          </a:p>
          <a:p>
            <a:pPr lvl="1"/>
            <a:r>
              <a:rPr lang="en-US" dirty="0" smtClean="0"/>
              <a:t>$ /removeworker.sh &lt;</a:t>
            </a:r>
            <a:r>
              <a:rPr lang="en-US" dirty="0" err="1" smtClean="0"/>
              <a:t>dnsName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$ /addworker.sh &lt;</a:t>
            </a:r>
            <a:r>
              <a:rPr lang="en-US" dirty="0" err="1" smtClean="0"/>
              <a:t>dnsName</a:t>
            </a:r>
            <a:r>
              <a:rPr lang="en-US" dirty="0" smtClean="0"/>
              <a:t>&gt;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in the </a:t>
            </a:r>
            <a:r>
              <a:rPr lang="en-US" dirty="0" err="1" smtClean="0"/>
              <a:t>Krieble</a:t>
            </a:r>
            <a:r>
              <a:rPr lang="en-US" dirty="0" smtClean="0"/>
              <a:t> lab</a:t>
            </a:r>
          </a:p>
          <a:p>
            <a:pPr lvl="1"/>
            <a:r>
              <a:rPr lang="en-US" dirty="0" smtClean="0"/>
              <a:t>All machines could be shut down simultaneously</a:t>
            </a:r>
          </a:p>
          <a:p>
            <a:pPr lvl="1"/>
            <a:r>
              <a:rPr lang="en-US" dirty="0" smtClean="0"/>
              <a:t>No available workers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Worker could be disconnected</a:t>
            </a:r>
          </a:p>
          <a:p>
            <a:pPr lvl="1"/>
            <a:r>
              <a:rPr lang="en-US" dirty="0" smtClean="0"/>
              <a:t>Workers Log could be used to find new worker</a:t>
            </a:r>
          </a:p>
          <a:p>
            <a:pPr lvl="1"/>
            <a:r>
              <a:rPr lang="en-US" dirty="0" smtClean="0"/>
              <a:t>Initiate new </a:t>
            </a:r>
            <a:r>
              <a:rPr lang="en-US" smtClean="0"/>
              <a:t>connection automatically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31920"/>
          </a:xfrm>
        </p:spPr>
        <p:txBody>
          <a:bodyPr/>
          <a:lstStyle/>
          <a:p>
            <a:r>
              <a:rPr lang="en-US" dirty="0" smtClean="0"/>
              <a:t>Change passwords:</a:t>
            </a:r>
          </a:p>
          <a:p>
            <a:pPr lvl="1"/>
            <a:r>
              <a:rPr lang="en-US" dirty="0" smtClean="0"/>
              <a:t>SSH access to SOCS server</a:t>
            </a:r>
          </a:p>
          <a:p>
            <a:pPr lvl="1"/>
            <a:r>
              <a:rPr lang="en-US" dirty="0" smtClean="0"/>
              <a:t>Database access to SOCS </a:t>
            </a:r>
            <a:r>
              <a:rPr lang="en-US" i="1" dirty="0" err="1" smtClean="0"/>
              <a:t>MySql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590800" y="6400800"/>
            <a:ext cx="4191000" cy="3048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</a:t>
            </a:r>
          </a:p>
          <a:p>
            <a:r>
              <a:rPr lang="en-US" dirty="0" smtClean="0"/>
              <a:t>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920"/>
          </a:xfrm>
        </p:spPr>
        <p:txBody>
          <a:bodyPr/>
          <a:lstStyle/>
          <a:p>
            <a:r>
              <a:rPr lang="en-US" dirty="0" smtClean="0"/>
              <a:t>Initiating a connection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419600"/>
            <a:ext cx="1676400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419600"/>
            <a:ext cx="1676400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638800"/>
            <a:ext cx="1676400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943600"/>
            <a:ext cx="1676400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Worker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5486400"/>
            <a:ext cx="2286000" cy="0"/>
          </a:xfrm>
          <a:prstGeom prst="line">
            <a:avLst/>
          </a:prstGeom>
          <a:ln w="38100" cmpd="sng"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Left-Right Arrow 13"/>
          <p:cNvSpPr/>
          <p:nvPr/>
        </p:nvSpPr>
        <p:spPr>
          <a:xfrm rot="21579386">
            <a:off x="3733800" y="4343400"/>
            <a:ext cx="1189937" cy="3633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Left-Right Arrow 13"/>
          <p:cNvSpPr/>
          <p:nvPr/>
        </p:nvSpPr>
        <p:spPr>
          <a:xfrm rot="21579386">
            <a:off x="5715000" y="4953000"/>
            <a:ext cx="381001" cy="65349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Left-Right Arrow 13"/>
          <p:cNvSpPr/>
          <p:nvPr/>
        </p:nvSpPr>
        <p:spPr>
          <a:xfrm rot="10779386">
            <a:off x="3657600" y="4648200"/>
            <a:ext cx="1189937" cy="3633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5800" y="2438400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contacts dispatcher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85800" y="3505200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Dispatcher sends IP address of worker to the client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5800" y="2819400"/>
            <a:ext cx="8229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Dispatcher queries database for worker, updates database accordingly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85800" y="3886200"/>
            <a:ext cx="8229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80110" lvl="1" indent="-51435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 startAt="4"/>
            </a:pPr>
            <a:r>
              <a:rPr lang="en-US" sz="2000" dirty="0" smtClean="0"/>
              <a:t>Client connects to worker through SSH tunnel</a:t>
            </a:r>
          </a:p>
        </p:txBody>
      </p:sp>
      <p:grpSp>
        <p:nvGrpSpPr>
          <p:cNvPr id="8" name="Group 33"/>
          <p:cNvGrpSpPr/>
          <p:nvPr/>
        </p:nvGrpSpPr>
        <p:grpSpPr>
          <a:xfrm>
            <a:off x="2438400" y="4953000"/>
            <a:ext cx="457200" cy="914400"/>
            <a:chOff x="2438400" y="5029200"/>
            <a:chExt cx="457200" cy="914400"/>
          </a:xfrm>
        </p:grpSpPr>
        <p:sp>
          <p:nvSpPr>
            <p:cNvPr id="29" name="Chevron 28"/>
            <p:cNvSpPr/>
            <p:nvPr/>
          </p:nvSpPr>
          <p:spPr>
            <a:xfrm rot="5400000">
              <a:off x="2514600" y="49530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2514600" y="52578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 rot="5400000">
              <a:off x="2514600" y="5562600"/>
              <a:ext cx="304800" cy="457200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Hochar,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CCE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Snapshot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 descr="GINI screenshot.pn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5246" r="5246"/>
          <a:stretch>
            <a:fillRect/>
          </a:stretch>
        </p:blipFill>
        <p:spPr/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to install back end</a:t>
            </a:r>
          </a:p>
          <a:p>
            <a:pPr lvl="1"/>
            <a:r>
              <a:rPr lang="en-US" dirty="0" smtClean="0"/>
              <a:t> Easier installation (less packages)</a:t>
            </a:r>
          </a:p>
          <a:p>
            <a:pPr lvl="1"/>
            <a:r>
              <a:rPr lang="en-US" dirty="0" smtClean="0"/>
              <a:t> Saves user trouble of software maintenance / update </a:t>
            </a:r>
          </a:p>
          <a:p>
            <a:r>
              <a:rPr lang="en-US" dirty="0" smtClean="0"/>
              <a:t>Cross-platform compatibility</a:t>
            </a:r>
          </a:p>
          <a:p>
            <a:pPr lvl="1"/>
            <a:r>
              <a:rPr lang="en-US" dirty="0" smtClean="0"/>
              <a:t> Back end can only run on Linux</a:t>
            </a:r>
          </a:p>
          <a:p>
            <a:pPr lvl="1"/>
            <a:r>
              <a:rPr lang="en-US" dirty="0" smtClean="0"/>
              <a:t> Front end supported by Linux and Windows</a:t>
            </a:r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2133600" y="4953000"/>
            <a:ext cx="4207046" cy="1352286"/>
            <a:chOff x="2133600" y="4953000"/>
            <a:chExt cx="4207046" cy="1352286"/>
          </a:xfrm>
        </p:grpSpPr>
        <p:pic>
          <p:nvPicPr>
            <p:cNvPr id="8" name="Picture 7" descr="500px-NewTux_svg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33600" y="4953000"/>
              <a:ext cx="1079500" cy="1295400"/>
            </a:xfrm>
            <a:prstGeom prst="rect">
              <a:avLst/>
            </a:prstGeom>
          </p:spPr>
        </p:pic>
        <p:sp>
          <p:nvSpPr>
            <p:cNvPr id="9" name="Left-Right Arrow 8"/>
            <p:cNvSpPr/>
            <p:nvPr/>
          </p:nvSpPr>
          <p:spPr>
            <a:xfrm>
              <a:off x="3429000" y="5334000"/>
              <a:ext cx="1219200" cy="38100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indows Vista Logo Vertical W_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4400" y="4953000"/>
              <a:ext cx="1616246" cy="1352286"/>
            </a:xfrm>
            <a:prstGeom prst="rect">
              <a:avLst/>
            </a:prstGeom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 Back end runs on remote server</a:t>
            </a:r>
          </a:p>
          <a:p>
            <a:pPr lvl="1"/>
            <a:r>
              <a:rPr lang="en-US" dirty="0" smtClean="0"/>
              <a:t> Users can run GINI from wherever they are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 usage</a:t>
            </a:r>
          </a:p>
          <a:p>
            <a:pPr lvl="1"/>
            <a:r>
              <a:rPr lang="en-US" dirty="0" smtClean="0"/>
              <a:t> Managed, automated distribution  of computing </a:t>
            </a:r>
            <a:br>
              <a:rPr lang="en-US" dirty="0" smtClean="0"/>
            </a:br>
            <a:r>
              <a:rPr lang="en-US" dirty="0" smtClean="0"/>
              <a:t>   resources among users</a:t>
            </a:r>
          </a:p>
          <a:p>
            <a:pPr lvl="1"/>
            <a:r>
              <a:rPr lang="en-US" dirty="0" smtClean="0"/>
              <a:t> Easy to monitor and to add more workers</a:t>
            </a:r>
          </a:p>
          <a:p>
            <a:endParaRPr lang="en-US" dirty="0"/>
          </a:p>
        </p:txBody>
      </p:sp>
      <p:pic>
        <p:nvPicPr>
          <p:cNvPr id="4" name="Picture 5" descr="C:\Documents and Settings\matie\Local Settings\Temporary Internet Files\Content.IE5\NO5BCW1X\MCj02819960000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3352800"/>
            <a:ext cx="1853489" cy="1324966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 Hochar,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 Atie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8" name="Picture 2" descr="C:\Documents and Settings\Davey\My Documents\My work\McGill\Courses\ECSE 472\Presentation\My part\GINI Logo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0" y="3048000"/>
            <a:ext cx="1219200" cy="933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to use GUI</a:t>
            </a:r>
          </a:p>
          <a:p>
            <a:r>
              <a:rPr lang="en-US" dirty="0" smtClean="0"/>
              <a:t>Fully open-source system</a:t>
            </a:r>
          </a:p>
          <a:p>
            <a:r>
              <a:rPr lang="en-US" dirty="0" smtClean="0"/>
              <a:t>Standard compliant router </a:t>
            </a:r>
          </a:p>
          <a:p>
            <a:r>
              <a:rPr lang="en-US" dirty="0" smtClean="0"/>
              <a:t>Ability to implement additional protocols or new network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1905000" y="2209800"/>
            <a:ext cx="2362200" cy="3962400"/>
            <a:chOff x="1905000" y="2209800"/>
            <a:chExt cx="2362200" cy="3962400"/>
          </a:xfrm>
        </p:grpSpPr>
        <p:sp>
          <p:nvSpPr>
            <p:cNvPr id="15" name="Rectangle 14"/>
            <p:cNvSpPr/>
            <p:nvPr/>
          </p:nvSpPr>
          <p:spPr>
            <a:xfrm>
              <a:off x="1905000" y="2590800"/>
              <a:ext cx="2362200" cy="358140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209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Client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2209800"/>
            <a:ext cx="2514600" cy="3962400"/>
            <a:chOff x="6248400" y="2362200"/>
            <a:chExt cx="2514600" cy="3962400"/>
          </a:xfrm>
        </p:grpSpPr>
        <p:sp>
          <p:nvSpPr>
            <p:cNvPr id="25" name="Rectangle 24"/>
            <p:cNvSpPr/>
            <p:nvPr/>
          </p:nvSpPr>
          <p:spPr>
            <a:xfrm>
              <a:off x="6248400" y="2743200"/>
              <a:ext cx="2514600" cy="35814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2362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Worker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2133600" y="3505200"/>
            <a:ext cx="1937518" cy="968759"/>
            <a:chOff x="0" y="1014841"/>
            <a:chExt cx="1937518" cy="96875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1014841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8374" y="1043215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Front End</a:t>
              </a:r>
              <a:endParaRPr lang="en-US" sz="2800" kern="1200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5181600" y="3505200"/>
            <a:ext cx="1937518" cy="968759"/>
            <a:chOff x="3091681" y="995760"/>
            <a:chExt cx="1937518" cy="968759"/>
          </a:xfrm>
        </p:grpSpPr>
        <p:sp>
          <p:nvSpPr>
            <p:cNvPr id="32" name="Rounded Rectangle 31"/>
            <p:cNvSpPr/>
            <p:nvPr/>
          </p:nvSpPr>
          <p:spPr>
            <a:xfrm>
              <a:off x="3091681" y="995760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120055" y="1024134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Back End</a:t>
              </a:r>
              <a:endParaRPr lang="en-US" sz="2800" kern="1200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4191000" y="3810000"/>
            <a:ext cx="923347" cy="339065"/>
            <a:chOff x="2052926" y="1320147"/>
            <a:chExt cx="923347" cy="339065"/>
          </a:xfrm>
        </p:grpSpPr>
        <p:sp>
          <p:nvSpPr>
            <p:cNvPr id="35" name="Left-Right Arrow 34"/>
            <p:cNvSpPr/>
            <p:nvPr/>
          </p:nvSpPr>
          <p:spPr>
            <a:xfrm rot="10778784">
              <a:off x="2052926" y="1320147"/>
              <a:ext cx="923347" cy="33906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ft-Right Arrow 4"/>
            <p:cNvSpPr/>
            <p:nvPr/>
          </p:nvSpPr>
          <p:spPr>
            <a:xfrm rot="21578784">
              <a:off x="2154645" y="1387960"/>
              <a:ext cx="719909" cy="20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21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March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2209800"/>
            <a:ext cx="2362200" cy="3962400"/>
            <a:chOff x="1905000" y="2209800"/>
            <a:chExt cx="2362200" cy="3962400"/>
          </a:xfrm>
        </p:grpSpPr>
        <p:sp>
          <p:nvSpPr>
            <p:cNvPr id="15" name="Rectangle 14"/>
            <p:cNvSpPr/>
            <p:nvPr/>
          </p:nvSpPr>
          <p:spPr>
            <a:xfrm>
              <a:off x="1905000" y="2590800"/>
              <a:ext cx="2362200" cy="358140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2209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Client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2209800"/>
            <a:ext cx="2514600" cy="3962400"/>
            <a:chOff x="6248400" y="2362200"/>
            <a:chExt cx="2514600" cy="3962400"/>
          </a:xfrm>
        </p:grpSpPr>
        <p:sp>
          <p:nvSpPr>
            <p:cNvPr id="25" name="Rectangle 24"/>
            <p:cNvSpPr/>
            <p:nvPr/>
          </p:nvSpPr>
          <p:spPr>
            <a:xfrm>
              <a:off x="6248400" y="2743200"/>
              <a:ext cx="2514600" cy="3581400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2362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Worker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33600" y="3505200"/>
            <a:ext cx="1937518" cy="968759"/>
            <a:chOff x="0" y="1014841"/>
            <a:chExt cx="1937518" cy="96875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1014841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8374" y="1043215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Front End</a:t>
              </a:r>
              <a:endParaRPr lang="en-US" sz="28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81600" y="3505200"/>
            <a:ext cx="1937518" cy="968759"/>
            <a:chOff x="3091681" y="995760"/>
            <a:chExt cx="1937518" cy="968759"/>
          </a:xfrm>
        </p:grpSpPr>
        <p:sp>
          <p:nvSpPr>
            <p:cNvPr id="32" name="Rounded Rectangle 31"/>
            <p:cNvSpPr/>
            <p:nvPr/>
          </p:nvSpPr>
          <p:spPr>
            <a:xfrm>
              <a:off x="3091681" y="995760"/>
              <a:ext cx="1937518" cy="968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120055" y="1024134"/>
              <a:ext cx="1880770" cy="912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Back End</a:t>
              </a:r>
              <a:endParaRPr lang="en-US" sz="2800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91000" y="3810000"/>
            <a:ext cx="923347" cy="339065"/>
            <a:chOff x="2052926" y="1320147"/>
            <a:chExt cx="923347" cy="339065"/>
          </a:xfrm>
        </p:grpSpPr>
        <p:sp>
          <p:nvSpPr>
            <p:cNvPr id="35" name="Left-Right Arrow 34"/>
            <p:cNvSpPr/>
            <p:nvPr/>
          </p:nvSpPr>
          <p:spPr>
            <a:xfrm rot="10778784">
              <a:off x="2052926" y="1320147"/>
              <a:ext cx="923347" cy="33906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Left-Right Arrow 4"/>
            <p:cNvSpPr/>
            <p:nvPr/>
          </p:nvSpPr>
          <p:spPr>
            <a:xfrm rot="21578784">
              <a:off x="2154645" y="1387960"/>
              <a:ext cx="719909" cy="20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21" name="Footer Placeholder 5"/>
          <p:cNvSpPr txBox="1">
            <a:spLocks/>
          </p:cNvSpPr>
          <p:nvPr/>
        </p:nvSpPr>
        <p:spPr>
          <a:xfrm>
            <a:off x="2590800" y="6400800"/>
            <a:ext cx="4038600" cy="2889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2083 -1.11111E-6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2257 -0.00393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12916 4.20907E-6 " pathEditMode="fixed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12743 -0.003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</TotalTime>
  <Words>2421</Words>
  <Application>Microsoft Office PowerPoint</Application>
  <PresentationFormat>On-screen Show (4:3)</PresentationFormat>
  <Paragraphs>731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GINI on a Cloud</vt:lpstr>
      <vt:lpstr>Team Members</vt:lpstr>
      <vt:lpstr>Objectives</vt:lpstr>
      <vt:lpstr>Evolution of GINI</vt:lpstr>
      <vt:lpstr>GINI Defined</vt:lpstr>
      <vt:lpstr>GINI Snapshot</vt:lpstr>
      <vt:lpstr>Features</vt:lpstr>
      <vt:lpstr>Improvements Overview</vt:lpstr>
      <vt:lpstr>Improvements Overview</vt:lpstr>
      <vt:lpstr>Improvements Overview</vt:lpstr>
      <vt:lpstr>Drawbacks</vt:lpstr>
      <vt:lpstr>Drawbacks</vt:lpstr>
      <vt:lpstr>GINI’s Components</vt:lpstr>
      <vt:lpstr>Dispatcher</vt:lpstr>
      <vt:lpstr>Overview</vt:lpstr>
      <vt:lpstr>Dispatcher Request</vt:lpstr>
      <vt:lpstr>Connection Creation</vt:lpstr>
      <vt:lpstr>Dispatcher Logging</vt:lpstr>
      <vt:lpstr>GINI Alterations</vt:lpstr>
      <vt:lpstr>Design Paradigm</vt:lpstr>
      <vt:lpstr>Design Paradigm</vt:lpstr>
      <vt:lpstr>Current Access to Remote Server</vt:lpstr>
      <vt:lpstr>Connection to Server</vt:lpstr>
      <vt:lpstr>Connection to server</vt:lpstr>
      <vt:lpstr>Addition to GINI</vt:lpstr>
      <vt:lpstr>Addition to GINI</vt:lpstr>
      <vt:lpstr>Gateway to the cloud</vt:lpstr>
      <vt:lpstr>Sequence of Events</vt:lpstr>
      <vt:lpstr>Sequence of Events</vt:lpstr>
      <vt:lpstr>Sequence of Events</vt:lpstr>
      <vt:lpstr>Result: Unaltered GINI</vt:lpstr>
      <vt:lpstr>Connection to server</vt:lpstr>
      <vt:lpstr>Purpose of Dummy Variable </vt:lpstr>
      <vt:lpstr>Flexibility</vt:lpstr>
      <vt:lpstr>Drawback</vt:lpstr>
      <vt:lpstr>Design Dilemma</vt:lpstr>
      <vt:lpstr>Database</vt:lpstr>
      <vt:lpstr>Database Storage: workers Table</vt:lpstr>
      <vt:lpstr>Database Storage: workers Table</vt:lpstr>
      <vt:lpstr>Database Storage: clients Table</vt:lpstr>
      <vt:lpstr>Database Storage: clients Table</vt:lpstr>
      <vt:lpstr>Database - Dispatcher</vt:lpstr>
      <vt:lpstr>Database - Dispatcher</vt:lpstr>
      <vt:lpstr>Client Log</vt:lpstr>
      <vt:lpstr>Design Choices</vt:lpstr>
      <vt:lpstr>Managing Client Connections</vt:lpstr>
      <vt:lpstr>Managing Client Connections</vt:lpstr>
      <vt:lpstr>Scheduler</vt:lpstr>
      <vt:lpstr>Purpose</vt:lpstr>
      <vt:lpstr>Design choices</vt:lpstr>
      <vt:lpstr>Methodology</vt:lpstr>
      <vt:lpstr>Database Update</vt:lpstr>
      <vt:lpstr>Sample Output</vt:lpstr>
      <vt:lpstr>Dynamic Update</vt:lpstr>
      <vt:lpstr>Dynamic Update</vt:lpstr>
      <vt:lpstr>Workers</vt:lpstr>
      <vt:lpstr>Configuration</vt:lpstr>
      <vt:lpstr>Conclusion</vt:lpstr>
      <vt:lpstr>Summary</vt:lpstr>
      <vt:lpstr>Advantages</vt:lpstr>
      <vt:lpstr>Advantages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GINI on a Cloud</dc:title>
  <dc:creator>Zeben</dc:creator>
  <cp:lastModifiedBy>Zeben</cp:lastModifiedBy>
  <cp:revision>62</cp:revision>
  <dcterms:created xsi:type="dcterms:W3CDTF">2006-08-16T00:00:00Z</dcterms:created>
  <dcterms:modified xsi:type="dcterms:W3CDTF">2010-03-24T17:28:45Z</dcterms:modified>
</cp:coreProperties>
</file>