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1"/>
  </p:sldMasterIdLst>
  <p:notesMasterIdLst>
    <p:notesMasterId r:id="rId41"/>
  </p:notesMasterIdLst>
  <p:sldIdLst>
    <p:sldId id="256" r:id="rId2"/>
    <p:sldId id="299" r:id="rId3"/>
    <p:sldId id="301" r:id="rId4"/>
    <p:sldId id="261" r:id="rId5"/>
    <p:sldId id="260" r:id="rId6"/>
    <p:sldId id="259" r:id="rId7"/>
    <p:sldId id="304" r:id="rId8"/>
    <p:sldId id="265" r:id="rId9"/>
    <p:sldId id="266" r:id="rId10"/>
    <p:sldId id="267" r:id="rId11"/>
    <p:sldId id="296" r:id="rId12"/>
    <p:sldId id="268" r:id="rId13"/>
    <p:sldId id="303" r:id="rId14"/>
    <p:sldId id="302" r:id="rId15"/>
    <p:sldId id="270" r:id="rId16"/>
    <p:sldId id="271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7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AACCE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487" autoAdjust="0"/>
  </p:normalViewPr>
  <p:slideViewPr>
    <p:cSldViewPr>
      <p:cViewPr varScale="1">
        <p:scale>
          <a:sx n="71" d="100"/>
          <a:sy n="71" d="100"/>
        </p:scale>
        <p:origin x="-2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7E92E-1F08-4D5D-AC7C-CE161D92A5D9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0D4B7-D681-4848-B2C3-B59272EA1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0D4B7-D681-4848-B2C3-B59272EA1BE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El Achkar, Simon Foucher, Mia Hochar, Marc Atie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El Achkar, Simon Foucher, Mia Hochar, Marc Atie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El Achkar, Simon Foucher, Mia Hochar, Marc Atie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El Achkar, Simon Foucher, Mia Hochar, Marc Atie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El Achkar, Simon Foucher, Mia Hochar, Marc Atie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El Achkar, Simon Foucher, Mia Hochar, Marc Atie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El Achkar, Simon Foucher, Mia Hochar, Marc Atie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El Achkar, Simon Foucher, Mia Hochar, Marc Atie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El Achkar, Simon Foucher, Mia Hochar, Marc Atie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El Achkar, Simon Foucher, Mia Hochar, Marc Atie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El Achkar, Simon Foucher, Mia Hochar, Marc Atie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David El Achkar, Simon Foucher, Mia Hochar, Marc Atie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3429000" y="2286000"/>
            <a:ext cx="1905000" cy="10668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GINI on a Cloud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Cloud computing for internet emulator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Complicated Installation process</a:t>
            </a:r>
          </a:p>
        </p:txBody>
      </p:sp>
      <p:pic>
        <p:nvPicPr>
          <p:cNvPr id="3074" name="Picture 2" descr="C:\Documents and Settings\Davey\My Documents\My work\McGill\Courses\ECSE 472\Presentation\My part\Pics\GINI installation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895600"/>
            <a:ext cx="3519466" cy="2894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Documents and Settings\Davey\My Documents\My work\McGill\Courses\ECSE 472\Presentation\My part\Pics\GINI installation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514600"/>
            <a:ext cx="3434660" cy="3746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2590800" y="6400800"/>
            <a:ext cx="4038600" cy="2889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 Compatibility issues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Network protocol compatibility issues</a:t>
            </a:r>
            <a:endParaRPr lang="en-US" dirty="0"/>
          </a:p>
        </p:txBody>
      </p:sp>
      <p:pic>
        <p:nvPicPr>
          <p:cNvPr id="4" name="Picture 3" descr="500px-NewTux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667000"/>
            <a:ext cx="952500" cy="1143000"/>
          </a:xfrm>
          <a:prstGeom prst="rect">
            <a:avLst/>
          </a:prstGeom>
        </p:spPr>
      </p:pic>
      <p:pic>
        <p:nvPicPr>
          <p:cNvPr id="5" name="Picture 4" descr="Windows Vista Logo Vertical W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2667000"/>
            <a:ext cx="1371600" cy="1147595"/>
          </a:xfrm>
          <a:prstGeom prst="rect">
            <a:avLst/>
          </a:prstGeom>
          <a:noFill/>
        </p:spPr>
      </p:pic>
      <p:pic>
        <p:nvPicPr>
          <p:cNvPr id="5122" name="Picture 2" descr="C:\Documents and Settings\Davey\My Documents\My work\McGill\Courses\ECSE 472\Presentation\My part\Pics\logo-cisc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114800"/>
            <a:ext cx="1295400" cy="677926"/>
          </a:xfrm>
          <a:prstGeom prst="rect">
            <a:avLst/>
          </a:prstGeom>
          <a:noFill/>
        </p:spPr>
      </p:pic>
      <p:pic>
        <p:nvPicPr>
          <p:cNvPr id="5125" name="Picture 5" descr="C:\Documents and Settings\Davey\My Documents\My work\McGill\Courses\ECSE 472\Presentation\My part\Pics\Apple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2514600"/>
            <a:ext cx="1058606" cy="1295400"/>
          </a:xfrm>
          <a:prstGeom prst="rect">
            <a:avLst/>
          </a:prstGeom>
          <a:noFill/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November 09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3" name="Footer Placeholder 5"/>
          <p:cNvSpPr txBox="1">
            <a:spLocks/>
          </p:cNvSpPr>
          <p:nvPr/>
        </p:nvSpPr>
        <p:spPr>
          <a:xfrm>
            <a:off x="2590800" y="6400800"/>
            <a:ext cx="4038600" cy="2889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Improvements – Dispatcher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476936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Overview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Dispatcher Flow 1 – Request/Reply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Dispatcher Flow 2i – Connection Established</a:t>
            </a:r>
            <a:endParaRPr lang="en-US" u="sng" dirty="0" smtClean="0">
              <a:solidFill>
                <a:srgbClr val="FFFF00"/>
              </a:solidFill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Dispatcher Flow 2ii – Connection Recorded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Why Twisted?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590800" y="6477000"/>
            <a:ext cx="4267200" cy="228599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 Overview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Footer Placeholder 5"/>
          <p:cNvSpPr txBox="1">
            <a:spLocks/>
          </p:cNvSpPr>
          <p:nvPr/>
        </p:nvSpPr>
        <p:spPr>
          <a:xfrm>
            <a:off x="2590800" y="6477000"/>
            <a:ext cx="4267200" cy="228599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6"/>
          <p:cNvGrpSpPr/>
          <p:nvPr/>
        </p:nvGrpSpPr>
        <p:grpSpPr>
          <a:xfrm>
            <a:off x="1905000" y="2209800"/>
            <a:ext cx="2362200" cy="3962400"/>
            <a:chOff x="1905000" y="2209800"/>
            <a:chExt cx="2362200" cy="3962400"/>
          </a:xfrm>
        </p:grpSpPr>
        <p:sp>
          <p:nvSpPr>
            <p:cNvPr id="15" name="Rectangle 14"/>
            <p:cNvSpPr/>
            <p:nvPr/>
          </p:nvSpPr>
          <p:spPr>
            <a:xfrm>
              <a:off x="1905000" y="2590800"/>
              <a:ext cx="2362200" cy="3581400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6000" y="22098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1"/>
                  </a:solidFill>
                </a:rPr>
                <a:t>Client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4953000" y="2209800"/>
            <a:ext cx="2514600" cy="3962400"/>
            <a:chOff x="6248400" y="2362200"/>
            <a:chExt cx="2514600" cy="3962400"/>
          </a:xfrm>
        </p:grpSpPr>
        <p:sp>
          <p:nvSpPr>
            <p:cNvPr id="25" name="Rectangle 24"/>
            <p:cNvSpPr/>
            <p:nvPr/>
          </p:nvSpPr>
          <p:spPr>
            <a:xfrm>
              <a:off x="6248400" y="2743200"/>
              <a:ext cx="2514600" cy="3581400"/>
            </a:xfrm>
            <a:prstGeom prst="rect">
              <a:avLst/>
            </a:prstGeom>
            <a:noFill/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58000" y="23622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6"/>
                  </a:solidFill>
                </a:rPr>
                <a:t>Worker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7" name="Group 27"/>
          <p:cNvGrpSpPr/>
          <p:nvPr/>
        </p:nvGrpSpPr>
        <p:grpSpPr>
          <a:xfrm>
            <a:off x="2133600" y="3505200"/>
            <a:ext cx="1937518" cy="968759"/>
            <a:chOff x="0" y="1014841"/>
            <a:chExt cx="1937518" cy="968759"/>
          </a:xfrm>
        </p:grpSpPr>
        <p:sp>
          <p:nvSpPr>
            <p:cNvPr id="29" name="Rounded Rectangle 28"/>
            <p:cNvSpPr/>
            <p:nvPr/>
          </p:nvSpPr>
          <p:spPr>
            <a:xfrm>
              <a:off x="0" y="1014841"/>
              <a:ext cx="1937518" cy="9687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28374" y="1043215"/>
              <a:ext cx="1880770" cy="9120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Front End</a:t>
              </a:r>
              <a:endParaRPr lang="en-US" sz="2800" kern="1200" dirty="0"/>
            </a:p>
          </p:txBody>
        </p:sp>
      </p:grpSp>
      <p:grpSp>
        <p:nvGrpSpPr>
          <p:cNvPr id="9" name="Group 30"/>
          <p:cNvGrpSpPr/>
          <p:nvPr/>
        </p:nvGrpSpPr>
        <p:grpSpPr>
          <a:xfrm>
            <a:off x="5181600" y="3505200"/>
            <a:ext cx="1937518" cy="968759"/>
            <a:chOff x="3091681" y="995760"/>
            <a:chExt cx="1937518" cy="968759"/>
          </a:xfrm>
        </p:grpSpPr>
        <p:sp>
          <p:nvSpPr>
            <p:cNvPr id="32" name="Rounded Rectangle 31"/>
            <p:cNvSpPr/>
            <p:nvPr/>
          </p:nvSpPr>
          <p:spPr>
            <a:xfrm>
              <a:off x="3091681" y="995760"/>
              <a:ext cx="1937518" cy="9687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33" name="Rounded Rectangle 4"/>
            <p:cNvSpPr/>
            <p:nvPr/>
          </p:nvSpPr>
          <p:spPr>
            <a:xfrm>
              <a:off x="3120055" y="1024134"/>
              <a:ext cx="1880770" cy="9120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Back End</a:t>
              </a:r>
              <a:endParaRPr lang="en-US" sz="2800" kern="1200" dirty="0"/>
            </a:p>
          </p:txBody>
        </p:sp>
      </p:grpSp>
      <p:grpSp>
        <p:nvGrpSpPr>
          <p:cNvPr id="10" name="Group 33"/>
          <p:cNvGrpSpPr/>
          <p:nvPr/>
        </p:nvGrpSpPr>
        <p:grpSpPr>
          <a:xfrm>
            <a:off x="4191000" y="3810000"/>
            <a:ext cx="923347" cy="339065"/>
            <a:chOff x="2052926" y="1320147"/>
            <a:chExt cx="923347" cy="339065"/>
          </a:xfrm>
        </p:grpSpPr>
        <p:sp>
          <p:nvSpPr>
            <p:cNvPr id="35" name="Left-Right Arrow 34"/>
            <p:cNvSpPr/>
            <p:nvPr/>
          </p:nvSpPr>
          <p:spPr>
            <a:xfrm rot="10778784">
              <a:off x="2052926" y="1320147"/>
              <a:ext cx="923347" cy="339065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Left-Right Arrow 4"/>
            <p:cNvSpPr/>
            <p:nvPr/>
          </p:nvSpPr>
          <p:spPr>
            <a:xfrm rot="21578784">
              <a:off x="2154645" y="1387960"/>
              <a:ext cx="719909" cy="2034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 Overview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Footer Placeholder 5"/>
          <p:cNvSpPr txBox="1">
            <a:spLocks/>
          </p:cNvSpPr>
          <p:nvPr/>
        </p:nvSpPr>
        <p:spPr>
          <a:xfrm>
            <a:off x="2590800" y="6477000"/>
            <a:ext cx="4267200" cy="228599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905000" y="2209800"/>
            <a:ext cx="2362200" cy="3962400"/>
            <a:chOff x="1905000" y="2209800"/>
            <a:chExt cx="2362200" cy="3962400"/>
          </a:xfrm>
        </p:grpSpPr>
        <p:sp>
          <p:nvSpPr>
            <p:cNvPr id="15" name="Rectangle 14"/>
            <p:cNvSpPr/>
            <p:nvPr/>
          </p:nvSpPr>
          <p:spPr>
            <a:xfrm>
              <a:off x="1905000" y="2590800"/>
              <a:ext cx="2362200" cy="3581400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6000" y="22098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1"/>
                  </a:solidFill>
                </a:rPr>
                <a:t>Client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953000" y="2209800"/>
            <a:ext cx="2514600" cy="3962400"/>
            <a:chOff x="6248400" y="2362200"/>
            <a:chExt cx="2514600" cy="3962400"/>
          </a:xfrm>
        </p:grpSpPr>
        <p:sp>
          <p:nvSpPr>
            <p:cNvPr id="25" name="Rectangle 24"/>
            <p:cNvSpPr/>
            <p:nvPr/>
          </p:nvSpPr>
          <p:spPr>
            <a:xfrm>
              <a:off x="6248400" y="2743200"/>
              <a:ext cx="2514600" cy="3581400"/>
            </a:xfrm>
            <a:prstGeom prst="rect">
              <a:avLst/>
            </a:prstGeom>
            <a:noFill/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58000" y="23622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6"/>
                  </a:solidFill>
                </a:rPr>
                <a:t>Worker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133600" y="3505200"/>
            <a:ext cx="1937518" cy="968759"/>
            <a:chOff x="0" y="1014841"/>
            <a:chExt cx="1937518" cy="968759"/>
          </a:xfrm>
        </p:grpSpPr>
        <p:sp>
          <p:nvSpPr>
            <p:cNvPr id="29" name="Rounded Rectangle 28"/>
            <p:cNvSpPr/>
            <p:nvPr/>
          </p:nvSpPr>
          <p:spPr>
            <a:xfrm>
              <a:off x="0" y="1014841"/>
              <a:ext cx="1937518" cy="9687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28374" y="1043215"/>
              <a:ext cx="1880770" cy="9120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Front End</a:t>
              </a:r>
              <a:endParaRPr lang="en-US" sz="2800" kern="12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181600" y="3505200"/>
            <a:ext cx="1937518" cy="968759"/>
            <a:chOff x="3091681" y="995760"/>
            <a:chExt cx="1937518" cy="968759"/>
          </a:xfrm>
        </p:grpSpPr>
        <p:sp>
          <p:nvSpPr>
            <p:cNvPr id="32" name="Rounded Rectangle 31"/>
            <p:cNvSpPr/>
            <p:nvPr/>
          </p:nvSpPr>
          <p:spPr>
            <a:xfrm>
              <a:off x="3091681" y="995760"/>
              <a:ext cx="1937518" cy="9687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33" name="Rounded Rectangle 4"/>
            <p:cNvSpPr/>
            <p:nvPr/>
          </p:nvSpPr>
          <p:spPr>
            <a:xfrm>
              <a:off x="3120055" y="1024134"/>
              <a:ext cx="1880770" cy="9120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Back End</a:t>
              </a:r>
              <a:endParaRPr lang="en-US" sz="2800" kern="12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191000" y="3810000"/>
            <a:ext cx="923347" cy="339065"/>
            <a:chOff x="2052926" y="1320147"/>
            <a:chExt cx="923347" cy="339065"/>
          </a:xfrm>
        </p:grpSpPr>
        <p:sp>
          <p:nvSpPr>
            <p:cNvPr id="35" name="Left-Right Arrow 34"/>
            <p:cNvSpPr/>
            <p:nvPr/>
          </p:nvSpPr>
          <p:spPr>
            <a:xfrm rot="10778784">
              <a:off x="2052926" y="1320147"/>
              <a:ext cx="923347" cy="339065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Left-Right Arrow 4"/>
            <p:cNvSpPr/>
            <p:nvPr/>
          </p:nvSpPr>
          <p:spPr>
            <a:xfrm rot="21578784">
              <a:off x="2154645" y="1387960"/>
              <a:ext cx="719909" cy="2034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-0.12083 -1.11111E-6 " pathEditMode="fixed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-0.12257 -0.00393 " pathEditMode="fixed" rAng="0" ptsTypes="AA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-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20907E-6 L 0.12916 4.20907E-6 " pathEditMode="fixed" rAng="0" ptsTypes="AA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0.12743 -0.0039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-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 Overview</a:t>
            </a:r>
            <a:endParaRPr lang="en-US" dirty="0"/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62000" y="2590800"/>
            <a:ext cx="2362200" cy="358140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352800" y="2590800"/>
            <a:ext cx="2514600" cy="35814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87916" y="2819400"/>
            <a:ext cx="1600200" cy="442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Front End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0" y="2819400"/>
            <a:ext cx="1482687" cy="44267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Dispatcher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0" y="4038600"/>
            <a:ext cx="1482687" cy="794802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Database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823771" y="5562600"/>
            <a:ext cx="1482687" cy="44267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Scheduler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0" y="3962400"/>
            <a:ext cx="1482687" cy="44267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Back End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0" y="4495800"/>
            <a:ext cx="1482687" cy="44267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Back End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858000" y="5029200"/>
            <a:ext cx="1482687" cy="44267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Back End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858000" y="5562600"/>
            <a:ext cx="1482687" cy="44267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Back End</a:t>
            </a:r>
            <a:endParaRPr lang="en-US" sz="2000" dirty="0"/>
          </a:p>
        </p:txBody>
      </p:sp>
      <p:grpSp>
        <p:nvGrpSpPr>
          <p:cNvPr id="24" name="Group 23"/>
          <p:cNvGrpSpPr/>
          <p:nvPr/>
        </p:nvGrpSpPr>
        <p:grpSpPr>
          <a:xfrm rot="5400000">
            <a:off x="4258363" y="3437837"/>
            <a:ext cx="533400" cy="363326"/>
            <a:chOff x="2209552" y="1414389"/>
            <a:chExt cx="1067295" cy="363326"/>
          </a:xfrm>
        </p:grpSpPr>
        <p:sp>
          <p:nvSpPr>
            <p:cNvPr id="25" name="Left-Right Arrow 24"/>
            <p:cNvSpPr/>
            <p:nvPr/>
          </p:nvSpPr>
          <p:spPr>
            <a:xfrm rot="10779386">
              <a:off x="2209552" y="1414389"/>
              <a:ext cx="1067295" cy="363326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Left-Right Arrow 4"/>
            <p:cNvSpPr/>
            <p:nvPr/>
          </p:nvSpPr>
          <p:spPr>
            <a:xfrm rot="21579386">
              <a:off x="2318550" y="1487054"/>
              <a:ext cx="849299" cy="217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 rot="5400000">
            <a:off x="4258363" y="5038037"/>
            <a:ext cx="533400" cy="363326"/>
            <a:chOff x="2209552" y="1414389"/>
            <a:chExt cx="1067295" cy="363326"/>
          </a:xfrm>
        </p:grpSpPr>
        <p:sp>
          <p:nvSpPr>
            <p:cNvPr id="28" name="Left-Right Arrow 27"/>
            <p:cNvSpPr/>
            <p:nvPr/>
          </p:nvSpPr>
          <p:spPr>
            <a:xfrm rot="10779386">
              <a:off x="2209552" y="1414389"/>
              <a:ext cx="1067295" cy="363326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Left-Right Arrow 4"/>
            <p:cNvSpPr/>
            <p:nvPr/>
          </p:nvSpPr>
          <p:spPr>
            <a:xfrm rot="21579386">
              <a:off x="2318550" y="1487054"/>
              <a:ext cx="849299" cy="217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 dirty="0"/>
            </a:p>
          </p:txBody>
        </p:sp>
      </p:grpSp>
      <p:grpSp>
        <p:nvGrpSpPr>
          <p:cNvPr id="30" name="Group 29"/>
          <p:cNvGrpSpPr/>
          <p:nvPr/>
        </p:nvGrpSpPr>
        <p:grpSpPr>
          <a:xfrm rot="10800000">
            <a:off x="2764316" y="2866337"/>
            <a:ext cx="990599" cy="363326"/>
            <a:chOff x="2209552" y="1414389"/>
            <a:chExt cx="1067295" cy="363326"/>
          </a:xfrm>
        </p:grpSpPr>
        <p:sp>
          <p:nvSpPr>
            <p:cNvPr id="31" name="Left-Right Arrow 30"/>
            <p:cNvSpPr/>
            <p:nvPr/>
          </p:nvSpPr>
          <p:spPr>
            <a:xfrm rot="10779386">
              <a:off x="2209552" y="1414389"/>
              <a:ext cx="1067295" cy="363326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Left-Right Arrow 4"/>
            <p:cNvSpPr/>
            <p:nvPr/>
          </p:nvSpPr>
          <p:spPr>
            <a:xfrm rot="21579386">
              <a:off x="2318550" y="1487054"/>
              <a:ext cx="849299" cy="217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 dirty="0"/>
            </a:p>
          </p:txBody>
        </p:sp>
      </p:grpSp>
      <p:cxnSp>
        <p:nvCxnSpPr>
          <p:cNvPr id="34" name="Straight Arrow Connector 33"/>
          <p:cNvCxnSpPr>
            <a:stCxn id="18" idx="3"/>
            <a:endCxn id="19" idx="1"/>
          </p:cNvCxnSpPr>
          <p:nvPr/>
        </p:nvCxnSpPr>
        <p:spPr>
          <a:xfrm flipV="1">
            <a:off x="5306458" y="4183737"/>
            <a:ext cx="1551542" cy="1600200"/>
          </a:xfrm>
          <a:prstGeom prst="straightConnector1">
            <a:avLst/>
          </a:prstGeom>
          <a:ln w="38100">
            <a:solidFill>
              <a:srgbClr val="AACCE9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8" idx="3"/>
            <a:endCxn id="20" idx="1"/>
          </p:cNvCxnSpPr>
          <p:nvPr/>
        </p:nvCxnSpPr>
        <p:spPr>
          <a:xfrm flipV="1">
            <a:off x="5306458" y="4717137"/>
            <a:ext cx="1551542" cy="1066800"/>
          </a:xfrm>
          <a:prstGeom prst="straightConnector1">
            <a:avLst/>
          </a:prstGeom>
          <a:ln w="38100">
            <a:solidFill>
              <a:srgbClr val="AACCE9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8" idx="3"/>
            <a:endCxn id="21" idx="1"/>
          </p:cNvCxnSpPr>
          <p:nvPr/>
        </p:nvCxnSpPr>
        <p:spPr>
          <a:xfrm flipV="1">
            <a:off x="5306458" y="5250537"/>
            <a:ext cx="1551542" cy="533400"/>
          </a:xfrm>
          <a:prstGeom prst="straightConnector1">
            <a:avLst/>
          </a:prstGeom>
          <a:ln w="38100">
            <a:solidFill>
              <a:srgbClr val="AACCE9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8" idx="3"/>
            <a:endCxn id="22" idx="1"/>
          </p:cNvCxnSpPr>
          <p:nvPr/>
        </p:nvCxnSpPr>
        <p:spPr>
          <a:xfrm>
            <a:off x="5306458" y="5783937"/>
            <a:ext cx="1551542" cy="1588"/>
          </a:xfrm>
          <a:prstGeom prst="straightConnector1">
            <a:avLst/>
          </a:prstGeom>
          <a:ln w="38100">
            <a:solidFill>
              <a:srgbClr val="AACCE9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962400" y="2209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Server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096000" y="2590800"/>
            <a:ext cx="2514600" cy="3581400"/>
          </a:xfrm>
          <a:prstGeom prst="rect">
            <a:avLst/>
          </a:prstGeom>
          <a:noFill/>
          <a:ln>
            <a:solidFill>
              <a:schemeClr val="accent6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705600" y="2209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Workers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43000" y="2209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Client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7" name="Footer Placeholder 5"/>
          <p:cNvSpPr txBox="1">
            <a:spLocks/>
          </p:cNvSpPr>
          <p:nvPr/>
        </p:nvSpPr>
        <p:spPr>
          <a:xfrm>
            <a:off x="2590800" y="6477000"/>
            <a:ext cx="4267200" cy="228599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Dispatcher Flow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Request/Reply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3200400"/>
            <a:ext cx="2362200" cy="6469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Front End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3200400"/>
            <a:ext cx="2362200" cy="64698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Dispatcher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5029200"/>
            <a:ext cx="2362200" cy="1161633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Database</a:t>
            </a:r>
            <a:endParaRPr lang="en-US" sz="3200" dirty="0"/>
          </a:p>
        </p:txBody>
      </p:sp>
      <p:grpSp>
        <p:nvGrpSpPr>
          <p:cNvPr id="10" name="Group 9"/>
          <p:cNvGrpSpPr/>
          <p:nvPr/>
        </p:nvGrpSpPr>
        <p:grpSpPr>
          <a:xfrm rot="5400000">
            <a:off x="5934763" y="4276040"/>
            <a:ext cx="990600" cy="363326"/>
            <a:chOff x="2209552" y="1414389"/>
            <a:chExt cx="1067295" cy="363326"/>
          </a:xfrm>
        </p:grpSpPr>
        <p:sp>
          <p:nvSpPr>
            <p:cNvPr id="11" name="Left-Right Arrow 10"/>
            <p:cNvSpPr/>
            <p:nvPr/>
          </p:nvSpPr>
          <p:spPr>
            <a:xfrm rot="10779386">
              <a:off x="2209552" y="1414389"/>
              <a:ext cx="1067295" cy="363326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Left-Right Arrow 4"/>
            <p:cNvSpPr/>
            <p:nvPr/>
          </p:nvSpPr>
          <p:spPr>
            <a:xfrm rot="21579386">
              <a:off x="2318550" y="1487054"/>
              <a:ext cx="849299" cy="217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57600" y="3581400"/>
            <a:ext cx="1524000" cy="363326"/>
            <a:chOff x="2209552" y="1414389"/>
            <a:chExt cx="1067295" cy="363326"/>
          </a:xfrm>
        </p:grpSpPr>
        <p:sp>
          <p:nvSpPr>
            <p:cNvPr id="14" name="Left-Right Arrow 13"/>
            <p:cNvSpPr/>
            <p:nvPr/>
          </p:nvSpPr>
          <p:spPr>
            <a:xfrm rot="10779386">
              <a:off x="2209552" y="1414389"/>
              <a:ext cx="1067295" cy="363326"/>
            </a:xfrm>
            <a:prstGeom prst="rightArrow">
              <a:avLst/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Left-Right Arrow 4"/>
            <p:cNvSpPr/>
            <p:nvPr/>
          </p:nvSpPr>
          <p:spPr>
            <a:xfrm rot="21579386">
              <a:off x="2318550" y="1487054"/>
              <a:ext cx="849299" cy="217996"/>
            </a:xfrm>
            <a:prstGeom prst="rightArrow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657600" y="3124200"/>
            <a:ext cx="1524000" cy="363326"/>
            <a:chOff x="2209552" y="1414389"/>
            <a:chExt cx="1067295" cy="363326"/>
          </a:xfrm>
        </p:grpSpPr>
        <p:sp>
          <p:nvSpPr>
            <p:cNvPr id="17" name="Left-Right Arrow 13"/>
            <p:cNvSpPr/>
            <p:nvPr/>
          </p:nvSpPr>
          <p:spPr>
            <a:xfrm rot="10779386">
              <a:off x="2209552" y="1414389"/>
              <a:ext cx="1067295" cy="363326"/>
            </a:xfrm>
            <a:prstGeom prst="leftArrow">
              <a:avLst/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Left-Right Arrow 4"/>
            <p:cNvSpPr/>
            <p:nvPr/>
          </p:nvSpPr>
          <p:spPr>
            <a:xfrm rot="21579386">
              <a:off x="2318550" y="1487054"/>
              <a:ext cx="849299" cy="217996"/>
            </a:xfrm>
            <a:prstGeom prst="leftArrow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429000" y="27432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 need a worker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429000" y="38862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Worker’s IP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629400" y="41148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Lowest CPU Usage</a:t>
            </a:r>
            <a:endParaRPr lang="en-US" sz="2000" dirty="0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5" name="Footer Placeholder 5"/>
          <p:cNvSpPr txBox="1">
            <a:spLocks/>
          </p:cNvSpPr>
          <p:nvPr/>
        </p:nvSpPr>
        <p:spPr>
          <a:xfrm>
            <a:off x="2590800" y="6477000"/>
            <a:ext cx="4267200" cy="228599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Dispatcher Flow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Request/Reply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2514600"/>
            <a:ext cx="2362200" cy="64698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Dispatcher</a:t>
            </a:r>
            <a:endParaRPr lang="en-US" sz="3200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371600" y="411480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0574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DNS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IP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W_CPU%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Lab2_17@cs.mcgill.ca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134.204.2.56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5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Lab2_18@cs.mcgill.ca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134.204.2.21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8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Lab2_29@cs.mcgill.ca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134.204.2.37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12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Lab2_20@cs.mcgill.ca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134.204.2.112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18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…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1676400" y="3733800"/>
            <a:ext cx="152400" cy="381000"/>
          </a:xfrm>
          <a:prstGeom prst="rect">
            <a:avLst/>
          </a:prstGeom>
          <a:solidFill>
            <a:srgbClr val="AAC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-Right Arrow 13"/>
          <p:cNvSpPr/>
          <p:nvPr/>
        </p:nvSpPr>
        <p:spPr>
          <a:xfrm rot="21579386">
            <a:off x="1678182" y="3200629"/>
            <a:ext cx="2665218" cy="616911"/>
          </a:xfrm>
          <a:prstGeom prst="bentUpArrow">
            <a:avLst/>
          </a:prstGeom>
          <a:solidFill>
            <a:srgbClr val="AACCE9"/>
          </a:solidFill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TextBox 32"/>
          <p:cNvSpPr txBox="1"/>
          <p:nvPr/>
        </p:nvSpPr>
        <p:spPr>
          <a:xfrm>
            <a:off x="1143000" y="32766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Return IP or host name</a:t>
            </a:r>
            <a:endParaRPr lang="en-US" sz="2000" dirty="0"/>
          </a:p>
        </p:txBody>
      </p:sp>
      <p:grpSp>
        <p:nvGrpSpPr>
          <p:cNvPr id="36" name="Group 35"/>
          <p:cNvGrpSpPr/>
          <p:nvPr/>
        </p:nvGrpSpPr>
        <p:grpSpPr>
          <a:xfrm rot="5400000">
            <a:off x="5896663" y="3247337"/>
            <a:ext cx="1371600" cy="363326"/>
            <a:chOff x="2209552" y="1414389"/>
            <a:chExt cx="1067295" cy="363326"/>
          </a:xfrm>
        </p:grpSpPr>
        <p:sp>
          <p:nvSpPr>
            <p:cNvPr id="37" name="Left-Right Arrow 13"/>
            <p:cNvSpPr/>
            <p:nvPr/>
          </p:nvSpPr>
          <p:spPr>
            <a:xfrm rot="10779386">
              <a:off x="2209552" y="1414389"/>
              <a:ext cx="1067295" cy="363326"/>
            </a:xfrm>
            <a:prstGeom prst="leftArrow">
              <a:avLst/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Left-Right Arrow 4"/>
            <p:cNvSpPr/>
            <p:nvPr/>
          </p:nvSpPr>
          <p:spPr>
            <a:xfrm rot="21579386">
              <a:off x="2318550" y="1487054"/>
              <a:ext cx="849299" cy="217996"/>
            </a:xfrm>
            <a:prstGeom prst="leftArrow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 dirty="0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5410200" y="2743200"/>
            <a:ext cx="1219200" cy="228600"/>
          </a:xfrm>
          <a:prstGeom prst="rect">
            <a:avLst/>
          </a:prstGeom>
          <a:solidFill>
            <a:srgbClr val="AAC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629400" y="29718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Query min()</a:t>
            </a:r>
            <a:endParaRPr lang="en-US" sz="2000" dirty="0"/>
          </a:p>
        </p:txBody>
      </p:sp>
      <p:sp>
        <p:nvSpPr>
          <p:cNvPr id="42" name="Date Placeholder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November 09</a:t>
            </a:r>
            <a:endParaRPr lang="en-US" dirty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8" name="Footer Placeholder 5"/>
          <p:cNvSpPr txBox="1">
            <a:spLocks/>
          </p:cNvSpPr>
          <p:nvPr/>
        </p:nvSpPr>
        <p:spPr>
          <a:xfrm>
            <a:off x="2590800" y="6477000"/>
            <a:ext cx="4267200" cy="228599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Left-Right Arrow 13"/>
          <p:cNvSpPr/>
          <p:nvPr/>
        </p:nvSpPr>
        <p:spPr>
          <a:xfrm rot="21579386">
            <a:off x="4041338" y="3201290"/>
            <a:ext cx="299323" cy="914402"/>
          </a:xfrm>
          <a:prstGeom prst="upArrow">
            <a:avLst/>
          </a:prstGeom>
          <a:solidFill>
            <a:srgbClr val="AACCE9"/>
          </a:solidFill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Dispatcher Flow 2i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Connection Established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295400" y="2895600"/>
            <a:ext cx="2120056" cy="907628"/>
            <a:chOff x="0" y="77867"/>
            <a:chExt cx="2120056" cy="1060028"/>
          </a:xfrm>
        </p:grpSpPr>
        <p:sp>
          <p:nvSpPr>
            <p:cNvPr id="12" name="Rounded Rectangle 11"/>
            <p:cNvSpPr/>
            <p:nvPr/>
          </p:nvSpPr>
          <p:spPr>
            <a:xfrm>
              <a:off x="0" y="77867"/>
              <a:ext cx="2120056" cy="106002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31047" y="108914"/>
              <a:ext cx="2057962" cy="997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Front End</a:t>
              </a:r>
              <a:endParaRPr lang="en-US" sz="32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638800" y="5105400"/>
            <a:ext cx="2120056" cy="907628"/>
            <a:chOff x="3444525" y="2415851"/>
            <a:chExt cx="2120056" cy="1060028"/>
          </a:xfrm>
        </p:grpSpPr>
        <p:sp>
          <p:nvSpPr>
            <p:cNvPr id="10" name="Rounded Rectangle 9"/>
            <p:cNvSpPr/>
            <p:nvPr/>
          </p:nvSpPr>
          <p:spPr>
            <a:xfrm>
              <a:off x="3444525" y="2415851"/>
              <a:ext cx="2120056" cy="106002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1" name="Rounded Rectangle 6"/>
            <p:cNvSpPr/>
            <p:nvPr/>
          </p:nvSpPr>
          <p:spPr>
            <a:xfrm>
              <a:off x="3475572" y="2446898"/>
              <a:ext cx="2057962" cy="997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Back End</a:t>
              </a:r>
              <a:endParaRPr lang="en-US" sz="32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76600" y="4267200"/>
            <a:ext cx="2286000" cy="609600"/>
            <a:chOff x="1875818" y="1584098"/>
            <a:chExt cx="1820434" cy="371009"/>
          </a:xfrm>
        </p:grpSpPr>
        <p:sp>
          <p:nvSpPr>
            <p:cNvPr id="8" name="Left-Right Arrow 7"/>
            <p:cNvSpPr/>
            <p:nvPr/>
          </p:nvSpPr>
          <p:spPr>
            <a:xfrm rot="1968778">
              <a:off x="1875818" y="1584098"/>
              <a:ext cx="1820434" cy="371009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SSH Tunnel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Left-Right Arrow 8"/>
            <p:cNvSpPr/>
            <p:nvPr/>
          </p:nvSpPr>
          <p:spPr>
            <a:xfrm rot="23650011">
              <a:off x="1983376" y="1665570"/>
              <a:ext cx="1597828" cy="2226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/>
            </a:p>
          </p:txBody>
        </p:sp>
      </p:grp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6" name="Footer Placeholder 5"/>
          <p:cNvSpPr txBox="1">
            <a:spLocks/>
          </p:cNvSpPr>
          <p:nvPr/>
        </p:nvSpPr>
        <p:spPr>
          <a:xfrm>
            <a:off x="2590800" y="6477000"/>
            <a:ext cx="4267200" cy="228599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Dispatcher Flow 2i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Connection Recorded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2819400"/>
            <a:ext cx="2362200" cy="64698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Dispatcher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438400" y="4648200"/>
            <a:ext cx="2362200" cy="1161633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Database</a:t>
            </a:r>
            <a:endParaRPr lang="en-US" sz="3200" dirty="0"/>
          </a:p>
        </p:txBody>
      </p:sp>
      <p:grpSp>
        <p:nvGrpSpPr>
          <p:cNvPr id="4" name="Group 9"/>
          <p:cNvGrpSpPr/>
          <p:nvPr/>
        </p:nvGrpSpPr>
        <p:grpSpPr>
          <a:xfrm rot="5400000">
            <a:off x="3162300" y="3771903"/>
            <a:ext cx="990600" cy="609600"/>
            <a:chOff x="2209552" y="1414389"/>
            <a:chExt cx="1067295" cy="363326"/>
          </a:xfrm>
        </p:grpSpPr>
        <p:sp>
          <p:nvSpPr>
            <p:cNvPr id="11" name="Left-Right Arrow 10"/>
            <p:cNvSpPr/>
            <p:nvPr/>
          </p:nvSpPr>
          <p:spPr>
            <a:xfrm rot="10779386">
              <a:off x="2209552" y="1414389"/>
              <a:ext cx="1067295" cy="363326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Left-Right Arrow 4"/>
            <p:cNvSpPr/>
            <p:nvPr/>
          </p:nvSpPr>
          <p:spPr>
            <a:xfrm rot="21579386">
              <a:off x="2318550" y="1487054"/>
              <a:ext cx="849299" cy="217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029200" y="48006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+mj-lt"/>
              <a:buAutoNum type="arabicPeriod"/>
            </a:pPr>
            <a:r>
              <a:rPr lang="en-US" sz="2400" dirty="0" smtClean="0"/>
              <a:t>Create host IP entry</a:t>
            </a:r>
          </a:p>
          <a:p>
            <a:pPr marL="231775" indent="-231775">
              <a:buFont typeface="+mj-lt"/>
              <a:buAutoNum type="arabicPeriod"/>
            </a:pPr>
            <a:r>
              <a:rPr lang="en-US" sz="2400" dirty="0" smtClean="0"/>
              <a:t>Time Stamp</a:t>
            </a:r>
            <a:endParaRPr lang="en-US" sz="2400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3" name="Footer Placeholder 5"/>
          <p:cNvSpPr txBox="1">
            <a:spLocks/>
          </p:cNvSpPr>
          <p:nvPr/>
        </p:nvSpPr>
        <p:spPr>
          <a:xfrm>
            <a:off x="2590800" y="6477000"/>
            <a:ext cx="4267200" cy="228599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09800" y="1981200"/>
            <a:ext cx="4648200" cy="31668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Professor  </a:t>
            </a:r>
          </a:p>
          <a:p>
            <a:r>
              <a:rPr lang="en-US" sz="2400" b="1" dirty="0" smtClean="0"/>
              <a:t>Muthucumaru Maheswaran</a:t>
            </a:r>
          </a:p>
          <a:p>
            <a:endParaRPr lang="en-US" sz="2200" b="1" dirty="0" smtClean="0"/>
          </a:p>
          <a:p>
            <a:endParaRPr lang="en-US" sz="2200" b="1" dirty="0" smtClean="0"/>
          </a:p>
          <a:p>
            <a:endParaRPr lang="en-US" sz="2200" b="1" dirty="0" smtClean="0"/>
          </a:p>
          <a:p>
            <a:endParaRPr lang="en-US" sz="2200" b="1" dirty="0" smtClean="0"/>
          </a:p>
          <a:p>
            <a:endParaRPr lang="en-US" sz="2200" b="1" dirty="0" smtClean="0"/>
          </a:p>
          <a:p>
            <a:endParaRPr lang="en-US" sz="2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Members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19400" y="4114800"/>
            <a:ext cx="1447800" cy="78319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Mia Hochar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648200" y="2971800"/>
            <a:ext cx="1447800" cy="78319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Simon Foucher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819400" y="2971800"/>
            <a:ext cx="1447800" cy="78319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David </a:t>
            </a:r>
          </a:p>
          <a:p>
            <a:pPr algn="ctr"/>
            <a:r>
              <a:rPr lang="en-US" sz="2000" dirty="0" smtClean="0"/>
              <a:t>El Achkar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648200" y="4114801"/>
            <a:ext cx="1447800" cy="78319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Marc </a:t>
            </a:r>
          </a:p>
          <a:p>
            <a:pPr algn="ctr"/>
            <a:r>
              <a:rPr lang="en-US" sz="2000" dirty="0" smtClean="0"/>
              <a:t>Atie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Footer Placeholder 5"/>
          <p:cNvSpPr txBox="1">
            <a:spLocks/>
          </p:cNvSpPr>
          <p:nvPr/>
        </p:nvSpPr>
        <p:spPr>
          <a:xfrm>
            <a:off x="2590800" y="6400800"/>
            <a:ext cx="4038600" cy="2889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Dispatcher Flow 2ii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Connection Recorded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2743200"/>
            <a:ext cx="2362200" cy="64698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Dispatcher</a:t>
            </a:r>
            <a:endParaRPr lang="en-US" sz="3200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743200" y="4114800"/>
          <a:ext cx="5715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78269"/>
                <a:gridCol w="18317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Client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Connected to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Time Stamp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14.89.2.44</a:t>
                      </a:r>
                      <a:endParaRPr kumimoji="0" lang="en-US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134.204.2.56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1:03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168.141.71.9</a:t>
                      </a:r>
                      <a:endParaRPr kumimoji="0" lang="en-US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134.204.2.21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1:21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191.24.2.56</a:t>
                      </a:r>
                      <a:endParaRPr kumimoji="0" lang="en-US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134.204.2.37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1:56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>
                          <a:latin typeface="+mj-lt"/>
                        </a:rPr>
                        <a:t>134.13.22.121</a:t>
                      </a:r>
                      <a:endParaRPr kumimoji="0" lang="en-US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134.204.2.112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12:12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…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Group 35"/>
          <p:cNvGrpSpPr/>
          <p:nvPr/>
        </p:nvGrpSpPr>
        <p:grpSpPr>
          <a:xfrm rot="16200000">
            <a:off x="1676400" y="3810000"/>
            <a:ext cx="1447800" cy="685800"/>
            <a:chOff x="2209552" y="1414389"/>
            <a:chExt cx="1067295" cy="363326"/>
          </a:xfrm>
        </p:grpSpPr>
        <p:sp>
          <p:nvSpPr>
            <p:cNvPr id="37" name="Left-Right Arrow 13"/>
            <p:cNvSpPr/>
            <p:nvPr/>
          </p:nvSpPr>
          <p:spPr>
            <a:xfrm rot="10779386">
              <a:off x="2209552" y="1414389"/>
              <a:ext cx="1067295" cy="363326"/>
            </a:xfrm>
            <a:prstGeom prst="bentUpArrow">
              <a:avLst/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Left-Right Arrow 4"/>
            <p:cNvSpPr/>
            <p:nvPr/>
          </p:nvSpPr>
          <p:spPr>
            <a:xfrm rot="21579386">
              <a:off x="2318550" y="1487054"/>
              <a:ext cx="849299" cy="217996"/>
            </a:xfrm>
            <a:prstGeom prst="bentUpArrow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 dirty="0"/>
            </a:p>
          </p:txBody>
        </p: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2" name="Footer Placeholder 5"/>
          <p:cNvSpPr txBox="1">
            <a:spLocks/>
          </p:cNvSpPr>
          <p:nvPr/>
        </p:nvSpPr>
        <p:spPr>
          <a:xfrm>
            <a:off x="2590800" y="6477000"/>
            <a:ext cx="4267200" cy="228599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Dispatcher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Programming models</a:t>
            </a:r>
          </a:p>
          <a:p>
            <a:pPr lvl="1"/>
            <a:r>
              <a:rPr lang="en-US" dirty="0" smtClean="0"/>
              <a:t>Handle connections in a separate OS process</a:t>
            </a:r>
          </a:p>
          <a:p>
            <a:pPr lvl="1"/>
            <a:r>
              <a:rPr lang="en-US" dirty="0" smtClean="0"/>
              <a:t>Handle connections in a separate thread</a:t>
            </a:r>
          </a:p>
          <a:p>
            <a:pPr lvl="1"/>
            <a:r>
              <a:rPr lang="en-US" dirty="0" smtClean="0"/>
              <a:t>Use non-blocking system calls to handle all connections in one thread.</a:t>
            </a:r>
          </a:p>
          <a:p>
            <a:pPr lvl="1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590800" y="6477000"/>
            <a:ext cx="4267200" cy="228599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Dispatcher- Why Twisted?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GINI already in Python</a:t>
            </a:r>
          </a:p>
          <a:p>
            <a:r>
              <a:rPr lang="en-US" dirty="0" smtClean="0"/>
              <a:t>Available Win/Linux </a:t>
            </a:r>
          </a:p>
          <a:p>
            <a:r>
              <a:rPr lang="en-US" dirty="0" smtClean="0"/>
              <a:t>Networking libraries</a:t>
            </a:r>
          </a:p>
          <a:p>
            <a:pPr lvl="0"/>
            <a:r>
              <a:rPr lang="en-US" dirty="0" smtClean="0"/>
              <a:t>Flexibility</a:t>
            </a:r>
          </a:p>
          <a:p>
            <a:pPr lvl="0"/>
            <a:r>
              <a:rPr lang="en-US" dirty="0" smtClean="0"/>
              <a:t>Available source code</a:t>
            </a:r>
          </a:p>
          <a:p>
            <a:r>
              <a:rPr lang="en-US" dirty="0" smtClean="0"/>
              <a:t>Stability</a:t>
            </a:r>
          </a:p>
          <a:p>
            <a:pPr lvl="0"/>
            <a:r>
              <a:rPr lang="en-US" dirty="0" smtClean="0"/>
              <a:t>High-level language</a:t>
            </a:r>
          </a:p>
          <a:p>
            <a:endParaRPr lang="en-US" dirty="0"/>
          </a:p>
        </p:txBody>
      </p:sp>
      <p:pic>
        <p:nvPicPr>
          <p:cNvPr id="2051" name="Picture 3" descr="C:\Documents and Settings\Davey\My Documents\My work\McGill\Courses\ECSE 472\Presentation\Python twist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09800"/>
            <a:ext cx="3057525" cy="2152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" name="Footer Placeholder 5"/>
          <p:cNvSpPr txBox="1">
            <a:spLocks/>
          </p:cNvSpPr>
          <p:nvPr/>
        </p:nvSpPr>
        <p:spPr>
          <a:xfrm>
            <a:off x="2590800" y="6477000"/>
            <a:ext cx="4267200" cy="228599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Purpose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Database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Time Out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User Interface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590800" y="6400800"/>
            <a:ext cx="4191000" cy="30480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Mia Hochar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 workers and their connections</a:t>
            </a:r>
          </a:p>
          <a:p>
            <a:r>
              <a:rPr lang="en-US" dirty="0" smtClean="0"/>
              <a:t>Examine CPU usage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590800" y="6400800"/>
            <a:ext cx="4191000" cy="30480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Mia Hochar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What will store all the information ?</a:t>
            </a:r>
          </a:p>
          <a:p>
            <a:pPr lvl="1"/>
            <a:r>
              <a:rPr lang="en-US" dirty="0" smtClean="0"/>
              <a:t>Database Links scheduler and dispatcher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3200400"/>
            <a:ext cx="1482687" cy="44267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Dispatcher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4267200"/>
            <a:ext cx="1482687" cy="794802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Database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5715000"/>
            <a:ext cx="1482687" cy="44267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Scheduler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 rot="3010268">
            <a:off x="3126351" y="3809514"/>
            <a:ext cx="764161" cy="363326"/>
            <a:chOff x="2209552" y="1414389"/>
            <a:chExt cx="1067295" cy="363326"/>
          </a:xfrm>
        </p:grpSpPr>
        <p:sp>
          <p:nvSpPr>
            <p:cNvPr id="8" name="Left-Right Arrow 7"/>
            <p:cNvSpPr/>
            <p:nvPr/>
          </p:nvSpPr>
          <p:spPr>
            <a:xfrm rot="10779386">
              <a:off x="2209552" y="1414389"/>
              <a:ext cx="1067295" cy="363326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Left-Right Arrow 4"/>
            <p:cNvSpPr/>
            <p:nvPr/>
          </p:nvSpPr>
          <p:spPr>
            <a:xfrm rot="21579386">
              <a:off x="2318550" y="1487054"/>
              <a:ext cx="849299" cy="217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 rot="3010268">
            <a:off x="4726551" y="5181115"/>
            <a:ext cx="764161" cy="363326"/>
            <a:chOff x="2209552" y="1414389"/>
            <a:chExt cx="1067295" cy="363326"/>
          </a:xfrm>
        </p:grpSpPr>
        <p:sp>
          <p:nvSpPr>
            <p:cNvPr id="15" name="Left-Right Arrow 14"/>
            <p:cNvSpPr/>
            <p:nvPr/>
          </p:nvSpPr>
          <p:spPr>
            <a:xfrm rot="10779386">
              <a:off x="2209552" y="1414389"/>
              <a:ext cx="1067295" cy="363326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Left-Right Arrow 4"/>
            <p:cNvSpPr/>
            <p:nvPr/>
          </p:nvSpPr>
          <p:spPr>
            <a:xfrm rot="21579386">
              <a:off x="2318550" y="1487054"/>
              <a:ext cx="849299" cy="217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 dirty="0"/>
            </a:p>
          </p:txBody>
        </p:sp>
      </p:grp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9" name="Footer Placeholder 5"/>
          <p:cNvSpPr txBox="1">
            <a:spLocks/>
          </p:cNvSpPr>
          <p:nvPr/>
        </p:nvSpPr>
        <p:spPr>
          <a:xfrm>
            <a:off x="2590800" y="6400800"/>
            <a:ext cx="4191000" cy="30480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Mia Hochar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DB keeps history of 10 last CPU usages for every worker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52602" y="4572000"/>
          <a:ext cx="518159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98"/>
                <a:gridCol w="1090943"/>
                <a:gridCol w="559051"/>
                <a:gridCol w="559051"/>
                <a:gridCol w="559051"/>
                <a:gridCol w="559051"/>
                <a:gridCol w="5590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Workers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Usage</a:t>
                      </a:r>
                      <a:endParaRPr 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US" dirty="0" smtClean="0"/>
                        <a:t>History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W1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34%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12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15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80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45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…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W2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49%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70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33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28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…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W3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57%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2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88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78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65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…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…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…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…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24200" y="2514600"/>
            <a:ext cx="2362200" cy="1161633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Database</a:t>
            </a:r>
            <a:endParaRPr lang="en-US" sz="3200" dirty="0"/>
          </a:p>
        </p:txBody>
      </p:sp>
      <p:sp>
        <p:nvSpPr>
          <p:cNvPr id="7" name="Flowchart: Manual Operation 6"/>
          <p:cNvSpPr/>
          <p:nvPr/>
        </p:nvSpPr>
        <p:spPr>
          <a:xfrm rot="10800000">
            <a:off x="1828800" y="3810000"/>
            <a:ext cx="5029200" cy="685800"/>
          </a:xfrm>
          <a:prstGeom prst="flowChartManualOperation">
            <a:avLst/>
          </a:prstGeom>
          <a:gradFill flip="none" rotWithShape="1">
            <a:gsLst>
              <a:gs pos="0">
                <a:schemeClr val="accent1">
                  <a:alpha val="69000"/>
                </a:schemeClr>
              </a:gs>
              <a:gs pos="100000">
                <a:schemeClr val="accent4">
                  <a:alpha val="70000"/>
                </a:schemeClr>
              </a:gs>
              <a:gs pos="100000">
                <a:schemeClr val="accent4"/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" name="Footer Placeholder 5"/>
          <p:cNvSpPr txBox="1">
            <a:spLocks/>
          </p:cNvSpPr>
          <p:nvPr/>
        </p:nvSpPr>
        <p:spPr>
          <a:xfrm>
            <a:off x="2590800" y="6400800"/>
            <a:ext cx="4191000" cy="30480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Mia Hochar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How  does the scheduler determine the usage?</a:t>
            </a:r>
          </a:p>
          <a:p>
            <a:pPr lvl="1"/>
            <a:r>
              <a:rPr lang="en-US" dirty="0" smtClean="0"/>
              <a:t>Pipe $PS data</a:t>
            </a:r>
          </a:p>
          <a:p>
            <a:pPr lvl="1"/>
            <a:r>
              <a:rPr lang="en-US" dirty="0" smtClean="0"/>
              <a:t>Extract CPU usage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3810000"/>
            <a:ext cx="2286000" cy="64698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Scheduler</a:t>
            </a:r>
            <a:endParaRPr lang="en-US" sz="3200" dirty="0"/>
          </a:p>
        </p:txBody>
      </p:sp>
      <p:sp>
        <p:nvSpPr>
          <p:cNvPr id="8" name="Chevron 7"/>
          <p:cNvSpPr/>
          <p:nvPr/>
        </p:nvSpPr>
        <p:spPr>
          <a:xfrm rot="10800000">
            <a:off x="3581400" y="3810000"/>
            <a:ext cx="533400" cy="609600"/>
          </a:xfrm>
          <a:prstGeom prst="chevr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rot="10800000">
            <a:off x="4191000" y="3810000"/>
            <a:ext cx="533400" cy="609600"/>
          </a:xfrm>
          <a:prstGeom prst="chevr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rot="10800000">
            <a:off x="4800600" y="3810000"/>
            <a:ext cx="533400" cy="609600"/>
          </a:xfrm>
          <a:prstGeom prst="chevr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7400" y="3733800"/>
            <a:ext cx="2362200" cy="936784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latin typeface="+mj-lt"/>
              </a:rPr>
              <a:t>Worker 1</a:t>
            </a:r>
          </a:p>
          <a:p>
            <a:pPr>
              <a:lnSpc>
                <a:spcPct val="75000"/>
              </a:lnSpc>
            </a:pPr>
            <a:r>
              <a:rPr lang="en-US" dirty="0" smtClean="0">
                <a:latin typeface="+mj-lt"/>
              </a:rPr>
              <a:t>CPU Usage           26%</a:t>
            </a:r>
          </a:p>
          <a:p>
            <a:pPr>
              <a:lnSpc>
                <a:spcPct val="75000"/>
              </a:lnSpc>
            </a:pPr>
            <a:endParaRPr lang="en-US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3200" y="4953000"/>
            <a:ext cx="1219200" cy="401479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latin typeface="+mj-lt"/>
              </a:rPr>
              <a:t>Worker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3200" y="5486400"/>
            <a:ext cx="1219200" cy="401479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latin typeface="+mj-lt"/>
              </a:rPr>
              <a:t>Worker 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3200" y="6019800"/>
            <a:ext cx="1219200" cy="401479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latin typeface="+mj-lt"/>
              </a:rPr>
              <a:t>…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0" name="Footer Placeholder 5"/>
          <p:cNvSpPr txBox="1">
            <a:spLocks/>
          </p:cNvSpPr>
          <p:nvPr/>
        </p:nvSpPr>
        <p:spPr>
          <a:xfrm>
            <a:off x="2590800" y="6400800"/>
            <a:ext cx="4191000" cy="30480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Mia Hochar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Query database for worker entry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Extract previous ten CPU usages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new weighted average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Store new weighted average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Footer Placeholder 5"/>
          <p:cNvSpPr txBox="1">
            <a:spLocks/>
          </p:cNvSpPr>
          <p:nvPr/>
        </p:nvSpPr>
        <p:spPr>
          <a:xfrm>
            <a:off x="2590800" y="6400800"/>
            <a:ext cx="4191000" cy="30480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Mia Hochar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Update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2743200"/>
            <a:ext cx="2286000" cy="1161633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Database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971800"/>
            <a:ext cx="2286000" cy="64698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Scheduler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4800600"/>
            <a:ext cx="2362200" cy="936784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latin typeface="+mj-lt"/>
              </a:rPr>
              <a:t>Worker 1</a:t>
            </a:r>
          </a:p>
          <a:p>
            <a:pPr>
              <a:lnSpc>
                <a:spcPct val="75000"/>
              </a:lnSpc>
            </a:pPr>
            <a:r>
              <a:rPr lang="en-US" dirty="0" smtClean="0">
                <a:latin typeface="+mj-lt"/>
              </a:rPr>
              <a:t>New Usage          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26%</a:t>
            </a:r>
          </a:p>
          <a:p>
            <a:pPr>
              <a:lnSpc>
                <a:spcPct val="75000"/>
              </a:lnSpc>
            </a:pPr>
            <a:endParaRPr lang="en-US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4572000"/>
            <a:ext cx="533400" cy="519351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3</a:t>
            </a:r>
            <a:endParaRPr lang="en-US" b="1" dirty="0">
              <a:latin typeface="+mj-lt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257800" y="4724400"/>
          <a:ext cx="3648895" cy="14833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140524"/>
                <a:gridCol w="1391984"/>
                <a:gridCol w="111638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Workers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Usage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History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W1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+mj-lt"/>
                        </a:rPr>
                        <a:t>26%</a:t>
                      </a:r>
                      <a:endParaRPr lang="en-US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…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W2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49%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…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…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…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…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953000" y="4419600"/>
            <a:ext cx="533400" cy="519351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4</a:t>
            </a:r>
            <a:endParaRPr lang="en-US" b="1" dirty="0">
              <a:latin typeface="+mj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971800" y="3276600"/>
            <a:ext cx="3124200" cy="363326"/>
            <a:chOff x="2209552" y="1414389"/>
            <a:chExt cx="1067295" cy="363326"/>
          </a:xfrm>
        </p:grpSpPr>
        <p:sp>
          <p:nvSpPr>
            <p:cNvPr id="22" name="Left-Right Arrow 13"/>
            <p:cNvSpPr/>
            <p:nvPr/>
          </p:nvSpPr>
          <p:spPr>
            <a:xfrm rot="10779386">
              <a:off x="2209552" y="1414389"/>
              <a:ext cx="1067295" cy="363326"/>
            </a:xfrm>
            <a:prstGeom prst="rightArrow">
              <a:avLst/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Left-Right Arrow 4"/>
            <p:cNvSpPr/>
            <p:nvPr/>
          </p:nvSpPr>
          <p:spPr>
            <a:xfrm rot="21579386">
              <a:off x="2318550" y="1487054"/>
              <a:ext cx="849299" cy="217996"/>
            </a:xfrm>
            <a:prstGeom prst="rightArrow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048000" y="2895600"/>
            <a:ext cx="3048000" cy="363326"/>
            <a:chOff x="2209552" y="1414389"/>
            <a:chExt cx="1067295" cy="363326"/>
          </a:xfrm>
        </p:grpSpPr>
        <p:sp>
          <p:nvSpPr>
            <p:cNvPr id="25" name="Left-Right Arrow 13"/>
            <p:cNvSpPr/>
            <p:nvPr/>
          </p:nvSpPr>
          <p:spPr>
            <a:xfrm rot="10779386">
              <a:off x="2209552" y="1414389"/>
              <a:ext cx="1067295" cy="363326"/>
            </a:xfrm>
            <a:prstGeom prst="leftArrow">
              <a:avLst/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Left-Right Arrow 4"/>
            <p:cNvSpPr/>
            <p:nvPr/>
          </p:nvSpPr>
          <p:spPr>
            <a:xfrm rot="21579386">
              <a:off x="2318550" y="1487054"/>
              <a:ext cx="849299" cy="217996"/>
            </a:xfrm>
            <a:prstGeom prst="leftArrow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276600" y="2438400"/>
            <a:ext cx="289560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Request Worker 1 Entry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971800" y="2133600"/>
            <a:ext cx="533400" cy="519351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1</a:t>
            </a:r>
            <a:endParaRPr lang="en-US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76600" y="3733800"/>
            <a:ext cx="19812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fr-FR" dirty="0" smtClean="0"/>
              <a:t>12, 15, 80, 45, …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71800" y="3886200"/>
            <a:ext cx="533400" cy="519351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2</a:t>
            </a:r>
            <a:endParaRPr lang="en-US" b="1" dirty="0">
              <a:latin typeface="+mj-lt"/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7" name="Footer Placeholder 5"/>
          <p:cNvSpPr txBox="1">
            <a:spLocks/>
          </p:cNvSpPr>
          <p:nvPr/>
        </p:nvSpPr>
        <p:spPr>
          <a:xfrm>
            <a:off x="2590800" y="6400800"/>
            <a:ext cx="4191000" cy="30480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Mia Hochar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209800" y="1981200"/>
            <a:ext cx="4648200" cy="31668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Professor  </a:t>
            </a:r>
          </a:p>
          <a:p>
            <a:r>
              <a:rPr lang="en-US" sz="2400" b="1" dirty="0" smtClean="0"/>
              <a:t>Muthucumaru Maheswaran</a:t>
            </a:r>
          </a:p>
          <a:p>
            <a:endParaRPr lang="en-US" sz="2200" b="1" dirty="0" smtClean="0"/>
          </a:p>
          <a:p>
            <a:endParaRPr lang="en-US" sz="2200" b="1" dirty="0" smtClean="0"/>
          </a:p>
          <a:p>
            <a:endParaRPr lang="en-US" sz="2200" b="1" dirty="0" smtClean="0"/>
          </a:p>
          <a:p>
            <a:endParaRPr lang="en-US" sz="2200" b="1" dirty="0" smtClean="0"/>
          </a:p>
          <a:p>
            <a:endParaRPr lang="en-US" sz="2200" b="1" dirty="0" smtClean="0"/>
          </a:p>
          <a:p>
            <a:endParaRPr lang="en-US" sz="2200" b="1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362200" y="3886200"/>
            <a:ext cx="6324600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850392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+mj-lt"/>
              <a:buAutoNum type="arabicPeriod" startAt="3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 Manager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362200" y="2514600"/>
            <a:ext cx="6324600" cy="13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lphaUcPeriod" startAt="2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Proposed Improvements</a:t>
            </a:r>
          </a:p>
          <a:p>
            <a:pPr marL="850392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Overview</a:t>
            </a:r>
          </a:p>
          <a:p>
            <a:pPr marL="850392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Dispatcher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362200" y="2057400"/>
            <a:ext cx="63246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lphaUcPeriod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Current State of GINI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19400" y="4114800"/>
            <a:ext cx="1447800" cy="78319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Mia Hochar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648200" y="2971800"/>
            <a:ext cx="1447800" cy="78319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Simon Foucher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819400" y="2971800"/>
            <a:ext cx="1447800" cy="78319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David </a:t>
            </a:r>
          </a:p>
          <a:p>
            <a:pPr algn="ctr"/>
            <a:r>
              <a:rPr lang="en-US" sz="2000" dirty="0" smtClean="0"/>
              <a:t>El Achkar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648200" y="4114801"/>
            <a:ext cx="1447800" cy="78319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Marc </a:t>
            </a:r>
          </a:p>
          <a:p>
            <a:pPr algn="ctr"/>
            <a:r>
              <a:rPr lang="en-US" sz="2000" dirty="0" smtClean="0"/>
              <a:t>Atie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9" name="Footer Placeholder 5"/>
          <p:cNvSpPr txBox="1">
            <a:spLocks/>
          </p:cNvSpPr>
          <p:nvPr/>
        </p:nvSpPr>
        <p:spPr>
          <a:xfrm>
            <a:off x="2590800" y="6400800"/>
            <a:ext cx="4038600" cy="2889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" name="Picture 2" descr="C:\Documents and Settings\Davey\My Documents\My work\McGill\Courses\ECSE 472\Presentation\My part\GINI Log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124200"/>
            <a:ext cx="1704975" cy="1304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2362200" y="4343400"/>
            <a:ext cx="6324600" cy="13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lphaUcPeriod" startAt="3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</a:t>
            </a:r>
          </a:p>
          <a:p>
            <a:pPr marL="850392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Summary and Advantages</a:t>
            </a:r>
          </a:p>
          <a:p>
            <a:pPr marL="850392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Recommendations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112E-17 -9.82659E-7 L -0.22083 -0.1234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42083 0.0097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" y="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44444E-6 L -0.22083 -0.012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9711E-6 L -0.42083 0.13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6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mph" presetSubtype="0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1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4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8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4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0" grpId="0"/>
      <p:bldP spid="20" grpId="2"/>
      <p:bldP spid="20" grpId="3"/>
      <p:bldP spid="20" grpId="4"/>
      <p:bldP spid="18" grpId="0"/>
      <p:bldP spid="18" grpId="2"/>
      <p:bldP spid="18" grpId="3"/>
      <p:bldP spid="18" grpId="4"/>
      <p:bldP spid="22" grpId="0"/>
      <p:bldP spid="22" grpId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5" grpId="0" animBg="1"/>
      <p:bldP spid="15" grpId="1" animBg="1"/>
      <p:bldP spid="15" grpId="2" animBg="1"/>
      <p:bldP spid="21" grpId="0"/>
      <p:bldP spid="21" grpId="2"/>
      <p:bldP spid="21" grpId="4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Timer  value must be inserted by user</a:t>
            </a:r>
          </a:p>
          <a:p>
            <a:r>
              <a:rPr lang="en-US" dirty="0" smtClean="0"/>
              <a:t> When time limit expires: user gets a popup message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29200" y="4572000"/>
          <a:ext cx="3352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0030"/>
                <a:gridCol w="1532770"/>
              </a:tblGrid>
              <a:tr h="350520">
                <a:tc>
                  <a:txBody>
                    <a:bodyPr/>
                    <a:lstStyle/>
                    <a:p>
                      <a:r>
                        <a:rPr lang="en-US" dirty="0" smtClean="0"/>
                        <a:t>Host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15.141.123.4 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43:27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  <a:latin typeface="+mj-lt"/>
                        </a:rPr>
                        <a:t>122.131.4.10 </a:t>
                      </a:r>
                      <a:endParaRPr lang="en-US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+mj-lt"/>
                        </a:rPr>
                        <a:t>60:01</a:t>
                      </a:r>
                      <a:endParaRPr lang="en-US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192.168.2.125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07:13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…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…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3048000"/>
            <a:ext cx="1905000" cy="917079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Database</a:t>
            </a:r>
            <a:endParaRPr lang="en-US" sz="3200" dirty="0"/>
          </a:p>
        </p:txBody>
      </p:sp>
      <p:sp>
        <p:nvSpPr>
          <p:cNvPr id="6" name="Flowchart: Manual Operation 5"/>
          <p:cNvSpPr/>
          <p:nvPr/>
        </p:nvSpPr>
        <p:spPr>
          <a:xfrm rot="10800000">
            <a:off x="5029200" y="4038599"/>
            <a:ext cx="3352800" cy="457201"/>
          </a:xfrm>
          <a:prstGeom prst="flowChartManualOperation">
            <a:avLst/>
          </a:prstGeom>
          <a:gradFill flip="none" rotWithShape="1">
            <a:gsLst>
              <a:gs pos="0">
                <a:schemeClr val="accent1">
                  <a:alpha val="69000"/>
                </a:schemeClr>
              </a:gs>
              <a:gs pos="100000">
                <a:schemeClr val="accent4">
                  <a:alpha val="70000"/>
                </a:schemeClr>
              </a:gs>
              <a:gs pos="100000">
                <a:schemeClr val="accent4"/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0200" y="3276600"/>
            <a:ext cx="1905000" cy="51077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Scheduler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4724400"/>
            <a:ext cx="2362200" cy="936784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latin typeface="+mj-lt"/>
              </a:rPr>
              <a:t>Host</a:t>
            </a:r>
          </a:p>
          <a:p>
            <a:pPr>
              <a:lnSpc>
                <a:spcPct val="75000"/>
              </a:lnSpc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IP             </a:t>
            </a:r>
            <a:r>
              <a:rPr lang="fr-FR" dirty="0" smtClean="0">
                <a:solidFill>
                  <a:schemeClr val="tx1"/>
                </a:solidFill>
                <a:latin typeface="+mj-lt"/>
              </a:rPr>
              <a:t>122.131.4.10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75000"/>
              </a:lnSpc>
            </a:pPr>
            <a:endParaRPr lang="en-US" dirty="0"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657600" y="3352800"/>
            <a:ext cx="1828800" cy="363326"/>
            <a:chOff x="2209552" y="1414389"/>
            <a:chExt cx="1067295" cy="363326"/>
          </a:xfrm>
          <a:solidFill>
            <a:srgbClr val="AACCE9"/>
          </a:solidFill>
        </p:grpSpPr>
        <p:sp>
          <p:nvSpPr>
            <p:cNvPr id="10" name="Left-Right Arrow 13"/>
            <p:cNvSpPr/>
            <p:nvPr/>
          </p:nvSpPr>
          <p:spPr>
            <a:xfrm rot="10779386">
              <a:off x="2209552" y="1414389"/>
              <a:ext cx="1067295" cy="363326"/>
            </a:xfrm>
            <a:prstGeom prst="rightArrow">
              <a:avLst/>
            </a:prstGeom>
            <a:grpFill/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Left-Right Arrow 4"/>
            <p:cNvSpPr/>
            <p:nvPr/>
          </p:nvSpPr>
          <p:spPr>
            <a:xfrm rot="21579386">
              <a:off x="2318550" y="1487054"/>
              <a:ext cx="849299" cy="217996"/>
            </a:xfrm>
            <a:prstGeom prst="rightArrow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/>
            </a:p>
          </p:txBody>
        </p:sp>
      </p:grpSp>
      <p:grpSp>
        <p:nvGrpSpPr>
          <p:cNvPr id="12" name="Group 11"/>
          <p:cNvGrpSpPr/>
          <p:nvPr/>
        </p:nvGrpSpPr>
        <p:grpSpPr>
          <a:xfrm rot="16200000">
            <a:off x="2086663" y="4085537"/>
            <a:ext cx="762000" cy="363326"/>
            <a:chOff x="2209552" y="1414389"/>
            <a:chExt cx="1067295" cy="363326"/>
          </a:xfrm>
        </p:grpSpPr>
        <p:sp>
          <p:nvSpPr>
            <p:cNvPr id="13" name="Left-Right Arrow 13"/>
            <p:cNvSpPr/>
            <p:nvPr/>
          </p:nvSpPr>
          <p:spPr>
            <a:xfrm rot="10779386">
              <a:off x="2209552" y="1414389"/>
              <a:ext cx="1067295" cy="363326"/>
            </a:xfrm>
            <a:prstGeom prst="rightArrow">
              <a:avLst/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Left-Right Arrow 4"/>
            <p:cNvSpPr/>
            <p:nvPr/>
          </p:nvSpPr>
          <p:spPr>
            <a:xfrm rot="21579386">
              <a:off x="2318550" y="1487054"/>
              <a:ext cx="849299" cy="217996"/>
            </a:xfrm>
            <a:prstGeom prst="rightArrow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819400" y="3962400"/>
            <a:ext cx="1905000" cy="908864"/>
          </a:xfrm>
          <a:prstGeom prst="wedgeEllipseCallou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Are you still there?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9" name="Footer Placeholder 5"/>
          <p:cNvSpPr txBox="1">
            <a:spLocks/>
          </p:cNvSpPr>
          <p:nvPr/>
        </p:nvSpPr>
        <p:spPr>
          <a:xfrm>
            <a:off x="2590800" y="6400800"/>
            <a:ext cx="4191000" cy="30480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Mia Hochar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indent="-273050"/>
            <a:r>
              <a:rPr lang="en-US" dirty="0" smtClean="0"/>
              <a:t>Scheduler process runs in background</a:t>
            </a:r>
          </a:p>
          <a:p>
            <a:pPr marL="273050" indent="-273050"/>
            <a:r>
              <a:rPr lang="en-US" dirty="0" smtClean="0"/>
              <a:t>Update $PATH file on server </a:t>
            </a:r>
          </a:p>
          <a:p>
            <a:pPr marL="273050" indent="-273050"/>
            <a:r>
              <a:rPr lang="en-US" dirty="0" smtClean="0"/>
              <a:t>Add few commands to communicate with scheduler</a:t>
            </a:r>
          </a:p>
          <a:p>
            <a:pPr marL="739775" lvl="1" indent="-163513"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 smtClean="0"/>
              <a:t>$ </a:t>
            </a:r>
            <a:r>
              <a:rPr lang="en-US" sz="2200" dirty="0" err="1" smtClean="0"/>
              <a:t>gtimeout</a:t>
            </a:r>
            <a:r>
              <a:rPr lang="en-US" sz="2200" dirty="0" smtClean="0"/>
              <a:t> &lt;</a:t>
            </a:r>
            <a:r>
              <a:rPr lang="en-US" sz="2200" dirty="0" err="1" smtClean="0"/>
              <a:t>timeInMinutes</a:t>
            </a:r>
            <a:r>
              <a:rPr lang="en-US" sz="2200" dirty="0" smtClean="0"/>
              <a:t>&gt;</a:t>
            </a:r>
          </a:p>
          <a:p>
            <a:pPr marL="739775" lvl="1" indent="-163513"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 smtClean="0"/>
              <a:t>$ </a:t>
            </a:r>
            <a:r>
              <a:rPr lang="en-US" sz="2200" dirty="0" err="1" smtClean="0"/>
              <a:t>gkill</a:t>
            </a:r>
            <a:r>
              <a:rPr lang="en-US" sz="2200" dirty="0" smtClean="0"/>
              <a:t> &lt;</a:t>
            </a:r>
            <a:r>
              <a:rPr lang="en-US" sz="2200" dirty="0" err="1" smtClean="0"/>
              <a:t>ipAddress</a:t>
            </a:r>
            <a:r>
              <a:rPr lang="en-US" sz="2200" dirty="0" smtClean="0"/>
              <a:t>&gt;</a:t>
            </a:r>
          </a:p>
          <a:p>
            <a:pPr marL="739775" lvl="1" indent="-163513"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 smtClean="0"/>
              <a:t>$ </a:t>
            </a:r>
            <a:r>
              <a:rPr lang="en-US" sz="2200" dirty="0" err="1" smtClean="0"/>
              <a:t>gaddworker</a:t>
            </a:r>
            <a:r>
              <a:rPr lang="en-US" sz="2200" dirty="0" smtClean="0"/>
              <a:t> &lt;</a:t>
            </a:r>
            <a:r>
              <a:rPr lang="en-US" sz="2200" dirty="0" err="1" smtClean="0"/>
              <a:t>ipAddress</a:t>
            </a:r>
            <a:r>
              <a:rPr lang="en-US" sz="2200" dirty="0" smtClean="0"/>
              <a:t>&gt; &lt;name&gt;</a:t>
            </a:r>
          </a:p>
          <a:p>
            <a:pPr marL="739775" lvl="1" indent="-163513"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 smtClean="0"/>
              <a:t>$ </a:t>
            </a:r>
            <a:r>
              <a:rPr lang="en-US" sz="2200" dirty="0" err="1" smtClean="0"/>
              <a:t>gremoveworker</a:t>
            </a:r>
            <a:r>
              <a:rPr lang="en-US" sz="2200" dirty="0" smtClean="0"/>
              <a:t> &lt;</a:t>
            </a:r>
            <a:r>
              <a:rPr lang="en-US" sz="2200" dirty="0" err="1" smtClean="0"/>
              <a:t>ipAddress</a:t>
            </a:r>
            <a:r>
              <a:rPr lang="en-US" sz="2200" dirty="0" smtClean="0"/>
              <a:t>&gt; &lt;name&gt;</a:t>
            </a:r>
          </a:p>
          <a:p>
            <a:pPr marL="739775" lvl="1" indent="-163513"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 smtClean="0"/>
              <a:t>$ </a:t>
            </a:r>
            <a:r>
              <a:rPr lang="en-US" sz="2200" dirty="0" err="1" smtClean="0"/>
              <a:t>showWorkers</a:t>
            </a:r>
            <a:endParaRPr lang="en-US" sz="2200" dirty="0" smtClean="0"/>
          </a:p>
          <a:p>
            <a:pPr marL="739775" lvl="1" indent="-163513"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 smtClean="0"/>
              <a:t>$ </a:t>
            </a:r>
            <a:r>
              <a:rPr lang="en-US" sz="2200" dirty="0" err="1" smtClean="0"/>
              <a:t>showActiveSessions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Footer Placeholder 5"/>
          <p:cNvSpPr txBox="1">
            <a:spLocks/>
          </p:cNvSpPr>
          <p:nvPr/>
        </p:nvSpPr>
        <p:spPr>
          <a:xfrm>
            <a:off x="2590800" y="6400800"/>
            <a:ext cx="4191000" cy="30480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Mia Hochar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 worker boot/shutdown sequence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38800" y="3733800"/>
            <a:ext cx="2286000" cy="64698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Scheduler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3048000"/>
            <a:ext cx="1676400" cy="4426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Worker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3810000"/>
            <a:ext cx="1676400" cy="4426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Worker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4648200"/>
            <a:ext cx="1676400" cy="4426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Worker</a:t>
            </a:r>
            <a:endParaRPr lang="en-US" sz="2000" dirty="0"/>
          </a:p>
        </p:txBody>
      </p:sp>
      <p:sp>
        <p:nvSpPr>
          <p:cNvPr id="11" name="Flowchart: Connector 10"/>
          <p:cNvSpPr/>
          <p:nvPr/>
        </p:nvSpPr>
        <p:spPr>
          <a:xfrm>
            <a:off x="990600" y="2895600"/>
            <a:ext cx="304800" cy="3048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990600" y="3657600"/>
            <a:ext cx="304800" cy="304800"/>
          </a:xfrm>
          <a:prstGeom prst="flowChartConnector">
            <a:avLst/>
          </a:prstGeom>
          <a:solidFill>
            <a:srgbClr val="00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990600" y="4495800"/>
            <a:ext cx="304800" cy="3048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971800" y="3276600"/>
            <a:ext cx="2590800" cy="762000"/>
          </a:xfrm>
          <a:prstGeom prst="straightConnector1">
            <a:avLst/>
          </a:prstGeom>
          <a:ln w="50800">
            <a:solidFill>
              <a:srgbClr val="AACCE9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971800" y="4038600"/>
            <a:ext cx="2514600" cy="1588"/>
          </a:xfrm>
          <a:prstGeom prst="straightConnector1">
            <a:avLst/>
          </a:prstGeom>
          <a:ln w="50800">
            <a:solidFill>
              <a:srgbClr val="AACCE9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018928">
            <a:off x="3213613" y="315474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 gAddWorker&lt;&gt;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124200" y="3581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 </a:t>
            </a:r>
            <a:r>
              <a:rPr lang="en-US" dirty="0" err="1" smtClean="0"/>
              <a:t>gRemoveWorker</a:t>
            </a:r>
            <a:r>
              <a:rPr lang="en-US" dirty="0" smtClean="0"/>
              <a:t>&lt;&gt;</a:t>
            </a:r>
            <a:endParaRPr lang="en-US" dirty="0"/>
          </a:p>
        </p:txBody>
      </p:sp>
      <p:sp>
        <p:nvSpPr>
          <p:cNvPr id="27" name="Footer Placeholder 5"/>
          <p:cNvSpPr txBox="1">
            <a:spLocks/>
          </p:cNvSpPr>
          <p:nvPr/>
        </p:nvSpPr>
        <p:spPr>
          <a:xfrm>
            <a:off x="2590800" y="6400800"/>
            <a:ext cx="4191000" cy="30480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Mia Hochar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Summary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Advantages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590800" y="6400800"/>
            <a:ext cx="4038600" cy="2889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Mia Hochar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Marc Atie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502920"/>
          </a:xfrm>
        </p:spPr>
        <p:txBody>
          <a:bodyPr/>
          <a:lstStyle/>
          <a:p>
            <a:r>
              <a:rPr lang="en-US" dirty="0" smtClean="0"/>
              <a:t>Initiating a connection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4419600"/>
            <a:ext cx="1676400" cy="442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Client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4419600"/>
            <a:ext cx="1676400" cy="44267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Dispatcher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5638800"/>
            <a:ext cx="1676400" cy="794802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Database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5943600"/>
            <a:ext cx="1676400" cy="4426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Worker</a:t>
            </a:r>
            <a:endParaRPr lang="en-US" sz="20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600200" y="5486400"/>
            <a:ext cx="2286000" cy="0"/>
          </a:xfrm>
          <a:prstGeom prst="line">
            <a:avLst/>
          </a:prstGeom>
          <a:ln w="38100" cmpd="sng">
            <a:prstDash val="dash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Left-Right Arrow 13"/>
          <p:cNvSpPr/>
          <p:nvPr/>
        </p:nvSpPr>
        <p:spPr>
          <a:xfrm rot="21579386">
            <a:off x="3733800" y="4343400"/>
            <a:ext cx="1189937" cy="36332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Left-Right Arrow 13"/>
          <p:cNvSpPr/>
          <p:nvPr/>
        </p:nvSpPr>
        <p:spPr>
          <a:xfrm rot="21579386">
            <a:off x="5715000" y="4953000"/>
            <a:ext cx="381001" cy="653496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Left-Right Arrow 13"/>
          <p:cNvSpPr/>
          <p:nvPr/>
        </p:nvSpPr>
        <p:spPr>
          <a:xfrm rot="10779386">
            <a:off x="3657600" y="4648200"/>
            <a:ext cx="1189937" cy="36332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85800" y="2438400"/>
            <a:ext cx="8229600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88011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Client contacts dispatcher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685800" y="3505200"/>
            <a:ext cx="82296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88011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+mj-lt"/>
              <a:buAutoNum type="arabicPeriod" startAt="3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Dispatcher sends IP address of worker to the client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685800" y="2819400"/>
            <a:ext cx="8229600" cy="83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88011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+mj-lt"/>
              <a:buAutoNum type="arabicPeriod" startAt="2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Dispatcher queries database for worker, updates database accordingly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685800" y="3886200"/>
            <a:ext cx="82296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880110" lvl="1" indent="-514350">
              <a:spcBef>
                <a:spcPct val="20000"/>
              </a:spcBef>
              <a:buClr>
                <a:schemeClr val="accent1"/>
              </a:buClr>
              <a:buSzPct val="85000"/>
              <a:buFont typeface="+mj-lt"/>
              <a:buAutoNum type="arabicPeriod" startAt="4"/>
            </a:pPr>
            <a:r>
              <a:rPr lang="en-US" sz="2000" dirty="0" smtClean="0"/>
              <a:t>Client connects to worker through SSH tunnel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438400" y="4953000"/>
            <a:ext cx="457200" cy="914400"/>
            <a:chOff x="2438400" y="5029200"/>
            <a:chExt cx="457200" cy="914400"/>
          </a:xfrm>
        </p:grpSpPr>
        <p:sp>
          <p:nvSpPr>
            <p:cNvPr id="29" name="Chevron 28"/>
            <p:cNvSpPr/>
            <p:nvPr/>
          </p:nvSpPr>
          <p:spPr>
            <a:xfrm rot="5400000">
              <a:off x="2514600" y="4953000"/>
              <a:ext cx="304800" cy="457200"/>
            </a:xfrm>
            <a:prstGeom prst="chevro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Chevron 31"/>
            <p:cNvSpPr/>
            <p:nvPr/>
          </p:nvSpPr>
          <p:spPr>
            <a:xfrm rot="5400000">
              <a:off x="2514600" y="5257800"/>
              <a:ext cx="304800" cy="457200"/>
            </a:xfrm>
            <a:prstGeom prst="chevro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Chevron 32"/>
            <p:cNvSpPr/>
            <p:nvPr/>
          </p:nvSpPr>
          <p:spPr>
            <a:xfrm rot="5400000">
              <a:off x="2514600" y="5562600"/>
              <a:ext cx="304800" cy="457200"/>
            </a:xfrm>
            <a:prstGeom prst="chevro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8" name="Footer Placeholder 5"/>
          <p:cNvSpPr txBox="1">
            <a:spLocks/>
          </p:cNvSpPr>
          <p:nvPr/>
        </p:nvSpPr>
        <p:spPr>
          <a:xfrm>
            <a:off x="2590800" y="6400800"/>
            <a:ext cx="4038600" cy="2889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Mia Hochar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Marc Atie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CCE9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CCE9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CCE9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Killing a connection</a:t>
            </a:r>
          </a:p>
          <a:p>
            <a:pPr lvl="1"/>
            <a:r>
              <a:rPr lang="en-US" dirty="0" smtClean="0"/>
              <a:t> Manual</a:t>
            </a:r>
          </a:p>
          <a:p>
            <a:pPr lvl="2"/>
            <a:r>
              <a:rPr lang="en-US" dirty="0" smtClean="0"/>
              <a:t>Client shuts down connection</a:t>
            </a:r>
          </a:p>
          <a:p>
            <a:pPr lvl="2"/>
            <a:r>
              <a:rPr lang="en-US" dirty="0" smtClean="0"/>
              <a:t>Sends message to dispatcher</a:t>
            </a:r>
            <a:endParaRPr lang="en-US" u="sng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 Polling (time out):</a:t>
            </a:r>
          </a:p>
          <a:p>
            <a:pPr lvl="2"/>
            <a:r>
              <a:rPr lang="en-US" dirty="0" smtClean="0"/>
              <a:t>Scheduler periodically polls client</a:t>
            </a:r>
          </a:p>
          <a:p>
            <a:pPr lvl="2"/>
            <a:r>
              <a:rPr lang="en-US" dirty="0" smtClean="0"/>
              <a:t>No response: scheduler terminates connection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590800" y="6400800"/>
            <a:ext cx="4038600" cy="2889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Mia Hochar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Marc Atie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need to install back end</a:t>
            </a:r>
          </a:p>
          <a:p>
            <a:pPr lvl="1"/>
            <a:r>
              <a:rPr lang="en-US" dirty="0" smtClean="0"/>
              <a:t> Easier installation (less packages)</a:t>
            </a:r>
          </a:p>
          <a:p>
            <a:pPr lvl="1"/>
            <a:r>
              <a:rPr lang="en-US" dirty="0" smtClean="0"/>
              <a:t> Saves user trouble of software maintenance / update </a:t>
            </a:r>
          </a:p>
          <a:p>
            <a:r>
              <a:rPr lang="en-US" dirty="0" smtClean="0"/>
              <a:t>Cross-platform compatibility</a:t>
            </a:r>
          </a:p>
          <a:p>
            <a:pPr lvl="1"/>
            <a:r>
              <a:rPr lang="en-US" dirty="0" smtClean="0"/>
              <a:t> Back end can only run on Linux</a:t>
            </a:r>
          </a:p>
          <a:p>
            <a:pPr lvl="1"/>
            <a:r>
              <a:rPr lang="en-US" dirty="0" smtClean="0"/>
              <a:t> Front end supported by Linux and Windows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133600" y="4953000"/>
            <a:ext cx="4207046" cy="1352286"/>
            <a:chOff x="2133600" y="4953000"/>
            <a:chExt cx="4207046" cy="1352286"/>
          </a:xfrm>
        </p:grpSpPr>
        <p:pic>
          <p:nvPicPr>
            <p:cNvPr id="8" name="Picture 7" descr="500px-NewTux_sv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3600" y="4953000"/>
              <a:ext cx="1079500" cy="1295400"/>
            </a:xfrm>
            <a:prstGeom prst="rect">
              <a:avLst/>
            </a:prstGeom>
          </p:spPr>
        </p:pic>
        <p:sp>
          <p:nvSpPr>
            <p:cNvPr id="9" name="Left-Right Arrow 8"/>
            <p:cNvSpPr/>
            <p:nvPr/>
          </p:nvSpPr>
          <p:spPr>
            <a:xfrm>
              <a:off x="3429000" y="5334000"/>
              <a:ext cx="1219200" cy="381000"/>
            </a:xfrm>
            <a:prstGeom prst="left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Windows Vista Logo Vertical W_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4400" y="4953000"/>
              <a:ext cx="1616246" cy="1352286"/>
            </a:xfrm>
            <a:prstGeom prst="rect">
              <a:avLst/>
            </a:prstGeom>
          </p:spPr>
        </p:pic>
      </p:grp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3" name="Footer Placeholder 5"/>
          <p:cNvSpPr txBox="1">
            <a:spLocks/>
          </p:cNvSpPr>
          <p:nvPr/>
        </p:nvSpPr>
        <p:spPr>
          <a:xfrm>
            <a:off x="2590800" y="6400800"/>
            <a:ext cx="4038600" cy="2889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Mia Hochar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Marc Atie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Mobility</a:t>
            </a:r>
          </a:p>
          <a:p>
            <a:pPr lvl="1"/>
            <a:r>
              <a:rPr lang="en-US" dirty="0" smtClean="0"/>
              <a:t> Back end runs on remote server</a:t>
            </a:r>
          </a:p>
          <a:p>
            <a:pPr lvl="1"/>
            <a:r>
              <a:rPr lang="en-US" dirty="0" smtClean="0"/>
              <a:t> Users can run GINI from wherever they are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Resource usage</a:t>
            </a:r>
          </a:p>
          <a:p>
            <a:pPr lvl="1"/>
            <a:r>
              <a:rPr lang="en-US" dirty="0" smtClean="0"/>
              <a:t> Managed, automated distribution  of computing </a:t>
            </a:r>
            <a:br>
              <a:rPr lang="en-US" dirty="0" smtClean="0"/>
            </a:br>
            <a:r>
              <a:rPr lang="en-US" dirty="0" smtClean="0"/>
              <a:t>   resources among users</a:t>
            </a:r>
          </a:p>
          <a:p>
            <a:pPr lvl="1"/>
            <a:r>
              <a:rPr lang="en-US" dirty="0" smtClean="0"/>
              <a:t> Easy to monitor and to add more workers</a:t>
            </a:r>
          </a:p>
          <a:p>
            <a:endParaRPr lang="en-US" dirty="0"/>
          </a:p>
        </p:txBody>
      </p:sp>
      <p:pic>
        <p:nvPicPr>
          <p:cNvPr id="4" name="Picture 5" descr="C:\Documents and Settings\matie\Local Settings\Temporary Internet Files\Content.IE5\NO5BCW1X\MCj028199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352800"/>
            <a:ext cx="1853489" cy="1324966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2590800" y="6400800"/>
            <a:ext cx="4038600" cy="2889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Mia Hochar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Marc Atie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4267200"/>
            <a:ext cx="5791200" cy="2179320"/>
          </a:xfrm>
        </p:spPr>
        <p:txBody>
          <a:bodyPr/>
          <a:lstStyle/>
          <a:p>
            <a:r>
              <a:rPr lang="en-US" dirty="0" smtClean="0"/>
              <a:t>Move to a public cloud:</a:t>
            </a:r>
          </a:p>
          <a:p>
            <a:pPr lvl="1"/>
            <a:r>
              <a:rPr lang="en-US" dirty="0" smtClean="0"/>
              <a:t>Make software more accessible</a:t>
            </a:r>
          </a:p>
          <a:p>
            <a:pPr lvl="1"/>
            <a:r>
              <a:rPr lang="en-US" dirty="0" smtClean="0"/>
              <a:t>Provide better educational platform </a:t>
            </a:r>
            <a:br>
              <a:rPr lang="en-US" dirty="0" smtClean="0"/>
            </a:br>
            <a:r>
              <a:rPr lang="en-US" dirty="0" smtClean="0"/>
              <a:t>   for students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981200"/>
            <a:ext cx="8229600" cy="2179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2057400"/>
            <a:ext cx="8229600" cy="2179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600" dirty="0" smtClean="0"/>
              <a:t>Support for additional platforms:</a:t>
            </a:r>
          </a:p>
          <a:p>
            <a:pPr marL="640080" lvl="1" indent="-246888">
              <a:spcBef>
                <a:spcPct val="20000"/>
              </a:spcBef>
              <a:buClr>
                <a:srgbClr val="0F6FC6"/>
              </a:buClr>
              <a:buSzPct val="85000"/>
              <a:buFont typeface="Wingdings 2"/>
              <a:buChar char=""/>
            </a:pPr>
            <a:r>
              <a:rPr lang="en-US" sz="2400" dirty="0" smtClean="0"/>
              <a:t>Many different OS on market </a:t>
            </a:r>
          </a:p>
          <a:p>
            <a:pPr marL="640080" lvl="1" indent="-246888">
              <a:spcBef>
                <a:spcPct val="20000"/>
              </a:spcBef>
              <a:buClr>
                <a:srgbClr val="0F6FC6"/>
              </a:buClr>
              <a:buSzPct val="85000"/>
              <a:buFont typeface="Wingdings 2"/>
              <a:buChar char=""/>
            </a:pPr>
            <a:r>
              <a:rPr lang="en-US" sz="2400" dirty="0" smtClean="0">
                <a:solidFill>
                  <a:prstClr val="black"/>
                </a:solidFill>
              </a:rPr>
              <a:t>Support more platforms for expansion</a:t>
            </a:r>
          </a:p>
        </p:txBody>
      </p:sp>
      <p:pic>
        <p:nvPicPr>
          <p:cNvPr id="6" name="Picture 2" descr="C:\Documents and Settings\matie\Local Settings\Temporary Internet Files\Content.IE5\F74YGAMN\MPj0439254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038600"/>
            <a:ext cx="2133600" cy="2133600"/>
          </a:xfrm>
          <a:prstGeom prst="rect">
            <a:avLst/>
          </a:prstGeom>
          <a:noFill/>
        </p:spPr>
      </p:pic>
      <p:pic>
        <p:nvPicPr>
          <p:cNvPr id="7" name="Picture 6" descr="tu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600200"/>
            <a:ext cx="2920369" cy="2443424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2" name="Footer Placeholder 5"/>
          <p:cNvSpPr txBox="1">
            <a:spLocks/>
          </p:cNvSpPr>
          <p:nvPr/>
        </p:nvSpPr>
        <p:spPr>
          <a:xfrm>
            <a:off x="2590800" y="6400800"/>
            <a:ext cx="4038600" cy="2889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Mia Hochar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Marc Atie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3400" y="4267200"/>
            <a:ext cx="7772400" cy="150971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Questions?</a:t>
            </a:r>
            <a:endParaRPr lang="en-US" sz="3200" dirty="0"/>
          </a:p>
        </p:txBody>
      </p:sp>
      <p:pic>
        <p:nvPicPr>
          <p:cNvPr id="8" name="Picture 2" descr="C:\Documents and Settings\Davey\My Documents\My work\McGill\Courses\ECSE 472\Presentation\My part\GINI Log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048000"/>
            <a:ext cx="1219200" cy="933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 of GINI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What is GINI?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GINI’s purpose, features, &amp; components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Drawbacks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590800" y="6400800"/>
            <a:ext cx="4038600" cy="2889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Current State of GINI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05800" cy="4389120"/>
          </a:xfrm>
        </p:spPr>
        <p:txBody>
          <a:bodyPr/>
          <a:lstStyle/>
          <a:p>
            <a:r>
              <a:rPr lang="en-US" dirty="0" smtClean="0"/>
              <a:t>What is GINI?</a:t>
            </a:r>
          </a:p>
          <a:p>
            <a:pPr lvl="1"/>
            <a:r>
              <a:rPr lang="en-US" dirty="0" smtClean="0"/>
              <a:t>Toolkit for creating virtual micro Internets</a:t>
            </a:r>
          </a:p>
          <a:p>
            <a:pPr lvl="1"/>
            <a:r>
              <a:rPr lang="en-US" dirty="0" smtClean="0"/>
              <a:t>Create midsize networks</a:t>
            </a:r>
          </a:p>
          <a:p>
            <a:pPr lvl="1"/>
            <a:r>
              <a:rPr lang="en-US" dirty="0" smtClean="0"/>
              <a:t>Process creates virtual instances of network elements</a:t>
            </a:r>
          </a:p>
          <a:p>
            <a:pPr lvl="1"/>
            <a:endParaRPr lang="en-US" dirty="0"/>
          </a:p>
        </p:txBody>
      </p:sp>
      <p:pic>
        <p:nvPicPr>
          <p:cNvPr id="6147" name="Picture 3" descr="C:\Documents and Settings\Davey\My Documents\My work\McGill\Courses\ECSE 472\Presentation\My part\Pics\net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4400" y="4495800"/>
            <a:ext cx="31496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Footer Placeholder 5"/>
          <p:cNvSpPr txBox="1">
            <a:spLocks/>
          </p:cNvSpPr>
          <p:nvPr/>
        </p:nvSpPr>
        <p:spPr>
          <a:xfrm>
            <a:off x="2590800" y="6400800"/>
            <a:ext cx="4038600" cy="2889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GINI Snapshot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Placeholder 8" descr="GINI screenshot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246" r="5246"/>
          <a:stretch>
            <a:fillRect/>
          </a:stretch>
        </p:blipFill>
        <p:spPr/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Footer Placeholder 5"/>
          <p:cNvSpPr txBox="1">
            <a:spLocks/>
          </p:cNvSpPr>
          <p:nvPr/>
        </p:nvSpPr>
        <p:spPr>
          <a:xfrm>
            <a:off x="2590800" y="6400800"/>
            <a:ext cx="4038600" cy="2889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Current State of GINI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05800" cy="4389120"/>
          </a:xfrm>
        </p:spPr>
        <p:txBody>
          <a:bodyPr/>
          <a:lstStyle/>
          <a:p>
            <a:r>
              <a:rPr lang="en-US" dirty="0" smtClean="0"/>
              <a:t>GINI’s purpose:</a:t>
            </a:r>
          </a:p>
          <a:p>
            <a:pPr lvl="1"/>
            <a:r>
              <a:rPr lang="en-US" dirty="0" smtClean="0"/>
              <a:t>Teaching and learning tool</a:t>
            </a:r>
          </a:p>
          <a:p>
            <a:pPr lvl="1"/>
            <a:r>
              <a:rPr lang="en-US" dirty="0" smtClean="0"/>
              <a:t>Suitable to many levels of knowledge</a:t>
            </a:r>
          </a:p>
          <a:p>
            <a:pPr lvl="1"/>
            <a:r>
              <a:rPr lang="en-US" dirty="0" smtClean="0"/>
              <a:t>Future applications</a:t>
            </a:r>
          </a:p>
          <a:p>
            <a:pPr lvl="1"/>
            <a:endParaRPr lang="en-US" dirty="0"/>
          </a:p>
        </p:txBody>
      </p:sp>
      <p:pic>
        <p:nvPicPr>
          <p:cNvPr id="6147" name="Picture 3" descr="C:\Documents and Settings\Davey\My Documents\My work\McGill\Courses\ECSE 472\Presentation\My part\Pics\net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4400" y="4495800"/>
            <a:ext cx="31496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Footer Placeholder 5"/>
          <p:cNvSpPr txBox="1">
            <a:spLocks/>
          </p:cNvSpPr>
          <p:nvPr/>
        </p:nvSpPr>
        <p:spPr>
          <a:xfrm>
            <a:off x="2590800" y="6400800"/>
            <a:ext cx="4038600" cy="2889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 of GINI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GINI Features:</a:t>
            </a:r>
          </a:p>
          <a:p>
            <a:pPr lvl="1"/>
            <a:r>
              <a:rPr lang="en-US" dirty="0" smtClean="0"/>
              <a:t>Simple to use GUI</a:t>
            </a:r>
          </a:p>
          <a:p>
            <a:pPr lvl="1"/>
            <a:r>
              <a:rPr lang="en-US" dirty="0" smtClean="0"/>
              <a:t>Fully open-source system</a:t>
            </a:r>
          </a:p>
          <a:p>
            <a:pPr lvl="1"/>
            <a:r>
              <a:rPr lang="en-US" dirty="0" smtClean="0"/>
              <a:t>Standard compliant router </a:t>
            </a:r>
          </a:p>
          <a:p>
            <a:pPr lvl="1"/>
            <a:r>
              <a:rPr lang="en-US" dirty="0" smtClean="0"/>
              <a:t>Ability to implement additional protocols or new network elements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590800" y="6400800"/>
            <a:ext cx="4038600" cy="2889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09800" y="4495800"/>
            <a:ext cx="1676400" cy="401479"/>
          </a:xfrm>
          <a:prstGeom prst="snip1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err="1" smtClean="0"/>
              <a:t>gRouter</a:t>
            </a:r>
            <a:endParaRPr lang="en-US" b="1" dirty="0" smtClean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3124200"/>
            <a:ext cx="1676400" cy="401479"/>
          </a:xfrm>
          <a:prstGeom prst="snip1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err="1" smtClean="0"/>
              <a:t>GiniLinux</a:t>
            </a:r>
            <a:endParaRPr lang="en-US" b="1" dirty="0" smtClean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8200" y="3810000"/>
            <a:ext cx="1676400" cy="401479"/>
          </a:xfrm>
          <a:prstGeom prst="snip1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err="1" smtClean="0"/>
              <a:t>uSwitch</a:t>
            </a:r>
            <a:endParaRPr lang="en-US" b="1" dirty="0" smtClean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8200" y="4495800"/>
            <a:ext cx="1676400" cy="401479"/>
          </a:xfrm>
          <a:prstGeom prst="snip1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/>
              <a:t>WGINI</a:t>
            </a:r>
            <a:endParaRPr lang="en-US" b="1" dirty="0" smtClean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3810000"/>
            <a:ext cx="1676400" cy="401479"/>
          </a:xfrm>
          <a:prstGeom prst="snip1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err="1" smtClean="0"/>
              <a:t>gLoader</a:t>
            </a:r>
            <a:endParaRPr lang="en-US" b="1" dirty="0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3124200"/>
            <a:ext cx="1676400" cy="401479"/>
          </a:xfrm>
          <a:prstGeom prst="snip1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err="1" smtClean="0"/>
              <a:t>gBuilder</a:t>
            </a:r>
            <a:endParaRPr lang="en-US" b="1" dirty="0" smtClean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 of GINI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GINI Components: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3124200"/>
            <a:ext cx="1676400" cy="401479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err="1" smtClean="0"/>
              <a:t>gBuilder</a:t>
            </a:r>
            <a:endParaRPr lang="en-US" b="1" dirty="0" smtClean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3810000"/>
            <a:ext cx="1676400" cy="401479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err="1" smtClean="0"/>
              <a:t>gLoader</a:t>
            </a:r>
            <a:endParaRPr lang="en-US" b="1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4495800"/>
            <a:ext cx="1676400" cy="401479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err="1" smtClean="0"/>
              <a:t>gRouter</a:t>
            </a:r>
            <a:endParaRPr lang="en-US" b="1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3124200"/>
            <a:ext cx="1676400" cy="401479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err="1" smtClean="0"/>
              <a:t>GiniLinux</a:t>
            </a:r>
            <a:endParaRPr lang="en-US" b="1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3810000"/>
            <a:ext cx="1676400" cy="401479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err="1" smtClean="0"/>
              <a:t>uSwitch</a:t>
            </a:r>
            <a:endParaRPr lang="en-US" b="1" dirty="0" smtClean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4495800"/>
            <a:ext cx="1676400" cy="401479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/>
              <a:t>WGINI</a:t>
            </a:r>
            <a:endParaRPr lang="en-US" b="1" dirty="0" smtClean="0">
              <a:latin typeface="+mj-lt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9" name="Footer Placeholder 5"/>
          <p:cNvSpPr txBox="1">
            <a:spLocks/>
          </p:cNvSpPr>
          <p:nvPr/>
        </p:nvSpPr>
        <p:spPr>
          <a:xfrm>
            <a:off x="2590800" y="6400800"/>
            <a:ext cx="4038600" cy="2889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554</TotalTime>
  <Words>1572</Words>
  <Application>Microsoft Office PowerPoint</Application>
  <PresentationFormat>On-screen Show (4:3)</PresentationFormat>
  <Paragraphs>464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Flow</vt:lpstr>
      <vt:lpstr>GINI on a Cloud</vt:lpstr>
      <vt:lpstr>Team Members</vt:lpstr>
      <vt:lpstr>Objectives</vt:lpstr>
      <vt:lpstr>Current State of GINI</vt:lpstr>
      <vt:lpstr>Current State of GINI</vt:lpstr>
      <vt:lpstr>GINI Snapshot</vt:lpstr>
      <vt:lpstr>Current State of GINI</vt:lpstr>
      <vt:lpstr>Current State of GINI</vt:lpstr>
      <vt:lpstr>Current State of GINI</vt:lpstr>
      <vt:lpstr>Drawbacks</vt:lpstr>
      <vt:lpstr>Drawbacks</vt:lpstr>
      <vt:lpstr>Proposed Improvements – Dispatcher</vt:lpstr>
      <vt:lpstr>Improvements Overview</vt:lpstr>
      <vt:lpstr>Improvements Overview</vt:lpstr>
      <vt:lpstr>Improvements Overview</vt:lpstr>
      <vt:lpstr>Dispatcher Flow 1</vt:lpstr>
      <vt:lpstr>Dispatcher Flow 1</vt:lpstr>
      <vt:lpstr>Dispatcher Flow 2i</vt:lpstr>
      <vt:lpstr>Dispatcher Flow 2i</vt:lpstr>
      <vt:lpstr>Dispatcher Flow 2ii</vt:lpstr>
      <vt:lpstr>Dispatcher</vt:lpstr>
      <vt:lpstr>Dispatcher- Why Twisted?</vt:lpstr>
      <vt:lpstr>Scheduler</vt:lpstr>
      <vt:lpstr>Purpose</vt:lpstr>
      <vt:lpstr>Database Storage</vt:lpstr>
      <vt:lpstr>Database Storage</vt:lpstr>
      <vt:lpstr>Database Storage</vt:lpstr>
      <vt:lpstr>Database Update</vt:lpstr>
      <vt:lpstr>Database Update</vt:lpstr>
      <vt:lpstr>Time Out</vt:lpstr>
      <vt:lpstr>User Interface </vt:lpstr>
      <vt:lpstr>Dynamic Update</vt:lpstr>
      <vt:lpstr>Conclusion</vt:lpstr>
      <vt:lpstr>Summary</vt:lpstr>
      <vt:lpstr>Summary</vt:lpstr>
      <vt:lpstr>Advantages</vt:lpstr>
      <vt:lpstr>Advantages</vt:lpstr>
      <vt:lpstr>Recommendations</vt:lpstr>
      <vt:lpstr>Thank you!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GINI on a Cloud</dc:title>
  <dc:creator/>
  <cp:lastModifiedBy>Zeben</cp:lastModifiedBy>
  <cp:revision>30</cp:revision>
  <dcterms:created xsi:type="dcterms:W3CDTF">2006-08-16T00:00:00Z</dcterms:created>
  <dcterms:modified xsi:type="dcterms:W3CDTF">2009-11-17T18:00:46Z</dcterms:modified>
</cp:coreProperties>
</file>