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</p:sldMasterIdLst>
  <p:notesMasterIdLst>
    <p:notesMasterId r:id="rId50"/>
  </p:notesMasterIdLst>
  <p:handoutMasterIdLst>
    <p:handoutMasterId r:id="rId51"/>
  </p:handoutMasterIdLst>
  <p:sldIdLst>
    <p:sldId id="257" r:id="rId2"/>
    <p:sldId id="333" r:id="rId3"/>
    <p:sldId id="282" r:id="rId4"/>
    <p:sldId id="280" r:id="rId5"/>
    <p:sldId id="284" r:id="rId6"/>
    <p:sldId id="330" r:id="rId7"/>
    <p:sldId id="285" r:id="rId8"/>
    <p:sldId id="336" r:id="rId9"/>
    <p:sldId id="337" r:id="rId10"/>
    <p:sldId id="338" r:id="rId11"/>
    <p:sldId id="339" r:id="rId12"/>
    <p:sldId id="340" r:id="rId13"/>
    <p:sldId id="341" r:id="rId14"/>
    <p:sldId id="342" r:id="rId15"/>
    <p:sldId id="343" r:id="rId16"/>
    <p:sldId id="344" r:id="rId17"/>
    <p:sldId id="345" r:id="rId18"/>
    <p:sldId id="346" r:id="rId19"/>
    <p:sldId id="335" r:id="rId20"/>
    <p:sldId id="300" r:id="rId21"/>
    <p:sldId id="299" r:id="rId22"/>
    <p:sldId id="301" r:id="rId23"/>
    <p:sldId id="302" r:id="rId24"/>
    <p:sldId id="303" r:id="rId25"/>
    <p:sldId id="304" r:id="rId26"/>
    <p:sldId id="319" r:id="rId27"/>
    <p:sldId id="305" r:id="rId28"/>
    <p:sldId id="306" r:id="rId29"/>
    <p:sldId id="328" r:id="rId30"/>
    <p:sldId id="307" r:id="rId31"/>
    <p:sldId id="320" r:id="rId32"/>
    <p:sldId id="308" r:id="rId33"/>
    <p:sldId id="329" r:id="rId34"/>
    <p:sldId id="356" r:id="rId35"/>
    <p:sldId id="357" r:id="rId36"/>
    <p:sldId id="309" r:id="rId37"/>
    <p:sldId id="310" r:id="rId38"/>
    <p:sldId id="311" r:id="rId39"/>
    <p:sldId id="321" r:id="rId40"/>
    <p:sldId id="312" r:id="rId41"/>
    <p:sldId id="313" r:id="rId42"/>
    <p:sldId id="314" r:id="rId43"/>
    <p:sldId id="315" r:id="rId44"/>
    <p:sldId id="316" r:id="rId45"/>
    <p:sldId id="355" r:id="rId46"/>
    <p:sldId id="349" r:id="rId47"/>
    <p:sldId id="350" r:id="rId48"/>
    <p:sldId id="351" r:id="rId49"/>
  </p:sldIdLst>
  <p:sldSz cx="9144000" cy="6858000" type="screen4x3"/>
  <p:notesSz cx="7023100" cy="92837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3333"/>
    <a:srgbClr val="0000CC"/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19" autoAdjust="0"/>
    <p:restoredTop sz="94682" autoAdjust="0"/>
  </p:normalViewPr>
  <p:slideViewPr>
    <p:cSldViewPr>
      <p:cViewPr varScale="1">
        <p:scale>
          <a:sx n="97" d="100"/>
          <a:sy n="97" d="100"/>
        </p:scale>
        <p:origin x="-130" y="-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51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 defTabSz="931863">
              <a:defRPr sz="1200"/>
            </a:lvl1pPr>
          </a:lstStyle>
          <a:p>
            <a:endParaRPr lang="en-US"/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275" y="0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2222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 defTabSz="931863">
              <a:defRPr sz="1200"/>
            </a:lvl1pPr>
          </a:lstStyle>
          <a:p>
            <a:endParaRPr lang="en-US"/>
          </a:p>
        </p:txBody>
      </p:sp>
      <p:sp>
        <p:nvSpPr>
          <p:cNvPr id="2222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275" y="8818563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5858613D-0027-4239-8047-EAC6DCA3D9F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 defTabSz="931863">
              <a:defRPr sz="1200"/>
            </a:lvl1pPr>
          </a:lstStyle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275" y="0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0075"/>
            <a:ext cx="561975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 defTabSz="931863">
              <a:defRPr sz="1200"/>
            </a:lvl1pPr>
          </a:lstStyle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275" y="8818563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596D9E3F-9228-421D-99B6-68748F8783F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8A8420-34E2-47FF-BCA3-6E68DF4BB8E6}" type="slidenum">
              <a:rPr lang="en-US"/>
              <a:pPr/>
              <a:t>1</a:t>
            </a:fld>
            <a:endParaRPr lang="en-US"/>
          </a:p>
        </p:txBody>
      </p:sp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7DFCB5-6A49-4245-8F8D-78CFFF478B9A}" type="slidenum">
              <a:rPr lang="en-US"/>
              <a:pPr/>
              <a:t>11</a:t>
            </a:fld>
            <a:endParaRPr lang="en-US"/>
          </a:p>
        </p:txBody>
      </p:sp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F4F6A8-1C8B-4BAB-8360-2F04FE5E268C}" type="slidenum">
              <a:rPr lang="en-US"/>
              <a:pPr/>
              <a:t>12</a:t>
            </a:fld>
            <a:endParaRPr lang="en-US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4F0836-0130-44DC-A71F-B5D5741E68A8}" type="slidenum">
              <a:rPr lang="en-US"/>
              <a:pPr/>
              <a:t>13</a:t>
            </a:fld>
            <a:endParaRPr lang="en-US"/>
          </a:p>
        </p:txBody>
      </p:sp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14FDB5-D7C1-4C2E-8D85-E38BFAAE023F}" type="slidenum">
              <a:rPr lang="en-US"/>
              <a:pPr/>
              <a:t>14</a:t>
            </a:fld>
            <a:endParaRPr lang="en-US"/>
          </a:p>
        </p:txBody>
      </p:sp>
      <p:sp>
        <p:nvSpPr>
          <p:cNvPr id="251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F97056-4346-42BB-BF0E-510EF584C4DA}" type="slidenum">
              <a:rPr lang="en-US"/>
              <a:pPr/>
              <a:t>15</a:t>
            </a:fld>
            <a:endParaRPr lang="en-US"/>
          </a:p>
        </p:txBody>
      </p:sp>
      <p:sp>
        <p:nvSpPr>
          <p:cNvPr id="252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0D22F9-40AE-45FF-95BE-1288F20EEA06}" type="slidenum">
              <a:rPr lang="en-US"/>
              <a:pPr/>
              <a:t>16</a:t>
            </a:fld>
            <a:endParaRPr lang="en-US"/>
          </a:p>
        </p:txBody>
      </p:sp>
      <p:sp>
        <p:nvSpPr>
          <p:cNvPr id="253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49BE76-B918-4B28-8A2C-2D08EE256C19}" type="slidenum">
              <a:rPr lang="en-US"/>
              <a:pPr/>
              <a:t>17</a:t>
            </a:fld>
            <a:endParaRPr lang="en-US"/>
          </a:p>
        </p:txBody>
      </p:sp>
      <p:sp>
        <p:nvSpPr>
          <p:cNvPr id="254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15F384-6B94-4E2C-A1CF-CA14F006F3C3}" type="slidenum">
              <a:rPr lang="en-US"/>
              <a:pPr/>
              <a:t>18</a:t>
            </a:fld>
            <a:endParaRPr lang="en-US"/>
          </a:p>
        </p:txBody>
      </p:sp>
      <p:sp>
        <p:nvSpPr>
          <p:cNvPr id="256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BF2D03-75CD-41C4-992E-47A05C23E8D8}" type="slidenum">
              <a:rPr lang="en-US"/>
              <a:pPr/>
              <a:t>20</a:t>
            </a:fld>
            <a:endParaRPr lang="en-US"/>
          </a:p>
        </p:txBody>
      </p:sp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7B1868-247B-44A2-9978-B1D1B6FD145F}" type="slidenum">
              <a:rPr lang="en-US"/>
              <a:pPr/>
              <a:t>21</a:t>
            </a:fld>
            <a:endParaRPr lang="en-US"/>
          </a:p>
        </p:txBody>
      </p:sp>
      <p:sp>
        <p:nvSpPr>
          <p:cNvPr id="258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04BBF8-A56C-49A9-B162-7DB9827C1B45}" type="slidenum">
              <a:rPr lang="en-US"/>
              <a:pPr/>
              <a:t>3</a:t>
            </a:fld>
            <a:endParaRPr lang="en-US"/>
          </a:p>
        </p:txBody>
      </p:sp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C330E8-F851-4DD2-B728-AD9ED9E9AF5F}" type="slidenum">
              <a:rPr lang="en-US"/>
              <a:pPr/>
              <a:t>22</a:t>
            </a:fld>
            <a:endParaRPr lang="en-US"/>
          </a:p>
        </p:txBody>
      </p:sp>
      <p:sp>
        <p:nvSpPr>
          <p:cNvPr id="26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A84D0-5BA5-41E8-8860-11FE62FFCCB8}" type="slidenum">
              <a:rPr lang="en-US"/>
              <a:pPr/>
              <a:t>23</a:t>
            </a:fld>
            <a:endParaRPr lang="en-US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B56349-02E3-41EB-B001-30A2D3D55BEB}" type="slidenum">
              <a:rPr lang="en-US"/>
              <a:pPr/>
              <a:t>24</a:t>
            </a:fld>
            <a:endParaRPr lang="en-US"/>
          </a:p>
        </p:txBody>
      </p:sp>
      <p:sp>
        <p:nvSpPr>
          <p:cNvPr id="26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4EF563-FB58-4753-AF4D-D650B22F0231}" type="slidenum">
              <a:rPr lang="en-US"/>
              <a:pPr/>
              <a:t>25</a:t>
            </a:fld>
            <a:endParaRPr lang="en-US"/>
          </a:p>
        </p:txBody>
      </p:sp>
      <p:sp>
        <p:nvSpPr>
          <p:cNvPr id="26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CFE0BC-99E6-4D3C-B9FB-79E9D697A6FA}" type="slidenum">
              <a:rPr lang="en-US"/>
              <a:pPr/>
              <a:t>26</a:t>
            </a:fld>
            <a:endParaRPr lang="en-US"/>
          </a:p>
        </p:txBody>
      </p:sp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AA1379-84DF-4B49-A899-8D7DED5F43F9}" type="slidenum">
              <a:rPr lang="en-US"/>
              <a:pPr/>
              <a:t>27</a:t>
            </a:fld>
            <a:endParaRPr lang="en-US"/>
          </a:p>
        </p:txBody>
      </p:sp>
      <p:sp>
        <p:nvSpPr>
          <p:cNvPr id="26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CD2C50-BCA6-449A-8DE0-D5996AB9CA55}" type="slidenum">
              <a:rPr lang="en-US"/>
              <a:pPr/>
              <a:t>28</a:t>
            </a:fld>
            <a:endParaRPr lang="en-US"/>
          </a:p>
        </p:txBody>
      </p:sp>
      <p:sp>
        <p:nvSpPr>
          <p:cNvPr id="266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366C41-ACE8-45BF-91B4-9EAEF33EDA75}" type="slidenum">
              <a:rPr lang="en-US"/>
              <a:pPr/>
              <a:t>29</a:t>
            </a:fld>
            <a:endParaRPr lang="en-US"/>
          </a:p>
        </p:txBody>
      </p:sp>
      <p:sp>
        <p:nvSpPr>
          <p:cNvPr id="26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08F624-8274-40A3-8005-BFA7A1955E47}" type="slidenum">
              <a:rPr lang="en-US"/>
              <a:pPr/>
              <a:t>30</a:t>
            </a:fld>
            <a:endParaRPr lang="en-US"/>
          </a:p>
        </p:txBody>
      </p:sp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0A9BC4-5D11-4D4C-8780-6AA7A8BB8731}" type="slidenum">
              <a:rPr lang="en-US"/>
              <a:pPr/>
              <a:t>31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E41D95-BEE2-445F-87EB-A9E264571521}" type="slidenum">
              <a:rPr lang="en-US"/>
              <a:pPr/>
              <a:t>4</a:t>
            </a:fld>
            <a:endParaRPr lang="en-US"/>
          </a:p>
        </p:txBody>
      </p:sp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92126F-F534-42B2-82FC-E2FE8B64D879}" type="slidenum">
              <a:rPr lang="en-US"/>
              <a:pPr/>
              <a:t>32</a:t>
            </a:fld>
            <a:endParaRPr lang="en-US"/>
          </a:p>
        </p:txBody>
      </p:sp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A43FD0-2261-477F-9E4F-573A567347FD}" type="slidenum">
              <a:rPr lang="en-US"/>
              <a:pPr/>
              <a:t>33</a:t>
            </a:fld>
            <a:endParaRPr lang="en-US"/>
          </a:p>
        </p:txBody>
      </p:sp>
      <p:sp>
        <p:nvSpPr>
          <p:cNvPr id="27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D7D98D-3005-473A-B8A5-CBCD303217FA}" type="slidenum">
              <a:rPr lang="en-US"/>
              <a:pPr/>
              <a:t>36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A2A106-BE3A-4AD6-8A98-E4E2B65920BE}" type="slidenum">
              <a:rPr lang="en-US"/>
              <a:pPr/>
              <a:t>37</a:t>
            </a:fld>
            <a:endParaRPr lang="en-US"/>
          </a:p>
        </p:txBody>
      </p:sp>
      <p:sp>
        <p:nvSpPr>
          <p:cNvPr id="27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376114-703A-4227-A075-A104BED2C83A}" type="slidenum">
              <a:rPr lang="en-US"/>
              <a:pPr/>
              <a:t>38</a:t>
            </a:fld>
            <a:endParaRPr lang="en-US"/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6625" y="4410075"/>
            <a:ext cx="5149850" cy="4176713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074775-18F7-4417-A24B-257E2421A750}" type="slidenum">
              <a:rPr lang="en-US"/>
              <a:pPr/>
              <a:t>39</a:t>
            </a:fld>
            <a:endParaRPr lang="en-US"/>
          </a:p>
        </p:txBody>
      </p:sp>
      <p:sp>
        <p:nvSpPr>
          <p:cNvPr id="27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24C91C-6C58-433A-A085-B8FE8907864A}" type="slidenum">
              <a:rPr lang="en-US"/>
              <a:pPr/>
              <a:t>40</a:t>
            </a:fld>
            <a:endParaRPr lang="en-US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1B99AB-7C3B-466B-899B-94D5460DD5CA}" type="slidenum">
              <a:rPr lang="en-US"/>
              <a:pPr/>
              <a:t>41</a:t>
            </a:fld>
            <a:endParaRPr lang="en-US"/>
          </a:p>
        </p:txBody>
      </p:sp>
      <p:sp>
        <p:nvSpPr>
          <p:cNvPr id="278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90E54B-4504-4D30-95CC-F58918871801}" type="slidenum">
              <a:rPr lang="en-US"/>
              <a:pPr/>
              <a:t>42</a:t>
            </a:fld>
            <a:endParaRPr lang="en-US"/>
          </a:p>
        </p:txBody>
      </p:sp>
      <p:sp>
        <p:nvSpPr>
          <p:cNvPr id="279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2F6D69-9FD2-4C34-99FE-8822A596D0B5}" type="slidenum">
              <a:rPr lang="en-US"/>
              <a:pPr/>
              <a:t>43</a:t>
            </a:fld>
            <a:endParaRPr lang="en-US"/>
          </a:p>
        </p:txBody>
      </p:sp>
      <p:sp>
        <p:nvSpPr>
          <p:cNvPr id="280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7B26D9-9DEE-4225-8364-42C882335D61}" type="slidenum">
              <a:rPr lang="en-US"/>
              <a:pPr/>
              <a:t>5</a:t>
            </a:fld>
            <a:endParaRPr lang="en-US"/>
          </a:p>
        </p:txBody>
      </p:sp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1AB526-9C8A-4120-9782-E406BB095D45}" type="slidenum">
              <a:rPr lang="en-US"/>
              <a:pPr/>
              <a:t>44</a:t>
            </a:fld>
            <a:endParaRPr lang="en-US"/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7DFCB5-6A49-4245-8F8D-78CFFF478B9A}" type="slidenum">
              <a:rPr lang="en-US"/>
              <a:pPr/>
              <a:t>45</a:t>
            </a:fld>
            <a:endParaRPr lang="en-US"/>
          </a:p>
        </p:txBody>
      </p:sp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8D60EC-6919-43CA-B098-93A2E1F716AF}" type="slidenum">
              <a:rPr lang="en-US"/>
              <a:pPr/>
              <a:t>46</a:t>
            </a:fld>
            <a:endParaRPr lang="en-US"/>
          </a:p>
        </p:txBody>
      </p:sp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723FC7-E735-4569-BF9E-627C8EBFEDFF}" type="slidenum">
              <a:rPr lang="en-US"/>
              <a:pPr/>
              <a:t>47</a:t>
            </a:fld>
            <a:endParaRPr lang="en-US"/>
          </a:p>
        </p:txBody>
      </p:sp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00D513-408B-4D94-91E8-8825F81EE44C}" type="slidenum">
              <a:rPr lang="en-US"/>
              <a:pPr/>
              <a:t>48</a:t>
            </a:fld>
            <a:endParaRPr lang="en-US"/>
          </a:p>
        </p:txBody>
      </p:sp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684CA2-4D86-45E8-8B30-2444984FC717}" type="slidenum">
              <a:rPr lang="en-US"/>
              <a:pPr/>
              <a:t>6</a:t>
            </a:fld>
            <a:endParaRPr lang="en-US"/>
          </a:p>
        </p:txBody>
      </p:sp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819ECB-E154-4E71-9DF1-F1753BF89755}" type="slidenum">
              <a:rPr lang="en-US"/>
              <a:pPr/>
              <a:t>7</a:t>
            </a:fld>
            <a:endParaRPr lang="en-US"/>
          </a:p>
        </p:txBody>
      </p:sp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60440-1EA5-47BF-8E05-0D916422B009}" type="slidenum">
              <a:rPr lang="en-US"/>
              <a:pPr/>
              <a:t>8</a:t>
            </a:fld>
            <a:endParaRPr lang="en-US"/>
          </a:p>
        </p:txBody>
      </p:sp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08342F-6599-442A-98AD-66F3C291E4AE}" type="slidenum">
              <a:rPr lang="en-US"/>
              <a:pPr/>
              <a:t>9</a:t>
            </a:fld>
            <a:endParaRPr lang="en-US"/>
          </a:p>
        </p:txBody>
      </p:sp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BC9585-4A95-4DEC-84BD-D4C9568D9A49}" type="slidenum">
              <a:rPr lang="en-US"/>
              <a:pPr/>
              <a:t>10</a:t>
            </a:fld>
            <a:endParaRPr lang="en-US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Introduction to Software Engineering – ECSE321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Unit 4 – Modeling in UML  /</a:t>
            </a:r>
            <a:fld id="{77171ED3-0485-4EA1-881F-895C0C3A4F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Introduction to Software Engineering – ECSE321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Unit 4 – Modeling in UML  /</a:t>
            </a:r>
            <a:fld id="{4D49051B-5028-495E-9722-75726A7622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6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6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Introduction to Software Engineering – ECSE321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Unit 4 – Modeling in UML  /</a:t>
            </a:r>
            <a:fld id="{427F4328-64B3-4379-8566-CACAD23DF1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3048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Introduction to Software Engineering – ECSE321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00800" y="6248400"/>
            <a:ext cx="2286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         Unit 4 – Modeling in UML  /</a:t>
            </a:r>
            <a:fld id="{B45E0229-F3EB-4846-8CDA-ABC4AD1F54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3048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Introduction to Software Engineering – ECSE321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00800" y="6248400"/>
            <a:ext cx="2286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         Unit 4 – Modeling in UML  /</a:t>
            </a:r>
            <a:fld id="{93C31CD7-A0DB-4451-AFE0-876A1C5A43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Introduction to Software Engineering – ECSE321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         Unit 5 – Modeling in UML  /</a:t>
            </a:r>
            <a:fld id="{16D34B6A-AFFB-4102-920F-30697F14F15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Introduction to Software Engineering – ECSE321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Unit 4 – Modeling in UML  /</a:t>
            </a:r>
            <a:fld id="{F2A1D547-B849-4C25-BBA6-962A08335E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Introduction to Software Engineering – ECSE321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Unit 4 – Modeling in UML  /</a:t>
            </a:r>
            <a:fld id="{B8F100DD-9F68-4D75-8F52-66F6788CF1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Introduction to Software Engineering – ECSE321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Unit 4 – Modeling in UML  /</a:t>
            </a:r>
            <a:fld id="{E47BCFD4-E139-472E-8F0C-54984EB31C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Introduction to Software Engineering – ECSE321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Unit 4 – Modeling in UML  /</a:t>
            </a:r>
            <a:fld id="{88164952-56BD-4996-9E07-E2603366DC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Introduction to Software Engineering – ECSE321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Unit 4 – Modeling in UML  /</a:t>
            </a:r>
            <a:fld id="{52DFA2FA-B5BC-4021-9C6A-CC40225281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Introduction to Software Engineering – ECSE321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Unit 4 – Modeling in UML  /</a:t>
            </a:r>
            <a:fld id="{0D3A0016-9873-405C-A06B-795F06F31A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Introduction to Software Engineering – ECSE321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Unit 4 – Modeling in UML  /</a:t>
            </a:r>
            <a:fld id="{206A6D4B-E9EE-4A06-B134-32AFAE92FB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/>
            </a:lvl1pPr>
          </a:lstStyle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1127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r>
              <a:rPr lang="en-US"/>
              <a:t>Introduction to Software Engineering – ECSE321</a:t>
            </a:r>
          </a:p>
        </p:txBody>
      </p:sp>
      <p:sp>
        <p:nvSpPr>
          <p:cNvPr id="1127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00800" y="62484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/>
            </a:lvl1pPr>
          </a:lstStyle>
          <a:p>
            <a:r>
              <a:rPr lang="en-US"/>
              <a:t>         Unit 4 – Modeling in UML  /</a:t>
            </a:r>
            <a:fld id="{F5AA91C9-5267-4423-9E41-1FAC8619146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27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</p:sldLayoutIdLst>
  <p:timing>
    <p:tnLst>
      <p:par>
        <p:cTn id="1" dur="indefinite" restart="never" nodeType="tmRoot"/>
      </p:par>
    </p:tnLst>
  </p:timing>
  <p:hf hdr="0"/>
  <p:txStyles>
    <p:titleStyle>
      <a:lvl1pPr algn="l" rtl="0" fontAlgn="base">
        <a:spcBef>
          <a:spcPct val="0"/>
        </a:spcBef>
        <a:spcAft>
          <a:spcPct val="0"/>
        </a:spcAft>
        <a:defRPr sz="3400">
          <a:solidFill>
            <a:srgbClr val="0000CC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400">
          <a:solidFill>
            <a:srgbClr val="0000CC"/>
          </a:solidFill>
          <a:latin typeface="Arial" pitchFamily="34" charset="0"/>
          <a:cs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400">
          <a:solidFill>
            <a:srgbClr val="0000CC"/>
          </a:solidFill>
          <a:latin typeface="Arial" pitchFamily="34" charset="0"/>
          <a:cs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400">
          <a:solidFill>
            <a:srgbClr val="0000CC"/>
          </a:solidFill>
          <a:latin typeface="Arial" pitchFamily="34" charset="0"/>
          <a:cs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400">
          <a:solidFill>
            <a:srgbClr val="0000CC"/>
          </a:solidFill>
          <a:latin typeface="Arial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400">
          <a:solidFill>
            <a:srgbClr val="0000CC"/>
          </a:solidFill>
          <a:latin typeface="Arial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400">
          <a:solidFill>
            <a:srgbClr val="0000CC"/>
          </a:solidFill>
          <a:latin typeface="Arial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400">
          <a:solidFill>
            <a:srgbClr val="0000CC"/>
          </a:solidFill>
          <a:latin typeface="Arial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400">
          <a:solidFill>
            <a:srgbClr val="0000CC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pitchFamily="34" charset="0"/>
        <a:buChar char="●"/>
        <a:defRPr sz="27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ml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mg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4" name="Rectangle 2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8077200" cy="1470025"/>
          </a:xfrm>
        </p:spPr>
        <p:txBody>
          <a:bodyPr/>
          <a:lstStyle/>
          <a:p>
            <a:r>
              <a:rPr lang="en-US"/>
              <a:t>Introduction to Software Engineering</a:t>
            </a:r>
          </a:p>
        </p:txBody>
      </p:sp>
      <p:sp>
        <p:nvSpPr>
          <p:cNvPr id="10265" name="Rectangle 2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ECSE-321</a:t>
            </a:r>
          </a:p>
          <a:p>
            <a:r>
              <a:rPr lang="en-US" dirty="0"/>
              <a:t>Unit </a:t>
            </a:r>
            <a:r>
              <a:rPr lang="en-US" dirty="0" smtClean="0"/>
              <a:t>5 </a:t>
            </a:r>
            <a:r>
              <a:rPr lang="en-US" dirty="0"/>
              <a:t>– </a:t>
            </a:r>
            <a:r>
              <a:rPr lang="en-US" sz="2800" dirty="0"/>
              <a:t>Modeling with UML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Software Engineering – ECSE321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        Unit 4 – Modeling in UML  /</a:t>
            </a:r>
            <a:fld id="{A1DA79AF-288C-4ABD-B7EB-18A441226A46}" type="slidenum">
              <a:rPr lang="en-US"/>
              <a:pPr/>
              <a:t>10</a:t>
            </a:fld>
            <a:endParaRPr lang="en-US"/>
          </a:p>
        </p:txBody>
      </p:sp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Use Case</a:t>
            </a:r>
            <a:endParaRPr lang="en-US" altLang="en-US" dirty="0"/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201988" y="1295400"/>
            <a:ext cx="5611812" cy="4921250"/>
          </a:xfrm>
        </p:spPr>
        <p:txBody>
          <a:bodyPr/>
          <a:lstStyle/>
          <a:p>
            <a:pPr marL="285750" indent="-285750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/>
              <a:t>A use case represents a class of functionality provided by the system as an event flow.</a:t>
            </a:r>
          </a:p>
          <a:p>
            <a:pPr marL="285750" indent="-285750">
              <a:lnSpc>
                <a:spcPct val="80000"/>
              </a:lnSpc>
              <a:buFont typeface="Wingdings" pitchFamily="2" charset="2"/>
              <a:buNone/>
            </a:pPr>
            <a:endParaRPr lang="en-US" altLang="en-US" sz="2400"/>
          </a:p>
          <a:p>
            <a:pPr marL="285750" indent="-285750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/>
              <a:t>A use case consists of:</a:t>
            </a:r>
          </a:p>
          <a:p>
            <a:pPr marL="285750" indent="-285750">
              <a:lnSpc>
                <a:spcPct val="80000"/>
              </a:lnSpc>
            </a:pPr>
            <a:r>
              <a:rPr lang="en-US" altLang="en-US" sz="2400"/>
              <a:t>Unique name</a:t>
            </a:r>
          </a:p>
          <a:p>
            <a:pPr marL="285750" indent="-285750">
              <a:lnSpc>
                <a:spcPct val="80000"/>
              </a:lnSpc>
            </a:pPr>
            <a:r>
              <a:rPr lang="en-US" altLang="en-US" sz="2400"/>
              <a:t>Participating actors</a:t>
            </a:r>
          </a:p>
          <a:p>
            <a:pPr marL="285750" indent="-285750">
              <a:lnSpc>
                <a:spcPct val="80000"/>
              </a:lnSpc>
            </a:pPr>
            <a:r>
              <a:rPr lang="en-US" altLang="en-US" sz="2400"/>
              <a:t>Entry conditions</a:t>
            </a:r>
          </a:p>
          <a:p>
            <a:pPr marL="285750" indent="-285750">
              <a:lnSpc>
                <a:spcPct val="80000"/>
              </a:lnSpc>
            </a:pPr>
            <a:r>
              <a:rPr lang="en-US" altLang="en-US" sz="2400"/>
              <a:t>Normal Flow of events</a:t>
            </a:r>
          </a:p>
          <a:p>
            <a:pPr marL="285750" indent="-285750">
              <a:lnSpc>
                <a:spcPct val="80000"/>
              </a:lnSpc>
            </a:pPr>
            <a:r>
              <a:rPr lang="en-US" altLang="en-US" sz="2400"/>
              <a:t>Alternate Flow of Events</a:t>
            </a:r>
          </a:p>
          <a:p>
            <a:pPr marL="285750" indent="-285750">
              <a:lnSpc>
                <a:spcPct val="80000"/>
              </a:lnSpc>
            </a:pPr>
            <a:r>
              <a:rPr lang="en-US" altLang="en-US" sz="2400"/>
              <a:t>Exit conditions</a:t>
            </a:r>
          </a:p>
          <a:p>
            <a:pPr marL="285750" indent="-285750">
              <a:lnSpc>
                <a:spcPct val="80000"/>
              </a:lnSpc>
            </a:pPr>
            <a:r>
              <a:rPr lang="en-US" altLang="en-US" sz="2400"/>
              <a:t>Special requirements (e.g., quality requirements)</a:t>
            </a:r>
            <a:endParaRPr lang="en-US" altLang="en-US" sz="200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25438" y="2505075"/>
            <a:ext cx="2555875" cy="1168400"/>
            <a:chOff x="2212" y="1949"/>
            <a:chExt cx="1082" cy="495"/>
          </a:xfrm>
        </p:grpSpPr>
        <p:sp>
          <p:nvSpPr>
            <p:cNvPr id="184325" name="Oval 5"/>
            <p:cNvSpPr>
              <a:spLocks noChangeArrowheads="1"/>
            </p:cNvSpPr>
            <p:nvPr/>
          </p:nvSpPr>
          <p:spPr bwMode="auto">
            <a:xfrm>
              <a:off x="2339" y="1949"/>
              <a:ext cx="753" cy="322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84326" name="Rectangle 6"/>
            <p:cNvSpPr>
              <a:spLocks noChangeArrowheads="1"/>
            </p:cNvSpPr>
            <p:nvPr/>
          </p:nvSpPr>
          <p:spPr bwMode="auto">
            <a:xfrm>
              <a:off x="2212" y="2289"/>
              <a:ext cx="108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sz="2400" b="1">
                  <a:solidFill>
                    <a:srgbClr val="000000"/>
                  </a:solidFill>
                  <a:latin typeface="Courier New" pitchFamily="49" charset="0"/>
                </a:rPr>
                <a:t>PurchaseTicket</a:t>
              </a:r>
              <a:endParaRPr lang="en-US" altLang="en-US" sz="2400">
                <a:latin typeface="Helvetica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3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Software Engineering – ECSE321</a:t>
            </a:r>
          </a:p>
        </p:txBody>
      </p:sp>
      <p:sp>
        <p:nvSpPr>
          <p:cNvPr id="3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        Unit 4 – Modeling in UML  /</a:t>
            </a:r>
            <a:fld id="{FA84E710-7C57-478E-8BAF-0FC79ACE6AD0}" type="slidenum">
              <a:rPr lang="en-US"/>
              <a:pPr/>
              <a:t>11</a:t>
            </a:fld>
            <a:endParaRPr lang="en-US"/>
          </a:p>
        </p:txBody>
      </p:sp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Use </a:t>
            </a:r>
            <a:r>
              <a:rPr lang="en-US" altLang="en-US" dirty="0"/>
              <a:t>Case </a:t>
            </a:r>
            <a:r>
              <a:rPr lang="en-US" altLang="en-US" dirty="0" smtClean="0"/>
              <a:t>Diagram Example</a:t>
            </a:r>
            <a:endParaRPr lang="en-US" altLang="en-US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969963" y="3163888"/>
            <a:ext cx="474662" cy="835025"/>
            <a:chOff x="611" y="1993"/>
            <a:chExt cx="299" cy="526"/>
          </a:xfrm>
        </p:grpSpPr>
        <p:sp>
          <p:nvSpPr>
            <p:cNvPr id="176132" name="Freeform 4"/>
            <p:cNvSpPr>
              <a:spLocks/>
            </p:cNvSpPr>
            <p:nvPr/>
          </p:nvSpPr>
          <p:spPr bwMode="auto">
            <a:xfrm>
              <a:off x="611" y="2101"/>
              <a:ext cx="143" cy="418"/>
            </a:xfrm>
            <a:custGeom>
              <a:avLst/>
              <a:gdLst/>
              <a:ahLst/>
              <a:cxnLst>
                <a:cxn ang="0">
                  <a:pos x="143" y="0"/>
                </a:cxn>
                <a:cxn ang="0">
                  <a:pos x="143" y="263"/>
                </a:cxn>
                <a:cxn ang="0">
                  <a:pos x="0" y="418"/>
                </a:cxn>
              </a:cxnLst>
              <a:rect l="0" t="0" r="r" b="b"/>
              <a:pathLst>
                <a:path w="143" h="418">
                  <a:moveTo>
                    <a:pt x="143" y="0"/>
                  </a:moveTo>
                  <a:lnTo>
                    <a:pt x="143" y="263"/>
                  </a:lnTo>
                  <a:lnTo>
                    <a:pt x="0" y="418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6133" name="Line 5"/>
            <p:cNvSpPr>
              <a:spLocks noChangeShapeType="1"/>
            </p:cNvSpPr>
            <p:nvPr/>
          </p:nvSpPr>
          <p:spPr bwMode="auto">
            <a:xfrm>
              <a:off x="754" y="2364"/>
              <a:ext cx="156" cy="15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6134" name="Line 6"/>
            <p:cNvSpPr>
              <a:spLocks noChangeShapeType="1"/>
            </p:cNvSpPr>
            <p:nvPr/>
          </p:nvSpPr>
          <p:spPr bwMode="auto">
            <a:xfrm>
              <a:off x="611" y="2220"/>
              <a:ext cx="299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6135" name="Oval 7"/>
            <p:cNvSpPr>
              <a:spLocks noChangeArrowheads="1"/>
            </p:cNvSpPr>
            <p:nvPr/>
          </p:nvSpPr>
          <p:spPr bwMode="auto">
            <a:xfrm>
              <a:off x="683" y="1993"/>
              <a:ext cx="155" cy="156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176136" name="Rectangle 8"/>
          <p:cNvSpPr>
            <a:spLocks noChangeArrowheads="1"/>
          </p:cNvSpPr>
          <p:nvPr/>
        </p:nvSpPr>
        <p:spPr bwMode="auto">
          <a:xfrm>
            <a:off x="693738" y="4046538"/>
            <a:ext cx="10287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altLang="en-US" sz="1500" b="1">
                <a:solidFill>
                  <a:srgbClr val="000000"/>
                </a:solidFill>
                <a:latin typeface="Courier New" pitchFamily="49" charset="0"/>
              </a:rPr>
              <a:t>WatchUser</a:t>
            </a:r>
            <a:endParaRPr lang="en-US" altLang="en-US" sz="2400">
              <a:latin typeface="Helvetica" charset="0"/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7226300" y="3163888"/>
            <a:ext cx="473075" cy="835025"/>
            <a:chOff x="4552" y="1993"/>
            <a:chExt cx="298" cy="526"/>
          </a:xfrm>
        </p:grpSpPr>
        <p:sp>
          <p:nvSpPr>
            <p:cNvPr id="176138" name="Freeform 10"/>
            <p:cNvSpPr>
              <a:spLocks/>
            </p:cNvSpPr>
            <p:nvPr/>
          </p:nvSpPr>
          <p:spPr bwMode="auto">
            <a:xfrm>
              <a:off x="4552" y="2101"/>
              <a:ext cx="143" cy="418"/>
            </a:xfrm>
            <a:custGeom>
              <a:avLst/>
              <a:gdLst/>
              <a:ahLst/>
              <a:cxnLst>
                <a:cxn ang="0">
                  <a:pos x="143" y="0"/>
                </a:cxn>
                <a:cxn ang="0">
                  <a:pos x="143" y="263"/>
                </a:cxn>
                <a:cxn ang="0">
                  <a:pos x="0" y="418"/>
                </a:cxn>
              </a:cxnLst>
              <a:rect l="0" t="0" r="r" b="b"/>
              <a:pathLst>
                <a:path w="143" h="418">
                  <a:moveTo>
                    <a:pt x="143" y="0"/>
                  </a:moveTo>
                  <a:lnTo>
                    <a:pt x="143" y="263"/>
                  </a:lnTo>
                  <a:lnTo>
                    <a:pt x="0" y="418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6139" name="Line 11"/>
            <p:cNvSpPr>
              <a:spLocks noChangeShapeType="1"/>
            </p:cNvSpPr>
            <p:nvPr/>
          </p:nvSpPr>
          <p:spPr bwMode="auto">
            <a:xfrm>
              <a:off x="4695" y="2364"/>
              <a:ext cx="155" cy="15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6140" name="Line 12"/>
            <p:cNvSpPr>
              <a:spLocks noChangeShapeType="1"/>
            </p:cNvSpPr>
            <p:nvPr/>
          </p:nvSpPr>
          <p:spPr bwMode="auto">
            <a:xfrm>
              <a:off x="4552" y="2220"/>
              <a:ext cx="298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6141" name="Oval 13"/>
            <p:cNvSpPr>
              <a:spLocks noChangeArrowheads="1"/>
            </p:cNvSpPr>
            <p:nvPr/>
          </p:nvSpPr>
          <p:spPr bwMode="auto">
            <a:xfrm>
              <a:off x="4623" y="1993"/>
              <a:ext cx="156" cy="156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176142" name="Rectangle 14"/>
          <p:cNvSpPr>
            <a:spLocks noChangeArrowheads="1"/>
          </p:cNvSpPr>
          <p:nvPr/>
        </p:nvSpPr>
        <p:spPr bwMode="auto">
          <a:xfrm>
            <a:off x="6496050" y="4046538"/>
            <a:ext cx="19431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altLang="en-US" sz="1500" b="1">
                <a:solidFill>
                  <a:srgbClr val="000000"/>
                </a:solidFill>
                <a:latin typeface="Courier New" pitchFamily="49" charset="0"/>
              </a:rPr>
              <a:t>WatchRepairPerson</a:t>
            </a:r>
            <a:endParaRPr lang="en-US" altLang="en-US" sz="2400">
              <a:latin typeface="Helvetica" charset="0"/>
            </a:endParaRPr>
          </a:p>
        </p:txBody>
      </p:sp>
      <p:sp>
        <p:nvSpPr>
          <p:cNvPr id="176143" name="Rectangle 15"/>
          <p:cNvSpPr>
            <a:spLocks noChangeArrowheads="1"/>
          </p:cNvSpPr>
          <p:nvPr/>
        </p:nvSpPr>
        <p:spPr bwMode="auto">
          <a:xfrm>
            <a:off x="2884488" y="2065338"/>
            <a:ext cx="2520950" cy="308927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76144" name="Oval 16"/>
          <p:cNvSpPr>
            <a:spLocks noChangeArrowheads="1"/>
          </p:cNvSpPr>
          <p:nvPr/>
        </p:nvSpPr>
        <p:spPr bwMode="auto">
          <a:xfrm>
            <a:off x="3529013" y="2425700"/>
            <a:ext cx="1195387" cy="511175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76145" name="Rectangle 17"/>
          <p:cNvSpPr>
            <a:spLocks noChangeArrowheads="1"/>
          </p:cNvSpPr>
          <p:nvPr/>
        </p:nvSpPr>
        <p:spPr bwMode="auto">
          <a:xfrm>
            <a:off x="3689350" y="2965450"/>
            <a:ext cx="91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altLang="en-US" sz="1500" b="1">
                <a:solidFill>
                  <a:srgbClr val="000000"/>
                </a:solidFill>
                <a:latin typeface="Courier New" pitchFamily="49" charset="0"/>
              </a:rPr>
              <a:t>ReadTime</a:t>
            </a:r>
            <a:endParaRPr lang="en-US" altLang="en-US" sz="2400">
              <a:latin typeface="Helvetica" charset="0"/>
            </a:endParaRPr>
          </a:p>
        </p:txBody>
      </p:sp>
      <p:sp>
        <p:nvSpPr>
          <p:cNvPr id="176146" name="Oval 18"/>
          <p:cNvSpPr>
            <a:spLocks noChangeArrowheads="1"/>
          </p:cNvSpPr>
          <p:nvPr/>
        </p:nvSpPr>
        <p:spPr bwMode="auto">
          <a:xfrm>
            <a:off x="3529013" y="3373438"/>
            <a:ext cx="1195387" cy="511175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76147" name="Rectangle 19"/>
          <p:cNvSpPr>
            <a:spLocks noChangeArrowheads="1"/>
          </p:cNvSpPr>
          <p:nvPr/>
        </p:nvSpPr>
        <p:spPr bwMode="auto">
          <a:xfrm>
            <a:off x="3746500" y="3913188"/>
            <a:ext cx="800100" cy="2286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altLang="en-US" sz="1500" b="1">
                <a:solidFill>
                  <a:srgbClr val="000000"/>
                </a:solidFill>
                <a:latin typeface="Courier New" pitchFamily="49" charset="0"/>
              </a:rPr>
              <a:t>SetTime</a:t>
            </a:r>
            <a:endParaRPr lang="en-US" altLang="en-US" sz="2400">
              <a:latin typeface="Helvetica" charset="0"/>
            </a:endParaRPr>
          </a:p>
        </p:txBody>
      </p:sp>
      <p:sp>
        <p:nvSpPr>
          <p:cNvPr id="176148" name="Oval 20"/>
          <p:cNvSpPr>
            <a:spLocks noChangeArrowheads="1"/>
          </p:cNvSpPr>
          <p:nvPr/>
        </p:nvSpPr>
        <p:spPr bwMode="auto">
          <a:xfrm>
            <a:off x="3529013" y="4321175"/>
            <a:ext cx="1195387" cy="511175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76149" name="Rectangle 21"/>
          <p:cNvSpPr>
            <a:spLocks noChangeArrowheads="1"/>
          </p:cNvSpPr>
          <p:nvPr/>
        </p:nvSpPr>
        <p:spPr bwMode="auto">
          <a:xfrm>
            <a:off x="3405188" y="4860925"/>
            <a:ext cx="14859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altLang="en-US" sz="1500" b="1">
                <a:solidFill>
                  <a:srgbClr val="000000"/>
                </a:solidFill>
                <a:latin typeface="Courier New" pitchFamily="49" charset="0"/>
              </a:rPr>
              <a:t>ChangeBattery</a:t>
            </a:r>
            <a:endParaRPr lang="en-US" altLang="en-US" sz="2400">
              <a:latin typeface="Helvetica" charset="0"/>
            </a:endParaRPr>
          </a:p>
        </p:txBody>
      </p:sp>
      <p:sp>
        <p:nvSpPr>
          <p:cNvPr id="176150" name="Line 22"/>
          <p:cNvSpPr>
            <a:spLocks noChangeShapeType="1"/>
          </p:cNvSpPr>
          <p:nvPr/>
        </p:nvSpPr>
        <p:spPr bwMode="auto">
          <a:xfrm flipV="1">
            <a:off x="1722438" y="2789238"/>
            <a:ext cx="1655762" cy="7159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76151" name="Line 23"/>
          <p:cNvSpPr>
            <a:spLocks noChangeShapeType="1"/>
          </p:cNvSpPr>
          <p:nvPr/>
        </p:nvSpPr>
        <p:spPr bwMode="auto">
          <a:xfrm flipV="1">
            <a:off x="1804988" y="3638550"/>
            <a:ext cx="1573212" cy="1333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76152" name="Line 24"/>
          <p:cNvSpPr>
            <a:spLocks noChangeShapeType="1"/>
          </p:cNvSpPr>
          <p:nvPr/>
        </p:nvSpPr>
        <p:spPr bwMode="auto">
          <a:xfrm flipV="1">
            <a:off x="4943475" y="3829050"/>
            <a:ext cx="2335213" cy="6873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76153" name="AutoShape 25"/>
          <p:cNvSpPr>
            <a:spLocks noChangeArrowheads="1"/>
          </p:cNvSpPr>
          <p:nvPr/>
        </p:nvSpPr>
        <p:spPr bwMode="auto">
          <a:xfrm>
            <a:off x="1730375" y="2354263"/>
            <a:ext cx="914400" cy="609600"/>
          </a:xfrm>
          <a:prstGeom prst="wedgeRoundRectCallout">
            <a:avLst>
              <a:gd name="adj1" fmla="val -91319"/>
              <a:gd name="adj2" fmla="val 90366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altLang="en-US" sz="2400" b="1">
                <a:solidFill>
                  <a:srgbClr val="FF0000"/>
                </a:solidFill>
                <a:latin typeface="Helvetica" charset="0"/>
              </a:rPr>
              <a:t>Actor</a:t>
            </a:r>
          </a:p>
        </p:txBody>
      </p:sp>
      <p:sp>
        <p:nvSpPr>
          <p:cNvPr id="176154" name="AutoShape 26"/>
          <p:cNvSpPr>
            <a:spLocks noChangeArrowheads="1"/>
          </p:cNvSpPr>
          <p:nvPr/>
        </p:nvSpPr>
        <p:spPr bwMode="auto">
          <a:xfrm>
            <a:off x="1346200" y="4432300"/>
            <a:ext cx="1398588" cy="609600"/>
          </a:xfrm>
          <a:prstGeom prst="wedgeRoundRectCallout">
            <a:avLst>
              <a:gd name="adj1" fmla="val 104370"/>
              <a:gd name="adj2" fmla="val -22134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altLang="en-US" sz="2400" b="1">
                <a:solidFill>
                  <a:srgbClr val="FF0000"/>
                </a:solidFill>
                <a:latin typeface="Helvetica" charset="0"/>
              </a:rPr>
              <a:t>Use case</a:t>
            </a:r>
          </a:p>
        </p:txBody>
      </p:sp>
      <p:sp>
        <p:nvSpPr>
          <p:cNvPr id="176155" name="AutoShape 27"/>
          <p:cNvSpPr>
            <a:spLocks noChangeArrowheads="1"/>
          </p:cNvSpPr>
          <p:nvPr/>
        </p:nvSpPr>
        <p:spPr bwMode="auto">
          <a:xfrm>
            <a:off x="1355725" y="1209675"/>
            <a:ext cx="1352550" cy="609600"/>
          </a:xfrm>
          <a:prstGeom prst="wedgeRoundRectCallout">
            <a:avLst>
              <a:gd name="adj1" fmla="val 65847"/>
              <a:gd name="adj2" fmla="val 72134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altLang="en-US" sz="2400" b="1">
                <a:solidFill>
                  <a:srgbClr val="FF0000"/>
                </a:solidFill>
                <a:latin typeface="Helvetica" charset="0"/>
              </a:rPr>
              <a:t>Package</a:t>
            </a:r>
          </a:p>
        </p:txBody>
      </p:sp>
      <p:sp>
        <p:nvSpPr>
          <p:cNvPr id="176156" name="Text Box 28"/>
          <p:cNvSpPr txBox="1">
            <a:spLocks noChangeArrowheads="1"/>
          </p:cNvSpPr>
          <p:nvPr/>
        </p:nvSpPr>
        <p:spPr bwMode="auto">
          <a:xfrm>
            <a:off x="2982913" y="1736725"/>
            <a:ext cx="144145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altLang="en-US" sz="1500" b="1">
                <a:solidFill>
                  <a:srgbClr val="000000"/>
                </a:solidFill>
                <a:latin typeface="Courier New" pitchFamily="49" charset="0"/>
              </a:rPr>
              <a:t>SimpleWatch</a:t>
            </a:r>
            <a:endParaRPr lang="en-US" altLang="en-US" sz="2400">
              <a:latin typeface="Helvetica" charset="0"/>
            </a:endParaRPr>
          </a:p>
        </p:txBody>
      </p:sp>
      <p:sp>
        <p:nvSpPr>
          <p:cNvPr id="176157" name="Text Box 29"/>
          <p:cNvSpPr txBox="1">
            <a:spLocks noChangeArrowheads="1"/>
          </p:cNvSpPr>
          <p:nvPr/>
        </p:nvSpPr>
        <p:spPr bwMode="auto">
          <a:xfrm>
            <a:off x="762000" y="5486400"/>
            <a:ext cx="7381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en-US" altLang="en-US" sz="2400">
                <a:latin typeface="Times" charset="0"/>
              </a:rPr>
              <a:t>Functionality of the system from </a:t>
            </a:r>
            <a:r>
              <a:rPr lang="en-US" altLang="en-US" sz="2400" b="1">
                <a:solidFill>
                  <a:srgbClr val="990000"/>
                </a:solidFill>
                <a:latin typeface="Times" charset="0"/>
              </a:rPr>
              <a:t>user</a:t>
            </a:r>
            <a:r>
              <a:rPr lang="en-US" altLang="en-US" sz="2400">
                <a:latin typeface="Times" charset="0"/>
              </a:rPr>
              <a:t>’s point of view</a:t>
            </a:r>
          </a:p>
        </p:txBody>
      </p:sp>
      <p:sp>
        <p:nvSpPr>
          <p:cNvPr id="176158" name="Line 30"/>
          <p:cNvSpPr>
            <a:spLocks noChangeShapeType="1"/>
          </p:cNvSpPr>
          <p:nvPr/>
        </p:nvSpPr>
        <p:spPr bwMode="auto">
          <a:xfrm>
            <a:off x="4943475" y="2789238"/>
            <a:ext cx="1990725" cy="7159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76159" name="Line 31"/>
          <p:cNvSpPr>
            <a:spLocks noChangeShapeType="1"/>
          </p:cNvSpPr>
          <p:nvPr/>
        </p:nvSpPr>
        <p:spPr bwMode="auto">
          <a:xfrm flipV="1">
            <a:off x="2887663" y="1736725"/>
            <a:ext cx="176212" cy="320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76160" name="Line 32"/>
          <p:cNvSpPr>
            <a:spLocks noChangeShapeType="1"/>
          </p:cNvSpPr>
          <p:nvPr/>
        </p:nvSpPr>
        <p:spPr bwMode="auto">
          <a:xfrm>
            <a:off x="3063875" y="1736725"/>
            <a:ext cx="12588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76161" name="Line 33"/>
          <p:cNvSpPr>
            <a:spLocks noChangeShapeType="1"/>
          </p:cNvSpPr>
          <p:nvPr/>
        </p:nvSpPr>
        <p:spPr bwMode="auto">
          <a:xfrm flipH="1" flipV="1">
            <a:off x="4322763" y="1744663"/>
            <a:ext cx="176212" cy="320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76162" name="Line 34"/>
          <p:cNvSpPr>
            <a:spLocks noChangeShapeType="1"/>
          </p:cNvSpPr>
          <p:nvPr/>
        </p:nvSpPr>
        <p:spPr bwMode="auto">
          <a:xfrm>
            <a:off x="4876800" y="3581400"/>
            <a:ext cx="2209800" cy="76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53" grpId="0" animBg="1" autoUpdateAnimBg="0"/>
      <p:bldP spid="176154" grpId="0" animBg="1" autoUpdateAnimBg="0"/>
      <p:bldP spid="176155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Software Engineering – ECSE321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        Unit 4 – Modeling in UML  /</a:t>
            </a:r>
            <a:fld id="{8BEF0292-B24D-47F3-AC35-666321B3E545}" type="slidenum">
              <a:rPr lang="en-US"/>
              <a:pPr/>
              <a:t>12</a:t>
            </a:fld>
            <a:endParaRPr lang="en-US"/>
          </a:p>
        </p:txBody>
      </p:sp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Use Case Example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3838" cy="4530725"/>
          </a:xfrm>
        </p:spPr>
        <p:txBody>
          <a:bodyPr/>
          <a:lstStyle/>
          <a:p>
            <a:pPr marL="285750" indent="-285750">
              <a:buFont typeface="Wingdings" pitchFamily="2" charset="2"/>
              <a:buNone/>
            </a:pPr>
            <a:r>
              <a:rPr lang="en-US" altLang="en-US" sz="2100" i="1"/>
              <a:t>Name:</a:t>
            </a:r>
            <a:r>
              <a:rPr lang="en-US" altLang="en-US" sz="1800"/>
              <a:t> </a:t>
            </a:r>
            <a:r>
              <a:rPr lang="en-US" altLang="en-US" sz="1800">
                <a:latin typeface="Courier New" pitchFamily="49" charset="0"/>
              </a:rPr>
              <a:t>PurchaseTicket</a:t>
            </a:r>
            <a:endParaRPr lang="en-US" altLang="en-US" sz="1800"/>
          </a:p>
          <a:p>
            <a:pPr marL="285750" indent="-285750">
              <a:buFont typeface="Wingdings" pitchFamily="2" charset="2"/>
              <a:buNone/>
            </a:pPr>
            <a:endParaRPr lang="en-US" altLang="en-US" sz="1800"/>
          </a:p>
          <a:p>
            <a:pPr marL="285750" indent="-285750">
              <a:buFont typeface="Wingdings" pitchFamily="2" charset="2"/>
              <a:buNone/>
            </a:pPr>
            <a:r>
              <a:rPr lang="en-US" altLang="en-US" sz="2100" i="1"/>
              <a:t>Participating actor:</a:t>
            </a:r>
            <a:r>
              <a:rPr lang="en-US" altLang="en-US" sz="1800"/>
              <a:t> </a:t>
            </a:r>
            <a:r>
              <a:rPr lang="en-US" altLang="en-US" sz="1800">
                <a:latin typeface="Courier New" pitchFamily="49" charset="0"/>
              </a:rPr>
              <a:t>Passenger</a:t>
            </a:r>
            <a:endParaRPr lang="en-US" altLang="en-US" sz="1800"/>
          </a:p>
          <a:p>
            <a:pPr marL="285750" indent="-285750">
              <a:buFont typeface="Wingdings" pitchFamily="2" charset="2"/>
              <a:buNone/>
            </a:pPr>
            <a:endParaRPr lang="en-US" altLang="en-US" sz="1800"/>
          </a:p>
          <a:p>
            <a:pPr marL="285750" indent="-285750">
              <a:buFont typeface="Wingdings" pitchFamily="2" charset="2"/>
              <a:buNone/>
            </a:pPr>
            <a:r>
              <a:rPr lang="en-US" altLang="en-US" sz="2100" i="1"/>
              <a:t>Entry condition:</a:t>
            </a:r>
            <a:r>
              <a:rPr lang="en-US" altLang="en-US" sz="1800"/>
              <a:t> </a:t>
            </a:r>
          </a:p>
          <a:p>
            <a:pPr marL="285750" indent="-285750"/>
            <a:r>
              <a:rPr lang="en-US" altLang="en-US" sz="1800">
                <a:latin typeface="Courier New" pitchFamily="49" charset="0"/>
              </a:rPr>
              <a:t>Passenger</a:t>
            </a:r>
            <a:r>
              <a:rPr lang="en-US" altLang="en-US" sz="1800"/>
              <a:t> </a:t>
            </a:r>
            <a:r>
              <a:rPr lang="en-US" altLang="en-US" sz="2100"/>
              <a:t>standing in front of ticket distributor.</a:t>
            </a:r>
            <a:endParaRPr lang="en-US" altLang="en-US" sz="1800"/>
          </a:p>
          <a:p>
            <a:pPr marL="285750" indent="-285750"/>
            <a:r>
              <a:rPr lang="en-US" altLang="en-US" sz="1800">
                <a:latin typeface="Courier New" pitchFamily="49" charset="0"/>
              </a:rPr>
              <a:t>Passenger</a:t>
            </a:r>
            <a:r>
              <a:rPr lang="en-US" altLang="en-US" sz="1800"/>
              <a:t> </a:t>
            </a:r>
            <a:r>
              <a:rPr lang="en-US" altLang="en-US" sz="2100"/>
              <a:t>has sufficient money to purchase ticket.</a:t>
            </a:r>
            <a:endParaRPr lang="en-US" altLang="en-US" sz="1800"/>
          </a:p>
          <a:p>
            <a:pPr marL="285750" indent="-285750"/>
            <a:endParaRPr lang="en-US" altLang="en-US" sz="1800"/>
          </a:p>
          <a:p>
            <a:pPr marL="285750" indent="-285750">
              <a:buFont typeface="Wingdings" pitchFamily="2" charset="2"/>
              <a:buNone/>
            </a:pPr>
            <a:r>
              <a:rPr lang="en-US" altLang="en-US" sz="2100" i="1"/>
              <a:t>Exit condition:</a:t>
            </a:r>
          </a:p>
          <a:p>
            <a:pPr marL="285750" indent="-285750"/>
            <a:r>
              <a:rPr lang="en-US" altLang="en-US" sz="1800">
                <a:latin typeface="Courier New" pitchFamily="49" charset="0"/>
              </a:rPr>
              <a:t>Passenger</a:t>
            </a:r>
            <a:r>
              <a:rPr lang="en-US" altLang="en-US" sz="1800"/>
              <a:t> </a:t>
            </a:r>
            <a:r>
              <a:rPr lang="en-US" altLang="en-US" sz="2100"/>
              <a:t>has ticket.</a:t>
            </a:r>
            <a:endParaRPr lang="en-US" altLang="en-US" sz="1800"/>
          </a:p>
        </p:txBody>
      </p:sp>
      <p:sp>
        <p:nvSpPr>
          <p:cNvPr id="1853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2963" y="1600200"/>
            <a:ext cx="4033837" cy="3200400"/>
          </a:xfrm>
        </p:spPr>
        <p:txBody>
          <a:bodyPr/>
          <a:lstStyle/>
          <a:p>
            <a:pPr marL="533400" indent="-533400">
              <a:buFont typeface="Wingdings" pitchFamily="2" charset="2"/>
              <a:buNone/>
            </a:pPr>
            <a:r>
              <a:rPr lang="en-US" altLang="en-US" sz="2100" i="1"/>
              <a:t>Event flow:</a:t>
            </a:r>
            <a:endParaRPr lang="en-US" altLang="en-US" sz="2100"/>
          </a:p>
          <a:p>
            <a:pPr marL="533400" indent="-533400">
              <a:buFont typeface="Wingdings" pitchFamily="2" charset="2"/>
              <a:buAutoNum type="arabicPeriod"/>
            </a:pPr>
            <a:r>
              <a:rPr lang="en-US" altLang="en-US" sz="2000">
                <a:latin typeface="Courier New" pitchFamily="49" charset="0"/>
              </a:rPr>
              <a:t>Passenger</a:t>
            </a:r>
            <a:r>
              <a:rPr lang="en-US" altLang="en-US" sz="2000"/>
              <a:t> selects the destination to be traveled.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en-US" altLang="en-US" sz="2000"/>
              <a:t>Distributor displays the amount due.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en-US" altLang="en-US" sz="2000">
                <a:latin typeface="Courier New" pitchFamily="49" charset="0"/>
              </a:rPr>
              <a:t>Passenger</a:t>
            </a:r>
            <a:r>
              <a:rPr lang="en-US" altLang="en-US" sz="2000"/>
              <a:t> inserts money, of at least the amount due.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en-US" altLang="en-US" sz="2000"/>
              <a:t>Distributor returns change.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en-US" altLang="en-US" sz="2000"/>
              <a:t>Distributor issues ticket.</a:t>
            </a:r>
          </a:p>
          <a:p>
            <a:pPr marL="533400" indent="-533400">
              <a:buFont typeface="Wingdings" pitchFamily="2" charset="2"/>
              <a:buNone/>
            </a:pPr>
            <a:endParaRPr lang="en-US" altLang="en-US" sz="2000"/>
          </a:p>
          <a:p>
            <a:pPr marL="533400" indent="-533400"/>
            <a:endParaRPr lang="en-US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Software Engineering – ECSE321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        Unit 4 – Modeling in UML  /</a:t>
            </a:r>
            <a:fld id="{C22B57CC-54D7-4C1D-8C02-D30CCD50EA71}" type="slidenum">
              <a:rPr lang="en-US"/>
              <a:pPr/>
              <a:t>13</a:t>
            </a:fld>
            <a:endParaRPr lang="en-US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Scenarios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3352800" cy="3962400"/>
          </a:xfrm>
        </p:spPr>
        <p:txBody>
          <a:bodyPr/>
          <a:lstStyle/>
          <a:p>
            <a:r>
              <a:rPr lang="en-US" sz="2800"/>
              <a:t>An instance of a use case</a:t>
            </a:r>
          </a:p>
          <a:p>
            <a:pPr lvl="1"/>
            <a:r>
              <a:rPr lang="en-US" sz="2300"/>
              <a:t>Concrete (names, actions)</a:t>
            </a:r>
          </a:p>
          <a:p>
            <a:pPr lvl="1"/>
            <a:r>
              <a:rPr lang="en-US" sz="2300"/>
              <a:t>All names are specific and underlined</a:t>
            </a:r>
          </a:p>
          <a:p>
            <a:pPr lvl="1"/>
            <a:r>
              <a:rPr lang="en-US" sz="2300"/>
              <a:t>Flow of events is step by step</a:t>
            </a:r>
          </a:p>
          <a:p>
            <a:pPr lvl="1"/>
            <a:endParaRPr lang="en-US" sz="2300"/>
          </a:p>
        </p:txBody>
      </p:sp>
      <p:sp>
        <p:nvSpPr>
          <p:cNvPr id="208900" name="Rectangle 4"/>
          <p:cNvSpPr>
            <a:spLocks noChangeArrowheads="1"/>
          </p:cNvSpPr>
          <p:nvPr/>
        </p:nvSpPr>
        <p:spPr bwMode="auto">
          <a:xfrm>
            <a:off x="3810000" y="1295400"/>
            <a:ext cx="5257800" cy="4648200"/>
          </a:xfrm>
          <a:prstGeom prst="rect">
            <a:avLst/>
          </a:prstGeom>
          <a:noFill/>
          <a:ln w="9525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533400" indent="-533400" algn="l">
              <a:spcBef>
                <a:spcPct val="20000"/>
              </a:spcBef>
              <a:buClr>
                <a:srgbClr val="990000"/>
              </a:buClr>
              <a:buFont typeface="Wingdings" pitchFamily="2" charset="2"/>
              <a:buNone/>
            </a:pPr>
            <a:r>
              <a:rPr lang="en-US" altLang="en-US" sz="2100" i="1"/>
              <a:t>Name:</a:t>
            </a:r>
            <a:r>
              <a:rPr lang="en-US" altLang="en-US"/>
              <a:t> </a:t>
            </a:r>
            <a:r>
              <a:rPr lang="en-US" altLang="en-US" u="sng">
                <a:latin typeface="Courier New" pitchFamily="49" charset="0"/>
              </a:rPr>
              <a:t>purchaseTicketCCDeclined</a:t>
            </a:r>
            <a:endParaRPr lang="en-US" altLang="en-US" u="sng"/>
          </a:p>
          <a:p>
            <a:pPr marL="533400" indent="-533400" algn="l">
              <a:spcBef>
                <a:spcPct val="20000"/>
              </a:spcBef>
              <a:buClr>
                <a:srgbClr val="990000"/>
              </a:buClr>
              <a:buFont typeface="Wingdings" pitchFamily="2" charset="2"/>
              <a:buNone/>
            </a:pPr>
            <a:r>
              <a:rPr lang="en-US" altLang="en-US" sz="2100" i="1"/>
              <a:t>Participating actor:</a:t>
            </a:r>
            <a:r>
              <a:rPr lang="en-US" altLang="en-US"/>
              <a:t> </a:t>
            </a:r>
            <a:r>
              <a:rPr lang="en-US" altLang="en-US" u="sng">
                <a:latin typeface="Courier New" pitchFamily="49" charset="0"/>
              </a:rPr>
              <a:t>mike:Passenger</a:t>
            </a:r>
          </a:p>
          <a:p>
            <a:pPr marL="533400" indent="-533400" algn="l">
              <a:spcBef>
                <a:spcPct val="20000"/>
              </a:spcBef>
              <a:buClr>
                <a:srgbClr val="990000"/>
              </a:buClr>
              <a:buFont typeface="Wingdings" pitchFamily="2" charset="2"/>
              <a:buNone/>
            </a:pPr>
            <a:r>
              <a:rPr lang="en-US" altLang="en-US" sz="2100" i="1"/>
              <a:t>Flow of events:</a:t>
            </a:r>
          </a:p>
          <a:p>
            <a:pPr marL="533400" indent="-533400" algn="l">
              <a:spcBef>
                <a:spcPct val="20000"/>
              </a:spcBef>
              <a:buClr>
                <a:srgbClr val="990000"/>
              </a:buClr>
              <a:buFont typeface="Wingdings" pitchFamily="2" charset="2"/>
              <a:buAutoNum type="arabicPeriod"/>
            </a:pPr>
            <a:r>
              <a:rPr lang="en-US" altLang="en-US" sz="2100"/>
              <a:t>Mike stands in front of ticket machine and selects Toronto as destination</a:t>
            </a:r>
          </a:p>
          <a:p>
            <a:pPr marL="533400" indent="-533400" algn="l">
              <a:spcBef>
                <a:spcPct val="20000"/>
              </a:spcBef>
              <a:buClr>
                <a:srgbClr val="990000"/>
              </a:buClr>
              <a:buFont typeface="Wingdings" pitchFamily="2" charset="2"/>
              <a:buAutoNum type="arabicPeriod"/>
            </a:pPr>
            <a:r>
              <a:rPr lang="en-US" altLang="en-US" sz="2100"/>
              <a:t>Distributor displays amount due</a:t>
            </a:r>
          </a:p>
          <a:p>
            <a:pPr marL="533400" indent="-533400" algn="l">
              <a:spcBef>
                <a:spcPct val="20000"/>
              </a:spcBef>
              <a:buClr>
                <a:srgbClr val="990000"/>
              </a:buClr>
              <a:buFont typeface="Wingdings" pitchFamily="2" charset="2"/>
              <a:buAutoNum type="arabicPeriod"/>
            </a:pPr>
            <a:r>
              <a:rPr lang="en-US" altLang="en-US" sz="2100"/>
              <a:t>Mike inserts credit card</a:t>
            </a:r>
          </a:p>
          <a:p>
            <a:pPr marL="533400" indent="-533400" algn="l">
              <a:spcBef>
                <a:spcPct val="20000"/>
              </a:spcBef>
              <a:buClr>
                <a:srgbClr val="990000"/>
              </a:buClr>
              <a:buFont typeface="Wingdings" pitchFamily="2" charset="2"/>
              <a:buAutoNum type="arabicPeriod"/>
            </a:pPr>
            <a:r>
              <a:rPr lang="en-US" altLang="en-US" sz="2100"/>
              <a:t>Distributor checks credit card validity with company. Credit card is declined.</a:t>
            </a:r>
          </a:p>
          <a:p>
            <a:pPr marL="533400" indent="-533400" algn="l">
              <a:spcBef>
                <a:spcPct val="20000"/>
              </a:spcBef>
              <a:buClr>
                <a:srgbClr val="990000"/>
              </a:buClr>
              <a:buFont typeface="Wingdings" pitchFamily="2" charset="2"/>
              <a:buAutoNum type="arabicPeriod"/>
            </a:pPr>
            <a:r>
              <a:rPr lang="en-US" altLang="en-US" sz="2100"/>
              <a:t>Distributor ask for cash</a:t>
            </a:r>
          </a:p>
          <a:p>
            <a:pPr marL="533400" indent="-533400" algn="l">
              <a:spcBef>
                <a:spcPct val="20000"/>
              </a:spcBef>
              <a:buClr>
                <a:srgbClr val="990000"/>
              </a:buClr>
              <a:buFont typeface="Wingdings" pitchFamily="2" charset="2"/>
              <a:buAutoNum type="arabicPeriod"/>
            </a:pPr>
            <a:r>
              <a:rPr lang="en-US" altLang="en-US" sz="2100"/>
              <a:t>Mike pays cash</a:t>
            </a:r>
          </a:p>
          <a:p>
            <a:pPr marL="533400" indent="-533400" algn="l">
              <a:spcBef>
                <a:spcPct val="20000"/>
              </a:spcBef>
              <a:buClr>
                <a:srgbClr val="990000"/>
              </a:buClr>
              <a:buFont typeface="Wingdings" pitchFamily="2" charset="2"/>
              <a:buAutoNum type="arabicPeriod"/>
            </a:pPr>
            <a:r>
              <a:rPr lang="en-US" altLang="en-US" sz="2100"/>
              <a:t>Ticket is issued to Mike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3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Software Engineering – ECSE321</a:t>
            </a:r>
          </a:p>
        </p:txBody>
      </p:sp>
      <p:sp>
        <p:nvSpPr>
          <p:cNvPr id="3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        Unit 4 – Modeling in UML  /</a:t>
            </a:r>
            <a:fld id="{33FAE7DD-EBF3-46D4-967A-C0632D846E73}" type="slidenum">
              <a:rPr lang="en-US"/>
              <a:pPr/>
              <a:t>14</a:t>
            </a:fld>
            <a:endParaRPr lang="en-US"/>
          </a:p>
        </p:txBody>
      </p:sp>
      <p:sp>
        <p:nvSpPr>
          <p:cNvPr id="187427" name="Rectangle 35"/>
          <p:cNvSpPr>
            <a:spLocks noChangeArrowheads="1"/>
          </p:cNvSpPr>
          <p:nvPr/>
        </p:nvSpPr>
        <p:spPr bwMode="auto">
          <a:xfrm>
            <a:off x="381000" y="6248400"/>
            <a:ext cx="8382000" cy="3048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/>
          <a:lstStyle/>
          <a:p>
            <a:r>
              <a:rPr lang="en-US" altLang="en-US" sz="3000"/>
              <a:t>The </a:t>
            </a:r>
            <a:r>
              <a:rPr lang="en-US" altLang="en-US" sz="2600" i="1">
                <a:latin typeface="Courier New" pitchFamily="49" charset="0"/>
              </a:rPr>
              <a:t>&lt;&lt;extend&gt;&gt; </a:t>
            </a:r>
            <a:r>
              <a:rPr lang="en-US" altLang="en-US" sz="3000"/>
              <a:t>Relationship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105150" y="1219200"/>
            <a:ext cx="1228725" cy="1101725"/>
            <a:chOff x="1616" y="801"/>
            <a:chExt cx="774" cy="694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863" y="801"/>
              <a:ext cx="280" cy="493"/>
              <a:chOff x="659" y="1833"/>
              <a:chExt cx="299" cy="526"/>
            </a:xfrm>
          </p:grpSpPr>
          <p:sp>
            <p:nvSpPr>
              <p:cNvPr id="187398" name="Freeform 6"/>
              <p:cNvSpPr>
                <a:spLocks/>
              </p:cNvSpPr>
              <p:nvPr/>
            </p:nvSpPr>
            <p:spPr bwMode="auto">
              <a:xfrm>
                <a:off x="659" y="1941"/>
                <a:ext cx="143" cy="418"/>
              </a:xfrm>
              <a:custGeom>
                <a:avLst/>
                <a:gdLst/>
                <a:ahLst/>
                <a:cxnLst>
                  <a:cxn ang="0">
                    <a:pos x="143" y="0"/>
                  </a:cxn>
                  <a:cxn ang="0">
                    <a:pos x="143" y="263"/>
                  </a:cxn>
                  <a:cxn ang="0">
                    <a:pos x="0" y="418"/>
                  </a:cxn>
                </a:cxnLst>
                <a:rect l="0" t="0" r="r" b="b"/>
                <a:pathLst>
                  <a:path w="143" h="418">
                    <a:moveTo>
                      <a:pt x="143" y="0"/>
                    </a:moveTo>
                    <a:lnTo>
                      <a:pt x="143" y="263"/>
                    </a:lnTo>
                    <a:lnTo>
                      <a:pt x="0" y="418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87399" name="Line 7"/>
              <p:cNvSpPr>
                <a:spLocks noChangeShapeType="1"/>
              </p:cNvSpPr>
              <p:nvPr/>
            </p:nvSpPr>
            <p:spPr bwMode="auto">
              <a:xfrm>
                <a:off x="802" y="2204"/>
                <a:ext cx="156" cy="15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87400" name="Line 8"/>
              <p:cNvSpPr>
                <a:spLocks noChangeShapeType="1"/>
              </p:cNvSpPr>
              <p:nvPr/>
            </p:nvSpPr>
            <p:spPr bwMode="auto">
              <a:xfrm>
                <a:off x="659" y="2060"/>
                <a:ext cx="299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87401" name="Oval 9"/>
              <p:cNvSpPr>
                <a:spLocks noChangeArrowheads="1"/>
              </p:cNvSpPr>
              <p:nvPr/>
            </p:nvSpPr>
            <p:spPr bwMode="auto">
              <a:xfrm>
                <a:off x="731" y="1833"/>
                <a:ext cx="155" cy="156"/>
              </a:xfrm>
              <a:prstGeom prst="ellipse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</p:grpSp>
        <p:sp>
          <p:nvSpPr>
            <p:cNvPr id="187402" name="Rectangle 10"/>
            <p:cNvSpPr>
              <a:spLocks noChangeArrowheads="1"/>
            </p:cNvSpPr>
            <p:nvPr/>
          </p:nvSpPr>
          <p:spPr bwMode="auto">
            <a:xfrm>
              <a:off x="1616" y="1322"/>
              <a:ext cx="77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b="1">
                  <a:solidFill>
                    <a:srgbClr val="000000"/>
                  </a:solidFill>
                  <a:latin typeface="Courier New" pitchFamily="49" charset="0"/>
                </a:rPr>
                <a:t>Passenger</a:t>
              </a:r>
              <a:endParaRPr lang="en-US" altLang="en-US">
                <a:latin typeface="Helvetica" charset="0"/>
              </a:endParaRP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2763838" y="2797175"/>
            <a:ext cx="1911350" cy="779463"/>
            <a:chOff x="1401" y="1795"/>
            <a:chExt cx="1204" cy="491"/>
          </a:xfrm>
        </p:grpSpPr>
        <p:sp>
          <p:nvSpPr>
            <p:cNvPr id="187404" name="Oval 12"/>
            <p:cNvSpPr>
              <a:spLocks noChangeArrowheads="1"/>
            </p:cNvSpPr>
            <p:nvPr/>
          </p:nvSpPr>
          <p:spPr bwMode="auto">
            <a:xfrm>
              <a:off x="1650" y="1795"/>
              <a:ext cx="706" cy="301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87405" name="Rectangle 13"/>
            <p:cNvSpPr>
              <a:spLocks noChangeArrowheads="1"/>
            </p:cNvSpPr>
            <p:nvPr/>
          </p:nvSpPr>
          <p:spPr bwMode="auto">
            <a:xfrm>
              <a:off x="1401" y="2113"/>
              <a:ext cx="120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b="1">
                  <a:solidFill>
                    <a:srgbClr val="000000"/>
                  </a:solidFill>
                  <a:latin typeface="Courier New" pitchFamily="49" charset="0"/>
                </a:rPr>
                <a:t>PurchaseTicket</a:t>
              </a:r>
              <a:endParaRPr lang="en-US" altLang="en-US">
                <a:latin typeface="Helvetica" charset="0"/>
              </a:endParaRPr>
            </a:p>
          </p:txBody>
        </p:sp>
      </p:grpSp>
      <p:sp>
        <p:nvSpPr>
          <p:cNvPr id="187406" name="Line 14"/>
          <p:cNvSpPr>
            <a:spLocks noChangeShapeType="1"/>
          </p:cNvSpPr>
          <p:nvPr/>
        </p:nvSpPr>
        <p:spPr bwMode="auto">
          <a:xfrm flipH="1">
            <a:off x="3717925" y="2397125"/>
            <a:ext cx="1588" cy="3206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651625" y="4746625"/>
            <a:ext cx="1120775" cy="779463"/>
            <a:chOff x="1762" y="2595"/>
            <a:chExt cx="706" cy="491"/>
          </a:xfrm>
        </p:grpSpPr>
        <p:sp>
          <p:nvSpPr>
            <p:cNvPr id="187408" name="Oval 16"/>
            <p:cNvSpPr>
              <a:spLocks noChangeArrowheads="1"/>
            </p:cNvSpPr>
            <p:nvPr/>
          </p:nvSpPr>
          <p:spPr bwMode="auto">
            <a:xfrm>
              <a:off x="1762" y="2595"/>
              <a:ext cx="706" cy="301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87409" name="Rectangle 17"/>
            <p:cNvSpPr>
              <a:spLocks noChangeArrowheads="1"/>
            </p:cNvSpPr>
            <p:nvPr/>
          </p:nvSpPr>
          <p:spPr bwMode="auto">
            <a:xfrm>
              <a:off x="1813" y="2913"/>
              <a:ext cx="60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b="1">
                  <a:solidFill>
                    <a:srgbClr val="000000"/>
                  </a:solidFill>
                  <a:latin typeface="Courier New" pitchFamily="49" charset="0"/>
                </a:rPr>
                <a:t>TimeOut</a:t>
              </a:r>
              <a:endParaRPr lang="en-US" altLang="en-US">
                <a:latin typeface="Helvetica" charset="0"/>
              </a:endParaRPr>
            </a:p>
          </p:txBody>
        </p:sp>
      </p:grpSp>
      <p:sp>
        <p:nvSpPr>
          <p:cNvPr id="187410" name="Line 18"/>
          <p:cNvSpPr>
            <a:spLocks noChangeShapeType="1"/>
          </p:cNvSpPr>
          <p:nvPr/>
        </p:nvSpPr>
        <p:spPr bwMode="auto">
          <a:xfrm>
            <a:off x="4291013" y="3679825"/>
            <a:ext cx="2259012" cy="1196975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 type="arrow" w="med" len="med"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87411" name="Text Box 19"/>
          <p:cNvSpPr txBox="1">
            <a:spLocks noChangeArrowheads="1"/>
          </p:cNvSpPr>
          <p:nvPr/>
        </p:nvSpPr>
        <p:spPr bwMode="auto">
          <a:xfrm>
            <a:off x="5105400" y="4806950"/>
            <a:ext cx="1406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sz="1600" b="1">
                <a:solidFill>
                  <a:srgbClr val="000000"/>
                </a:solidFill>
                <a:latin typeface="Courier New" pitchFamily="49" charset="0"/>
              </a:rPr>
              <a:t>&lt;&lt;extend&gt;&gt;</a:t>
            </a:r>
          </a:p>
        </p:txBody>
      </p: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4972050" y="5434013"/>
            <a:ext cx="1120775" cy="779462"/>
            <a:chOff x="2550" y="3595"/>
            <a:chExt cx="706" cy="491"/>
          </a:xfrm>
        </p:grpSpPr>
        <p:sp>
          <p:nvSpPr>
            <p:cNvPr id="187413" name="Oval 21"/>
            <p:cNvSpPr>
              <a:spLocks noChangeArrowheads="1"/>
            </p:cNvSpPr>
            <p:nvPr/>
          </p:nvSpPr>
          <p:spPr bwMode="auto">
            <a:xfrm>
              <a:off x="2550" y="3595"/>
              <a:ext cx="706" cy="301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87414" name="Rectangle 22"/>
            <p:cNvSpPr>
              <a:spLocks noChangeArrowheads="1"/>
            </p:cNvSpPr>
            <p:nvPr/>
          </p:nvSpPr>
          <p:spPr bwMode="auto">
            <a:xfrm>
              <a:off x="2558" y="3913"/>
              <a:ext cx="68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b="1">
                  <a:solidFill>
                    <a:srgbClr val="000000"/>
                  </a:solidFill>
                  <a:latin typeface="Courier New" pitchFamily="49" charset="0"/>
                </a:rPr>
                <a:t>NoChange</a:t>
              </a:r>
              <a:endParaRPr lang="en-US" altLang="en-US">
                <a:latin typeface="Helvetica" charset="0"/>
              </a:endParaRPr>
            </a:p>
          </p:txBody>
        </p:sp>
      </p:grpSp>
      <p:sp>
        <p:nvSpPr>
          <p:cNvPr id="187415" name="Line 23"/>
          <p:cNvSpPr>
            <a:spLocks noChangeShapeType="1"/>
          </p:cNvSpPr>
          <p:nvPr/>
        </p:nvSpPr>
        <p:spPr bwMode="auto">
          <a:xfrm>
            <a:off x="3948113" y="3743325"/>
            <a:ext cx="1328737" cy="1766888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 type="arrow" w="med" len="med"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87416" name="Text Box 24"/>
          <p:cNvSpPr txBox="1">
            <a:spLocks noChangeArrowheads="1"/>
          </p:cNvSpPr>
          <p:nvPr/>
        </p:nvSpPr>
        <p:spPr bwMode="auto">
          <a:xfrm>
            <a:off x="3657600" y="5251450"/>
            <a:ext cx="1406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sz="1600" b="1">
                <a:solidFill>
                  <a:srgbClr val="000000"/>
                </a:solidFill>
                <a:latin typeface="Courier New" pitchFamily="49" charset="0"/>
              </a:rPr>
              <a:t>&lt;&lt;extend&gt;&gt;</a:t>
            </a:r>
          </a:p>
        </p:txBody>
      </p: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850900" y="4746625"/>
            <a:ext cx="1377950" cy="779463"/>
            <a:chOff x="518" y="2443"/>
            <a:chExt cx="868" cy="491"/>
          </a:xfrm>
        </p:grpSpPr>
        <p:sp>
          <p:nvSpPr>
            <p:cNvPr id="187418" name="Oval 26"/>
            <p:cNvSpPr>
              <a:spLocks noChangeArrowheads="1"/>
            </p:cNvSpPr>
            <p:nvPr/>
          </p:nvSpPr>
          <p:spPr bwMode="auto">
            <a:xfrm>
              <a:off x="518" y="2443"/>
              <a:ext cx="706" cy="301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87419" name="Rectangle 27"/>
            <p:cNvSpPr>
              <a:spLocks noChangeArrowheads="1"/>
            </p:cNvSpPr>
            <p:nvPr/>
          </p:nvSpPr>
          <p:spPr bwMode="auto">
            <a:xfrm>
              <a:off x="526" y="2761"/>
              <a:ext cx="86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b="1">
                  <a:solidFill>
                    <a:srgbClr val="000000"/>
                  </a:solidFill>
                  <a:latin typeface="Courier New" pitchFamily="49" charset="0"/>
                </a:rPr>
                <a:t>OutOfOrder</a:t>
              </a:r>
              <a:endParaRPr lang="en-US" altLang="en-US">
                <a:latin typeface="Helvetica" charset="0"/>
              </a:endParaRPr>
            </a:p>
          </p:txBody>
        </p:sp>
      </p:grpSp>
      <p:sp>
        <p:nvSpPr>
          <p:cNvPr id="187420" name="Line 28"/>
          <p:cNvSpPr>
            <a:spLocks noChangeShapeType="1"/>
          </p:cNvSpPr>
          <p:nvPr/>
        </p:nvSpPr>
        <p:spPr bwMode="auto">
          <a:xfrm flipH="1">
            <a:off x="1787525" y="3705225"/>
            <a:ext cx="1462088" cy="968375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 type="arrow" w="med" len="med"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87421" name="Text Box 29"/>
          <p:cNvSpPr txBox="1">
            <a:spLocks noChangeArrowheads="1"/>
          </p:cNvSpPr>
          <p:nvPr/>
        </p:nvSpPr>
        <p:spPr bwMode="auto">
          <a:xfrm>
            <a:off x="1155700" y="3917950"/>
            <a:ext cx="1406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sz="1600" b="1">
                <a:solidFill>
                  <a:srgbClr val="000000"/>
                </a:solidFill>
                <a:latin typeface="Courier New" pitchFamily="49" charset="0"/>
              </a:rPr>
              <a:t>&lt;&lt;extend&gt;&gt;</a:t>
            </a:r>
          </a:p>
        </p:txBody>
      </p:sp>
      <p:grpSp>
        <p:nvGrpSpPr>
          <p:cNvPr id="8" name="Group 30"/>
          <p:cNvGrpSpPr>
            <a:grpSpLocks/>
          </p:cNvGrpSpPr>
          <p:nvPr/>
        </p:nvGrpSpPr>
        <p:grpSpPr bwMode="auto">
          <a:xfrm>
            <a:off x="2708275" y="5654675"/>
            <a:ext cx="1120775" cy="779463"/>
            <a:chOff x="724" y="3067"/>
            <a:chExt cx="706" cy="491"/>
          </a:xfrm>
        </p:grpSpPr>
        <p:sp>
          <p:nvSpPr>
            <p:cNvPr id="187423" name="Oval 31"/>
            <p:cNvSpPr>
              <a:spLocks noChangeArrowheads="1"/>
            </p:cNvSpPr>
            <p:nvPr/>
          </p:nvSpPr>
          <p:spPr bwMode="auto">
            <a:xfrm>
              <a:off x="724" y="3067"/>
              <a:ext cx="706" cy="301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87424" name="Rectangle 32"/>
            <p:cNvSpPr>
              <a:spLocks noChangeArrowheads="1"/>
            </p:cNvSpPr>
            <p:nvPr/>
          </p:nvSpPr>
          <p:spPr bwMode="auto">
            <a:xfrm>
              <a:off x="776" y="3385"/>
              <a:ext cx="516" cy="17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b="1">
                  <a:solidFill>
                    <a:srgbClr val="000000"/>
                  </a:solidFill>
                  <a:latin typeface="Courier New" pitchFamily="49" charset="0"/>
                </a:rPr>
                <a:t>Cancel</a:t>
              </a:r>
              <a:endParaRPr lang="en-US" altLang="en-US">
                <a:latin typeface="Helvetica" charset="0"/>
              </a:endParaRPr>
            </a:p>
          </p:txBody>
        </p:sp>
      </p:grpSp>
      <p:sp>
        <p:nvSpPr>
          <p:cNvPr id="187425" name="Line 33"/>
          <p:cNvSpPr>
            <a:spLocks noChangeShapeType="1"/>
          </p:cNvSpPr>
          <p:nvPr/>
        </p:nvSpPr>
        <p:spPr bwMode="auto">
          <a:xfrm flipH="1">
            <a:off x="3413125" y="3730625"/>
            <a:ext cx="141288" cy="1844675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 type="arrow" w="med" len="med"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87426" name="Text Box 34"/>
          <p:cNvSpPr txBox="1">
            <a:spLocks noChangeArrowheads="1"/>
          </p:cNvSpPr>
          <p:nvPr/>
        </p:nvSpPr>
        <p:spPr bwMode="auto">
          <a:xfrm>
            <a:off x="2159000" y="4578350"/>
            <a:ext cx="1406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sz="1600" b="1">
                <a:solidFill>
                  <a:srgbClr val="000000"/>
                </a:solidFill>
                <a:latin typeface="Courier New" pitchFamily="49" charset="0"/>
              </a:rPr>
              <a:t>&lt;&lt;extend&gt;&gt;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Software Engineering – ECSE321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        Unit 4 – Modeling in UML  /</a:t>
            </a:r>
            <a:fld id="{44BA518F-A32D-4CE5-B7D8-C0AC44E51803}" type="slidenum">
              <a:rPr lang="en-US"/>
              <a:pPr/>
              <a:t>15</a:t>
            </a:fld>
            <a:endParaRPr lang="en-US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Extend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Models </a:t>
            </a:r>
            <a:r>
              <a:rPr lang="en-US" altLang="en-US" sz="2800" b="1">
                <a:solidFill>
                  <a:srgbClr val="990000"/>
                </a:solidFill>
              </a:rPr>
              <a:t>optional</a:t>
            </a:r>
            <a:r>
              <a:rPr lang="en-US" altLang="en-US" sz="2800"/>
              <a:t> behavior in the system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new functionality to the customer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functionality for a future iteration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The direction of the </a:t>
            </a:r>
            <a:r>
              <a:rPr lang="en-US" altLang="en-US" sz="2800">
                <a:latin typeface="Courier New" pitchFamily="49" charset="0"/>
              </a:rPr>
              <a:t>&lt;&lt;extend&gt;&gt;</a:t>
            </a:r>
            <a:r>
              <a:rPr lang="en-US" altLang="en-US" sz="2800"/>
              <a:t> relationship is </a:t>
            </a:r>
            <a:r>
              <a:rPr lang="en-US" altLang="en-US" sz="2800">
                <a:solidFill>
                  <a:srgbClr val="990000"/>
                </a:solidFill>
              </a:rPr>
              <a:t>to</a:t>
            </a:r>
            <a:r>
              <a:rPr lang="en-US" altLang="en-US" sz="2800"/>
              <a:t> the extended use case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Use cases representing exceptional flows can extend more than one use case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If it is removed or not implemented, there is no impact on the system (the related use case does not know about the extension)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2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Software Engineering – ECSE321</a:t>
            </a:r>
          </a:p>
        </p:txBody>
      </p:sp>
      <p:sp>
        <p:nvSpPr>
          <p:cNvPr id="2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        Unit 4 – Modeling in UML  /</a:t>
            </a:r>
            <a:fld id="{29955E01-FFDA-4FD0-9C9F-88F89D6970B3}" type="slidenum">
              <a:rPr lang="en-US"/>
              <a:pPr/>
              <a:t>16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525713" y="1441450"/>
            <a:ext cx="1100137" cy="1071563"/>
            <a:chOff x="552" y="809"/>
            <a:chExt cx="693" cy="675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759" y="809"/>
              <a:ext cx="280" cy="493"/>
              <a:chOff x="659" y="1833"/>
              <a:chExt cx="299" cy="526"/>
            </a:xfrm>
          </p:grpSpPr>
          <p:sp>
            <p:nvSpPr>
              <p:cNvPr id="188420" name="Freeform 4"/>
              <p:cNvSpPr>
                <a:spLocks/>
              </p:cNvSpPr>
              <p:nvPr/>
            </p:nvSpPr>
            <p:spPr bwMode="auto">
              <a:xfrm>
                <a:off x="659" y="1941"/>
                <a:ext cx="143" cy="418"/>
              </a:xfrm>
              <a:custGeom>
                <a:avLst/>
                <a:gdLst/>
                <a:ahLst/>
                <a:cxnLst>
                  <a:cxn ang="0">
                    <a:pos x="143" y="0"/>
                  </a:cxn>
                  <a:cxn ang="0">
                    <a:pos x="143" y="263"/>
                  </a:cxn>
                  <a:cxn ang="0">
                    <a:pos x="0" y="418"/>
                  </a:cxn>
                </a:cxnLst>
                <a:rect l="0" t="0" r="r" b="b"/>
                <a:pathLst>
                  <a:path w="143" h="418">
                    <a:moveTo>
                      <a:pt x="143" y="0"/>
                    </a:moveTo>
                    <a:lnTo>
                      <a:pt x="143" y="263"/>
                    </a:lnTo>
                    <a:lnTo>
                      <a:pt x="0" y="418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88421" name="Line 5"/>
              <p:cNvSpPr>
                <a:spLocks noChangeShapeType="1"/>
              </p:cNvSpPr>
              <p:nvPr/>
            </p:nvSpPr>
            <p:spPr bwMode="auto">
              <a:xfrm>
                <a:off x="802" y="2204"/>
                <a:ext cx="156" cy="15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88422" name="Line 6"/>
              <p:cNvSpPr>
                <a:spLocks noChangeShapeType="1"/>
              </p:cNvSpPr>
              <p:nvPr/>
            </p:nvSpPr>
            <p:spPr bwMode="auto">
              <a:xfrm>
                <a:off x="659" y="2060"/>
                <a:ext cx="299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88423" name="Oval 7"/>
              <p:cNvSpPr>
                <a:spLocks noChangeArrowheads="1"/>
              </p:cNvSpPr>
              <p:nvPr/>
            </p:nvSpPr>
            <p:spPr bwMode="auto">
              <a:xfrm>
                <a:off x="731" y="1833"/>
                <a:ext cx="155" cy="156"/>
              </a:xfrm>
              <a:prstGeom prst="ellipse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</p:grpSp>
        <p:sp>
          <p:nvSpPr>
            <p:cNvPr id="188424" name="Rectangle 8"/>
            <p:cNvSpPr>
              <a:spLocks noChangeArrowheads="1"/>
            </p:cNvSpPr>
            <p:nvPr/>
          </p:nvSpPr>
          <p:spPr bwMode="auto">
            <a:xfrm>
              <a:off x="552" y="1330"/>
              <a:ext cx="69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sz="1600" b="1">
                  <a:solidFill>
                    <a:srgbClr val="000000"/>
                  </a:solidFill>
                  <a:latin typeface="Courier New" pitchFamily="49" charset="0"/>
                </a:rPr>
                <a:t>Passenger</a:t>
              </a:r>
              <a:endParaRPr lang="en-US" altLang="en-US" sz="1600">
                <a:latin typeface="Helvetica" charset="0"/>
              </a:endParaRP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1852613" y="3019425"/>
            <a:ext cx="2444750" cy="749300"/>
            <a:chOff x="97" y="1803"/>
            <a:chExt cx="1540" cy="472"/>
          </a:xfrm>
        </p:grpSpPr>
        <p:sp>
          <p:nvSpPr>
            <p:cNvPr id="188426" name="Oval 10"/>
            <p:cNvSpPr>
              <a:spLocks noChangeArrowheads="1"/>
            </p:cNvSpPr>
            <p:nvPr/>
          </p:nvSpPr>
          <p:spPr bwMode="auto">
            <a:xfrm>
              <a:off x="514" y="1803"/>
              <a:ext cx="706" cy="301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88427" name="Rectangle 11"/>
            <p:cNvSpPr>
              <a:spLocks noChangeArrowheads="1"/>
            </p:cNvSpPr>
            <p:nvPr/>
          </p:nvSpPr>
          <p:spPr bwMode="auto">
            <a:xfrm>
              <a:off x="97" y="2121"/>
              <a:ext cx="154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sz="1600" b="1">
                  <a:solidFill>
                    <a:srgbClr val="000000"/>
                  </a:solidFill>
                  <a:latin typeface="Courier New" pitchFamily="49" charset="0"/>
                </a:rPr>
                <a:t>PurchaseSingleTicket</a:t>
              </a:r>
              <a:endParaRPr lang="en-US" altLang="en-US" sz="1600">
                <a:latin typeface="Helvetica" charset="0"/>
              </a:endParaRPr>
            </a:p>
          </p:txBody>
        </p:sp>
      </p:grpSp>
      <p:sp>
        <p:nvSpPr>
          <p:cNvPr id="188428" name="Line 12"/>
          <p:cNvSpPr>
            <a:spLocks noChangeShapeType="1"/>
          </p:cNvSpPr>
          <p:nvPr/>
        </p:nvSpPr>
        <p:spPr bwMode="auto">
          <a:xfrm flipH="1">
            <a:off x="3074988" y="2619375"/>
            <a:ext cx="1587" cy="3206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88430" name="Oval 14"/>
          <p:cNvSpPr>
            <a:spLocks noChangeArrowheads="1"/>
          </p:cNvSpPr>
          <p:nvPr/>
        </p:nvSpPr>
        <p:spPr bwMode="auto">
          <a:xfrm>
            <a:off x="4616450" y="2443163"/>
            <a:ext cx="1120775" cy="477837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88431" name="Rectangle 15"/>
          <p:cNvSpPr>
            <a:spLocks noChangeArrowheads="1"/>
          </p:cNvSpPr>
          <p:nvPr/>
        </p:nvSpPr>
        <p:spPr bwMode="auto">
          <a:xfrm>
            <a:off x="4137025" y="2947988"/>
            <a:ext cx="23225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altLang="en-US" sz="1600" b="1">
                <a:solidFill>
                  <a:srgbClr val="000000"/>
                </a:solidFill>
                <a:latin typeface="Courier New" pitchFamily="49" charset="0"/>
              </a:rPr>
              <a:t>PurchaseMonthlyPass</a:t>
            </a:r>
            <a:endParaRPr lang="en-US" altLang="en-US" sz="1600">
              <a:latin typeface="Helvetica" charset="0"/>
            </a:endParaRPr>
          </a:p>
        </p:txBody>
      </p:sp>
      <p:sp>
        <p:nvSpPr>
          <p:cNvPr id="188432" name="Line 16"/>
          <p:cNvSpPr>
            <a:spLocks noChangeShapeType="1"/>
          </p:cNvSpPr>
          <p:nvPr/>
        </p:nvSpPr>
        <p:spPr bwMode="auto">
          <a:xfrm>
            <a:off x="3625850" y="2038350"/>
            <a:ext cx="1116013" cy="3714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88433" name="Line 17"/>
          <p:cNvSpPr>
            <a:spLocks noChangeShapeType="1"/>
          </p:cNvSpPr>
          <p:nvPr/>
        </p:nvSpPr>
        <p:spPr bwMode="auto">
          <a:xfrm flipH="1">
            <a:off x="4889500" y="3394075"/>
            <a:ext cx="522288" cy="1069975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 type="arrow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88434" name="Text Box 18"/>
          <p:cNvSpPr txBox="1">
            <a:spLocks noChangeArrowheads="1"/>
          </p:cNvSpPr>
          <p:nvPr/>
        </p:nvSpPr>
        <p:spPr bwMode="auto">
          <a:xfrm>
            <a:off x="5257800" y="3810000"/>
            <a:ext cx="15287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sz="1600" b="1">
                <a:solidFill>
                  <a:srgbClr val="000000"/>
                </a:solidFill>
                <a:latin typeface="Courier New" pitchFamily="49" charset="0"/>
              </a:rPr>
              <a:t>&lt;&lt;include&gt;&gt;</a:t>
            </a:r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3897313" y="4543425"/>
            <a:ext cx="1466850" cy="749300"/>
            <a:chOff x="1385" y="2763"/>
            <a:chExt cx="924" cy="472"/>
          </a:xfrm>
        </p:grpSpPr>
        <p:sp>
          <p:nvSpPr>
            <p:cNvPr id="188436" name="Oval 20"/>
            <p:cNvSpPr>
              <a:spLocks noChangeArrowheads="1"/>
            </p:cNvSpPr>
            <p:nvPr/>
          </p:nvSpPr>
          <p:spPr bwMode="auto">
            <a:xfrm>
              <a:off x="1494" y="2763"/>
              <a:ext cx="706" cy="301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88437" name="Rectangle 21"/>
            <p:cNvSpPr>
              <a:spLocks noChangeArrowheads="1"/>
            </p:cNvSpPr>
            <p:nvPr/>
          </p:nvSpPr>
          <p:spPr bwMode="auto">
            <a:xfrm>
              <a:off x="1385" y="3081"/>
              <a:ext cx="92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sz="1600" b="1">
                  <a:solidFill>
                    <a:srgbClr val="000000"/>
                  </a:solidFill>
                  <a:latin typeface="Courier New" pitchFamily="49" charset="0"/>
                </a:rPr>
                <a:t>CollectMoney</a:t>
              </a:r>
              <a:endParaRPr lang="en-US" altLang="en-US" sz="1600">
                <a:latin typeface="Helvetica" charset="0"/>
              </a:endParaRPr>
            </a:p>
          </p:txBody>
        </p:sp>
      </p:grpSp>
      <p:sp>
        <p:nvSpPr>
          <p:cNvPr id="188438" name="Line 22"/>
          <p:cNvSpPr>
            <a:spLocks noChangeShapeType="1"/>
          </p:cNvSpPr>
          <p:nvPr/>
        </p:nvSpPr>
        <p:spPr bwMode="auto">
          <a:xfrm>
            <a:off x="3379788" y="3863975"/>
            <a:ext cx="1103312" cy="625475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 type="arrow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88439" name="Text Box 23"/>
          <p:cNvSpPr txBox="1">
            <a:spLocks noChangeArrowheads="1"/>
          </p:cNvSpPr>
          <p:nvPr/>
        </p:nvSpPr>
        <p:spPr bwMode="auto">
          <a:xfrm>
            <a:off x="2514600" y="4140200"/>
            <a:ext cx="15287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sz="1600" b="1">
                <a:solidFill>
                  <a:srgbClr val="000000"/>
                </a:solidFill>
                <a:latin typeface="Courier New" pitchFamily="49" charset="0"/>
              </a:rPr>
              <a:t>&lt;&lt;include&gt;&gt;</a:t>
            </a:r>
          </a:p>
        </p:txBody>
      </p:sp>
      <p:sp>
        <p:nvSpPr>
          <p:cNvPr id="188440" name="Rectangle 24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/>
          <a:lstStyle/>
          <a:p>
            <a:r>
              <a:rPr lang="en-US" altLang="en-US" sz="3000"/>
              <a:t>The &lt;&lt;include&gt;&gt; Relationship (re-use)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Software Engineering – ECSE321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        Unit 4 – Modeling in UML  /</a:t>
            </a:r>
            <a:fld id="{FD50462C-C7C2-4AF2-8A9D-3F30E0177C92}" type="slidenum">
              <a:rPr lang="en-US"/>
              <a:pPr/>
              <a:t>17</a:t>
            </a:fld>
            <a:endParaRPr lang="en-US"/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Include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An </a:t>
            </a:r>
            <a:r>
              <a:rPr lang="en-US" altLang="en-US" sz="2800">
                <a:latin typeface="Courier New" pitchFamily="49" charset="0"/>
              </a:rPr>
              <a:t>&lt;&lt;include&gt;&gt;</a:t>
            </a:r>
            <a:r>
              <a:rPr lang="en-US" altLang="en-US"/>
              <a:t> relationship represents behavior that is factored out of the use case.</a:t>
            </a:r>
          </a:p>
          <a:p>
            <a:r>
              <a:rPr lang="en-US" altLang="en-US"/>
              <a:t>An </a:t>
            </a:r>
            <a:r>
              <a:rPr lang="en-US" altLang="en-US" sz="2800">
                <a:latin typeface="Courier New" pitchFamily="49" charset="0"/>
              </a:rPr>
              <a:t>&lt;&lt;include&gt;&gt;</a:t>
            </a:r>
            <a:r>
              <a:rPr lang="en-US" altLang="en-US"/>
              <a:t> represents behavior that is </a:t>
            </a:r>
            <a:r>
              <a:rPr lang="en-US" altLang="en-US" b="1"/>
              <a:t>factored out</a:t>
            </a:r>
            <a:r>
              <a:rPr lang="en-US" altLang="en-US"/>
              <a:t> </a:t>
            </a:r>
            <a:r>
              <a:rPr lang="en-US" altLang="en-US" b="1"/>
              <a:t>for reuse</a:t>
            </a:r>
          </a:p>
          <a:p>
            <a:r>
              <a:rPr lang="en-US" altLang="en-US"/>
              <a:t>The direction of a </a:t>
            </a:r>
            <a:r>
              <a:rPr lang="en-US" altLang="en-US" sz="2800">
                <a:latin typeface="Courier New" pitchFamily="49" charset="0"/>
              </a:rPr>
              <a:t>&lt;&lt;include&gt;&gt;</a:t>
            </a:r>
            <a:r>
              <a:rPr lang="en-US" altLang="en-US"/>
              <a:t> relationship is </a:t>
            </a:r>
            <a:r>
              <a:rPr lang="en-US" altLang="en-US">
                <a:solidFill>
                  <a:srgbClr val="990000"/>
                </a:solidFill>
              </a:rPr>
              <a:t>to the included</a:t>
            </a:r>
            <a:r>
              <a:rPr lang="en-US" altLang="en-US"/>
              <a:t> use case (unlike </a:t>
            </a:r>
            <a:r>
              <a:rPr lang="en-US" altLang="en-US" sz="2800">
                <a:latin typeface="Courier New" pitchFamily="49" charset="0"/>
              </a:rPr>
              <a:t>&lt;&lt;extend&gt;&gt;</a:t>
            </a:r>
            <a:r>
              <a:rPr lang="en-US" altLang="en-US"/>
              <a:t> relationships).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Software Engineering – ECSE321</a:t>
            </a: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        Unit 4 – Modeling in UML  /</a:t>
            </a:r>
            <a:fld id="{446FC750-83DA-48A9-90E6-D1C70EF7809A}" type="slidenum">
              <a:rPr lang="en-US"/>
              <a:pPr/>
              <a:t>18</a:t>
            </a:fld>
            <a:endParaRPr lang="en-US"/>
          </a:p>
        </p:txBody>
      </p:sp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Inheritance Relationship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00600" y="1371600"/>
            <a:ext cx="3886200" cy="46069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Refinement of one use case by another (“kind of” relationship)</a:t>
            </a:r>
          </a:p>
          <a:p>
            <a:pPr>
              <a:lnSpc>
                <a:spcPct val="90000"/>
              </a:lnSpc>
            </a:pPr>
            <a:r>
              <a:rPr lang="en-US" sz="2400"/>
              <a:t>A solid line with triangle pointing to the basic use case </a:t>
            </a:r>
          </a:p>
          <a:p>
            <a:pPr>
              <a:lnSpc>
                <a:spcPct val="90000"/>
              </a:lnSpc>
            </a:pPr>
            <a:r>
              <a:rPr lang="en-US" sz="2400"/>
              <a:t>Different from </a:t>
            </a:r>
            <a:r>
              <a:rPr lang="en-US" altLang="en-US" sz="2000">
                <a:latin typeface="Courier New" pitchFamily="49" charset="0"/>
              </a:rPr>
              <a:t>&lt;&lt;extend&gt;&gt;</a:t>
            </a:r>
            <a:r>
              <a:rPr lang="en-US" altLang="en-US" sz="2400"/>
              <a:t> which describes a different flow of events</a:t>
            </a:r>
            <a:endParaRPr lang="en-US" sz="2400"/>
          </a:p>
          <a:p>
            <a:pPr>
              <a:lnSpc>
                <a:spcPct val="90000"/>
              </a:lnSpc>
            </a:pPr>
            <a:endParaRPr lang="en-US" sz="240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09600" y="5181600"/>
            <a:ext cx="2444750" cy="749300"/>
            <a:chOff x="97" y="1803"/>
            <a:chExt cx="1540" cy="472"/>
          </a:xfrm>
        </p:grpSpPr>
        <p:sp>
          <p:nvSpPr>
            <p:cNvPr id="209925" name="Oval 5"/>
            <p:cNvSpPr>
              <a:spLocks noChangeArrowheads="1"/>
            </p:cNvSpPr>
            <p:nvPr/>
          </p:nvSpPr>
          <p:spPr bwMode="auto">
            <a:xfrm>
              <a:off x="514" y="1803"/>
              <a:ext cx="706" cy="301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9926" name="Rectangle 6"/>
            <p:cNvSpPr>
              <a:spLocks noChangeArrowheads="1"/>
            </p:cNvSpPr>
            <p:nvPr/>
          </p:nvSpPr>
          <p:spPr bwMode="auto">
            <a:xfrm>
              <a:off x="97" y="2121"/>
              <a:ext cx="154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sz="1600" b="1">
                  <a:solidFill>
                    <a:srgbClr val="000000"/>
                  </a:solidFill>
                  <a:latin typeface="Courier New" pitchFamily="49" charset="0"/>
                </a:rPr>
                <a:t>CollectMoneyWithCard</a:t>
              </a:r>
              <a:endParaRPr lang="en-US" altLang="en-US" sz="1600">
                <a:latin typeface="Helvetica" charset="0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28600" y="3048000"/>
            <a:ext cx="2444750" cy="749300"/>
            <a:chOff x="97" y="1803"/>
            <a:chExt cx="1540" cy="472"/>
          </a:xfrm>
        </p:grpSpPr>
        <p:sp>
          <p:nvSpPr>
            <p:cNvPr id="209928" name="Oval 8"/>
            <p:cNvSpPr>
              <a:spLocks noChangeArrowheads="1"/>
            </p:cNvSpPr>
            <p:nvPr/>
          </p:nvSpPr>
          <p:spPr bwMode="auto">
            <a:xfrm>
              <a:off x="514" y="1803"/>
              <a:ext cx="706" cy="301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9929" name="Rectangle 9"/>
            <p:cNvSpPr>
              <a:spLocks noChangeArrowheads="1"/>
            </p:cNvSpPr>
            <p:nvPr/>
          </p:nvSpPr>
          <p:spPr bwMode="auto">
            <a:xfrm>
              <a:off x="97" y="2121"/>
              <a:ext cx="154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sz="1600" b="1">
                  <a:solidFill>
                    <a:srgbClr val="000000"/>
                  </a:solidFill>
                  <a:latin typeface="Courier New" pitchFamily="49" charset="0"/>
                </a:rPr>
                <a:t>CollectMoneyWithVISA</a:t>
              </a:r>
              <a:endParaRPr lang="en-US" altLang="en-US" sz="1600">
                <a:latin typeface="Helvetica" charset="0"/>
              </a:endParaRP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2355850" y="3581400"/>
            <a:ext cx="2444750" cy="749300"/>
            <a:chOff x="97" y="1803"/>
            <a:chExt cx="1540" cy="472"/>
          </a:xfrm>
        </p:grpSpPr>
        <p:sp>
          <p:nvSpPr>
            <p:cNvPr id="209931" name="Oval 11"/>
            <p:cNvSpPr>
              <a:spLocks noChangeArrowheads="1"/>
            </p:cNvSpPr>
            <p:nvPr/>
          </p:nvSpPr>
          <p:spPr bwMode="auto">
            <a:xfrm>
              <a:off x="514" y="1803"/>
              <a:ext cx="706" cy="301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9932" name="Rectangle 12"/>
            <p:cNvSpPr>
              <a:spLocks noChangeArrowheads="1"/>
            </p:cNvSpPr>
            <p:nvPr/>
          </p:nvSpPr>
          <p:spPr bwMode="auto">
            <a:xfrm>
              <a:off x="97" y="2121"/>
              <a:ext cx="154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sz="1600" b="1">
                  <a:solidFill>
                    <a:srgbClr val="000000"/>
                  </a:solidFill>
                  <a:latin typeface="Courier New" pitchFamily="49" charset="0"/>
                </a:rPr>
                <a:t>CollectMoneyWithAMEX</a:t>
              </a:r>
              <a:endParaRPr lang="en-US" altLang="en-US" sz="1600">
                <a:latin typeface="Helvetica" charset="0"/>
              </a:endParaRPr>
            </a:p>
          </p:txBody>
        </p:sp>
      </p:grp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1600200" y="3886200"/>
            <a:ext cx="304800" cy="1219200"/>
            <a:chOff x="1008" y="2448"/>
            <a:chExt cx="192" cy="768"/>
          </a:xfrm>
        </p:grpSpPr>
        <p:sp>
          <p:nvSpPr>
            <p:cNvPr id="209938" name="Line 18"/>
            <p:cNvSpPr>
              <a:spLocks noChangeShapeType="1"/>
            </p:cNvSpPr>
            <p:nvPr/>
          </p:nvSpPr>
          <p:spPr bwMode="auto">
            <a:xfrm flipH="1" flipV="1">
              <a:off x="1008" y="2448"/>
              <a:ext cx="96" cy="67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9940" name="AutoShape 20"/>
            <p:cNvSpPr>
              <a:spLocks noChangeArrowheads="1"/>
            </p:cNvSpPr>
            <p:nvPr/>
          </p:nvSpPr>
          <p:spPr bwMode="auto">
            <a:xfrm rot="3398378">
              <a:off x="1056" y="3072"/>
              <a:ext cx="144" cy="144"/>
            </a:xfrm>
            <a:prstGeom prst="triangle">
              <a:avLst>
                <a:gd name="adj" fmla="val 50000"/>
              </a:avLst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209944" name="Line 24"/>
          <p:cNvSpPr>
            <a:spLocks noChangeShapeType="1"/>
          </p:cNvSpPr>
          <p:nvPr/>
        </p:nvSpPr>
        <p:spPr bwMode="auto">
          <a:xfrm rot="2729409" flipH="1" flipV="1">
            <a:off x="2638425" y="4298950"/>
            <a:ext cx="120650" cy="914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09945" name="AutoShape 25"/>
          <p:cNvSpPr>
            <a:spLocks noChangeArrowheads="1"/>
          </p:cNvSpPr>
          <p:nvPr/>
        </p:nvSpPr>
        <p:spPr bwMode="auto">
          <a:xfrm rot="6127787">
            <a:off x="2301875" y="5059363"/>
            <a:ext cx="228600" cy="228600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Class Diagrams</a:t>
            </a:r>
            <a:endParaRPr lang="en-CA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CA" dirty="0" smtClean="0"/>
              <a:t>Describe classes – in the OO sense</a:t>
            </a:r>
          </a:p>
          <a:p>
            <a:r>
              <a:rPr lang="en-CA" dirty="0" smtClean="0"/>
              <a:t>Class diagrams are </a:t>
            </a:r>
            <a:r>
              <a:rPr lang="en-CA" b="1" i="1" dirty="0" smtClean="0"/>
              <a:t>static </a:t>
            </a:r>
            <a:r>
              <a:rPr lang="en-CA" dirty="0" smtClean="0"/>
              <a:t>– they display what interacts but not what happens when they do interact</a:t>
            </a:r>
          </a:p>
          <a:p>
            <a:r>
              <a:rPr lang="en-CA" dirty="0" smtClean="0"/>
              <a:t>Each box is a class</a:t>
            </a:r>
          </a:p>
          <a:p>
            <a:pPr lvl="1"/>
            <a:r>
              <a:rPr lang="en-CA" dirty="0" smtClean="0"/>
              <a:t>list of fields</a:t>
            </a:r>
          </a:p>
          <a:p>
            <a:pPr lvl="1"/>
            <a:r>
              <a:rPr lang="en-CA" dirty="0" smtClean="0"/>
              <a:t>list of methods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Software Engineering – ECSE321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         Unit 5 – Modeling in UML  /</a:t>
            </a:r>
            <a:fld id="{16D34B6A-AFFB-4102-920F-30697F14F15F}" type="slidenum">
              <a:rPr lang="en-US" smtClean="0"/>
              <a:pPr/>
              <a:t>19</a:t>
            </a:fld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4987925" y="1962538"/>
            <a:ext cx="3394075" cy="3295262"/>
            <a:chOff x="4987925" y="1962538"/>
            <a:chExt cx="3394075" cy="3295262"/>
          </a:xfrm>
        </p:grpSpPr>
        <p:sp>
          <p:nvSpPr>
            <p:cNvPr id="18" name="Rectangle 7"/>
            <p:cNvSpPr>
              <a:spLocks noChangeArrowheads="1"/>
            </p:cNvSpPr>
            <p:nvPr/>
          </p:nvSpPr>
          <p:spPr bwMode="auto">
            <a:xfrm>
              <a:off x="4987925" y="1962538"/>
              <a:ext cx="3394075" cy="469901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CA" b="1" dirty="0" smtClean="0">
                  <a:latin typeface="Comic Sans MS" pitchFamily="66" charset="0"/>
                </a:rPr>
                <a:t>Train</a:t>
              </a:r>
              <a:endParaRPr lang="en-CA" b="1" dirty="0">
                <a:latin typeface="Comic Sans MS" pitchFamily="66" charset="0"/>
              </a:endParaRPr>
            </a:p>
          </p:txBody>
        </p:sp>
        <p:sp>
          <p:nvSpPr>
            <p:cNvPr id="19" name="Rectangle 8"/>
            <p:cNvSpPr>
              <a:spLocks noChangeArrowheads="1"/>
            </p:cNvSpPr>
            <p:nvPr/>
          </p:nvSpPr>
          <p:spPr bwMode="auto">
            <a:xfrm>
              <a:off x="4987925" y="3733800"/>
              <a:ext cx="3394075" cy="1524000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CA" dirty="0" err="1" smtClean="0">
                  <a:latin typeface="Comic Sans MS" pitchFamily="66" charset="0"/>
                </a:rPr>
                <a:t>addStop</a:t>
              </a:r>
              <a:r>
                <a:rPr lang="en-CA" dirty="0" smtClean="0">
                  <a:latin typeface="Comic Sans MS" pitchFamily="66" charset="0"/>
                </a:rPr>
                <a:t> (stop)</a:t>
              </a:r>
            </a:p>
            <a:p>
              <a:pPr algn="l"/>
              <a:r>
                <a:rPr lang="en-CA" dirty="0" err="1" smtClean="0">
                  <a:latin typeface="Comic Sans MS" pitchFamily="66" charset="0"/>
                </a:rPr>
                <a:t>startTrain</a:t>
              </a:r>
              <a:r>
                <a:rPr lang="en-CA" dirty="0" smtClean="0">
                  <a:latin typeface="Comic Sans MS" pitchFamily="66" charset="0"/>
                </a:rPr>
                <a:t>(velocity)</a:t>
              </a:r>
            </a:p>
            <a:p>
              <a:pPr algn="l"/>
              <a:r>
                <a:rPr lang="en-CA" dirty="0" err="1" smtClean="0">
                  <a:latin typeface="Comic Sans MS" pitchFamily="66" charset="0"/>
                </a:rPr>
                <a:t>stopTrain</a:t>
              </a:r>
              <a:r>
                <a:rPr lang="en-CA" dirty="0" smtClean="0">
                  <a:latin typeface="Comic Sans MS" pitchFamily="66" charset="0"/>
                </a:rPr>
                <a:t>()</a:t>
              </a:r>
            </a:p>
            <a:p>
              <a:pPr algn="l"/>
              <a:r>
                <a:rPr lang="en-CA" dirty="0" err="1" smtClean="0">
                  <a:latin typeface="Comic Sans MS" pitchFamily="66" charset="0"/>
                </a:rPr>
                <a:t>openDoors</a:t>
              </a:r>
              <a:r>
                <a:rPr lang="en-CA" dirty="0" smtClean="0">
                  <a:latin typeface="Comic Sans MS" pitchFamily="66" charset="0"/>
                </a:rPr>
                <a:t>()</a:t>
              </a:r>
            </a:p>
            <a:p>
              <a:pPr algn="l"/>
              <a:r>
                <a:rPr lang="en-CA" dirty="0" err="1" smtClean="0">
                  <a:latin typeface="Comic Sans MS" pitchFamily="66" charset="0"/>
                </a:rPr>
                <a:t>closeDoors</a:t>
              </a:r>
              <a:r>
                <a:rPr lang="en-CA" dirty="0" smtClean="0">
                  <a:latin typeface="Comic Sans MS" pitchFamily="66" charset="0"/>
                </a:rPr>
                <a:t>()</a:t>
              </a:r>
            </a:p>
            <a:p>
              <a:pPr algn="l"/>
              <a:endParaRPr lang="en-CA" dirty="0" smtClean="0">
                <a:latin typeface="Comic Sans MS" pitchFamily="66" charset="0"/>
              </a:endParaRPr>
            </a:p>
          </p:txBody>
        </p:sp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4990324" y="2438400"/>
              <a:ext cx="3391676" cy="1295400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CA" dirty="0" err="1" smtClean="0">
                  <a:latin typeface="Comic Sans MS" pitchFamily="66" charset="0"/>
                </a:rPr>
                <a:t>lastStop</a:t>
              </a:r>
              <a:endParaRPr lang="en-CA" dirty="0" smtClean="0">
                <a:latin typeface="Comic Sans MS" pitchFamily="66" charset="0"/>
              </a:endParaRPr>
            </a:p>
            <a:p>
              <a:pPr algn="l"/>
              <a:r>
                <a:rPr lang="en-CA" dirty="0" err="1" smtClean="0">
                  <a:latin typeface="Comic Sans MS" pitchFamily="66" charset="0"/>
                </a:rPr>
                <a:t>nextStop</a:t>
              </a:r>
              <a:endParaRPr lang="en-CA" dirty="0" smtClean="0">
                <a:latin typeface="Comic Sans MS" pitchFamily="66" charset="0"/>
              </a:endParaRPr>
            </a:p>
            <a:p>
              <a:pPr algn="l"/>
              <a:r>
                <a:rPr lang="en-CA" dirty="0" smtClean="0">
                  <a:latin typeface="Comic Sans MS" pitchFamily="66" charset="0"/>
                </a:rPr>
                <a:t>velocity</a:t>
              </a:r>
            </a:p>
            <a:p>
              <a:pPr algn="l"/>
              <a:r>
                <a:rPr lang="en-CA" dirty="0" err="1" smtClean="0">
                  <a:latin typeface="Comic Sans MS" pitchFamily="66" charset="0"/>
                </a:rPr>
                <a:t>doorsOpen</a:t>
              </a:r>
              <a:r>
                <a:rPr lang="en-CA" dirty="0" smtClean="0">
                  <a:latin typeface="Comic Sans MS" pitchFamily="66" charset="0"/>
                </a:rPr>
                <a:t>?</a:t>
              </a:r>
            </a:p>
            <a:p>
              <a:pPr algn="l"/>
              <a:endParaRPr lang="en-CA" dirty="0" smtClean="0">
                <a:latin typeface="Comic Sans MS" pitchFamily="66" charset="0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Modeling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Describing a system at a high level of abstraction</a:t>
            </a:r>
          </a:p>
          <a:p>
            <a:pPr lvl="1"/>
            <a:r>
              <a:rPr lang="en-CA" dirty="0" smtClean="0"/>
              <a:t>A model of the system</a:t>
            </a:r>
          </a:p>
          <a:p>
            <a:pPr lvl="1"/>
            <a:r>
              <a:rPr lang="en-CA" dirty="0" smtClean="0"/>
              <a:t>Used for requirements and specification</a:t>
            </a:r>
          </a:p>
          <a:p>
            <a:r>
              <a:rPr lang="en-CA" dirty="0" smtClean="0"/>
              <a:t>Many notations over time</a:t>
            </a:r>
          </a:p>
          <a:p>
            <a:pPr lvl="1"/>
            <a:r>
              <a:rPr lang="en-CA" dirty="0" smtClean="0"/>
              <a:t>State machines</a:t>
            </a:r>
          </a:p>
          <a:p>
            <a:pPr lvl="1"/>
            <a:r>
              <a:rPr lang="en-CA" dirty="0" smtClean="0"/>
              <a:t>Entity-relationship diagrams</a:t>
            </a:r>
          </a:p>
          <a:p>
            <a:pPr lvl="1"/>
            <a:r>
              <a:rPr lang="en-CA" dirty="0" smtClean="0"/>
              <a:t>Dataflow diagrams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Software Engineering – ECSE321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         Unit 5 – Modeling in UML  /</a:t>
            </a:r>
            <a:fld id="{16D34B6A-AFFB-4102-920F-30697F14F15F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Software Engineering – ECSE321</a:t>
            </a:r>
          </a:p>
        </p:txBody>
      </p:sp>
      <p:sp>
        <p:nvSpPr>
          <p:cNvPr id="2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        Unit 4 – Modeling in UML  /</a:t>
            </a:r>
            <a:fld id="{DB67CE50-A781-4D09-8C49-3559A9C61359}" type="slidenum">
              <a:rPr lang="en-US"/>
              <a:pPr/>
              <a:t>20</a:t>
            </a:fld>
            <a:endParaRPr lang="en-US"/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Classes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4114800"/>
            <a:ext cx="8229600" cy="1684338"/>
          </a:xfrm>
        </p:spPr>
        <p:txBody>
          <a:bodyPr/>
          <a:lstStyle/>
          <a:p>
            <a:pPr marL="285750" indent="-285750">
              <a:lnSpc>
                <a:spcPct val="80000"/>
              </a:lnSpc>
            </a:pPr>
            <a:r>
              <a:rPr lang="en-US" altLang="en-US" sz="2400"/>
              <a:t>A </a:t>
            </a:r>
            <a:r>
              <a:rPr lang="en-US" altLang="en-US" sz="2400" b="1">
                <a:solidFill>
                  <a:srgbClr val="990000"/>
                </a:solidFill>
              </a:rPr>
              <a:t>class</a:t>
            </a:r>
            <a:r>
              <a:rPr lang="en-US" altLang="en-US" sz="2400"/>
              <a:t> represent a concept</a:t>
            </a:r>
          </a:p>
          <a:p>
            <a:pPr marL="685800" lvl="1" indent="-228600">
              <a:lnSpc>
                <a:spcPct val="80000"/>
              </a:lnSpc>
            </a:pPr>
            <a:r>
              <a:rPr lang="en-US" altLang="en-US" sz="2100"/>
              <a:t>Attribute and behavior of a set of objects</a:t>
            </a:r>
            <a:endParaRPr lang="en-US" altLang="en-US" sz="2100">
              <a:solidFill>
                <a:srgbClr val="990000"/>
              </a:solidFill>
            </a:endParaRPr>
          </a:p>
          <a:p>
            <a:pPr marL="285750" indent="-285750">
              <a:lnSpc>
                <a:spcPct val="80000"/>
              </a:lnSpc>
            </a:pPr>
            <a:r>
              <a:rPr lang="en-US" altLang="en-US" sz="2400"/>
              <a:t>Each attribute has a </a:t>
            </a:r>
            <a:r>
              <a:rPr lang="en-US" altLang="en-US" sz="2400" b="1">
                <a:solidFill>
                  <a:srgbClr val="990000"/>
                </a:solidFill>
              </a:rPr>
              <a:t>type</a:t>
            </a:r>
            <a:endParaRPr lang="en-US" altLang="en-US" sz="2400" b="1"/>
          </a:p>
          <a:p>
            <a:pPr marL="285750" indent="-285750">
              <a:lnSpc>
                <a:spcPct val="80000"/>
              </a:lnSpc>
            </a:pPr>
            <a:r>
              <a:rPr lang="en-US" altLang="en-US" sz="2400"/>
              <a:t>Each operation may have a </a:t>
            </a:r>
            <a:r>
              <a:rPr lang="en-US" altLang="en-US" sz="2400" b="1">
                <a:solidFill>
                  <a:srgbClr val="990000"/>
                </a:solidFill>
              </a:rPr>
              <a:t>signature</a:t>
            </a:r>
            <a:endParaRPr lang="en-US" altLang="en-US" sz="2400" b="1"/>
          </a:p>
          <a:p>
            <a:pPr marL="285750" indent="-285750">
              <a:lnSpc>
                <a:spcPct val="80000"/>
              </a:lnSpc>
            </a:pPr>
            <a:r>
              <a:rPr lang="en-US" altLang="en-US" sz="2400"/>
              <a:t>The class name is the only mandatory information.</a:t>
            </a:r>
          </a:p>
        </p:txBody>
      </p:sp>
      <p:grpSp>
        <p:nvGrpSpPr>
          <p:cNvPr id="190468" name="Group 4"/>
          <p:cNvGrpSpPr>
            <a:grpSpLocks/>
          </p:cNvGrpSpPr>
          <p:nvPr/>
        </p:nvGrpSpPr>
        <p:grpSpPr bwMode="auto">
          <a:xfrm>
            <a:off x="873125" y="2243138"/>
            <a:ext cx="2247900" cy="1300162"/>
            <a:chOff x="550" y="1413"/>
            <a:chExt cx="1416" cy="819"/>
          </a:xfrm>
        </p:grpSpPr>
        <p:sp>
          <p:nvSpPr>
            <p:cNvPr id="190469" name="Text Box 5"/>
            <p:cNvSpPr txBox="1">
              <a:spLocks noChangeArrowheads="1"/>
            </p:cNvSpPr>
            <p:nvPr/>
          </p:nvSpPr>
          <p:spPr bwMode="auto">
            <a:xfrm>
              <a:off x="584" y="1655"/>
              <a:ext cx="1382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/>
              <a:r>
                <a:rPr lang="en-US" altLang="en-US" b="1">
                  <a:solidFill>
                    <a:srgbClr val="000000"/>
                  </a:solidFill>
                  <a:latin typeface="Courier New" pitchFamily="49" charset="0"/>
                </a:rPr>
                <a:t>zone2price</a:t>
              </a:r>
            </a:p>
            <a:p>
              <a:pPr algn="l" eaLnBrk="0" hangingPunct="0"/>
              <a:r>
                <a:rPr lang="en-US" altLang="en-US" b="1">
                  <a:solidFill>
                    <a:srgbClr val="000000"/>
                  </a:solidFill>
                  <a:latin typeface="Courier New" pitchFamily="49" charset="0"/>
                </a:rPr>
                <a:t>getZones()</a:t>
              </a:r>
            </a:p>
            <a:p>
              <a:pPr algn="l" eaLnBrk="0" hangingPunct="0"/>
              <a:r>
                <a:rPr lang="en-US" altLang="en-US" b="1">
                  <a:solidFill>
                    <a:srgbClr val="000000"/>
                  </a:solidFill>
                  <a:latin typeface="Courier New" pitchFamily="49" charset="0"/>
                </a:rPr>
                <a:t>getPrice()</a:t>
              </a:r>
            </a:p>
          </p:txBody>
        </p:sp>
        <p:grpSp>
          <p:nvGrpSpPr>
            <p:cNvPr id="190470" name="Group 6"/>
            <p:cNvGrpSpPr>
              <a:grpSpLocks/>
            </p:cNvGrpSpPr>
            <p:nvPr/>
          </p:nvGrpSpPr>
          <p:grpSpPr bwMode="auto">
            <a:xfrm>
              <a:off x="550" y="1413"/>
              <a:ext cx="1390" cy="282"/>
              <a:chOff x="554" y="1413"/>
              <a:chExt cx="1390" cy="282"/>
            </a:xfrm>
          </p:grpSpPr>
          <p:sp>
            <p:nvSpPr>
              <p:cNvPr id="190471" name="Rectangle 7"/>
              <p:cNvSpPr>
                <a:spLocks noChangeArrowheads="1"/>
              </p:cNvSpPr>
              <p:nvPr/>
            </p:nvSpPr>
            <p:spPr bwMode="auto">
              <a:xfrm>
                <a:off x="554" y="1413"/>
                <a:ext cx="1390" cy="282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90472" name="Rectangle 8"/>
              <p:cNvSpPr>
                <a:spLocks noChangeArrowheads="1"/>
              </p:cNvSpPr>
              <p:nvPr/>
            </p:nvSpPr>
            <p:spPr bwMode="auto">
              <a:xfrm>
                <a:off x="647" y="1507"/>
                <a:ext cx="120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altLang="en-US" b="1">
                    <a:solidFill>
                      <a:srgbClr val="000000"/>
                    </a:solidFill>
                    <a:latin typeface="Courier New" pitchFamily="49" charset="0"/>
                  </a:rPr>
                  <a:t>TariffSchedule</a:t>
                </a:r>
              </a:p>
            </p:txBody>
          </p:sp>
        </p:grpSp>
        <p:sp>
          <p:nvSpPr>
            <p:cNvPr id="190473" name="Rectangle 9"/>
            <p:cNvSpPr>
              <a:spLocks noChangeArrowheads="1"/>
            </p:cNvSpPr>
            <p:nvPr/>
          </p:nvSpPr>
          <p:spPr bwMode="auto">
            <a:xfrm>
              <a:off x="550" y="1694"/>
              <a:ext cx="1390" cy="162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90474" name="Rectangle 10"/>
            <p:cNvSpPr>
              <a:spLocks noChangeArrowheads="1"/>
            </p:cNvSpPr>
            <p:nvPr/>
          </p:nvSpPr>
          <p:spPr bwMode="auto">
            <a:xfrm>
              <a:off x="550" y="1854"/>
              <a:ext cx="1390" cy="370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190475" name="Group 11"/>
          <p:cNvGrpSpPr>
            <a:grpSpLocks/>
          </p:cNvGrpSpPr>
          <p:nvPr/>
        </p:nvGrpSpPr>
        <p:grpSpPr bwMode="auto">
          <a:xfrm>
            <a:off x="5187950" y="922338"/>
            <a:ext cx="3635375" cy="1300162"/>
            <a:chOff x="3268" y="581"/>
            <a:chExt cx="2290" cy="819"/>
          </a:xfrm>
        </p:grpSpPr>
        <p:sp>
          <p:nvSpPr>
            <p:cNvPr id="190476" name="Text Box 12"/>
            <p:cNvSpPr txBox="1">
              <a:spLocks noChangeArrowheads="1"/>
            </p:cNvSpPr>
            <p:nvPr/>
          </p:nvSpPr>
          <p:spPr bwMode="auto">
            <a:xfrm>
              <a:off x="3317" y="823"/>
              <a:ext cx="2241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/>
              <a:r>
                <a:rPr lang="en-US" altLang="en-US" b="1">
                  <a:solidFill>
                    <a:srgbClr val="FF0000"/>
                  </a:solidFill>
                  <a:latin typeface="Courier New" pitchFamily="49" charset="0"/>
                </a:rPr>
                <a:t>Table</a:t>
              </a:r>
              <a:r>
                <a:rPr lang="en-US" altLang="en-US" b="1">
                  <a:solidFill>
                    <a:srgbClr val="000000"/>
                  </a:solidFill>
                  <a:latin typeface="Courier New" pitchFamily="49" charset="0"/>
                </a:rPr>
                <a:t> zone2price</a:t>
              </a:r>
            </a:p>
            <a:p>
              <a:pPr algn="l" eaLnBrk="0" hangingPunct="0"/>
              <a:r>
                <a:rPr lang="en-US" altLang="en-US" b="1">
                  <a:solidFill>
                    <a:srgbClr val="FF0000"/>
                  </a:solidFill>
                  <a:latin typeface="Courier New" pitchFamily="49" charset="0"/>
                </a:rPr>
                <a:t>Enumeration</a:t>
              </a:r>
              <a:r>
                <a:rPr lang="en-US" altLang="en-US" b="1">
                  <a:solidFill>
                    <a:srgbClr val="000000"/>
                  </a:solidFill>
                  <a:latin typeface="Courier New" pitchFamily="49" charset="0"/>
                </a:rPr>
                <a:t> getZones()</a:t>
              </a:r>
            </a:p>
            <a:p>
              <a:pPr algn="l" eaLnBrk="0" hangingPunct="0"/>
              <a:r>
                <a:rPr lang="en-US" altLang="en-US" b="1">
                  <a:solidFill>
                    <a:srgbClr val="FF0000"/>
                  </a:solidFill>
                  <a:latin typeface="Courier New" pitchFamily="49" charset="0"/>
                </a:rPr>
                <a:t>Price</a:t>
              </a:r>
              <a:r>
                <a:rPr lang="en-US" altLang="en-US" b="1">
                  <a:solidFill>
                    <a:srgbClr val="000000"/>
                  </a:solidFill>
                  <a:latin typeface="Courier New" pitchFamily="49" charset="0"/>
                </a:rPr>
                <a:t> getPrice(</a:t>
              </a:r>
              <a:r>
                <a:rPr lang="en-US" altLang="en-US" b="1">
                  <a:solidFill>
                    <a:srgbClr val="FF0000"/>
                  </a:solidFill>
                  <a:latin typeface="Courier New" pitchFamily="49" charset="0"/>
                </a:rPr>
                <a:t>Zone</a:t>
              </a:r>
              <a:r>
                <a:rPr lang="en-US" altLang="en-US" b="1">
                  <a:solidFill>
                    <a:srgbClr val="000000"/>
                  </a:solidFill>
                  <a:latin typeface="Courier New" pitchFamily="49" charset="0"/>
                </a:rPr>
                <a:t>)</a:t>
              </a:r>
            </a:p>
          </p:txBody>
        </p:sp>
        <p:sp>
          <p:nvSpPr>
            <p:cNvPr id="190477" name="Rectangle 13"/>
            <p:cNvSpPr>
              <a:spLocks noChangeArrowheads="1"/>
            </p:cNvSpPr>
            <p:nvPr/>
          </p:nvSpPr>
          <p:spPr bwMode="auto">
            <a:xfrm>
              <a:off x="3268" y="581"/>
              <a:ext cx="2251" cy="282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90478" name="Rectangle 14"/>
            <p:cNvSpPr>
              <a:spLocks noChangeArrowheads="1"/>
            </p:cNvSpPr>
            <p:nvPr/>
          </p:nvSpPr>
          <p:spPr bwMode="auto">
            <a:xfrm>
              <a:off x="3793" y="675"/>
              <a:ext cx="120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b="1">
                  <a:solidFill>
                    <a:srgbClr val="000000"/>
                  </a:solidFill>
                  <a:latin typeface="Courier New" pitchFamily="49" charset="0"/>
                </a:rPr>
                <a:t>TariffSchedule</a:t>
              </a:r>
            </a:p>
          </p:txBody>
        </p:sp>
        <p:sp>
          <p:nvSpPr>
            <p:cNvPr id="190479" name="Rectangle 15"/>
            <p:cNvSpPr>
              <a:spLocks noChangeArrowheads="1"/>
            </p:cNvSpPr>
            <p:nvPr/>
          </p:nvSpPr>
          <p:spPr bwMode="auto">
            <a:xfrm>
              <a:off x="3268" y="862"/>
              <a:ext cx="2251" cy="162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90480" name="Rectangle 16"/>
            <p:cNvSpPr>
              <a:spLocks noChangeArrowheads="1"/>
            </p:cNvSpPr>
            <p:nvPr/>
          </p:nvSpPr>
          <p:spPr bwMode="auto">
            <a:xfrm>
              <a:off x="3268" y="1022"/>
              <a:ext cx="2251" cy="370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190481" name="AutoShape 17"/>
          <p:cNvSpPr>
            <a:spLocks noChangeArrowheads="1"/>
          </p:cNvSpPr>
          <p:nvPr/>
        </p:nvSpPr>
        <p:spPr bwMode="auto">
          <a:xfrm>
            <a:off x="3746500" y="1731963"/>
            <a:ext cx="1092200" cy="498475"/>
          </a:xfrm>
          <a:prstGeom prst="wedgeRoundRectCallout">
            <a:avLst>
              <a:gd name="adj1" fmla="val -91329"/>
              <a:gd name="adj2" fmla="val 86718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sz="2400" b="1">
                <a:solidFill>
                  <a:srgbClr val="FF0000"/>
                </a:solidFill>
                <a:latin typeface="Helvetica" charset="0"/>
              </a:rPr>
              <a:t>Name</a:t>
            </a:r>
            <a:endParaRPr lang="en-US" altLang="en-US" sz="2400">
              <a:solidFill>
                <a:srgbClr val="FF0000"/>
              </a:solidFill>
              <a:latin typeface="Helvetica" charset="0"/>
            </a:endParaRPr>
          </a:p>
        </p:txBody>
      </p:sp>
      <p:sp>
        <p:nvSpPr>
          <p:cNvPr id="190482" name="AutoShape 18"/>
          <p:cNvSpPr>
            <a:spLocks noChangeArrowheads="1"/>
          </p:cNvSpPr>
          <p:nvPr/>
        </p:nvSpPr>
        <p:spPr bwMode="auto">
          <a:xfrm>
            <a:off x="3413125" y="2544763"/>
            <a:ext cx="1747838" cy="498475"/>
          </a:xfrm>
          <a:prstGeom prst="wedgeRoundRectCallout">
            <a:avLst>
              <a:gd name="adj1" fmla="val -68421"/>
              <a:gd name="adj2" fmla="val 9634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sz="2400" b="1">
                <a:solidFill>
                  <a:srgbClr val="FF0000"/>
                </a:solidFill>
                <a:latin typeface="Helvetica" charset="0"/>
              </a:rPr>
              <a:t>Attributes</a:t>
            </a:r>
          </a:p>
        </p:txBody>
      </p:sp>
      <p:sp>
        <p:nvSpPr>
          <p:cNvPr id="190483" name="AutoShape 19"/>
          <p:cNvSpPr>
            <a:spLocks noChangeArrowheads="1"/>
          </p:cNvSpPr>
          <p:nvPr/>
        </p:nvSpPr>
        <p:spPr bwMode="auto">
          <a:xfrm>
            <a:off x="3359150" y="3344863"/>
            <a:ext cx="1931988" cy="498475"/>
          </a:xfrm>
          <a:prstGeom prst="wedgeRoundRectCallout">
            <a:avLst>
              <a:gd name="adj1" fmla="val -72931"/>
              <a:gd name="adj2" fmla="val -59116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sz="2400" b="1">
                <a:solidFill>
                  <a:srgbClr val="FF0000"/>
                </a:solidFill>
                <a:latin typeface="Helvetica" charset="0"/>
              </a:rPr>
              <a:t>Operations</a:t>
            </a:r>
          </a:p>
        </p:txBody>
      </p:sp>
      <p:sp>
        <p:nvSpPr>
          <p:cNvPr id="190484" name="AutoShape 20"/>
          <p:cNvSpPr>
            <a:spLocks noChangeArrowheads="1"/>
          </p:cNvSpPr>
          <p:nvPr/>
        </p:nvSpPr>
        <p:spPr bwMode="auto">
          <a:xfrm>
            <a:off x="6200775" y="2506663"/>
            <a:ext cx="1709738" cy="498475"/>
          </a:xfrm>
          <a:prstGeom prst="wedgeRoundRectCallout">
            <a:avLst>
              <a:gd name="adj1" fmla="val -74435"/>
              <a:gd name="adj2" fmla="val -94532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sz="2400" b="1">
                <a:solidFill>
                  <a:srgbClr val="FF0000"/>
                </a:solidFill>
                <a:latin typeface="Helvetica" charset="0"/>
              </a:rPr>
              <a:t>Signature</a:t>
            </a:r>
          </a:p>
        </p:txBody>
      </p:sp>
      <p:grpSp>
        <p:nvGrpSpPr>
          <p:cNvPr id="190485" name="Group 21"/>
          <p:cNvGrpSpPr>
            <a:grpSpLocks/>
          </p:cNvGrpSpPr>
          <p:nvPr/>
        </p:nvGrpSpPr>
        <p:grpSpPr bwMode="auto">
          <a:xfrm>
            <a:off x="6315075" y="3309938"/>
            <a:ext cx="2206625" cy="447675"/>
            <a:chOff x="3978" y="2085"/>
            <a:chExt cx="1390" cy="282"/>
          </a:xfrm>
        </p:grpSpPr>
        <p:sp>
          <p:nvSpPr>
            <p:cNvPr id="190486" name="Rectangle 22"/>
            <p:cNvSpPr>
              <a:spLocks noChangeArrowheads="1"/>
            </p:cNvSpPr>
            <p:nvPr/>
          </p:nvSpPr>
          <p:spPr bwMode="auto">
            <a:xfrm>
              <a:off x="3978" y="2085"/>
              <a:ext cx="1390" cy="282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90487" name="Rectangle 23"/>
            <p:cNvSpPr>
              <a:spLocks noChangeArrowheads="1"/>
            </p:cNvSpPr>
            <p:nvPr/>
          </p:nvSpPr>
          <p:spPr bwMode="auto">
            <a:xfrm>
              <a:off x="4071" y="2140"/>
              <a:ext cx="120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b="1">
                  <a:solidFill>
                    <a:srgbClr val="000000"/>
                  </a:solidFill>
                  <a:latin typeface="Courier New" pitchFamily="49" charset="0"/>
                </a:rPr>
                <a:t>TariffSchedule</a:t>
              </a:r>
            </a:p>
          </p:txBody>
        </p:sp>
      </p:grpSp>
      <p:sp>
        <p:nvSpPr>
          <p:cNvPr id="190488" name="AutoShape 24"/>
          <p:cNvSpPr>
            <a:spLocks noChangeArrowheads="1"/>
          </p:cNvSpPr>
          <p:nvPr/>
        </p:nvSpPr>
        <p:spPr bwMode="auto">
          <a:xfrm>
            <a:off x="3762375" y="949325"/>
            <a:ext cx="962025" cy="498475"/>
          </a:xfrm>
          <a:prstGeom prst="wedgeRoundRectCallout">
            <a:avLst>
              <a:gd name="adj1" fmla="val 102310"/>
              <a:gd name="adj2" fmla="val 56370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sz="2400" b="1">
                <a:solidFill>
                  <a:srgbClr val="FF0000"/>
                </a:solidFill>
                <a:latin typeface="Helvetica" charset="0"/>
              </a:rPr>
              <a:t>Type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84" grpId="0" animBg="1" autoUpdateAnimBg="0"/>
      <p:bldP spid="190488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Software Engineering – ECSE321</a:t>
            </a: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        Unit 4 – Modeling in UML  /</a:t>
            </a:r>
            <a:fld id="{64C4BD3F-D6A2-4865-B373-D1206DCE389F}" type="slidenum">
              <a:rPr lang="en-US"/>
              <a:pPr/>
              <a:t>21</a:t>
            </a:fld>
            <a:endParaRPr lang="en-US"/>
          </a:p>
        </p:txBody>
      </p:sp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Class Diagrams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429000"/>
            <a:ext cx="8229600" cy="2392363"/>
          </a:xfrm>
        </p:spPr>
        <p:txBody>
          <a:bodyPr/>
          <a:lstStyle/>
          <a:p>
            <a:pPr marL="285750" indent="-285750"/>
            <a:r>
              <a:rPr lang="en-US" altLang="en-US" sz="2400" dirty="0" smtClean="0"/>
              <a:t>Class </a:t>
            </a:r>
            <a:r>
              <a:rPr lang="en-US" altLang="en-US" sz="2400" dirty="0"/>
              <a:t>diagrams are used</a:t>
            </a:r>
          </a:p>
          <a:p>
            <a:pPr marL="685800" lvl="1" indent="-228600"/>
            <a:r>
              <a:rPr lang="en-US" altLang="en-US" sz="2100" dirty="0"/>
              <a:t>during requirements analysis to model problem domain concepts</a:t>
            </a:r>
          </a:p>
          <a:p>
            <a:pPr marL="685800" lvl="1" indent="-228600"/>
            <a:r>
              <a:rPr lang="en-US" altLang="en-US" sz="2100" dirty="0"/>
              <a:t>during system design to model subsystems and interfaces</a:t>
            </a:r>
          </a:p>
          <a:p>
            <a:pPr marL="685800" lvl="1" indent="-228600"/>
            <a:r>
              <a:rPr lang="en-US" altLang="en-US" sz="2100" dirty="0"/>
              <a:t>during object design to model classes</a:t>
            </a:r>
            <a:r>
              <a:rPr lang="en-US" altLang="en-US" sz="2100" dirty="0" smtClean="0"/>
              <a:t>.</a:t>
            </a:r>
          </a:p>
          <a:p>
            <a:pPr marL="285750" indent="-228600"/>
            <a:r>
              <a:rPr lang="en-US" altLang="en-US" sz="2600" dirty="0" smtClean="0"/>
              <a:t>Different kinds of edges to show relationships between classes</a:t>
            </a:r>
            <a:endParaRPr lang="en-US" altLang="en-US" sz="2600" dirty="0"/>
          </a:p>
          <a:p>
            <a:pPr marL="285750" indent="-285750"/>
            <a:endParaRPr lang="en-US" altLang="en-US" sz="2400" dirty="0"/>
          </a:p>
        </p:txBody>
      </p:sp>
      <p:sp>
        <p:nvSpPr>
          <p:cNvPr id="189445" name="Rectangle 5"/>
          <p:cNvSpPr>
            <a:spLocks noChangeArrowheads="1"/>
          </p:cNvSpPr>
          <p:nvPr/>
        </p:nvSpPr>
        <p:spPr bwMode="auto">
          <a:xfrm>
            <a:off x="530225" y="1671638"/>
            <a:ext cx="3338513" cy="44767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89446" name="Rectangle 6"/>
          <p:cNvSpPr>
            <a:spLocks noChangeArrowheads="1"/>
          </p:cNvSpPr>
          <p:nvPr/>
        </p:nvSpPr>
        <p:spPr bwMode="auto">
          <a:xfrm>
            <a:off x="1250950" y="1820863"/>
            <a:ext cx="19300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b="1" dirty="0" err="1" smtClean="0">
                <a:solidFill>
                  <a:srgbClr val="000000"/>
                </a:solidFill>
                <a:latin typeface="Courier New" pitchFamily="49" charset="0"/>
              </a:rPr>
              <a:t>TariffSchedule</a:t>
            </a:r>
            <a:endParaRPr lang="en-US" altLang="en-US" b="1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189447" name="Rectangle 7"/>
          <p:cNvSpPr>
            <a:spLocks noChangeArrowheads="1"/>
          </p:cNvSpPr>
          <p:nvPr/>
        </p:nvSpPr>
        <p:spPr bwMode="auto">
          <a:xfrm>
            <a:off x="530225" y="2117725"/>
            <a:ext cx="3338513" cy="25717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89448" name="Rectangle 8"/>
          <p:cNvSpPr>
            <a:spLocks noChangeArrowheads="1"/>
          </p:cNvSpPr>
          <p:nvPr/>
        </p:nvSpPr>
        <p:spPr bwMode="auto">
          <a:xfrm>
            <a:off x="530225" y="2371725"/>
            <a:ext cx="3338513" cy="58737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89449" name="Line 9"/>
          <p:cNvSpPr>
            <a:spLocks noChangeShapeType="1"/>
          </p:cNvSpPr>
          <p:nvPr/>
        </p:nvSpPr>
        <p:spPr bwMode="auto">
          <a:xfrm>
            <a:off x="3873500" y="2324100"/>
            <a:ext cx="24034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89450" name="Text Box 10"/>
          <p:cNvSpPr txBox="1">
            <a:spLocks noChangeArrowheads="1"/>
          </p:cNvSpPr>
          <p:nvPr/>
        </p:nvSpPr>
        <p:spPr bwMode="auto">
          <a:xfrm>
            <a:off x="4002088" y="2374900"/>
            <a:ext cx="303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sz="2400">
                <a:latin typeface="Helvetica" charset="0"/>
              </a:rPr>
              <a:t>*</a:t>
            </a:r>
            <a:endParaRPr lang="en-US" altLang="en-US" sz="2400">
              <a:solidFill>
                <a:srgbClr val="FF0000"/>
              </a:solidFill>
              <a:latin typeface="Helvetica" charset="0"/>
            </a:endParaRPr>
          </a:p>
        </p:txBody>
      </p:sp>
      <p:sp>
        <p:nvSpPr>
          <p:cNvPr id="189451" name="Text Box 11"/>
          <p:cNvSpPr txBox="1">
            <a:spLocks noChangeArrowheads="1"/>
          </p:cNvSpPr>
          <p:nvPr/>
        </p:nvSpPr>
        <p:spPr bwMode="auto">
          <a:xfrm>
            <a:off x="5762625" y="2400300"/>
            <a:ext cx="303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sz="2400">
                <a:latin typeface="Helvetica" charset="0"/>
              </a:rPr>
              <a:t>*</a:t>
            </a:r>
            <a:endParaRPr lang="en-US" altLang="en-US" sz="2400">
              <a:solidFill>
                <a:srgbClr val="FF0000"/>
              </a:solidFill>
              <a:latin typeface="Helvetica" charset="0"/>
            </a:endParaRPr>
          </a:p>
        </p:txBody>
      </p:sp>
      <p:sp>
        <p:nvSpPr>
          <p:cNvPr id="189452" name="Rectangle 12"/>
          <p:cNvSpPr>
            <a:spLocks noChangeArrowheads="1"/>
          </p:cNvSpPr>
          <p:nvPr/>
        </p:nvSpPr>
        <p:spPr bwMode="auto">
          <a:xfrm>
            <a:off x="6276975" y="1671638"/>
            <a:ext cx="2625725" cy="44767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89453" name="Rectangle 13"/>
          <p:cNvSpPr>
            <a:spLocks noChangeArrowheads="1"/>
          </p:cNvSpPr>
          <p:nvPr/>
        </p:nvSpPr>
        <p:spPr bwMode="auto">
          <a:xfrm>
            <a:off x="6934200" y="1828800"/>
            <a:ext cx="9650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b="1" dirty="0" err="1" smtClean="0">
                <a:solidFill>
                  <a:srgbClr val="000000"/>
                </a:solidFill>
                <a:latin typeface="Courier New" pitchFamily="49" charset="0"/>
              </a:rPr>
              <a:t>TripLeg</a:t>
            </a:r>
            <a:endParaRPr lang="en-US" altLang="en-US" b="1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189454" name="Rectangle 14"/>
          <p:cNvSpPr>
            <a:spLocks noChangeArrowheads="1"/>
          </p:cNvSpPr>
          <p:nvPr/>
        </p:nvSpPr>
        <p:spPr bwMode="auto">
          <a:xfrm>
            <a:off x="6276975" y="2117725"/>
            <a:ext cx="2625725" cy="57467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89455" name="Rectangle 15"/>
          <p:cNvSpPr>
            <a:spLocks noChangeArrowheads="1"/>
          </p:cNvSpPr>
          <p:nvPr/>
        </p:nvSpPr>
        <p:spPr bwMode="auto">
          <a:xfrm>
            <a:off x="6276975" y="2689225"/>
            <a:ext cx="2627313" cy="29527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89456" name="Rectangle 16"/>
          <p:cNvSpPr>
            <a:spLocks noChangeArrowheads="1"/>
          </p:cNvSpPr>
          <p:nvPr/>
        </p:nvSpPr>
        <p:spPr bwMode="auto">
          <a:xfrm>
            <a:off x="6697663" y="2095500"/>
            <a:ext cx="1098550" cy="32067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89457" name="Rectangle 17"/>
          <p:cNvSpPr>
            <a:spLocks noChangeArrowheads="1"/>
          </p:cNvSpPr>
          <p:nvPr/>
        </p:nvSpPr>
        <p:spPr bwMode="auto">
          <a:xfrm>
            <a:off x="6496050" y="2119313"/>
            <a:ext cx="1654299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b="1" dirty="0" smtClean="0">
                <a:solidFill>
                  <a:srgbClr val="000000"/>
                </a:solidFill>
                <a:latin typeface="Courier New" pitchFamily="49" charset="0"/>
              </a:rPr>
              <a:t>price: Price</a:t>
            </a:r>
          </a:p>
          <a:p>
            <a:pPr eaLnBrk="0" hangingPunct="0"/>
            <a:r>
              <a:rPr lang="en-US" altLang="en-US" b="1" dirty="0" smtClean="0">
                <a:solidFill>
                  <a:srgbClr val="000000"/>
                </a:solidFill>
                <a:latin typeface="Courier New" pitchFamily="49" charset="0"/>
              </a:rPr>
              <a:t>zone: Zone</a:t>
            </a: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649288" y="2057400"/>
            <a:ext cx="3309937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endParaRPr lang="en-US" sz="18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Enumeration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getZones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algn="l"/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Price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getPrice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(Zone)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Software Engineering – ECSE321</a:t>
            </a: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        Unit 4 – Modeling in UML  /</a:t>
            </a:r>
            <a:fld id="{33050E0B-ECF2-4417-8D2F-A94B0E7C7318}" type="slidenum">
              <a:rPr lang="en-US"/>
              <a:pPr/>
              <a:t>22</a:t>
            </a:fld>
            <a:endParaRPr lang="en-US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Objects (instances)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3935413"/>
            <a:ext cx="8229600" cy="2195512"/>
          </a:xfrm>
        </p:spPr>
        <p:txBody>
          <a:bodyPr/>
          <a:lstStyle/>
          <a:p>
            <a:pPr marL="285750" indent="-285750">
              <a:lnSpc>
                <a:spcPct val="80000"/>
              </a:lnSpc>
            </a:pPr>
            <a:r>
              <a:rPr lang="en-US" altLang="en-US" sz="2400"/>
              <a:t>An </a:t>
            </a:r>
            <a:r>
              <a:rPr lang="en-US" altLang="en-US" sz="2400" b="1">
                <a:solidFill>
                  <a:srgbClr val="990000"/>
                </a:solidFill>
              </a:rPr>
              <a:t>object</a:t>
            </a:r>
            <a:r>
              <a:rPr lang="en-US" altLang="en-US" sz="2400"/>
              <a:t> encapsulates state and behavior</a:t>
            </a:r>
          </a:p>
          <a:p>
            <a:pPr marL="285750" indent="-285750">
              <a:lnSpc>
                <a:spcPct val="80000"/>
              </a:lnSpc>
            </a:pPr>
            <a:r>
              <a:rPr lang="en-US" altLang="en-US" sz="2400"/>
              <a:t>An object has an indistinguishable identity </a:t>
            </a:r>
          </a:p>
          <a:p>
            <a:pPr marL="285750" indent="-285750">
              <a:lnSpc>
                <a:spcPct val="80000"/>
              </a:lnSpc>
            </a:pPr>
            <a:r>
              <a:rPr lang="en-US" altLang="en-US" sz="2400"/>
              <a:t>An object represents a phenomenon</a:t>
            </a:r>
          </a:p>
          <a:p>
            <a:pPr marL="285750" indent="-285750">
              <a:lnSpc>
                <a:spcPct val="80000"/>
              </a:lnSpc>
            </a:pPr>
            <a:r>
              <a:rPr lang="en-US" altLang="en-US" sz="2400"/>
              <a:t>The name of an instance is </a:t>
            </a:r>
            <a:r>
              <a:rPr lang="en-US" altLang="en-US" sz="2400" u="sng"/>
              <a:t>underlined</a:t>
            </a:r>
            <a:r>
              <a:rPr lang="en-US" altLang="en-US" sz="2400"/>
              <a:t> and can contain the class of the instance</a:t>
            </a:r>
          </a:p>
          <a:p>
            <a:pPr marL="285750" indent="-285750">
              <a:lnSpc>
                <a:spcPct val="80000"/>
              </a:lnSpc>
            </a:pPr>
            <a:r>
              <a:rPr lang="en-US" altLang="en-US" sz="2400"/>
              <a:t>The attributes are represented with their </a:t>
            </a:r>
            <a:r>
              <a:rPr lang="en-US" altLang="en-US" sz="2400">
                <a:solidFill>
                  <a:srgbClr val="990000"/>
                </a:solidFill>
              </a:rPr>
              <a:t>values</a:t>
            </a:r>
            <a:endParaRPr lang="en-US" altLang="en-US" sz="2400"/>
          </a:p>
        </p:txBody>
      </p:sp>
      <p:sp>
        <p:nvSpPr>
          <p:cNvPr id="191492" name="Text Box 4"/>
          <p:cNvSpPr txBox="1">
            <a:spLocks noChangeArrowheads="1"/>
          </p:cNvSpPr>
          <p:nvPr/>
        </p:nvSpPr>
        <p:spPr bwMode="auto">
          <a:xfrm>
            <a:off x="1903413" y="1878013"/>
            <a:ext cx="347821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en-US" altLang="en-US" b="1">
                <a:solidFill>
                  <a:srgbClr val="000000"/>
                </a:solidFill>
                <a:latin typeface="Courier New" pitchFamily="49" charset="0"/>
              </a:rPr>
              <a:t>zone2price = {</a:t>
            </a:r>
          </a:p>
          <a:p>
            <a:pPr algn="l" eaLnBrk="0" hangingPunct="0"/>
            <a:r>
              <a:rPr lang="en-US" altLang="en-US" b="1">
                <a:solidFill>
                  <a:srgbClr val="000000"/>
                </a:solidFill>
                <a:latin typeface="Courier New" pitchFamily="49" charset="0"/>
              </a:rPr>
              <a:t>{‘1’, 20},</a:t>
            </a:r>
            <a:br>
              <a:rPr lang="en-US" altLang="en-US" b="1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altLang="en-US" b="1">
                <a:solidFill>
                  <a:srgbClr val="000000"/>
                </a:solidFill>
                <a:latin typeface="Courier New" pitchFamily="49" charset="0"/>
              </a:rPr>
              <a:t>{‘2’, 40},</a:t>
            </a:r>
          </a:p>
          <a:p>
            <a:pPr algn="l" eaLnBrk="0" hangingPunct="0"/>
            <a:r>
              <a:rPr lang="en-US" altLang="en-US" b="1">
                <a:solidFill>
                  <a:srgbClr val="000000"/>
                </a:solidFill>
                <a:latin typeface="Courier New" pitchFamily="49" charset="0"/>
              </a:rPr>
              <a:t>{‘3’, 60}}</a:t>
            </a:r>
          </a:p>
        </p:txBody>
      </p:sp>
      <p:sp>
        <p:nvSpPr>
          <p:cNvPr id="191493" name="Rectangle 5"/>
          <p:cNvSpPr>
            <a:spLocks noChangeArrowheads="1"/>
          </p:cNvSpPr>
          <p:nvPr/>
        </p:nvSpPr>
        <p:spPr bwMode="auto">
          <a:xfrm>
            <a:off x="2032000" y="1587500"/>
            <a:ext cx="34131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b="1" u="sng">
                <a:solidFill>
                  <a:srgbClr val="000000"/>
                </a:solidFill>
                <a:latin typeface="Courier New" pitchFamily="49" charset="0"/>
              </a:rPr>
              <a:t>tariff_1372:TarifSchedule</a:t>
            </a:r>
          </a:p>
        </p:txBody>
      </p:sp>
      <p:grpSp>
        <p:nvGrpSpPr>
          <p:cNvPr id="191494" name="Group 6"/>
          <p:cNvGrpSpPr>
            <a:grpSpLocks/>
          </p:cNvGrpSpPr>
          <p:nvPr/>
        </p:nvGrpSpPr>
        <p:grpSpPr bwMode="auto">
          <a:xfrm>
            <a:off x="1825625" y="1493838"/>
            <a:ext cx="3825875" cy="1624012"/>
            <a:chOff x="1150" y="941"/>
            <a:chExt cx="2208" cy="1023"/>
          </a:xfrm>
        </p:grpSpPr>
        <p:sp>
          <p:nvSpPr>
            <p:cNvPr id="191495" name="Rectangle 7"/>
            <p:cNvSpPr>
              <a:spLocks noChangeArrowheads="1"/>
            </p:cNvSpPr>
            <p:nvPr/>
          </p:nvSpPr>
          <p:spPr bwMode="auto">
            <a:xfrm>
              <a:off x="1150" y="941"/>
              <a:ext cx="2208" cy="282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91496" name="Rectangle 8"/>
            <p:cNvSpPr>
              <a:spLocks noChangeArrowheads="1"/>
            </p:cNvSpPr>
            <p:nvPr/>
          </p:nvSpPr>
          <p:spPr bwMode="auto">
            <a:xfrm>
              <a:off x="1150" y="1226"/>
              <a:ext cx="2208" cy="73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191497" name="AutoShape 9"/>
          <p:cNvSpPr>
            <a:spLocks noChangeArrowheads="1"/>
          </p:cNvSpPr>
          <p:nvPr/>
        </p:nvSpPr>
        <p:spPr bwMode="auto">
          <a:xfrm>
            <a:off x="6626225" y="1905000"/>
            <a:ext cx="1873250" cy="498475"/>
          </a:xfrm>
          <a:prstGeom prst="wedgeRoundRectCallout">
            <a:avLst>
              <a:gd name="adj1" fmla="val -112625"/>
              <a:gd name="adj2" fmla="val -54458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sz="2400" b="1">
                <a:solidFill>
                  <a:srgbClr val="FF0000"/>
                </a:solidFill>
                <a:latin typeface="Helvetica" charset="0"/>
              </a:rPr>
              <a:t>underlined</a:t>
            </a:r>
            <a:endParaRPr lang="en-US" altLang="en-US" sz="2400">
              <a:solidFill>
                <a:srgbClr val="FF0000"/>
              </a:solidFill>
              <a:latin typeface="Helvetic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Software Engineering – ECSE321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        Unit 4 – Modeling in UML  /</a:t>
            </a:r>
            <a:fld id="{A03635A7-58A2-43AE-B9BA-A31D7B280D52}" type="slidenum">
              <a:rPr lang="en-US"/>
              <a:pPr/>
              <a:t>23</a:t>
            </a:fld>
            <a:endParaRPr lang="en-US"/>
          </a:p>
        </p:txBody>
      </p:sp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Actor vs. Instances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038600"/>
          </a:xfrm>
        </p:spPr>
        <p:txBody>
          <a:bodyPr/>
          <a:lstStyle/>
          <a:p>
            <a:pPr marL="285750" indent="-285750">
              <a:lnSpc>
                <a:spcPct val="90000"/>
              </a:lnSpc>
            </a:pPr>
            <a:r>
              <a:rPr lang="en-US" altLang="en-US" sz="2400"/>
              <a:t>What is the difference between an actor and a class and an instance?</a:t>
            </a:r>
          </a:p>
          <a:p>
            <a:pPr marL="285750" indent="-285750">
              <a:lnSpc>
                <a:spcPct val="90000"/>
              </a:lnSpc>
            </a:pPr>
            <a:r>
              <a:rPr lang="en-US" altLang="en-US" sz="2400"/>
              <a:t>Actor: </a:t>
            </a:r>
          </a:p>
          <a:p>
            <a:pPr marL="685800" lvl="1" indent="-228600">
              <a:lnSpc>
                <a:spcPct val="90000"/>
              </a:lnSpc>
            </a:pPr>
            <a:r>
              <a:rPr lang="en-US" altLang="en-US" sz="2100"/>
              <a:t>An entity outside the system to be modeled, interacting with the system (“Ticker Purchaser”)</a:t>
            </a:r>
          </a:p>
          <a:p>
            <a:pPr marL="285750" indent="-285750">
              <a:lnSpc>
                <a:spcPct val="90000"/>
              </a:lnSpc>
            </a:pPr>
            <a:r>
              <a:rPr lang="en-US" altLang="en-US" sz="2400"/>
              <a:t>Class: </a:t>
            </a:r>
          </a:p>
          <a:p>
            <a:pPr marL="685800" lvl="1" indent="-228600">
              <a:lnSpc>
                <a:spcPct val="90000"/>
              </a:lnSpc>
            </a:pPr>
            <a:r>
              <a:rPr lang="en-US" altLang="en-US" sz="2100"/>
              <a:t>An abstraction modeling an entity in the problem domain, inside the system to be modeled (“Tariff Database”)</a:t>
            </a:r>
          </a:p>
          <a:p>
            <a:pPr marL="285750" indent="-285750">
              <a:lnSpc>
                <a:spcPct val="90000"/>
              </a:lnSpc>
            </a:pPr>
            <a:r>
              <a:rPr lang="en-US" altLang="en-US" sz="2400"/>
              <a:t>Object: </a:t>
            </a:r>
          </a:p>
          <a:p>
            <a:pPr marL="685800" lvl="1" indent="-228600">
              <a:lnSpc>
                <a:spcPct val="90000"/>
              </a:lnSpc>
            </a:pPr>
            <a:r>
              <a:rPr lang="en-US" altLang="en-US" sz="2100"/>
              <a:t>A specific instance of a class (“Joe, the traveler”, “The Tariff Database from Montreal to Quebec City”)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1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Software Engineering – ECSE321</a:t>
            </a:r>
          </a:p>
        </p:txBody>
      </p:sp>
      <p:sp>
        <p:nvSpPr>
          <p:cNvPr id="2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        Unit 4 – Modeling in UML  /</a:t>
            </a:r>
            <a:fld id="{3A21D369-4ED8-4F8D-9F50-58B2CFF2AAB2}" type="slidenum">
              <a:rPr lang="en-US"/>
              <a:pPr/>
              <a:t>24</a:t>
            </a:fld>
            <a:endParaRPr lang="en-US"/>
          </a:p>
        </p:txBody>
      </p:sp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Associations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95300" y="3929063"/>
            <a:ext cx="8255000" cy="2325687"/>
          </a:xfrm>
        </p:spPr>
        <p:txBody>
          <a:bodyPr/>
          <a:lstStyle/>
          <a:p>
            <a:pPr marL="285750" indent="-285750">
              <a:lnSpc>
                <a:spcPct val="90000"/>
              </a:lnSpc>
            </a:pPr>
            <a:r>
              <a:rPr lang="en-US" altLang="en-US" sz="2400"/>
              <a:t>Associations denote relationships between classes (“know of”)</a:t>
            </a:r>
          </a:p>
          <a:p>
            <a:pPr marL="285750" indent="-285750">
              <a:lnSpc>
                <a:spcPct val="90000"/>
              </a:lnSpc>
            </a:pPr>
            <a:r>
              <a:rPr lang="en-US" altLang="en-US" sz="2400"/>
              <a:t>Typically implemented by pointers</a:t>
            </a:r>
          </a:p>
          <a:p>
            <a:pPr marL="285750" indent="-285750">
              <a:lnSpc>
                <a:spcPct val="90000"/>
              </a:lnSpc>
            </a:pPr>
            <a:r>
              <a:rPr lang="en-US" altLang="en-US" sz="2400"/>
              <a:t>The multiplicity of an association end denotes how many objects the source object can legitimately reference</a:t>
            </a:r>
          </a:p>
          <a:p>
            <a:pPr marL="285750" indent="-285750">
              <a:lnSpc>
                <a:spcPct val="90000"/>
              </a:lnSpc>
            </a:pPr>
            <a:r>
              <a:rPr lang="en-US" altLang="en-US" sz="2400"/>
              <a:t>Usually bi-directional – both classes “know of” each other</a:t>
            </a:r>
          </a:p>
        </p:txBody>
      </p:sp>
      <p:sp>
        <p:nvSpPr>
          <p:cNvPr id="193540" name="Text Box 4"/>
          <p:cNvSpPr txBox="1">
            <a:spLocks noChangeArrowheads="1"/>
          </p:cNvSpPr>
          <p:nvPr/>
        </p:nvSpPr>
        <p:spPr bwMode="auto">
          <a:xfrm>
            <a:off x="649288" y="2284413"/>
            <a:ext cx="3309937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/>
            <a:endParaRPr lang="en-US" altLang="en-US" b="1">
              <a:solidFill>
                <a:srgbClr val="000000"/>
              </a:solidFill>
              <a:latin typeface="Courier New" pitchFamily="49" charset="0"/>
            </a:endParaRPr>
          </a:p>
          <a:p>
            <a:pPr algn="l" eaLnBrk="0" hangingPunct="0"/>
            <a:r>
              <a:rPr lang="en-US" altLang="en-US" b="1">
                <a:solidFill>
                  <a:srgbClr val="000000"/>
                </a:solidFill>
                <a:latin typeface="Courier New" pitchFamily="49" charset="0"/>
              </a:rPr>
              <a:t>Enumeration getZones()</a:t>
            </a:r>
          </a:p>
          <a:p>
            <a:pPr algn="l" eaLnBrk="0" hangingPunct="0"/>
            <a:r>
              <a:rPr lang="en-US" altLang="en-US" b="1">
                <a:solidFill>
                  <a:srgbClr val="000000"/>
                </a:solidFill>
                <a:latin typeface="Courier New" pitchFamily="49" charset="0"/>
              </a:rPr>
              <a:t>Price getPrice(Zone)</a:t>
            </a:r>
          </a:p>
        </p:txBody>
      </p:sp>
      <p:sp>
        <p:nvSpPr>
          <p:cNvPr id="193541" name="Rectangle 5"/>
          <p:cNvSpPr>
            <a:spLocks noChangeArrowheads="1"/>
          </p:cNvSpPr>
          <p:nvPr/>
        </p:nvSpPr>
        <p:spPr bwMode="auto">
          <a:xfrm>
            <a:off x="552450" y="1905000"/>
            <a:ext cx="3335338" cy="44767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93542" name="Rectangle 6"/>
          <p:cNvSpPr>
            <a:spLocks noChangeArrowheads="1"/>
          </p:cNvSpPr>
          <p:nvPr/>
        </p:nvSpPr>
        <p:spPr bwMode="auto">
          <a:xfrm>
            <a:off x="1352550" y="2049463"/>
            <a:ext cx="17748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b="1">
                <a:solidFill>
                  <a:srgbClr val="000000"/>
                </a:solidFill>
                <a:latin typeface="Courier New" pitchFamily="49" charset="0"/>
              </a:rPr>
              <a:t>TarifSchedule</a:t>
            </a:r>
          </a:p>
        </p:txBody>
      </p:sp>
      <p:sp>
        <p:nvSpPr>
          <p:cNvPr id="193543" name="Rectangle 7"/>
          <p:cNvSpPr>
            <a:spLocks noChangeArrowheads="1"/>
          </p:cNvSpPr>
          <p:nvPr/>
        </p:nvSpPr>
        <p:spPr bwMode="auto">
          <a:xfrm>
            <a:off x="552450" y="2352675"/>
            <a:ext cx="3335338" cy="25717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93544" name="Rectangle 8"/>
          <p:cNvSpPr>
            <a:spLocks noChangeArrowheads="1"/>
          </p:cNvSpPr>
          <p:nvPr/>
        </p:nvSpPr>
        <p:spPr bwMode="auto">
          <a:xfrm>
            <a:off x="552450" y="2606675"/>
            <a:ext cx="3335338" cy="58737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93545" name="Line 9"/>
          <p:cNvSpPr>
            <a:spLocks noChangeShapeType="1"/>
          </p:cNvSpPr>
          <p:nvPr/>
        </p:nvSpPr>
        <p:spPr bwMode="auto">
          <a:xfrm>
            <a:off x="3911600" y="2552700"/>
            <a:ext cx="2247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93546" name="Text Box 10"/>
          <p:cNvSpPr txBox="1">
            <a:spLocks noChangeArrowheads="1"/>
          </p:cNvSpPr>
          <p:nvPr/>
        </p:nvSpPr>
        <p:spPr bwMode="auto">
          <a:xfrm>
            <a:off x="3887788" y="2532063"/>
            <a:ext cx="303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sz="2400">
                <a:latin typeface="Helvetica" charset="0"/>
              </a:rPr>
              <a:t>*</a:t>
            </a:r>
            <a:endParaRPr lang="en-US" altLang="en-US" sz="2400">
              <a:solidFill>
                <a:srgbClr val="FF0000"/>
              </a:solidFill>
              <a:latin typeface="Helvetica" charset="0"/>
            </a:endParaRPr>
          </a:p>
        </p:txBody>
      </p:sp>
      <p:grpSp>
        <p:nvGrpSpPr>
          <p:cNvPr id="193547" name="Group 11"/>
          <p:cNvGrpSpPr>
            <a:grpSpLocks/>
          </p:cNvGrpSpPr>
          <p:nvPr/>
        </p:nvGrpSpPr>
        <p:grpSpPr bwMode="auto">
          <a:xfrm>
            <a:off x="6181725" y="1863725"/>
            <a:ext cx="2206625" cy="1336675"/>
            <a:chOff x="3894" y="1253"/>
            <a:chExt cx="1390" cy="842"/>
          </a:xfrm>
        </p:grpSpPr>
        <p:sp>
          <p:nvSpPr>
            <p:cNvPr id="193548" name="Rectangle 12"/>
            <p:cNvSpPr>
              <a:spLocks noChangeArrowheads="1"/>
            </p:cNvSpPr>
            <p:nvPr/>
          </p:nvSpPr>
          <p:spPr bwMode="auto">
            <a:xfrm>
              <a:off x="3894" y="1533"/>
              <a:ext cx="1390" cy="386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93549" name="Rectangle 13"/>
            <p:cNvSpPr>
              <a:spLocks noChangeArrowheads="1"/>
            </p:cNvSpPr>
            <p:nvPr/>
          </p:nvSpPr>
          <p:spPr bwMode="auto">
            <a:xfrm>
              <a:off x="3982" y="1574"/>
              <a:ext cx="430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b="1">
                  <a:solidFill>
                    <a:srgbClr val="000000"/>
                  </a:solidFill>
                  <a:latin typeface="Courier New" pitchFamily="49" charset="0"/>
                </a:rPr>
                <a:t>price</a:t>
              </a:r>
              <a:br>
                <a:rPr lang="en-US" altLang="en-US" b="1">
                  <a:solidFill>
                    <a:srgbClr val="000000"/>
                  </a:solidFill>
                  <a:latin typeface="Courier New" pitchFamily="49" charset="0"/>
                </a:rPr>
              </a:br>
              <a:r>
                <a:rPr lang="en-US" altLang="en-US" b="1">
                  <a:solidFill>
                    <a:srgbClr val="000000"/>
                  </a:solidFill>
                  <a:latin typeface="Courier New" pitchFamily="49" charset="0"/>
                </a:rPr>
                <a:t>zone</a:t>
              </a:r>
            </a:p>
          </p:txBody>
        </p:sp>
        <p:sp>
          <p:nvSpPr>
            <p:cNvPr id="193550" name="Rectangle 14"/>
            <p:cNvSpPr>
              <a:spLocks noChangeArrowheads="1"/>
            </p:cNvSpPr>
            <p:nvPr/>
          </p:nvSpPr>
          <p:spPr bwMode="auto">
            <a:xfrm>
              <a:off x="3894" y="1253"/>
              <a:ext cx="1390" cy="282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93551" name="Rectangle 15"/>
            <p:cNvSpPr>
              <a:spLocks noChangeArrowheads="1"/>
            </p:cNvSpPr>
            <p:nvPr/>
          </p:nvSpPr>
          <p:spPr bwMode="auto">
            <a:xfrm>
              <a:off x="4288" y="1347"/>
              <a:ext cx="60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b="1">
                  <a:solidFill>
                    <a:srgbClr val="000000"/>
                  </a:solidFill>
                  <a:latin typeface="Courier New" pitchFamily="49" charset="0"/>
                </a:rPr>
                <a:t>TripLeg</a:t>
              </a:r>
            </a:p>
          </p:txBody>
        </p:sp>
        <p:sp>
          <p:nvSpPr>
            <p:cNvPr id="193552" name="Rectangle 16"/>
            <p:cNvSpPr>
              <a:spLocks noChangeArrowheads="1"/>
            </p:cNvSpPr>
            <p:nvPr/>
          </p:nvSpPr>
          <p:spPr bwMode="auto">
            <a:xfrm>
              <a:off x="3894" y="1917"/>
              <a:ext cx="1390" cy="17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193553" name="Text Box 17"/>
          <p:cNvSpPr txBox="1">
            <a:spLocks noChangeArrowheads="1"/>
          </p:cNvSpPr>
          <p:nvPr/>
        </p:nvSpPr>
        <p:spPr bwMode="auto">
          <a:xfrm>
            <a:off x="5907088" y="2532063"/>
            <a:ext cx="303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sz="2400">
                <a:latin typeface="Helvetica" charset="0"/>
              </a:rPr>
              <a:t>*</a:t>
            </a:r>
            <a:endParaRPr lang="en-US" altLang="en-US" sz="2400">
              <a:solidFill>
                <a:srgbClr val="FF0000"/>
              </a:solidFill>
              <a:latin typeface="Helvetic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3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Software Engineering – ECSE321</a:t>
            </a:r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        Unit 4 – Modeling in UML  /</a:t>
            </a:r>
            <a:fld id="{5F1B6132-5366-4806-9779-0636A8E2A552}" type="slidenum">
              <a:rPr lang="en-US"/>
              <a:pPr/>
              <a:t>25</a:t>
            </a:fld>
            <a:endParaRPr lang="en-US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7" tIns="44450" rIns="90487" bIns="44450"/>
          <a:lstStyle/>
          <a:p>
            <a:r>
              <a:rPr lang="en-US" altLang="en-US"/>
              <a:t>1-to-1 and 1-to-Many Associations</a:t>
            </a:r>
          </a:p>
        </p:txBody>
      </p:sp>
      <p:sp>
        <p:nvSpPr>
          <p:cNvPr id="194563" name="Rectangle 3"/>
          <p:cNvSpPr>
            <a:spLocks noChangeArrowheads="1"/>
          </p:cNvSpPr>
          <p:nvPr/>
        </p:nvSpPr>
        <p:spPr bwMode="auto">
          <a:xfrm>
            <a:off x="3297238" y="2798763"/>
            <a:ext cx="24415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 eaLnBrk="0" hangingPunct="0"/>
            <a:r>
              <a:rPr lang="en-US" altLang="en-US" sz="2400" b="1">
                <a:solidFill>
                  <a:srgbClr val="000000"/>
                </a:solidFill>
                <a:latin typeface="Times" charset="0"/>
              </a:rPr>
              <a:t>1-to-1 association</a:t>
            </a:r>
          </a:p>
        </p:txBody>
      </p:sp>
      <p:sp>
        <p:nvSpPr>
          <p:cNvPr id="194564" name="Rectangle 4"/>
          <p:cNvSpPr>
            <a:spLocks noChangeArrowheads="1"/>
          </p:cNvSpPr>
          <p:nvPr/>
        </p:nvSpPr>
        <p:spPr bwMode="auto">
          <a:xfrm>
            <a:off x="3009900" y="5630863"/>
            <a:ext cx="30178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 eaLnBrk="0" hangingPunct="0"/>
            <a:r>
              <a:rPr lang="en-US" altLang="en-US" sz="2400" b="1">
                <a:solidFill>
                  <a:srgbClr val="000000"/>
                </a:solidFill>
                <a:latin typeface="Times" charset="0"/>
              </a:rPr>
              <a:t>1-to-many association</a:t>
            </a:r>
          </a:p>
        </p:txBody>
      </p:sp>
      <p:sp>
        <p:nvSpPr>
          <p:cNvPr id="194566" name="Line 6"/>
          <p:cNvSpPr>
            <a:spLocks noChangeShapeType="1"/>
          </p:cNvSpPr>
          <p:nvPr/>
        </p:nvSpPr>
        <p:spPr bwMode="auto">
          <a:xfrm flipH="1" flipV="1">
            <a:off x="3124200" y="4419600"/>
            <a:ext cx="27797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94567" name="Rectangle 7"/>
          <p:cNvSpPr>
            <a:spLocks noChangeArrowheads="1"/>
          </p:cNvSpPr>
          <p:nvPr/>
        </p:nvSpPr>
        <p:spPr bwMode="auto">
          <a:xfrm>
            <a:off x="5472113" y="4419600"/>
            <a:ext cx="317500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 eaLnBrk="0" hangingPunct="0"/>
            <a:r>
              <a:rPr lang="en-US" altLang="en-US" b="1">
                <a:latin typeface="Courier New" pitchFamily="49" charset="0"/>
              </a:rPr>
              <a:t>*</a:t>
            </a:r>
            <a:endParaRPr lang="en-US" altLang="en-US" sz="1600" b="1">
              <a:latin typeface="Courier New" pitchFamily="49" charset="0"/>
            </a:endParaRPr>
          </a:p>
        </p:txBody>
      </p:sp>
      <p:sp>
        <p:nvSpPr>
          <p:cNvPr id="194568" name="Rectangle 8"/>
          <p:cNvSpPr>
            <a:spLocks noChangeArrowheads="1"/>
          </p:cNvSpPr>
          <p:nvPr/>
        </p:nvSpPr>
        <p:spPr bwMode="auto">
          <a:xfrm>
            <a:off x="1057275" y="5127625"/>
            <a:ext cx="819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altLang="en-US" b="1">
                <a:solidFill>
                  <a:srgbClr val="000000"/>
                </a:solidFill>
                <a:latin typeface="Courier New" pitchFamily="49" charset="0"/>
              </a:rPr>
              <a:t>draw()</a:t>
            </a:r>
          </a:p>
        </p:txBody>
      </p:sp>
      <p:sp>
        <p:nvSpPr>
          <p:cNvPr id="194569" name="Rectangle 9"/>
          <p:cNvSpPr>
            <a:spLocks noChangeArrowheads="1"/>
          </p:cNvSpPr>
          <p:nvPr/>
        </p:nvSpPr>
        <p:spPr bwMode="auto">
          <a:xfrm>
            <a:off x="917575" y="4230688"/>
            <a:ext cx="2206625" cy="44767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94570" name="Rectangle 10"/>
          <p:cNvSpPr>
            <a:spLocks noChangeArrowheads="1"/>
          </p:cNvSpPr>
          <p:nvPr/>
        </p:nvSpPr>
        <p:spPr bwMode="auto">
          <a:xfrm>
            <a:off x="1543050" y="4383088"/>
            <a:ext cx="9556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b="1">
                <a:solidFill>
                  <a:srgbClr val="000000"/>
                </a:solidFill>
                <a:latin typeface="Courier New" pitchFamily="49" charset="0"/>
              </a:rPr>
              <a:t>Polygon</a:t>
            </a:r>
          </a:p>
        </p:txBody>
      </p:sp>
      <p:sp>
        <p:nvSpPr>
          <p:cNvPr id="194571" name="Rectangle 11"/>
          <p:cNvSpPr>
            <a:spLocks noChangeArrowheads="1"/>
          </p:cNvSpPr>
          <p:nvPr/>
        </p:nvSpPr>
        <p:spPr bwMode="auto">
          <a:xfrm flipV="1">
            <a:off x="917575" y="4959350"/>
            <a:ext cx="2206625" cy="61277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94572" name="Rectangle 12"/>
          <p:cNvSpPr>
            <a:spLocks noChangeArrowheads="1"/>
          </p:cNvSpPr>
          <p:nvPr/>
        </p:nvSpPr>
        <p:spPr bwMode="auto">
          <a:xfrm flipV="1">
            <a:off x="917575" y="4678363"/>
            <a:ext cx="2206625" cy="28257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94574" name="Rectangle 14"/>
          <p:cNvSpPr>
            <a:spLocks noChangeArrowheads="1"/>
          </p:cNvSpPr>
          <p:nvPr/>
        </p:nvSpPr>
        <p:spPr bwMode="auto">
          <a:xfrm>
            <a:off x="5903913" y="4678363"/>
            <a:ext cx="2206625" cy="61277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94575" name="Rectangle 15"/>
          <p:cNvSpPr>
            <a:spLocks noChangeArrowheads="1"/>
          </p:cNvSpPr>
          <p:nvPr/>
        </p:nvSpPr>
        <p:spPr bwMode="auto">
          <a:xfrm>
            <a:off x="6043613" y="4743450"/>
            <a:ext cx="122872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altLang="en-US" b="1">
                <a:solidFill>
                  <a:srgbClr val="000000"/>
                </a:solidFill>
                <a:latin typeface="Courier New" pitchFamily="49" charset="0"/>
              </a:rPr>
              <a:t>x:Integer</a:t>
            </a:r>
          </a:p>
          <a:p>
            <a:pPr algn="l" eaLnBrk="0" hangingPunct="0">
              <a:lnSpc>
                <a:spcPct val="90000"/>
              </a:lnSpc>
            </a:pPr>
            <a:r>
              <a:rPr lang="en-US" altLang="en-US" b="1">
                <a:solidFill>
                  <a:srgbClr val="000000"/>
                </a:solidFill>
                <a:latin typeface="Courier New" pitchFamily="49" charset="0"/>
              </a:rPr>
              <a:t>y:Integer</a:t>
            </a:r>
          </a:p>
        </p:txBody>
      </p:sp>
      <p:sp>
        <p:nvSpPr>
          <p:cNvPr id="194576" name="Rectangle 16"/>
          <p:cNvSpPr>
            <a:spLocks noChangeArrowheads="1"/>
          </p:cNvSpPr>
          <p:nvPr/>
        </p:nvSpPr>
        <p:spPr bwMode="auto">
          <a:xfrm>
            <a:off x="5903913" y="4233863"/>
            <a:ext cx="2206625" cy="44767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94577" name="Rectangle 17"/>
          <p:cNvSpPr>
            <a:spLocks noChangeArrowheads="1"/>
          </p:cNvSpPr>
          <p:nvPr/>
        </p:nvSpPr>
        <p:spPr bwMode="auto">
          <a:xfrm>
            <a:off x="6665913" y="4383088"/>
            <a:ext cx="6826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b="1">
                <a:solidFill>
                  <a:srgbClr val="000000"/>
                </a:solidFill>
                <a:latin typeface="Courier New" pitchFamily="49" charset="0"/>
              </a:rPr>
              <a:t>Point</a:t>
            </a:r>
          </a:p>
        </p:txBody>
      </p:sp>
      <p:sp>
        <p:nvSpPr>
          <p:cNvPr id="194578" name="Rectangle 18"/>
          <p:cNvSpPr>
            <a:spLocks noChangeArrowheads="1"/>
          </p:cNvSpPr>
          <p:nvPr/>
        </p:nvSpPr>
        <p:spPr bwMode="auto">
          <a:xfrm>
            <a:off x="5903913" y="5287963"/>
            <a:ext cx="2206625" cy="28257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94579" name="Rectangle 19"/>
          <p:cNvSpPr>
            <a:spLocks noChangeArrowheads="1"/>
          </p:cNvSpPr>
          <p:nvPr/>
        </p:nvSpPr>
        <p:spPr bwMode="auto">
          <a:xfrm>
            <a:off x="3278188" y="4419600"/>
            <a:ext cx="317500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 eaLnBrk="0" hangingPunct="0"/>
            <a:r>
              <a:rPr lang="en-US" altLang="en-US" b="1">
                <a:latin typeface="Courier New" pitchFamily="49" charset="0"/>
              </a:rPr>
              <a:t>1</a:t>
            </a:r>
            <a:endParaRPr lang="en-US" altLang="en-US" sz="1600" b="1">
              <a:latin typeface="Courier New" pitchFamily="49" charset="0"/>
            </a:endParaRPr>
          </a:p>
        </p:txBody>
      </p:sp>
      <p:grpSp>
        <p:nvGrpSpPr>
          <p:cNvPr id="194580" name="Group 20"/>
          <p:cNvGrpSpPr>
            <a:grpSpLocks/>
          </p:cNvGrpSpPr>
          <p:nvPr/>
        </p:nvGrpSpPr>
        <p:grpSpPr bwMode="auto">
          <a:xfrm>
            <a:off x="922338" y="1198563"/>
            <a:ext cx="7192962" cy="1462087"/>
            <a:chOff x="581" y="755"/>
            <a:chExt cx="4531" cy="921"/>
          </a:xfrm>
        </p:grpSpPr>
        <p:grpSp>
          <p:nvGrpSpPr>
            <p:cNvPr id="194581" name="Group 21"/>
            <p:cNvGrpSpPr>
              <a:grpSpLocks/>
            </p:cNvGrpSpPr>
            <p:nvPr/>
          </p:nvGrpSpPr>
          <p:grpSpPr bwMode="auto">
            <a:xfrm>
              <a:off x="1971" y="755"/>
              <a:ext cx="1751" cy="229"/>
              <a:chOff x="1971" y="1011"/>
              <a:chExt cx="1751" cy="229"/>
            </a:xfrm>
          </p:grpSpPr>
          <p:sp>
            <p:nvSpPr>
              <p:cNvPr id="194582" name="Rectangle 22"/>
              <p:cNvSpPr>
                <a:spLocks noChangeArrowheads="1"/>
              </p:cNvSpPr>
              <p:nvPr/>
            </p:nvSpPr>
            <p:spPr bwMode="auto">
              <a:xfrm>
                <a:off x="2268" y="1011"/>
                <a:ext cx="1157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lIns="90487" tIns="44450" rIns="90487" bIns="44450">
                <a:spAutoFit/>
              </a:bodyPr>
              <a:lstStyle/>
              <a:p>
                <a:pPr eaLnBrk="0" hangingPunct="0"/>
                <a:r>
                  <a:rPr lang="en-US" altLang="en-US" b="1" i="1">
                    <a:latin typeface="Courier New" pitchFamily="49" charset="0"/>
                  </a:rPr>
                  <a:t>Has-capital</a:t>
                </a:r>
              </a:p>
            </p:txBody>
          </p:sp>
          <p:sp>
            <p:nvSpPr>
              <p:cNvPr id="194583" name="Line 23"/>
              <p:cNvSpPr>
                <a:spLocks noChangeShapeType="1"/>
              </p:cNvSpPr>
              <p:nvPr/>
            </p:nvSpPr>
            <p:spPr bwMode="auto">
              <a:xfrm>
                <a:off x="1971" y="1220"/>
                <a:ext cx="1751" cy="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sp>
          <p:nvSpPr>
            <p:cNvPr id="194584" name="Rectangle 24"/>
            <p:cNvSpPr>
              <a:spLocks noChangeArrowheads="1"/>
            </p:cNvSpPr>
            <p:nvPr/>
          </p:nvSpPr>
          <p:spPr bwMode="auto">
            <a:xfrm>
              <a:off x="581" y="1112"/>
              <a:ext cx="1390" cy="386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94585" name="Rectangle 25"/>
            <p:cNvSpPr>
              <a:spLocks noChangeArrowheads="1"/>
            </p:cNvSpPr>
            <p:nvPr/>
          </p:nvSpPr>
          <p:spPr bwMode="auto">
            <a:xfrm>
              <a:off x="669" y="1153"/>
              <a:ext cx="94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b="1">
                  <a:solidFill>
                    <a:srgbClr val="000000"/>
                  </a:solidFill>
                  <a:latin typeface="Courier New" pitchFamily="49" charset="0"/>
                </a:rPr>
                <a:t>name:String</a:t>
              </a:r>
            </a:p>
          </p:txBody>
        </p:sp>
        <p:sp>
          <p:nvSpPr>
            <p:cNvPr id="194586" name="Rectangle 26"/>
            <p:cNvSpPr>
              <a:spLocks noChangeArrowheads="1"/>
            </p:cNvSpPr>
            <p:nvPr/>
          </p:nvSpPr>
          <p:spPr bwMode="auto">
            <a:xfrm>
              <a:off x="581" y="832"/>
              <a:ext cx="1390" cy="282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94587" name="Rectangle 27"/>
            <p:cNvSpPr>
              <a:spLocks noChangeArrowheads="1"/>
            </p:cNvSpPr>
            <p:nvPr/>
          </p:nvSpPr>
          <p:spPr bwMode="auto">
            <a:xfrm>
              <a:off x="975" y="926"/>
              <a:ext cx="60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b="1">
                  <a:solidFill>
                    <a:srgbClr val="000000"/>
                  </a:solidFill>
                  <a:latin typeface="Courier New" pitchFamily="49" charset="0"/>
                </a:rPr>
                <a:t>Country</a:t>
              </a:r>
            </a:p>
          </p:txBody>
        </p:sp>
        <p:sp>
          <p:nvSpPr>
            <p:cNvPr id="194588" name="Rectangle 28"/>
            <p:cNvSpPr>
              <a:spLocks noChangeArrowheads="1"/>
            </p:cNvSpPr>
            <p:nvPr/>
          </p:nvSpPr>
          <p:spPr bwMode="auto">
            <a:xfrm>
              <a:off x="581" y="1498"/>
              <a:ext cx="1390" cy="17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94589" name="Rectangle 29"/>
            <p:cNvSpPr>
              <a:spLocks noChangeArrowheads="1"/>
            </p:cNvSpPr>
            <p:nvPr/>
          </p:nvSpPr>
          <p:spPr bwMode="auto">
            <a:xfrm>
              <a:off x="3722" y="1112"/>
              <a:ext cx="1390" cy="386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94590" name="Rectangle 30"/>
            <p:cNvSpPr>
              <a:spLocks noChangeArrowheads="1"/>
            </p:cNvSpPr>
            <p:nvPr/>
          </p:nvSpPr>
          <p:spPr bwMode="auto">
            <a:xfrm>
              <a:off x="3810" y="1153"/>
              <a:ext cx="94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b="1">
                  <a:solidFill>
                    <a:srgbClr val="000000"/>
                  </a:solidFill>
                  <a:latin typeface="Courier New" pitchFamily="49" charset="0"/>
                </a:rPr>
                <a:t>name:String</a:t>
              </a:r>
            </a:p>
          </p:txBody>
        </p:sp>
        <p:sp>
          <p:nvSpPr>
            <p:cNvPr id="194591" name="Rectangle 31"/>
            <p:cNvSpPr>
              <a:spLocks noChangeArrowheads="1"/>
            </p:cNvSpPr>
            <p:nvPr/>
          </p:nvSpPr>
          <p:spPr bwMode="auto">
            <a:xfrm>
              <a:off x="3722" y="832"/>
              <a:ext cx="1390" cy="282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94592" name="Rectangle 32"/>
            <p:cNvSpPr>
              <a:spLocks noChangeArrowheads="1"/>
            </p:cNvSpPr>
            <p:nvPr/>
          </p:nvSpPr>
          <p:spPr bwMode="auto">
            <a:xfrm>
              <a:off x="4245" y="926"/>
              <a:ext cx="34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b="1">
                  <a:solidFill>
                    <a:srgbClr val="000000"/>
                  </a:solidFill>
                  <a:latin typeface="Courier New" pitchFamily="49" charset="0"/>
                </a:rPr>
                <a:t>City</a:t>
              </a:r>
            </a:p>
          </p:txBody>
        </p:sp>
        <p:sp>
          <p:nvSpPr>
            <p:cNvPr id="194593" name="Rectangle 33"/>
            <p:cNvSpPr>
              <a:spLocks noChangeArrowheads="1"/>
            </p:cNvSpPr>
            <p:nvPr/>
          </p:nvSpPr>
          <p:spPr bwMode="auto">
            <a:xfrm>
              <a:off x="3722" y="1498"/>
              <a:ext cx="1390" cy="17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94594" name="Rectangle 34"/>
            <p:cNvSpPr>
              <a:spLocks noChangeArrowheads="1"/>
            </p:cNvSpPr>
            <p:nvPr/>
          </p:nvSpPr>
          <p:spPr bwMode="auto">
            <a:xfrm>
              <a:off x="3450" y="999"/>
              <a:ext cx="200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spAutoFit/>
            </a:bodyPr>
            <a:lstStyle/>
            <a:p>
              <a:pPr algn="l" eaLnBrk="0" hangingPunct="0"/>
              <a:r>
                <a:rPr lang="en-US" altLang="en-US" b="1">
                  <a:latin typeface="Courier New" pitchFamily="49" charset="0"/>
                </a:rPr>
                <a:t>1</a:t>
              </a:r>
              <a:endParaRPr lang="en-US" altLang="en-US" sz="1600" b="1">
                <a:latin typeface="Courier New" pitchFamily="49" charset="0"/>
              </a:endParaRPr>
            </a:p>
          </p:txBody>
        </p:sp>
        <p:sp>
          <p:nvSpPr>
            <p:cNvPr id="194595" name="Rectangle 35"/>
            <p:cNvSpPr>
              <a:spLocks noChangeArrowheads="1"/>
            </p:cNvSpPr>
            <p:nvPr/>
          </p:nvSpPr>
          <p:spPr bwMode="auto">
            <a:xfrm>
              <a:off x="2068" y="999"/>
              <a:ext cx="200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spAutoFit/>
            </a:bodyPr>
            <a:lstStyle/>
            <a:p>
              <a:pPr algn="l" eaLnBrk="0" hangingPunct="0"/>
              <a:r>
                <a:rPr lang="en-US" altLang="en-US" b="1">
                  <a:latin typeface="Courier New" pitchFamily="49" charset="0"/>
                </a:rPr>
                <a:t>1</a:t>
              </a:r>
              <a:endParaRPr lang="en-US" altLang="en-US" sz="1600" b="1">
                <a:latin typeface="Courier New" pitchFamily="49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Software Engineering – ECSE321</a:t>
            </a:r>
          </a:p>
        </p:txBody>
      </p:sp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        Unit 4 – Modeling in UML  /</a:t>
            </a:r>
            <a:fld id="{954ACE66-C173-4318-8865-FE07CCC1B893}" type="slidenum">
              <a:rPr lang="en-US"/>
              <a:pPr/>
              <a:t>26</a:t>
            </a:fld>
            <a:endParaRPr lang="en-US"/>
          </a:p>
        </p:txBody>
      </p:sp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000"/>
              <a:t>Many-to-Many and Navigational Associations</a:t>
            </a:r>
            <a:endParaRPr lang="en-US" sz="3000"/>
          </a:p>
        </p:txBody>
      </p:sp>
      <p:sp>
        <p:nvSpPr>
          <p:cNvPr id="210948" name="Rectangle 4"/>
          <p:cNvSpPr>
            <a:spLocks noChangeArrowheads="1"/>
          </p:cNvSpPr>
          <p:nvPr/>
        </p:nvSpPr>
        <p:spPr bwMode="auto">
          <a:xfrm>
            <a:off x="3009900" y="3000375"/>
            <a:ext cx="35941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 eaLnBrk="0" hangingPunct="0"/>
            <a:r>
              <a:rPr lang="en-US" altLang="en-US" sz="2400" b="1">
                <a:solidFill>
                  <a:srgbClr val="000000"/>
                </a:solidFill>
                <a:latin typeface="Times" charset="0"/>
              </a:rPr>
              <a:t>many-to-many association</a:t>
            </a:r>
          </a:p>
        </p:txBody>
      </p:sp>
      <p:sp>
        <p:nvSpPr>
          <p:cNvPr id="210949" name="Line 5"/>
          <p:cNvSpPr>
            <a:spLocks noChangeShapeType="1"/>
          </p:cNvSpPr>
          <p:nvPr/>
        </p:nvSpPr>
        <p:spPr bwMode="auto">
          <a:xfrm flipH="1" flipV="1">
            <a:off x="3124200" y="1789113"/>
            <a:ext cx="27797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10950" name="Rectangle 6"/>
          <p:cNvSpPr>
            <a:spLocks noChangeArrowheads="1"/>
          </p:cNvSpPr>
          <p:nvPr/>
        </p:nvSpPr>
        <p:spPr bwMode="auto">
          <a:xfrm>
            <a:off x="5472113" y="1789113"/>
            <a:ext cx="317500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 eaLnBrk="0" hangingPunct="0"/>
            <a:r>
              <a:rPr lang="en-US" altLang="en-US" b="1">
                <a:latin typeface="Courier New" pitchFamily="49" charset="0"/>
              </a:rPr>
              <a:t>*</a:t>
            </a:r>
            <a:endParaRPr lang="en-US" altLang="en-US" sz="1600" b="1">
              <a:latin typeface="Courier New" pitchFamily="49" charset="0"/>
            </a:endParaRPr>
          </a:p>
        </p:txBody>
      </p:sp>
      <p:sp>
        <p:nvSpPr>
          <p:cNvPr id="210951" name="Rectangle 7"/>
          <p:cNvSpPr>
            <a:spLocks noChangeArrowheads="1"/>
          </p:cNvSpPr>
          <p:nvPr/>
        </p:nvSpPr>
        <p:spPr bwMode="auto">
          <a:xfrm>
            <a:off x="1057275" y="2497138"/>
            <a:ext cx="819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altLang="en-US" b="1">
                <a:solidFill>
                  <a:srgbClr val="000000"/>
                </a:solidFill>
                <a:latin typeface="Courier New" pitchFamily="49" charset="0"/>
              </a:rPr>
              <a:t>draw()</a:t>
            </a:r>
          </a:p>
        </p:txBody>
      </p:sp>
      <p:sp>
        <p:nvSpPr>
          <p:cNvPr id="210952" name="Rectangle 8"/>
          <p:cNvSpPr>
            <a:spLocks noChangeArrowheads="1"/>
          </p:cNvSpPr>
          <p:nvPr/>
        </p:nvSpPr>
        <p:spPr bwMode="auto">
          <a:xfrm>
            <a:off x="917575" y="1600200"/>
            <a:ext cx="2206625" cy="44767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10953" name="Rectangle 9"/>
          <p:cNvSpPr>
            <a:spLocks noChangeArrowheads="1"/>
          </p:cNvSpPr>
          <p:nvPr/>
        </p:nvSpPr>
        <p:spPr bwMode="auto">
          <a:xfrm>
            <a:off x="1543050" y="1752600"/>
            <a:ext cx="9556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b="1">
                <a:solidFill>
                  <a:srgbClr val="000000"/>
                </a:solidFill>
                <a:latin typeface="Courier New" pitchFamily="49" charset="0"/>
              </a:rPr>
              <a:t>Polygon</a:t>
            </a:r>
          </a:p>
        </p:txBody>
      </p:sp>
      <p:sp>
        <p:nvSpPr>
          <p:cNvPr id="210954" name="Rectangle 10"/>
          <p:cNvSpPr>
            <a:spLocks noChangeArrowheads="1"/>
          </p:cNvSpPr>
          <p:nvPr/>
        </p:nvSpPr>
        <p:spPr bwMode="auto">
          <a:xfrm flipV="1">
            <a:off x="917575" y="2328863"/>
            <a:ext cx="2206625" cy="61277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10955" name="Rectangle 11"/>
          <p:cNvSpPr>
            <a:spLocks noChangeArrowheads="1"/>
          </p:cNvSpPr>
          <p:nvPr/>
        </p:nvSpPr>
        <p:spPr bwMode="auto">
          <a:xfrm flipV="1">
            <a:off x="917575" y="2047875"/>
            <a:ext cx="2206625" cy="28257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10956" name="Rectangle 12"/>
          <p:cNvSpPr>
            <a:spLocks noChangeArrowheads="1"/>
          </p:cNvSpPr>
          <p:nvPr/>
        </p:nvSpPr>
        <p:spPr bwMode="auto">
          <a:xfrm>
            <a:off x="5903913" y="2047875"/>
            <a:ext cx="2206625" cy="61277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10957" name="Rectangle 13"/>
          <p:cNvSpPr>
            <a:spLocks noChangeArrowheads="1"/>
          </p:cNvSpPr>
          <p:nvPr/>
        </p:nvSpPr>
        <p:spPr bwMode="auto">
          <a:xfrm>
            <a:off x="6043613" y="2112963"/>
            <a:ext cx="122872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altLang="en-US" b="1">
                <a:solidFill>
                  <a:srgbClr val="000000"/>
                </a:solidFill>
                <a:latin typeface="Courier New" pitchFamily="49" charset="0"/>
              </a:rPr>
              <a:t>x:Integer</a:t>
            </a:r>
          </a:p>
          <a:p>
            <a:pPr algn="l" eaLnBrk="0" hangingPunct="0">
              <a:lnSpc>
                <a:spcPct val="90000"/>
              </a:lnSpc>
            </a:pPr>
            <a:r>
              <a:rPr lang="en-US" altLang="en-US" b="1">
                <a:solidFill>
                  <a:srgbClr val="000000"/>
                </a:solidFill>
                <a:latin typeface="Courier New" pitchFamily="49" charset="0"/>
              </a:rPr>
              <a:t>y:Integer</a:t>
            </a:r>
          </a:p>
        </p:txBody>
      </p:sp>
      <p:sp>
        <p:nvSpPr>
          <p:cNvPr id="210958" name="Rectangle 14"/>
          <p:cNvSpPr>
            <a:spLocks noChangeArrowheads="1"/>
          </p:cNvSpPr>
          <p:nvPr/>
        </p:nvSpPr>
        <p:spPr bwMode="auto">
          <a:xfrm>
            <a:off x="5903913" y="1603375"/>
            <a:ext cx="2206625" cy="44767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10959" name="Rectangle 15"/>
          <p:cNvSpPr>
            <a:spLocks noChangeArrowheads="1"/>
          </p:cNvSpPr>
          <p:nvPr/>
        </p:nvSpPr>
        <p:spPr bwMode="auto">
          <a:xfrm>
            <a:off x="6665913" y="1752600"/>
            <a:ext cx="6826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b="1">
                <a:solidFill>
                  <a:srgbClr val="000000"/>
                </a:solidFill>
                <a:latin typeface="Courier New" pitchFamily="49" charset="0"/>
              </a:rPr>
              <a:t>Point</a:t>
            </a:r>
          </a:p>
        </p:txBody>
      </p:sp>
      <p:sp>
        <p:nvSpPr>
          <p:cNvPr id="210960" name="Rectangle 16"/>
          <p:cNvSpPr>
            <a:spLocks noChangeArrowheads="1"/>
          </p:cNvSpPr>
          <p:nvPr/>
        </p:nvSpPr>
        <p:spPr bwMode="auto">
          <a:xfrm>
            <a:off x="5903913" y="2657475"/>
            <a:ext cx="2206625" cy="28257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10961" name="Rectangle 17"/>
          <p:cNvSpPr>
            <a:spLocks noChangeArrowheads="1"/>
          </p:cNvSpPr>
          <p:nvPr/>
        </p:nvSpPr>
        <p:spPr bwMode="auto">
          <a:xfrm>
            <a:off x="3278188" y="1789113"/>
            <a:ext cx="33337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 eaLnBrk="0" hangingPunct="0"/>
            <a:r>
              <a:rPr lang="en-US" altLang="en-US" sz="2000" b="1">
                <a:solidFill>
                  <a:srgbClr val="990000"/>
                </a:solidFill>
                <a:latin typeface="Courier New" pitchFamily="49" charset="0"/>
              </a:rPr>
              <a:t>*</a:t>
            </a:r>
          </a:p>
        </p:txBody>
      </p:sp>
      <p:sp>
        <p:nvSpPr>
          <p:cNvPr id="210962" name="Rectangle 18"/>
          <p:cNvSpPr>
            <a:spLocks noChangeArrowheads="1"/>
          </p:cNvSpPr>
          <p:nvPr/>
        </p:nvSpPr>
        <p:spPr bwMode="auto">
          <a:xfrm>
            <a:off x="2286000" y="5362575"/>
            <a:ext cx="4887913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 eaLnBrk="0" hangingPunct="0"/>
            <a:r>
              <a:rPr lang="en-US" altLang="en-US" sz="2400" b="1">
                <a:solidFill>
                  <a:srgbClr val="000000"/>
                </a:solidFill>
                <a:latin typeface="Times" charset="0"/>
              </a:rPr>
              <a:t>1-to-many association</a:t>
            </a:r>
          </a:p>
          <a:p>
            <a:pPr algn="l" eaLnBrk="0" hangingPunct="0"/>
            <a:r>
              <a:rPr lang="en-US" altLang="en-US" sz="2400" b="1">
                <a:solidFill>
                  <a:srgbClr val="000000"/>
                </a:solidFill>
                <a:latin typeface="Times" charset="0"/>
              </a:rPr>
              <a:t>with navigation – direction of usage </a:t>
            </a:r>
          </a:p>
        </p:txBody>
      </p:sp>
      <p:sp>
        <p:nvSpPr>
          <p:cNvPr id="210963" name="Line 19"/>
          <p:cNvSpPr>
            <a:spLocks noChangeShapeType="1"/>
          </p:cNvSpPr>
          <p:nvPr/>
        </p:nvSpPr>
        <p:spPr bwMode="auto">
          <a:xfrm flipH="1" flipV="1">
            <a:off x="3121025" y="4151313"/>
            <a:ext cx="2779713" cy="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10964" name="Rectangle 20"/>
          <p:cNvSpPr>
            <a:spLocks noChangeArrowheads="1"/>
          </p:cNvSpPr>
          <p:nvPr/>
        </p:nvSpPr>
        <p:spPr bwMode="auto">
          <a:xfrm>
            <a:off x="5468938" y="4151313"/>
            <a:ext cx="317500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 eaLnBrk="0" hangingPunct="0"/>
            <a:r>
              <a:rPr lang="en-US" altLang="en-US" b="1">
                <a:latin typeface="Courier New" pitchFamily="49" charset="0"/>
              </a:rPr>
              <a:t>*</a:t>
            </a:r>
            <a:endParaRPr lang="en-US" altLang="en-US" sz="1600" b="1">
              <a:latin typeface="Courier New" pitchFamily="49" charset="0"/>
            </a:endParaRPr>
          </a:p>
        </p:txBody>
      </p:sp>
      <p:sp>
        <p:nvSpPr>
          <p:cNvPr id="210965" name="Rectangle 21"/>
          <p:cNvSpPr>
            <a:spLocks noChangeArrowheads="1"/>
          </p:cNvSpPr>
          <p:nvPr/>
        </p:nvSpPr>
        <p:spPr bwMode="auto">
          <a:xfrm>
            <a:off x="1054100" y="4859338"/>
            <a:ext cx="819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altLang="en-US" b="1">
                <a:solidFill>
                  <a:srgbClr val="000000"/>
                </a:solidFill>
                <a:latin typeface="Courier New" pitchFamily="49" charset="0"/>
              </a:rPr>
              <a:t>draw()</a:t>
            </a:r>
          </a:p>
        </p:txBody>
      </p:sp>
      <p:sp>
        <p:nvSpPr>
          <p:cNvPr id="210966" name="Rectangle 22"/>
          <p:cNvSpPr>
            <a:spLocks noChangeArrowheads="1"/>
          </p:cNvSpPr>
          <p:nvPr/>
        </p:nvSpPr>
        <p:spPr bwMode="auto">
          <a:xfrm>
            <a:off x="914400" y="3962400"/>
            <a:ext cx="2206625" cy="44767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10967" name="Rectangle 23"/>
          <p:cNvSpPr>
            <a:spLocks noChangeArrowheads="1"/>
          </p:cNvSpPr>
          <p:nvPr/>
        </p:nvSpPr>
        <p:spPr bwMode="auto">
          <a:xfrm>
            <a:off x="1539875" y="4114800"/>
            <a:ext cx="9556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b="1">
                <a:solidFill>
                  <a:srgbClr val="000000"/>
                </a:solidFill>
                <a:latin typeface="Courier New" pitchFamily="49" charset="0"/>
              </a:rPr>
              <a:t>Polygon</a:t>
            </a:r>
          </a:p>
        </p:txBody>
      </p:sp>
      <p:sp>
        <p:nvSpPr>
          <p:cNvPr id="210968" name="Rectangle 24"/>
          <p:cNvSpPr>
            <a:spLocks noChangeArrowheads="1"/>
          </p:cNvSpPr>
          <p:nvPr/>
        </p:nvSpPr>
        <p:spPr bwMode="auto">
          <a:xfrm flipV="1">
            <a:off x="914400" y="4691063"/>
            <a:ext cx="2206625" cy="61277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10969" name="Rectangle 25"/>
          <p:cNvSpPr>
            <a:spLocks noChangeArrowheads="1"/>
          </p:cNvSpPr>
          <p:nvPr/>
        </p:nvSpPr>
        <p:spPr bwMode="auto">
          <a:xfrm flipV="1">
            <a:off x="914400" y="4410075"/>
            <a:ext cx="2206625" cy="28257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10970" name="Rectangle 26"/>
          <p:cNvSpPr>
            <a:spLocks noChangeArrowheads="1"/>
          </p:cNvSpPr>
          <p:nvPr/>
        </p:nvSpPr>
        <p:spPr bwMode="auto">
          <a:xfrm>
            <a:off x="5900738" y="4410075"/>
            <a:ext cx="2206625" cy="61277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10971" name="Rectangle 27"/>
          <p:cNvSpPr>
            <a:spLocks noChangeArrowheads="1"/>
          </p:cNvSpPr>
          <p:nvPr/>
        </p:nvSpPr>
        <p:spPr bwMode="auto">
          <a:xfrm>
            <a:off x="6040438" y="4475163"/>
            <a:ext cx="122872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altLang="en-US" b="1">
                <a:solidFill>
                  <a:srgbClr val="000000"/>
                </a:solidFill>
                <a:latin typeface="Courier New" pitchFamily="49" charset="0"/>
              </a:rPr>
              <a:t>x:Integer</a:t>
            </a:r>
          </a:p>
          <a:p>
            <a:pPr algn="l" eaLnBrk="0" hangingPunct="0">
              <a:lnSpc>
                <a:spcPct val="90000"/>
              </a:lnSpc>
            </a:pPr>
            <a:r>
              <a:rPr lang="en-US" altLang="en-US" b="1">
                <a:solidFill>
                  <a:srgbClr val="000000"/>
                </a:solidFill>
                <a:latin typeface="Courier New" pitchFamily="49" charset="0"/>
              </a:rPr>
              <a:t>y:Integer</a:t>
            </a:r>
          </a:p>
        </p:txBody>
      </p:sp>
      <p:sp>
        <p:nvSpPr>
          <p:cNvPr id="210972" name="Rectangle 28"/>
          <p:cNvSpPr>
            <a:spLocks noChangeArrowheads="1"/>
          </p:cNvSpPr>
          <p:nvPr/>
        </p:nvSpPr>
        <p:spPr bwMode="auto">
          <a:xfrm>
            <a:off x="5900738" y="3965575"/>
            <a:ext cx="2206625" cy="44767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10973" name="Rectangle 29"/>
          <p:cNvSpPr>
            <a:spLocks noChangeArrowheads="1"/>
          </p:cNvSpPr>
          <p:nvPr/>
        </p:nvSpPr>
        <p:spPr bwMode="auto">
          <a:xfrm>
            <a:off x="6662738" y="4114800"/>
            <a:ext cx="6826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b="1">
                <a:solidFill>
                  <a:srgbClr val="000000"/>
                </a:solidFill>
                <a:latin typeface="Courier New" pitchFamily="49" charset="0"/>
              </a:rPr>
              <a:t>Point</a:t>
            </a:r>
          </a:p>
        </p:txBody>
      </p:sp>
      <p:sp>
        <p:nvSpPr>
          <p:cNvPr id="210974" name="Rectangle 30"/>
          <p:cNvSpPr>
            <a:spLocks noChangeArrowheads="1"/>
          </p:cNvSpPr>
          <p:nvPr/>
        </p:nvSpPr>
        <p:spPr bwMode="auto">
          <a:xfrm>
            <a:off x="5900738" y="5019675"/>
            <a:ext cx="2206625" cy="28257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10975" name="Rectangle 31"/>
          <p:cNvSpPr>
            <a:spLocks noChangeArrowheads="1"/>
          </p:cNvSpPr>
          <p:nvPr/>
        </p:nvSpPr>
        <p:spPr bwMode="auto">
          <a:xfrm>
            <a:off x="3275013" y="4151313"/>
            <a:ext cx="317500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 eaLnBrk="0" hangingPunct="0"/>
            <a:r>
              <a:rPr lang="en-US" altLang="en-US" b="1">
                <a:latin typeface="Courier New" pitchFamily="49" charset="0"/>
              </a:rPr>
              <a:t>1</a:t>
            </a:r>
            <a:endParaRPr lang="en-US" altLang="en-US" sz="1600" b="1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3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Software Engineering – ECSE321</a:t>
            </a:r>
          </a:p>
        </p:txBody>
      </p:sp>
      <p:sp>
        <p:nvSpPr>
          <p:cNvPr id="3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        Unit 4 – Modeling in UML  /</a:t>
            </a:r>
            <a:fld id="{BB9535AB-3A78-4445-9D09-BC958792765E}" type="slidenum">
              <a:rPr lang="en-US"/>
              <a:pPr/>
              <a:t>27</a:t>
            </a:fld>
            <a:endParaRPr lang="en-US"/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23888" y="363538"/>
            <a:ext cx="8012112" cy="1009650"/>
          </a:xfrm>
        </p:spPr>
        <p:txBody>
          <a:bodyPr/>
          <a:lstStyle/>
          <a:p>
            <a:r>
              <a:rPr lang="en-US" altLang="en-US"/>
              <a:t>Aggregation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71500" y="1206500"/>
            <a:ext cx="8255000" cy="2139950"/>
          </a:xfrm>
        </p:spPr>
        <p:txBody>
          <a:bodyPr/>
          <a:lstStyle/>
          <a:p>
            <a:pPr marL="285750" indent="-285750"/>
            <a:r>
              <a:rPr lang="en-US" altLang="en-US" sz="2800"/>
              <a:t>An </a:t>
            </a:r>
            <a:r>
              <a:rPr lang="en-US" altLang="en-US" sz="2800">
                <a:solidFill>
                  <a:srgbClr val="990000"/>
                </a:solidFill>
              </a:rPr>
              <a:t>aggregation</a:t>
            </a:r>
            <a:r>
              <a:rPr lang="en-US" altLang="en-US" sz="2800"/>
              <a:t> is a special case of association denoting a “consists of” hierarchy</a:t>
            </a:r>
          </a:p>
          <a:p>
            <a:pPr marL="285750" indent="-285750"/>
            <a:r>
              <a:rPr lang="en-US" altLang="en-US" sz="2800"/>
              <a:t>The </a:t>
            </a:r>
            <a:r>
              <a:rPr lang="en-US" altLang="en-US" sz="2800">
                <a:solidFill>
                  <a:srgbClr val="990000"/>
                </a:solidFill>
              </a:rPr>
              <a:t>aggregate</a:t>
            </a:r>
            <a:r>
              <a:rPr lang="en-US" altLang="en-US" sz="2800"/>
              <a:t> is the parent class, the </a:t>
            </a:r>
            <a:r>
              <a:rPr lang="en-US" altLang="en-US" sz="2800">
                <a:solidFill>
                  <a:srgbClr val="990000"/>
                </a:solidFill>
              </a:rPr>
              <a:t>components</a:t>
            </a:r>
            <a:r>
              <a:rPr lang="en-US" altLang="en-US" sz="2800"/>
              <a:t> are the children class</a:t>
            </a:r>
            <a:endParaRPr lang="en-US" altLang="en-US" sz="2400"/>
          </a:p>
        </p:txBody>
      </p:sp>
      <p:sp>
        <p:nvSpPr>
          <p:cNvPr id="195588" name="Rectangle 4"/>
          <p:cNvSpPr>
            <a:spLocks noChangeArrowheads="1"/>
          </p:cNvSpPr>
          <p:nvPr/>
        </p:nvSpPr>
        <p:spPr bwMode="auto">
          <a:xfrm>
            <a:off x="4033838" y="4191000"/>
            <a:ext cx="385762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 eaLnBrk="0" hangingPunct="0"/>
            <a:r>
              <a:rPr lang="en-US" altLang="en-US" b="1">
                <a:solidFill>
                  <a:srgbClr val="000000"/>
                </a:solidFill>
                <a:latin typeface="Courier New" pitchFamily="49" charset="0"/>
              </a:rPr>
              <a:t>1</a:t>
            </a:r>
            <a:endParaRPr lang="en-US" altLang="en-US" sz="2000">
              <a:solidFill>
                <a:srgbClr val="000000"/>
              </a:solidFill>
              <a:latin typeface="Helvetica" charset="0"/>
            </a:endParaRPr>
          </a:p>
        </p:txBody>
      </p:sp>
      <p:grpSp>
        <p:nvGrpSpPr>
          <p:cNvPr id="195589" name="Group 5"/>
          <p:cNvGrpSpPr>
            <a:grpSpLocks/>
          </p:cNvGrpSpPr>
          <p:nvPr/>
        </p:nvGrpSpPr>
        <p:grpSpPr bwMode="auto">
          <a:xfrm>
            <a:off x="3721100" y="3525838"/>
            <a:ext cx="2206625" cy="447675"/>
            <a:chOff x="3722" y="2669"/>
            <a:chExt cx="1390" cy="282"/>
          </a:xfrm>
        </p:grpSpPr>
        <p:sp>
          <p:nvSpPr>
            <p:cNvPr id="195590" name="Rectangle 6"/>
            <p:cNvSpPr>
              <a:spLocks noChangeArrowheads="1"/>
            </p:cNvSpPr>
            <p:nvPr/>
          </p:nvSpPr>
          <p:spPr bwMode="auto">
            <a:xfrm>
              <a:off x="3722" y="2669"/>
              <a:ext cx="1390" cy="282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95591" name="Rectangle 7"/>
            <p:cNvSpPr>
              <a:spLocks noChangeArrowheads="1"/>
            </p:cNvSpPr>
            <p:nvPr/>
          </p:nvSpPr>
          <p:spPr bwMode="auto">
            <a:xfrm>
              <a:off x="4288" y="2724"/>
              <a:ext cx="25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b="1">
                  <a:solidFill>
                    <a:srgbClr val="000000"/>
                  </a:solidFill>
                  <a:latin typeface="Courier New" pitchFamily="49" charset="0"/>
                </a:rPr>
                <a:t>Car</a:t>
              </a:r>
            </a:p>
          </p:txBody>
        </p:sp>
      </p:grpSp>
      <p:grpSp>
        <p:nvGrpSpPr>
          <p:cNvPr id="195592" name="Group 8"/>
          <p:cNvGrpSpPr>
            <a:grpSpLocks/>
          </p:cNvGrpSpPr>
          <p:nvPr/>
        </p:nvGrpSpPr>
        <p:grpSpPr bwMode="auto">
          <a:xfrm>
            <a:off x="2228850" y="5076825"/>
            <a:ext cx="5189538" cy="447675"/>
            <a:chOff x="1404" y="3198"/>
            <a:chExt cx="3269" cy="282"/>
          </a:xfrm>
        </p:grpSpPr>
        <p:grpSp>
          <p:nvGrpSpPr>
            <p:cNvPr id="195593" name="Group 9"/>
            <p:cNvGrpSpPr>
              <a:grpSpLocks/>
            </p:cNvGrpSpPr>
            <p:nvPr/>
          </p:nvGrpSpPr>
          <p:grpSpPr bwMode="auto">
            <a:xfrm>
              <a:off x="1404" y="3198"/>
              <a:ext cx="1390" cy="282"/>
              <a:chOff x="3722" y="2669"/>
              <a:chExt cx="1390" cy="282"/>
            </a:xfrm>
          </p:grpSpPr>
          <p:sp>
            <p:nvSpPr>
              <p:cNvPr id="195594" name="Rectangle 10"/>
              <p:cNvSpPr>
                <a:spLocks noChangeArrowheads="1"/>
              </p:cNvSpPr>
              <p:nvPr/>
            </p:nvSpPr>
            <p:spPr bwMode="auto">
              <a:xfrm>
                <a:off x="3722" y="2669"/>
                <a:ext cx="1390" cy="282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95595" name="Rectangle 11"/>
              <p:cNvSpPr>
                <a:spLocks noChangeArrowheads="1"/>
              </p:cNvSpPr>
              <p:nvPr/>
            </p:nvSpPr>
            <p:spPr bwMode="auto">
              <a:xfrm>
                <a:off x="4159" y="2724"/>
                <a:ext cx="516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altLang="en-US" b="1">
                    <a:solidFill>
                      <a:srgbClr val="000000"/>
                    </a:solidFill>
                    <a:latin typeface="Courier New" pitchFamily="49" charset="0"/>
                  </a:rPr>
                  <a:t>Engine</a:t>
                </a:r>
              </a:p>
            </p:txBody>
          </p:sp>
        </p:grpSp>
        <p:grpSp>
          <p:nvGrpSpPr>
            <p:cNvPr id="195596" name="Group 12"/>
            <p:cNvGrpSpPr>
              <a:grpSpLocks/>
            </p:cNvGrpSpPr>
            <p:nvPr/>
          </p:nvGrpSpPr>
          <p:grpSpPr bwMode="auto">
            <a:xfrm>
              <a:off x="3283" y="3198"/>
              <a:ext cx="1390" cy="282"/>
              <a:chOff x="3722" y="2669"/>
              <a:chExt cx="1390" cy="282"/>
            </a:xfrm>
          </p:grpSpPr>
          <p:sp>
            <p:nvSpPr>
              <p:cNvPr id="195597" name="Rectangle 13"/>
              <p:cNvSpPr>
                <a:spLocks noChangeArrowheads="1"/>
              </p:cNvSpPr>
              <p:nvPr/>
            </p:nvSpPr>
            <p:spPr bwMode="auto">
              <a:xfrm>
                <a:off x="3722" y="2669"/>
                <a:ext cx="1390" cy="282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95598" name="Rectangle 14"/>
              <p:cNvSpPr>
                <a:spLocks noChangeArrowheads="1"/>
              </p:cNvSpPr>
              <p:nvPr/>
            </p:nvSpPr>
            <p:spPr bwMode="auto">
              <a:xfrm>
                <a:off x="4159" y="2724"/>
                <a:ext cx="516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altLang="en-US" b="1">
                    <a:solidFill>
                      <a:srgbClr val="000000"/>
                    </a:solidFill>
                    <a:latin typeface="Courier New" pitchFamily="49" charset="0"/>
                  </a:rPr>
                  <a:t>Wheels</a:t>
                </a:r>
              </a:p>
            </p:txBody>
          </p:sp>
        </p:grpSp>
      </p:grpSp>
      <p:grpSp>
        <p:nvGrpSpPr>
          <p:cNvPr id="195599" name="Group 15"/>
          <p:cNvGrpSpPr>
            <a:grpSpLocks/>
          </p:cNvGrpSpPr>
          <p:nvPr/>
        </p:nvGrpSpPr>
        <p:grpSpPr bwMode="auto">
          <a:xfrm>
            <a:off x="3998913" y="3973513"/>
            <a:ext cx="153987" cy="1103312"/>
            <a:chOff x="2519" y="2503"/>
            <a:chExt cx="97" cy="695"/>
          </a:xfrm>
        </p:grpSpPr>
        <p:sp>
          <p:nvSpPr>
            <p:cNvPr id="195600" name="Line 16"/>
            <p:cNvSpPr>
              <a:spLocks noChangeShapeType="1"/>
            </p:cNvSpPr>
            <p:nvPr/>
          </p:nvSpPr>
          <p:spPr bwMode="auto">
            <a:xfrm flipV="1">
              <a:off x="2568" y="2503"/>
              <a:ext cx="0" cy="69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med" len="lg"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95601" name="Freeform 17"/>
            <p:cNvSpPr>
              <a:spLocks/>
            </p:cNvSpPr>
            <p:nvPr/>
          </p:nvSpPr>
          <p:spPr bwMode="auto">
            <a:xfrm rot="-5400000">
              <a:off x="2463" y="2559"/>
              <a:ext cx="209" cy="97"/>
            </a:xfrm>
            <a:custGeom>
              <a:avLst/>
              <a:gdLst/>
              <a:ahLst/>
              <a:cxnLst>
                <a:cxn ang="0">
                  <a:pos x="98" y="0"/>
                </a:cxn>
                <a:cxn ang="0">
                  <a:pos x="209" y="55"/>
                </a:cxn>
                <a:cxn ang="0">
                  <a:pos x="98" y="97"/>
                </a:cxn>
                <a:cxn ang="0">
                  <a:pos x="0" y="55"/>
                </a:cxn>
                <a:cxn ang="0">
                  <a:pos x="98" y="0"/>
                </a:cxn>
              </a:cxnLst>
              <a:rect l="0" t="0" r="r" b="b"/>
              <a:pathLst>
                <a:path w="209" h="97">
                  <a:moveTo>
                    <a:pt x="98" y="0"/>
                  </a:moveTo>
                  <a:lnTo>
                    <a:pt x="209" y="55"/>
                  </a:lnTo>
                  <a:lnTo>
                    <a:pt x="98" y="97"/>
                  </a:lnTo>
                  <a:lnTo>
                    <a:pt x="0" y="55"/>
                  </a:lnTo>
                  <a:lnTo>
                    <a:pt x="98" y="0"/>
                  </a:lnTo>
                  <a:close/>
                </a:path>
              </a:pathLst>
            </a:custGeom>
            <a:solidFill>
              <a:srgbClr val="FFFFFF"/>
            </a:solidFill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195602" name="Group 18"/>
          <p:cNvGrpSpPr>
            <a:grpSpLocks/>
          </p:cNvGrpSpPr>
          <p:nvPr/>
        </p:nvGrpSpPr>
        <p:grpSpPr bwMode="auto">
          <a:xfrm>
            <a:off x="5421313" y="3973513"/>
            <a:ext cx="153987" cy="1103312"/>
            <a:chOff x="2519" y="2503"/>
            <a:chExt cx="97" cy="695"/>
          </a:xfrm>
        </p:grpSpPr>
        <p:sp>
          <p:nvSpPr>
            <p:cNvPr id="195603" name="Line 19"/>
            <p:cNvSpPr>
              <a:spLocks noChangeShapeType="1"/>
            </p:cNvSpPr>
            <p:nvPr/>
          </p:nvSpPr>
          <p:spPr bwMode="auto">
            <a:xfrm flipV="1">
              <a:off x="2568" y="2503"/>
              <a:ext cx="0" cy="69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med" len="lg"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95604" name="Freeform 20"/>
            <p:cNvSpPr>
              <a:spLocks/>
            </p:cNvSpPr>
            <p:nvPr/>
          </p:nvSpPr>
          <p:spPr bwMode="auto">
            <a:xfrm rot="-5400000">
              <a:off x="2463" y="2559"/>
              <a:ext cx="209" cy="97"/>
            </a:xfrm>
            <a:custGeom>
              <a:avLst/>
              <a:gdLst/>
              <a:ahLst/>
              <a:cxnLst>
                <a:cxn ang="0">
                  <a:pos x="98" y="0"/>
                </a:cxn>
                <a:cxn ang="0">
                  <a:pos x="209" y="55"/>
                </a:cxn>
                <a:cxn ang="0">
                  <a:pos x="98" y="97"/>
                </a:cxn>
                <a:cxn ang="0">
                  <a:pos x="0" y="55"/>
                </a:cxn>
                <a:cxn ang="0">
                  <a:pos x="98" y="0"/>
                </a:cxn>
              </a:cxnLst>
              <a:rect l="0" t="0" r="r" b="b"/>
              <a:pathLst>
                <a:path w="209" h="97">
                  <a:moveTo>
                    <a:pt x="98" y="0"/>
                  </a:moveTo>
                  <a:lnTo>
                    <a:pt x="209" y="55"/>
                  </a:lnTo>
                  <a:lnTo>
                    <a:pt x="98" y="97"/>
                  </a:lnTo>
                  <a:lnTo>
                    <a:pt x="0" y="55"/>
                  </a:lnTo>
                  <a:lnTo>
                    <a:pt x="98" y="0"/>
                  </a:lnTo>
                  <a:close/>
                </a:path>
              </a:pathLst>
            </a:custGeom>
            <a:solidFill>
              <a:srgbClr val="FFFFFF"/>
            </a:solidFill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195605" name="Rectangle 21"/>
          <p:cNvSpPr>
            <a:spLocks noChangeArrowheads="1"/>
          </p:cNvSpPr>
          <p:nvPr/>
        </p:nvSpPr>
        <p:spPr bwMode="auto">
          <a:xfrm>
            <a:off x="5541963" y="4713288"/>
            <a:ext cx="935037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 eaLnBrk="0" hangingPunct="0"/>
            <a:r>
              <a:rPr lang="en-US" altLang="en-US" b="1">
                <a:solidFill>
                  <a:srgbClr val="000000"/>
                </a:solidFill>
                <a:latin typeface="Courier New" pitchFamily="49" charset="0"/>
              </a:rPr>
              <a:t>3..6</a:t>
            </a:r>
          </a:p>
        </p:txBody>
      </p:sp>
      <p:grpSp>
        <p:nvGrpSpPr>
          <p:cNvPr id="195607" name="Group 23"/>
          <p:cNvGrpSpPr>
            <a:grpSpLocks/>
          </p:cNvGrpSpPr>
          <p:nvPr/>
        </p:nvGrpSpPr>
        <p:grpSpPr bwMode="auto">
          <a:xfrm>
            <a:off x="914400" y="3505200"/>
            <a:ext cx="1673225" cy="447675"/>
            <a:chOff x="3722" y="2669"/>
            <a:chExt cx="1390" cy="282"/>
          </a:xfrm>
        </p:grpSpPr>
        <p:sp>
          <p:nvSpPr>
            <p:cNvPr id="195608" name="Rectangle 24"/>
            <p:cNvSpPr>
              <a:spLocks noChangeArrowheads="1"/>
            </p:cNvSpPr>
            <p:nvPr/>
          </p:nvSpPr>
          <p:spPr bwMode="auto">
            <a:xfrm>
              <a:off x="3722" y="2669"/>
              <a:ext cx="1390" cy="282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95609" name="Rectangle 25"/>
            <p:cNvSpPr>
              <a:spLocks noChangeArrowheads="1"/>
            </p:cNvSpPr>
            <p:nvPr/>
          </p:nvSpPr>
          <p:spPr bwMode="auto">
            <a:xfrm>
              <a:off x="4247" y="2724"/>
              <a:ext cx="3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b="1">
                  <a:solidFill>
                    <a:srgbClr val="000000"/>
                  </a:solidFill>
                  <a:latin typeface="Courier New" pitchFamily="49" charset="0"/>
                </a:rPr>
                <a:t>VIN</a:t>
              </a:r>
            </a:p>
          </p:txBody>
        </p:sp>
      </p:grpSp>
      <p:grpSp>
        <p:nvGrpSpPr>
          <p:cNvPr id="195613" name="Group 29"/>
          <p:cNvGrpSpPr>
            <a:grpSpLocks/>
          </p:cNvGrpSpPr>
          <p:nvPr/>
        </p:nvGrpSpPr>
        <p:grpSpPr bwMode="auto">
          <a:xfrm rot="5400000">
            <a:off x="3065463" y="3181350"/>
            <a:ext cx="153987" cy="1103313"/>
            <a:chOff x="2519" y="2503"/>
            <a:chExt cx="97" cy="695"/>
          </a:xfrm>
        </p:grpSpPr>
        <p:sp>
          <p:nvSpPr>
            <p:cNvPr id="195614" name="Line 30"/>
            <p:cNvSpPr>
              <a:spLocks noChangeShapeType="1"/>
            </p:cNvSpPr>
            <p:nvPr/>
          </p:nvSpPr>
          <p:spPr bwMode="auto">
            <a:xfrm flipV="1">
              <a:off x="2568" y="2503"/>
              <a:ext cx="0" cy="69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med" len="lg"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95615" name="Freeform 31"/>
            <p:cNvSpPr>
              <a:spLocks/>
            </p:cNvSpPr>
            <p:nvPr/>
          </p:nvSpPr>
          <p:spPr bwMode="auto">
            <a:xfrm rot="-5400000">
              <a:off x="2463" y="2559"/>
              <a:ext cx="209" cy="97"/>
            </a:xfrm>
            <a:custGeom>
              <a:avLst/>
              <a:gdLst/>
              <a:ahLst/>
              <a:cxnLst>
                <a:cxn ang="0">
                  <a:pos x="98" y="0"/>
                </a:cxn>
                <a:cxn ang="0">
                  <a:pos x="209" y="55"/>
                </a:cxn>
                <a:cxn ang="0">
                  <a:pos x="98" y="97"/>
                </a:cxn>
                <a:cxn ang="0">
                  <a:pos x="0" y="55"/>
                </a:cxn>
                <a:cxn ang="0">
                  <a:pos x="98" y="0"/>
                </a:cxn>
              </a:cxnLst>
              <a:rect l="0" t="0" r="r" b="b"/>
              <a:pathLst>
                <a:path w="209" h="97">
                  <a:moveTo>
                    <a:pt x="98" y="0"/>
                  </a:moveTo>
                  <a:lnTo>
                    <a:pt x="209" y="55"/>
                  </a:lnTo>
                  <a:lnTo>
                    <a:pt x="98" y="97"/>
                  </a:lnTo>
                  <a:lnTo>
                    <a:pt x="0" y="55"/>
                  </a:lnTo>
                  <a:lnTo>
                    <a:pt x="98" y="0"/>
                  </a:lnTo>
                  <a:close/>
                </a:path>
              </a:pathLst>
            </a:custGeom>
            <a:solidFill>
              <a:srgbClr val="FFFFFF"/>
            </a:solidFill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195616" name="Rectangle 32"/>
          <p:cNvSpPr>
            <a:spLocks noChangeArrowheads="1"/>
          </p:cNvSpPr>
          <p:nvPr/>
        </p:nvSpPr>
        <p:spPr bwMode="auto">
          <a:xfrm>
            <a:off x="3352800" y="3276600"/>
            <a:ext cx="385763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 eaLnBrk="0" hangingPunct="0"/>
            <a:r>
              <a:rPr lang="en-US" altLang="en-US" b="1">
                <a:solidFill>
                  <a:srgbClr val="000000"/>
                </a:solidFill>
                <a:latin typeface="Courier New" pitchFamily="49" charset="0"/>
              </a:rPr>
              <a:t>1</a:t>
            </a:r>
            <a:endParaRPr lang="en-US" altLang="en-US" sz="200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195617" name="Rectangle 33"/>
          <p:cNvSpPr>
            <a:spLocks noChangeArrowheads="1"/>
          </p:cNvSpPr>
          <p:nvPr/>
        </p:nvSpPr>
        <p:spPr bwMode="auto">
          <a:xfrm>
            <a:off x="2586038" y="3276600"/>
            <a:ext cx="385762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 eaLnBrk="0" hangingPunct="0"/>
            <a:r>
              <a:rPr lang="en-US" altLang="en-US" b="1">
                <a:solidFill>
                  <a:srgbClr val="000000"/>
                </a:solidFill>
                <a:latin typeface="Courier New" pitchFamily="49" charset="0"/>
              </a:rPr>
              <a:t>1</a:t>
            </a:r>
            <a:endParaRPr lang="en-US" altLang="en-US" sz="200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195618" name="Rectangle 34"/>
          <p:cNvSpPr>
            <a:spLocks noChangeArrowheads="1"/>
          </p:cNvSpPr>
          <p:nvPr/>
        </p:nvSpPr>
        <p:spPr bwMode="auto">
          <a:xfrm>
            <a:off x="4033838" y="4741863"/>
            <a:ext cx="385762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 eaLnBrk="0" hangingPunct="0"/>
            <a:r>
              <a:rPr lang="en-US" altLang="en-US" b="1">
                <a:solidFill>
                  <a:srgbClr val="000000"/>
                </a:solidFill>
                <a:latin typeface="Courier New" pitchFamily="49" charset="0"/>
              </a:rPr>
              <a:t>1</a:t>
            </a:r>
            <a:endParaRPr lang="en-US" altLang="en-US" sz="200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195619" name="Rectangle 35"/>
          <p:cNvSpPr>
            <a:spLocks noChangeArrowheads="1"/>
          </p:cNvSpPr>
          <p:nvPr/>
        </p:nvSpPr>
        <p:spPr bwMode="auto">
          <a:xfrm>
            <a:off x="5557838" y="3962400"/>
            <a:ext cx="385762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 eaLnBrk="0" hangingPunct="0"/>
            <a:r>
              <a:rPr lang="en-US" altLang="en-US" b="1">
                <a:solidFill>
                  <a:srgbClr val="000000"/>
                </a:solidFill>
                <a:latin typeface="Courier New" pitchFamily="49" charset="0"/>
              </a:rPr>
              <a:t>1</a:t>
            </a:r>
            <a:endParaRPr lang="en-US" altLang="en-US" sz="2000">
              <a:solidFill>
                <a:srgbClr val="000000"/>
              </a:solidFill>
              <a:latin typeface="Helvetic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Software Engineering – ECSE321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        Unit 4 – Modeling in UML  /</a:t>
            </a:r>
            <a:fld id="{1017F696-1BBC-4C0A-B500-894D0CC57681}" type="slidenum">
              <a:rPr lang="en-US"/>
              <a:pPr/>
              <a:t>28</a:t>
            </a:fld>
            <a:endParaRPr lang="en-US"/>
          </a:p>
        </p:txBody>
      </p:sp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Composition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2193925"/>
          </a:xfrm>
        </p:spPr>
        <p:txBody>
          <a:bodyPr/>
          <a:lstStyle/>
          <a:p>
            <a:pPr marL="285750" indent="-285750"/>
            <a:r>
              <a:rPr lang="en-US" altLang="en-US" sz="2800"/>
              <a:t>A solid diamond denote </a:t>
            </a:r>
            <a:r>
              <a:rPr lang="en-US" altLang="en-US" sz="2800">
                <a:solidFill>
                  <a:srgbClr val="990000"/>
                </a:solidFill>
              </a:rPr>
              <a:t>composition</a:t>
            </a:r>
            <a:r>
              <a:rPr lang="en-US" altLang="en-US" sz="2800"/>
              <a:t>, a strong form of aggregation where components cannot exist without the aggregate. </a:t>
            </a:r>
          </a:p>
        </p:txBody>
      </p:sp>
      <p:cxnSp>
        <p:nvCxnSpPr>
          <p:cNvPr id="196613" name="AutoShape 5"/>
          <p:cNvCxnSpPr>
            <a:cxnSpLocks noChangeShapeType="1"/>
            <a:stCxn id="196617" idx="2"/>
            <a:endCxn id="196620" idx="1"/>
          </p:cNvCxnSpPr>
          <p:nvPr/>
        </p:nvCxnSpPr>
        <p:spPr bwMode="auto">
          <a:xfrm rot="16200000" flipH="1">
            <a:off x="3571875" y="3224213"/>
            <a:ext cx="727075" cy="1854200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none" w="lg" len="lg"/>
          </a:ln>
          <a:effectLst/>
        </p:spPr>
      </p:cxnSp>
      <p:sp>
        <p:nvSpPr>
          <p:cNvPr id="196614" name="AutoShape 6"/>
          <p:cNvSpPr>
            <a:spLocks noChangeArrowheads="1"/>
          </p:cNvSpPr>
          <p:nvPr/>
        </p:nvSpPr>
        <p:spPr bwMode="auto">
          <a:xfrm>
            <a:off x="2873375" y="3800475"/>
            <a:ext cx="261938" cy="442913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96615" name="Text Box 7"/>
          <p:cNvSpPr txBox="1">
            <a:spLocks noChangeArrowheads="1"/>
          </p:cNvSpPr>
          <p:nvPr/>
        </p:nvSpPr>
        <p:spPr bwMode="auto">
          <a:xfrm>
            <a:off x="4572000" y="4129088"/>
            <a:ext cx="320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b="1">
                <a:latin typeface="Courier New" pitchFamily="49" charset="0"/>
              </a:rPr>
              <a:t>3</a:t>
            </a:r>
            <a:endParaRPr lang="en-US" altLang="en-US" b="1">
              <a:solidFill>
                <a:srgbClr val="FF0000"/>
              </a:solidFill>
              <a:latin typeface="Courier New" pitchFamily="49" charset="0"/>
            </a:endParaRPr>
          </a:p>
        </p:txBody>
      </p:sp>
      <p:grpSp>
        <p:nvGrpSpPr>
          <p:cNvPr id="196616" name="Group 8"/>
          <p:cNvGrpSpPr>
            <a:grpSpLocks/>
          </p:cNvGrpSpPr>
          <p:nvPr/>
        </p:nvGrpSpPr>
        <p:grpSpPr bwMode="auto">
          <a:xfrm>
            <a:off x="1905000" y="3325813"/>
            <a:ext cx="2206625" cy="447675"/>
            <a:chOff x="1382" y="2686"/>
            <a:chExt cx="1390" cy="282"/>
          </a:xfrm>
        </p:grpSpPr>
        <p:sp>
          <p:nvSpPr>
            <p:cNvPr id="196617" name="Rectangle 9"/>
            <p:cNvSpPr>
              <a:spLocks noChangeArrowheads="1"/>
            </p:cNvSpPr>
            <p:nvPr/>
          </p:nvSpPr>
          <p:spPr bwMode="auto">
            <a:xfrm>
              <a:off x="1382" y="2686"/>
              <a:ext cx="1390" cy="28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96618" name="Rectangle 10"/>
            <p:cNvSpPr>
              <a:spLocks noChangeArrowheads="1"/>
            </p:cNvSpPr>
            <p:nvPr/>
          </p:nvSpPr>
          <p:spPr bwMode="auto">
            <a:xfrm>
              <a:off x="1518" y="2741"/>
              <a:ext cx="1118" cy="17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b="1">
                  <a:solidFill>
                    <a:srgbClr val="000000"/>
                  </a:solidFill>
                  <a:latin typeface="Courier New" pitchFamily="49" charset="0"/>
                </a:rPr>
                <a:t>TicketMachine</a:t>
              </a:r>
            </a:p>
          </p:txBody>
        </p:sp>
      </p:grpSp>
      <p:grpSp>
        <p:nvGrpSpPr>
          <p:cNvPr id="196619" name="Group 11"/>
          <p:cNvGrpSpPr>
            <a:grpSpLocks/>
          </p:cNvGrpSpPr>
          <p:nvPr/>
        </p:nvGrpSpPr>
        <p:grpSpPr bwMode="auto">
          <a:xfrm>
            <a:off x="4876800" y="4291013"/>
            <a:ext cx="2206625" cy="447675"/>
            <a:chOff x="3254" y="3294"/>
            <a:chExt cx="1390" cy="282"/>
          </a:xfrm>
        </p:grpSpPr>
        <p:sp>
          <p:nvSpPr>
            <p:cNvPr id="196620" name="Rectangle 12"/>
            <p:cNvSpPr>
              <a:spLocks noChangeArrowheads="1"/>
            </p:cNvSpPr>
            <p:nvPr/>
          </p:nvSpPr>
          <p:spPr bwMode="auto">
            <a:xfrm>
              <a:off x="3254" y="3294"/>
              <a:ext cx="1390" cy="28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96621" name="Rectangle 13"/>
            <p:cNvSpPr>
              <a:spLocks noChangeArrowheads="1"/>
            </p:cNvSpPr>
            <p:nvPr/>
          </p:nvSpPr>
          <p:spPr bwMode="auto">
            <a:xfrm>
              <a:off x="3519" y="3349"/>
              <a:ext cx="860" cy="17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b="1">
                  <a:solidFill>
                    <a:srgbClr val="000000"/>
                  </a:solidFill>
                  <a:latin typeface="Courier New" pitchFamily="49" charset="0"/>
                </a:rPr>
                <a:t>ZoneButton</a:t>
              </a:r>
            </a:p>
          </p:txBody>
        </p:sp>
      </p:grpSp>
      <p:sp>
        <p:nvSpPr>
          <p:cNvPr id="196632" name="Text Box 24"/>
          <p:cNvSpPr txBox="1">
            <a:spLocks noChangeArrowheads="1"/>
          </p:cNvSpPr>
          <p:nvPr/>
        </p:nvSpPr>
        <p:spPr bwMode="auto">
          <a:xfrm>
            <a:off x="3124200" y="3733800"/>
            <a:ext cx="320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b="1">
                <a:latin typeface="Courier New" pitchFamily="49" charset="0"/>
              </a:rPr>
              <a:t>1</a:t>
            </a:r>
            <a:endParaRPr lang="en-US" altLang="en-US" b="1">
              <a:solidFill>
                <a:srgbClr val="FF00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Software Engineering – ECSE321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        Unit 4 – Modeling in UML  /</a:t>
            </a:r>
            <a:fld id="{BC73477F-465B-4006-BFCC-FC8D620EEA4D}" type="slidenum">
              <a:rPr lang="en-US"/>
              <a:pPr/>
              <a:t>29</a:t>
            </a:fld>
            <a:endParaRPr lang="en-US"/>
          </a:p>
        </p:txBody>
      </p:sp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Dependency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“I need your services, but I don’t know that you exist” (client-supplier). Dashed line </a:t>
            </a:r>
            <a:r>
              <a:rPr lang="en-US" sz="2800">
                <a:solidFill>
                  <a:srgbClr val="990000"/>
                </a:solidFill>
              </a:rPr>
              <a:t>from client to supplier</a:t>
            </a:r>
            <a:r>
              <a:rPr lang="en-US"/>
              <a:t> 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Other examples?</a:t>
            </a:r>
          </a:p>
        </p:txBody>
      </p:sp>
      <p:sp>
        <p:nvSpPr>
          <p:cNvPr id="220166" name="Line 6"/>
          <p:cNvSpPr>
            <a:spLocks noChangeShapeType="1"/>
          </p:cNvSpPr>
          <p:nvPr/>
        </p:nvSpPr>
        <p:spPr bwMode="auto">
          <a:xfrm flipH="1" flipV="1">
            <a:off x="3121025" y="3541713"/>
            <a:ext cx="2441575" cy="952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20168" name="Rectangle 8"/>
          <p:cNvSpPr>
            <a:spLocks noChangeArrowheads="1"/>
          </p:cNvSpPr>
          <p:nvPr/>
        </p:nvSpPr>
        <p:spPr bwMode="auto">
          <a:xfrm>
            <a:off x="1054100" y="4249738"/>
            <a:ext cx="819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altLang="en-US" b="1">
                <a:solidFill>
                  <a:srgbClr val="000000"/>
                </a:solidFill>
                <a:latin typeface="Courier New" pitchFamily="49" charset="0"/>
              </a:rPr>
              <a:t>draw()</a:t>
            </a:r>
          </a:p>
        </p:txBody>
      </p:sp>
      <p:sp>
        <p:nvSpPr>
          <p:cNvPr id="220169" name="Rectangle 9"/>
          <p:cNvSpPr>
            <a:spLocks noChangeArrowheads="1"/>
          </p:cNvSpPr>
          <p:nvPr/>
        </p:nvSpPr>
        <p:spPr bwMode="auto">
          <a:xfrm>
            <a:off x="914400" y="3352800"/>
            <a:ext cx="2206625" cy="44767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20170" name="Rectangle 10"/>
          <p:cNvSpPr>
            <a:spLocks noChangeArrowheads="1"/>
          </p:cNvSpPr>
          <p:nvPr/>
        </p:nvSpPr>
        <p:spPr bwMode="auto">
          <a:xfrm>
            <a:off x="1539875" y="3505200"/>
            <a:ext cx="9556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b="1">
                <a:solidFill>
                  <a:srgbClr val="000000"/>
                </a:solidFill>
                <a:latin typeface="Courier New" pitchFamily="49" charset="0"/>
              </a:rPr>
              <a:t>Polygon</a:t>
            </a:r>
          </a:p>
        </p:txBody>
      </p:sp>
      <p:sp>
        <p:nvSpPr>
          <p:cNvPr id="220171" name="Rectangle 11"/>
          <p:cNvSpPr>
            <a:spLocks noChangeArrowheads="1"/>
          </p:cNvSpPr>
          <p:nvPr/>
        </p:nvSpPr>
        <p:spPr bwMode="auto">
          <a:xfrm flipV="1">
            <a:off x="914400" y="4081463"/>
            <a:ext cx="2206625" cy="61277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20172" name="Rectangle 12"/>
          <p:cNvSpPr>
            <a:spLocks noChangeArrowheads="1"/>
          </p:cNvSpPr>
          <p:nvPr/>
        </p:nvSpPr>
        <p:spPr bwMode="auto">
          <a:xfrm flipV="1">
            <a:off x="914400" y="3800475"/>
            <a:ext cx="2206625" cy="28257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20173" name="Rectangle 13"/>
          <p:cNvSpPr>
            <a:spLocks noChangeArrowheads="1"/>
          </p:cNvSpPr>
          <p:nvPr/>
        </p:nvSpPr>
        <p:spPr bwMode="auto">
          <a:xfrm>
            <a:off x="5562600" y="3800475"/>
            <a:ext cx="2862263" cy="43656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20175" name="Rectangle 15"/>
          <p:cNvSpPr>
            <a:spLocks noChangeArrowheads="1"/>
          </p:cNvSpPr>
          <p:nvPr/>
        </p:nvSpPr>
        <p:spPr bwMode="auto">
          <a:xfrm>
            <a:off x="5562600" y="3355975"/>
            <a:ext cx="2862263" cy="44767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20176" name="Rectangle 16"/>
          <p:cNvSpPr>
            <a:spLocks noChangeArrowheads="1"/>
          </p:cNvSpPr>
          <p:nvPr/>
        </p:nvSpPr>
        <p:spPr bwMode="auto">
          <a:xfrm>
            <a:off x="5681663" y="3475038"/>
            <a:ext cx="24574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b="1">
                <a:solidFill>
                  <a:srgbClr val="000000"/>
                </a:solidFill>
                <a:latin typeface="Courier New" pitchFamily="49" charset="0"/>
              </a:rPr>
              <a:t>3DShadingAlgorithm</a:t>
            </a:r>
          </a:p>
        </p:txBody>
      </p:sp>
      <p:sp>
        <p:nvSpPr>
          <p:cNvPr id="220177" name="Rectangle 17"/>
          <p:cNvSpPr>
            <a:spLocks noChangeArrowheads="1"/>
          </p:cNvSpPr>
          <p:nvPr/>
        </p:nvSpPr>
        <p:spPr bwMode="auto">
          <a:xfrm>
            <a:off x="5562600" y="3954463"/>
            <a:ext cx="2862263" cy="28257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Software Engineering – ECSE321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        Unit </a:t>
            </a:r>
            <a:r>
              <a:rPr lang="en-US" dirty="0" smtClean="0"/>
              <a:t>5 </a:t>
            </a:r>
            <a:r>
              <a:rPr lang="en-US" dirty="0"/>
              <a:t>– Modeling in UML  /</a:t>
            </a:r>
            <a:fld id="{01DBFE7A-DD25-4503-B8F5-8E4D3F87B5C4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Why model software?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/>
              <a:t>Software is already an abstraction: why model software?</a:t>
            </a:r>
          </a:p>
          <a:p>
            <a:pPr marL="285750" indent="-285750">
              <a:lnSpc>
                <a:spcPct val="90000"/>
              </a:lnSpc>
            </a:pPr>
            <a:r>
              <a:rPr lang="en-US" altLang="en-US" sz="2400" dirty="0"/>
              <a:t>Software is getting larger, not smaller</a:t>
            </a:r>
          </a:p>
          <a:p>
            <a:pPr marL="685800" lvl="1" indent="-228600">
              <a:lnSpc>
                <a:spcPct val="90000"/>
              </a:lnSpc>
            </a:pPr>
            <a:r>
              <a:rPr lang="en-US" altLang="en-US" sz="2200" dirty="0"/>
              <a:t>Firefox ~ 2 MLOC</a:t>
            </a:r>
          </a:p>
          <a:p>
            <a:pPr marL="685800" lvl="1" indent="-228600">
              <a:lnSpc>
                <a:spcPct val="90000"/>
              </a:lnSpc>
            </a:pPr>
            <a:r>
              <a:rPr lang="en-US" altLang="en-US" sz="2200" dirty="0"/>
              <a:t>Windows XP ~ 40 MLOC    (Vista ~ 50 MLOC)</a:t>
            </a:r>
          </a:p>
          <a:p>
            <a:pPr marL="685800" lvl="1" indent="-228600">
              <a:lnSpc>
                <a:spcPct val="90000"/>
              </a:lnSpc>
            </a:pPr>
            <a:r>
              <a:rPr lang="en-US" altLang="en-US" sz="2200" dirty="0"/>
              <a:t>Mac OS X ~ 86 MLOC</a:t>
            </a:r>
          </a:p>
          <a:p>
            <a:pPr marL="685800" lvl="1" indent="-228600">
              <a:lnSpc>
                <a:spcPct val="90000"/>
              </a:lnSpc>
            </a:pPr>
            <a:r>
              <a:rPr lang="en-US" altLang="en-US" sz="2200" dirty="0"/>
              <a:t>Adobe CS ~ 100 MLOC</a:t>
            </a:r>
          </a:p>
          <a:p>
            <a:pPr marL="685800" lvl="1" indent="-228600">
              <a:lnSpc>
                <a:spcPct val="90000"/>
              </a:lnSpc>
            </a:pPr>
            <a:r>
              <a:rPr lang="en-US" altLang="en-US" sz="2200" dirty="0"/>
              <a:t>A single programmer cannot manage this amount of code in its entirety. </a:t>
            </a:r>
          </a:p>
          <a:p>
            <a:pPr marL="285750" indent="-285750">
              <a:lnSpc>
                <a:spcPct val="90000"/>
              </a:lnSpc>
            </a:pPr>
            <a:r>
              <a:rPr lang="en-US" altLang="en-US" sz="2400" dirty="0"/>
              <a:t>Code is often not directly understandable by developers (who did not participate in the development)</a:t>
            </a:r>
          </a:p>
          <a:p>
            <a:pPr marL="285750" indent="-285750">
              <a:lnSpc>
                <a:spcPct val="90000"/>
              </a:lnSpc>
            </a:pPr>
            <a:r>
              <a:rPr lang="en-US" altLang="en-US" sz="2400" dirty="0"/>
              <a:t>We need simpler representations for complex </a:t>
            </a:r>
            <a:r>
              <a:rPr lang="en-US" altLang="en-US" sz="2400" dirty="0" smtClean="0"/>
              <a:t>systems</a:t>
            </a:r>
            <a:endParaRPr lang="en-US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Software Engineering – ECSE321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        Unit 4 – Modeling in UML  /</a:t>
            </a:r>
            <a:fld id="{778A02A4-4D18-4401-9BE6-6559FC5ADDA7}" type="slidenum">
              <a:rPr lang="en-US"/>
              <a:pPr/>
              <a:t>30</a:t>
            </a:fld>
            <a:endParaRPr lang="en-US"/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Generalization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86200"/>
            <a:ext cx="8229600" cy="2009775"/>
          </a:xfrm>
        </p:spPr>
        <p:txBody>
          <a:bodyPr/>
          <a:lstStyle/>
          <a:p>
            <a:pPr marL="285750" indent="-285750"/>
            <a:r>
              <a:rPr lang="en-US" altLang="en-US" sz="2400"/>
              <a:t>Generalization relationships denote </a:t>
            </a:r>
            <a:r>
              <a:rPr lang="en-US" altLang="en-US" sz="2400" b="1">
                <a:solidFill>
                  <a:srgbClr val="990000"/>
                </a:solidFill>
              </a:rPr>
              <a:t>inheritance</a:t>
            </a:r>
            <a:r>
              <a:rPr lang="en-US" altLang="en-US" sz="2400"/>
              <a:t> between classes (“a type of”)</a:t>
            </a:r>
          </a:p>
          <a:p>
            <a:pPr marL="285750" indent="-285750"/>
            <a:r>
              <a:rPr lang="en-US" altLang="en-US" sz="2400"/>
              <a:t>The children classes inherit the attributes and operations of the parent class</a:t>
            </a:r>
          </a:p>
          <a:p>
            <a:pPr marL="285750" indent="-285750"/>
            <a:r>
              <a:rPr lang="en-US" altLang="en-US" sz="2400"/>
              <a:t>Generalization simplifies the model by eliminating redundancy</a:t>
            </a:r>
          </a:p>
          <a:p>
            <a:pPr marL="285750" indent="-285750"/>
            <a:endParaRPr lang="en-US" altLang="en-US" sz="2400"/>
          </a:p>
        </p:txBody>
      </p:sp>
      <p:grpSp>
        <p:nvGrpSpPr>
          <p:cNvPr id="197649" name="Group 17"/>
          <p:cNvGrpSpPr>
            <a:grpSpLocks/>
          </p:cNvGrpSpPr>
          <p:nvPr/>
        </p:nvGrpSpPr>
        <p:grpSpPr bwMode="auto">
          <a:xfrm>
            <a:off x="1106488" y="1620838"/>
            <a:ext cx="6931025" cy="1895475"/>
            <a:chOff x="697" y="1021"/>
            <a:chExt cx="4366" cy="1194"/>
          </a:xfrm>
        </p:grpSpPr>
        <p:sp>
          <p:nvSpPr>
            <p:cNvPr id="197638" name="Rectangle 6"/>
            <p:cNvSpPr>
              <a:spLocks noChangeArrowheads="1"/>
            </p:cNvSpPr>
            <p:nvPr/>
          </p:nvSpPr>
          <p:spPr bwMode="auto">
            <a:xfrm>
              <a:off x="2137" y="1021"/>
              <a:ext cx="1390" cy="282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97639" name="Rectangle 7"/>
            <p:cNvSpPr>
              <a:spLocks noChangeArrowheads="1"/>
            </p:cNvSpPr>
            <p:nvPr/>
          </p:nvSpPr>
          <p:spPr bwMode="auto">
            <a:xfrm>
              <a:off x="2574" y="1076"/>
              <a:ext cx="51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b="1" i="1">
                  <a:solidFill>
                    <a:srgbClr val="000000"/>
                  </a:solidFill>
                  <a:latin typeface="Courier New" pitchFamily="49" charset="0"/>
                </a:rPr>
                <a:t>Button</a:t>
              </a:r>
            </a:p>
          </p:txBody>
        </p:sp>
        <p:sp>
          <p:nvSpPr>
            <p:cNvPr id="197641" name="Rectangle 9"/>
            <p:cNvSpPr>
              <a:spLocks noChangeArrowheads="1"/>
            </p:cNvSpPr>
            <p:nvPr/>
          </p:nvSpPr>
          <p:spPr bwMode="auto">
            <a:xfrm>
              <a:off x="3673" y="1933"/>
              <a:ext cx="1390" cy="282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97642" name="Rectangle 10"/>
            <p:cNvSpPr>
              <a:spLocks noChangeArrowheads="1"/>
            </p:cNvSpPr>
            <p:nvPr/>
          </p:nvSpPr>
          <p:spPr bwMode="auto">
            <a:xfrm>
              <a:off x="3938" y="1988"/>
              <a:ext cx="86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b="1">
                  <a:solidFill>
                    <a:srgbClr val="000000"/>
                  </a:solidFill>
                  <a:latin typeface="Courier New" pitchFamily="49" charset="0"/>
                </a:rPr>
                <a:t>ZoneButton</a:t>
              </a:r>
            </a:p>
          </p:txBody>
        </p:sp>
        <p:cxnSp>
          <p:nvCxnSpPr>
            <p:cNvPr id="197643" name="AutoShape 11"/>
            <p:cNvCxnSpPr>
              <a:cxnSpLocks noChangeShapeType="1"/>
              <a:stCxn id="197638" idx="2"/>
              <a:endCxn id="197641" idx="1"/>
            </p:cNvCxnSpPr>
            <p:nvPr/>
          </p:nvCxnSpPr>
          <p:spPr bwMode="auto">
            <a:xfrm rot="16200000" flipH="1">
              <a:off x="2867" y="1277"/>
              <a:ext cx="762" cy="83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none" w="lg" len="lg"/>
            </a:ln>
            <a:effectLst/>
          </p:spPr>
        </p:cxnSp>
        <p:sp>
          <p:nvSpPr>
            <p:cNvPr id="197645" name="Rectangle 13"/>
            <p:cNvSpPr>
              <a:spLocks noChangeArrowheads="1"/>
            </p:cNvSpPr>
            <p:nvPr/>
          </p:nvSpPr>
          <p:spPr bwMode="auto">
            <a:xfrm>
              <a:off x="697" y="1933"/>
              <a:ext cx="1390" cy="282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97646" name="Rectangle 14"/>
            <p:cNvSpPr>
              <a:spLocks noChangeArrowheads="1"/>
            </p:cNvSpPr>
            <p:nvPr/>
          </p:nvSpPr>
          <p:spPr bwMode="auto">
            <a:xfrm>
              <a:off x="876" y="1988"/>
              <a:ext cx="103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b="1">
                  <a:solidFill>
                    <a:srgbClr val="000000"/>
                  </a:solidFill>
                  <a:latin typeface="Courier New" pitchFamily="49" charset="0"/>
                </a:rPr>
                <a:t>CancelButton</a:t>
              </a:r>
            </a:p>
          </p:txBody>
        </p:sp>
        <p:cxnSp>
          <p:nvCxnSpPr>
            <p:cNvPr id="197647" name="AutoShape 15"/>
            <p:cNvCxnSpPr>
              <a:cxnSpLocks noChangeShapeType="1"/>
              <a:stCxn id="197645" idx="3"/>
              <a:endCxn id="197638" idx="2"/>
            </p:cNvCxnSpPr>
            <p:nvPr/>
          </p:nvCxnSpPr>
          <p:spPr bwMode="auto">
            <a:xfrm flipV="1">
              <a:off x="2096" y="1312"/>
              <a:ext cx="736" cy="76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</p:cxnSp>
        <p:sp>
          <p:nvSpPr>
            <p:cNvPr id="197648" name="AutoShape 16"/>
            <p:cNvSpPr>
              <a:spLocks noChangeArrowheads="1"/>
            </p:cNvSpPr>
            <p:nvPr/>
          </p:nvSpPr>
          <p:spPr bwMode="auto">
            <a:xfrm>
              <a:off x="2699" y="1320"/>
              <a:ext cx="278" cy="240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38100">
              <a:solidFill>
                <a:srgbClr val="99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197650" name="AutoShape 18"/>
          <p:cNvSpPr>
            <a:spLocks noChangeArrowheads="1"/>
          </p:cNvSpPr>
          <p:nvPr/>
        </p:nvSpPr>
        <p:spPr bwMode="auto">
          <a:xfrm>
            <a:off x="6359525" y="1774825"/>
            <a:ext cx="2446338" cy="758825"/>
          </a:xfrm>
          <a:prstGeom prst="wedgeRoundRectCallout">
            <a:avLst>
              <a:gd name="adj1" fmla="val -96981"/>
              <a:gd name="adj2" fmla="val -40588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sz="2000" b="1">
                <a:solidFill>
                  <a:srgbClr val="FF0000"/>
                </a:solidFill>
                <a:latin typeface="Helvetica" charset="0"/>
              </a:rPr>
              <a:t>Abstract classes </a:t>
            </a:r>
            <a:br>
              <a:rPr lang="en-US" altLang="en-US" sz="2000" b="1">
                <a:solidFill>
                  <a:srgbClr val="FF0000"/>
                </a:solidFill>
                <a:latin typeface="Helvetica" charset="0"/>
              </a:rPr>
            </a:br>
            <a:r>
              <a:rPr lang="en-US" altLang="en-US" sz="2000" b="1">
                <a:solidFill>
                  <a:srgbClr val="FF0000"/>
                </a:solidFill>
                <a:latin typeface="Helvetica" charset="0"/>
              </a:rPr>
              <a:t>are </a:t>
            </a:r>
            <a:r>
              <a:rPr lang="en-US" altLang="en-US" sz="2000" b="1" i="1">
                <a:solidFill>
                  <a:srgbClr val="FF0000"/>
                </a:solidFill>
                <a:latin typeface="Helvetica" charset="0"/>
              </a:rPr>
              <a:t>italicized</a:t>
            </a:r>
            <a:endParaRPr lang="en-US" altLang="en-US" sz="2000" i="1">
              <a:solidFill>
                <a:srgbClr val="FF0000"/>
              </a:solidFill>
              <a:latin typeface="Helvetic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3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Software Engineering – ECSE321</a:t>
            </a:r>
          </a:p>
        </p:txBody>
      </p:sp>
      <p:sp>
        <p:nvSpPr>
          <p:cNvPr id="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        Unit 4 – Modeling in UML  /</a:t>
            </a:r>
            <a:fld id="{1392BB97-D35F-4D1B-8FB8-47CCD55DA384}" type="slidenum">
              <a:rPr lang="en-US"/>
              <a:pPr/>
              <a:t>31</a:t>
            </a:fld>
            <a:endParaRPr lang="en-US"/>
          </a:p>
        </p:txBody>
      </p:sp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File System Example</a:t>
            </a:r>
          </a:p>
        </p:txBody>
      </p:sp>
      <p:sp>
        <p:nvSpPr>
          <p:cNvPr id="211973" name="Rectangle 5"/>
          <p:cNvSpPr>
            <a:spLocks noChangeArrowheads="1"/>
          </p:cNvSpPr>
          <p:nvPr/>
        </p:nvSpPr>
        <p:spPr bwMode="auto">
          <a:xfrm>
            <a:off x="3048000" y="1676400"/>
            <a:ext cx="2971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11974" name="Rectangle 6"/>
          <p:cNvSpPr>
            <a:spLocks noChangeArrowheads="1"/>
          </p:cNvSpPr>
          <p:nvPr/>
        </p:nvSpPr>
        <p:spPr bwMode="auto">
          <a:xfrm>
            <a:off x="3371850" y="1763713"/>
            <a:ext cx="23209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b="1" i="1">
                <a:solidFill>
                  <a:srgbClr val="000000"/>
                </a:solidFill>
                <a:latin typeface="Courier New" pitchFamily="49" charset="0"/>
              </a:rPr>
              <a:t>FileSystemElement</a:t>
            </a:r>
          </a:p>
        </p:txBody>
      </p:sp>
      <p:sp>
        <p:nvSpPr>
          <p:cNvPr id="211975" name="Rectangle 7"/>
          <p:cNvSpPr>
            <a:spLocks noChangeArrowheads="1"/>
          </p:cNvSpPr>
          <p:nvPr/>
        </p:nvSpPr>
        <p:spPr bwMode="auto">
          <a:xfrm>
            <a:off x="5867400" y="3124200"/>
            <a:ext cx="2206625" cy="4476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11976" name="Rectangle 8"/>
          <p:cNvSpPr>
            <a:spLocks noChangeArrowheads="1"/>
          </p:cNvSpPr>
          <p:nvPr/>
        </p:nvSpPr>
        <p:spPr bwMode="auto">
          <a:xfrm>
            <a:off x="6697663" y="3211513"/>
            <a:ext cx="546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b="1">
                <a:solidFill>
                  <a:srgbClr val="000000"/>
                </a:solidFill>
                <a:latin typeface="Courier New" pitchFamily="49" charset="0"/>
              </a:rPr>
              <a:t>File</a:t>
            </a:r>
          </a:p>
        </p:txBody>
      </p:sp>
      <p:cxnSp>
        <p:nvCxnSpPr>
          <p:cNvPr id="211977" name="AutoShape 9"/>
          <p:cNvCxnSpPr>
            <a:cxnSpLocks noChangeShapeType="1"/>
            <a:stCxn id="211973" idx="2"/>
            <a:endCxn id="211975" idx="1"/>
          </p:cNvCxnSpPr>
          <p:nvPr/>
        </p:nvCxnSpPr>
        <p:spPr bwMode="auto">
          <a:xfrm rot="16200000" flipH="1">
            <a:off x="4593432" y="2088356"/>
            <a:ext cx="1200150" cy="1319213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none" w="lg" len="lg"/>
          </a:ln>
          <a:effectLst/>
        </p:spPr>
      </p:cxnSp>
      <p:sp>
        <p:nvSpPr>
          <p:cNvPr id="211978" name="Rectangle 10"/>
          <p:cNvSpPr>
            <a:spLocks noChangeArrowheads="1"/>
          </p:cNvSpPr>
          <p:nvPr/>
        </p:nvSpPr>
        <p:spPr bwMode="auto">
          <a:xfrm>
            <a:off x="1143000" y="3124200"/>
            <a:ext cx="2206625" cy="4476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11979" name="Rectangle 11"/>
          <p:cNvSpPr>
            <a:spLocks noChangeArrowheads="1"/>
          </p:cNvSpPr>
          <p:nvPr/>
        </p:nvSpPr>
        <p:spPr bwMode="auto">
          <a:xfrm>
            <a:off x="1631950" y="3211513"/>
            <a:ext cx="12287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b="1">
                <a:solidFill>
                  <a:srgbClr val="000000"/>
                </a:solidFill>
                <a:latin typeface="Courier New" pitchFamily="49" charset="0"/>
              </a:rPr>
              <a:t>Directory</a:t>
            </a:r>
          </a:p>
        </p:txBody>
      </p:sp>
      <p:cxnSp>
        <p:nvCxnSpPr>
          <p:cNvPr id="211980" name="AutoShape 12"/>
          <p:cNvCxnSpPr>
            <a:cxnSpLocks noChangeShapeType="1"/>
            <a:stCxn id="211978" idx="3"/>
            <a:endCxn id="211973" idx="2"/>
          </p:cNvCxnSpPr>
          <p:nvPr/>
        </p:nvCxnSpPr>
        <p:spPr bwMode="auto">
          <a:xfrm flipV="1">
            <a:off x="3363913" y="2147888"/>
            <a:ext cx="1169987" cy="1200150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</p:cxnSp>
      <p:sp>
        <p:nvSpPr>
          <p:cNvPr id="211981" name="AutoShape 13"/>
          <p:cNvSpPr>
            <a:spLocks noChangeArrowheads="1"/>
          </p:cNvSpPr>
          <p:nvPr/>
        </p:nvSpPr>
        <p:spPr bwMode="auto">
          <a:xfrm>
            <a:off x="4321175" y="2151063"/>
            <a:ext cx="441325" cy="3810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grpSp>
        <p:nvGrpSpPr>
          <p:cNvPr id="211982" name="Group 14"/>
          <p:cNvGrpSpPr>
            <a:grpSpLocks/>
          </p:cNvGrpSpPr>
          <p:nvPr/>
        </p:nvGrpSpPr>
        <p:grpSpPr bwMode="auto">
          <a:xfrm flipV="1">
            <a:off x="1981200" y="1905000"/>
            <a:ext cx="152400" cy="1219200"/>
            <a:chOff x="2519" y="2503"/>
            <a:chExt cx="97" cy="695"/>
          </a:xfrm>
        </p:grpSpPr>
        <p:sp>
          <p:nvSpPr>
            <p:cNvPr id="211983" name="Line 15"/>
            <p:cNvSpPr>
              <a:spLocks noChangeShapeType="1"/>
            </p:cNvSpPr>
            <p:nvPr/>
          </p:nvSpPr>
          <p:spPr bwMode="auto">
            <a:xfrm flipV="1">
              <a:off x="2568" y="2503"/>
              <a:ext cx="0" cy="69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med" len="lg"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11984" name="Freeform 16"/>
            <p:cNvSpPr>
              <a:spLocks/>
            </p:cNvSpPr>
            <p:nvPr/>
          </p:nvSpPr>
          <p:spPr bwMode="auto">
            <a:xfrm rot="-5400000">
              <a:off x="2463" y="2559"/>
              <a:ext cx="209" cy="97"/>
            </a:xfrm>
            <a:custGeom>
              <a:avLst/>
              <a:gdLst/>
              <a:ahLst/>
              <a:cxnLst>
                <a:cxn ang="0">
                  <a:pos x="98" y="0"/>
                </a:cxn>
                <a:cxn ang="0">
                  <a:pos x="209" y="55"/>
                </a:cxn>
                <a:cxn ang="0">
                  <a:pos x="98" y="97"/>
                </a:cxn>
                <a:cxn ang="0">
                  <a:pos x="0" y="55"/>
                </a:cxn>
                <a:cxn ang="0">
                  <a:pos x="98" y="0"/>
                </a:cxn>
              </a:cxnLst>
              <a:rect l="0" t="0" r="r" b="b"/>
              <a:pathLst>
                <a:path w="209" h="97">
                  <a:moveTo>
                    <a:pt x="98" y="0"/>
                  </a:moveTo>
                  <a:lnTo>
                    <a:pt x="209" y="55"/>
                  </a:lnTo>
                  <a:lnTo>
                    <a:pt x="98" y="97"/>
                  </a:lnTo>
                  <a:lnTo>
                    <a:pt x="0" y="55"/>
                  </a:lnTo>
                  <a:lnTo>
                    <a:pt x="98" y="0"/>
                  </a:lnTo>
                  <a:close/>
                </a:path>
              </a:pathLst>
            </a:custGeom>
            <a:solidFill>
              <a:srgbClr val="FFFFFF"/>
            </a:solidFill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</p:grpSp>
      <p:cxnSp>
        <p:nvCxnSpPr>
          <p:cNvPr id="211985" name="AutoShape 17"/>
          <p:cNvCxnSpPr>
            <a:cxnSpLocks noChangeShapeType="1"/>
            <a:stCxn id="211983" idx="0"/>
            <a:endCxn id="211973" idx="1"/>
          </p:cNvCxnSpPr>
          <p:nvPr/>
        </p:nvCxnSpPr>
        <p:spPr bwMode="auto">
          <a:xfrm rot="5400000" flipV="1">
            <a:off x="2538413" y="1409700"/>
            <a:ext cx="14287" cy="976313"/>
          </a:xfrm>
          <a:prstGeom prst="bentConnector4">
            <a:avLst>
              <a:gd name="adj1" fmla="val 88884"/>
              <a:gd name="adj2" fmla="val 50731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</p:cxnSp>
      <p:sp>
        <p:nvSpPr>
          <p:cNvPr id="211996" name="Text Box 28"/>
          <p:cNvSpPr txBox="1">
            <a:spLocks noChangeArrowheads="1"/>
          </p:cNvSpPr>
          <p:nvPr/>
        </p:nvSpPr>
        <p:spPr bwMode="auto">
          <a:xfrm>
            <a:off x="2590800" y="1600200"/>
            <a:ext cx="3032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*</a:t>
            </a:r>
          </a:p>
        </p:txBody>
      </p:sp>
      <p:sp>
        <p:nvSpPr>
          <p:cNvPr id="211997" name="Text Box 29"/>
          <p:cNvSpPr txBox="1">
            <a:spLocks noChangeArrowheads="1"/>
          </p:cNvSpPr>
          <p:nvPr/>
        </p:nvSpPr>
        <p:spPr bwMode="auto">
          <a:xfrm>
            <a:off x="1624013" y="2414588"/>
            <a:ext cx="409575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990000"/>
                </a:solidFill>
              </a:rPr>
              <a:t>1</a:t>
            </a:r>
          </a:p>
        </p:txBody>
      </p:sp>
      <p:sp>
        <p:nvSpPr>
          <p:cNvPr id="211998" name="Rectangle 30"/>
          <p:cNvSpPr>
            <a:spLocks noChangeArrowheads="1"/>
          </p:cNvSpPr>
          <p:nvPr/>
        </p:nvSpPr>
        <p:spPr bwMode="auto">
          <a:xfrm>
            <a:off x="3048000" y="4124325"/>
            <a:ext cx="2971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11999" name="Rectangle 31"/>
          <p:cNvSpPr>
            <a:spLocks noChangeArrowheads="1"/>
          </p:cNvSpPr>
          <p:nvPr/>
        </p:nvSpPr>
        <p:spPr bwMode="auto">
          <a:xfrm>
            <a:off x="3371850" y="4211638"/>
            <a:ext cx="23209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b="1" i="1">
                <a:solidFill>
                  <a:srgbClr val="000000"/>
                </a:solidFill>
                <a:latin typeface="Courier New" pitchFamily="49" charset="0"/>
              </a:rPr>
              <a:t>FileSystemElement</a:t>
            </a:r>
          </a:p>
        </p:txBody>
      </p:sp>
      <p:sp>
        <p:nvSpPr>
          <p:cNvPr id="212000" name="Rectangle 32"/>
          <p:cNvSpPr>
            <a:spLocks noChangeArrowheads="1"/>
          </p:cNvSpPr>
          <p:nvPr/>
        </p:nvSpPr>
        <p:spPr bwMode="auto">
          <a:xfrm>
            <a:off x="5867400" y="5572125"/>
            <a:ext cx="2206625" cy="4476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12001" name="Rectangle 33"/>
          <p:cNvSpPr>
            <a:spLocks noChangeArrowheads="1"/>
          </p:cNvSpPr>
          <p:nvPr/>
        </p:nvSpPr>
        <p:spPr bwMode="auto">
          <a:xfrm>
            <a:off x="6697663" y="5659438"/>
            <a:ext cx="546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b="1">
                <a:solidFill>
                  <a:srgbClr val="000000"/>
                </a:solidFill>
                <a:latin typeface="Courier New" pitchFamily="49" charset="0"/>
              </a:rPr>
              <a:t>File</a:t>
            </a:r>
          </a:p>
        </p:txBody>
      </p:sp>
      <p:cxnSp>
        <p:nvCxnSpPr>
          <p:cNvPr id="212002" name="AutoShape 34"/>
          <p:cNvCxnSpPr>
            <a:cxnSpLocks noChangeShapeType="1"/>
            <a:stCxn id="211998" idx="2"/>
            <a:endCxn id="212000" idx="1"/>
          </p:cNvCxnSpPr>
          <p:nvPr/>
        </p:nvCxnSpPr>
        <p:spPr bwMode="auto">
          <a:xfrm rot="16200000" flipH="1">
            <a:off x="4593432" y="4536281"/>
            <a:ext cx="1200150" cy="1319213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none" w="lg" len="lg"/>
          </a:ln>
          <a:effectLst/>
        </p:spPr>
      </p:cxnSp>
      <p:sp>
        <p:nvSpPr>
          <p:cNvPr id="212003" name="Rectangle 35"/>
          <p:cNvSpPr>
            <a:spLocks noChangeArrowheads="1"/>
          </p:cNvSpPr>
          <p:nvPr/>
        </p:nvSpPr>
        <p:spPr bwMode="auto">
          <a:xfrm>
            <a:off x="1143000" y="5572125"/>
            <a:ext cx="2206625" cy="4476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12004" name="Rectangle 36"/>
          <p:cNvSpPr>
            <a:spLocks noChangeArrowheads="1"/>
          </p:cNvSpPr>
          <p:nvPr/>
        </p:nvSpPr>
        <p:spPr bwMode="auto">
          <a:xfrm>
            <a:off x="1631950" y="5659438"/>
            <a:ext cx="12287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b="1">
                <a:solidFill>
                  <a:srgbClr val="000000"/>
                </a:solidFill>
                <a:latin typeface="Courier New" pitchFamily="49" charset="0"/>
              </a:rPr>
              <a:t>Directory</a:t>
            </a:r>
          </a:p>
        </p:txBody>
      </p:sp>
      <p:cxnSp>
        <p:nvCxnSpPr>
          <p:cNvPr id="212005" name="AutoShape 37"/>
          <p:cNvCxnSpPr>
            <a:cxnSpLocks noChangeShapeType="1"/>
            <a:stCxn id="212003" idx="3"/>
            <a:endCxn id="211998" idx="2"/>
          </p:cNvCxnSpPr>
          <p:nvPr/>
        </p:nvCxnSpPr>
        <p:spPr bwMode="auto">
          <a:xfrm flipV="1">
            <a:off x="3363913" y="4595813"/>
            <a:ext cx="1169987" cy="1200150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</p:cxnSp>
      <p:sp>
        <p:nvSpPr>
          <p:cNvPr id="212006" name="AutoShape 38"/>
          <p:cNvSpPr>
            <a:spLocks noChangeArrowheads="1"/>
          </p:cNvSpPr>
          <p:nvPr/>
        </p:nvSpPr>
        <p:spPr bwMode="auto">
          <a:xfrm>
            <a:off x="4321175" y="4598988"/>
            <a:ext cx="441325" cy="3810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grpSp>
        <p:nvGrpSpPr>
          <p:cNvPr id="212007" name="Group 39"/>
          <p:cNvGrpSpPr>
            <a:grpSpLocks/>
          </p:cNvGrpSpPr>
          <p:nvPr/>
        </p:nvGrpSpPr>
        <p:grpSpPr bwMode="auto">
          <a:xfrm flipV="1">
            <a:off x="1981200" y="4352925"/>
            <a:ext cx="152400" cy="1219200"/>
            <a:chOff x="2519" y="2503"/>
            <a:chExt cx="97" cy="695"/>
          </a:xfrm>
        </p:grpSpPr>
        <p:sp>
          <p:nvSpPr>
            <p:cNvPr id="212008" name="Line 40"/>
            <p:cNvSpPr>
              <a:spLocks noChangeShapeType="1"/>
            </p:cNvSpPr>
            <p:nvPr/>
          </p:nvSpPr>
          <p:spPr bwMode="auto">
            <a:xfrm flipV="1">
              <a:off x="2568" y="2503"/>
              <a:ext cx="0" cy="69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med" len="lg"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12009" name="Freeform 41"/>
            <p:cNvSpPr>
              <a:spLocks/>
            </p:cNvSpPr>
            <p:nvPr/>
          </p:nvSpPr>
          <p:spPr bwMode="auto">
            <a:xfrm rot="-5400000">
              <a:off x="2463" y="2559"/>
              <a:ext cx="209" cy="97"/>
            </a:xfrm>
            <a:custGeom>
              <a:avLst/>
              <a:gdLst/>
              <a:ahLst/>
              <a:cxnLst>
                <a:cxn ang="0">
                  <a:pos x="98" y="0"/>
                </a:cxn>
                <a:cxn ang="0">
                  <a:pos x="209" y="55"/>
                </a:cxn>
                <a:cxn ang="0">
                  <a:pos x="98" y="97"/>
                </a:cxn>
                <a:cxn ang="0">
                  <a:pos x="0" y="55"/>
                </a:cxn>
                <a:cxn ang="0">
                  <a:pos x="98" y="0"/>
                </a:cxn>
              </a:cxnLst>
              <a:rect l="0" t="0" r="r" b="b"/>
              <a:pathLst>
                <a:path w="209" h="97">
                  <a:moveTo>
                    <a:pt x="98" y="0"/>
                  </a:moveTo>
                  <a:lnTo>
                    <a:pt x="209" y="55"/>
                  </a:lnTo>
                  <a:lnTo>
                    <a:pt x="98" y="97"/>
                  </a:lnTo>
                  <a:lnTo>
                    <a:pt x="0" y="55"/>
                  </a:lnTo>
                  <a:lnTo>
                    <a:pt x="98" y="0"/>
                  </a:lnTo>
                  <a:close/>
                </a:path>
              </a:pathLst>
            </a:custGeom>
            <a:solidFill>
              <a:srgbClr val="FFFFFF"/>
            </a:solidFill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</p:grpSp>
      <p:cxnSp>
        <p:nvCxnSpPr>
          <p:cNvPr id="212010" name="AutoShape 42"/>
          <p:cNvCxnSpPr>
            <a:cxnSpLocks noChangeShapeType="1"/>
            <a:stCxn id="212008" idx="0"/>
            <a:endCxn id="211998" idx="1"/>
          </p:cNvCxnSpPr>
          <p:nvPr/>
        </p:nvCxnSpPr>
        <p:spPr bwMode="auto">
          <a:xfrm rot="5400000" flipV="1">
            <a:off x="2538413" y="3857625"/>
            <a:ext cx="14287" cy="976313"/>
          </a:xfrm>
          <a:prstGeom prst="bentConnector4">
            <a:avLst>
              <a:gd name="adj1" fmla="val 88884"/>
              <a:gd name="adj2" fmla="val 50731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</p:cxnSp>
      <p:sp>
        <p:nvSpPr>
          <p:cNvPr id="212011" name="Text Box 43"/>
          <p:cNvSpPr txBox="1">
            <a:spLocks noChangeArrowheads="1"/>
          </p:cNvSpPr>
          <p:nvPr/>
        </p:nvSpPr>
        <p:spPr bwMode="auto">
          <a:xfrm>
            <a:off x="2667000" y="4038600"/>
            <a:ext cx="3032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*</a:t>
            </a:r>
          </a:p>
        </p:txBody>
      </p:sp>
      <p:sp>
        <p:nvSpPr>
          <p:cNvPr id="212012" name="Text Box 44"/>
          <p:cNvSpPr txBox="1">
            <a:spLocks noChangeArrowheads="1"/>
          </p:cNvSpPr>
          <p:nvPr/>
        </p:nvSpPr>
        <p:spPr bwMode="auto">
          <a:xfrm>
            <a:off x="1657350" y="4862513"/>
            <a:ext cx="342900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990000"/>
                </a:solidFill>
              </a:rPr>
              <a:t>*</a:t>
            </a:r>
          </a:p>
        </p:txBody>
      </p:sp>
      <p:sp>
        <p:nvSpPr>
          <p:cNvPr id="212013" name="Line 45"/>
          <p:cNvSpPr>
            <a:spLocks noChangeShapeType="1"/>
          </p:cNvSpPr>
          <p:nvPr/>
        </p:nvSpPr>
        <p:spPr bwMode="auto">
          <a:xfrm>
            <a:off x="228600" y="3810000"/>
            <a:ext cx="86868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2014" name="Text Box 46"/>
          <p:cNvSpPr txBox="1">
            <a:spLocks noChangeArrowheads="1"/>
          </p:cNvSpPr>
          <p:nvPr/>
        </p:nvSpPr>
        <p:spPr bwMode="auto">
          <a:xfrm>
            <a:off x="6657975" y="1255713"/>
            <a:ext cx="14668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Standard FS</a:t>
            </a:r>
          </a:p>
        </p:txBody>
      </p:sp>
      <p:sp>
        <p:nvSpPr>
          <p:cNvPr id="212015" name="Text Box 47"/>
          <p:cNvSpPr txBox="1">
            <a:spLocks noChangeArrowheads="1"/>
          </p:cNvSpPr>
          <p:nvPr/>
        </p:nvSpPr>
        <p:spPr bwMode="auto">
          <a:xfrm>
            <a:off x="6496050" y="4191000"/>
            <a:ext cx="21907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Non hierarchical FS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Software Engineering – ECSE321</a:t>
            </a: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        Unit 4 – Modeling in UML  /</a:t>
            </a:r>
            <a:fld id="{6AE0DEB0-2E57-4FE5-8187-359969032A9C}" type="slidenum">
              <a:rPr lang="en-US"/>
              <a:pPr/>
              <a:t>32</a:t>
            </a:fld>
            <a:endParaRPr lang="en-US"/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7" tIns="44450" rIns="90487" bIns="44450"/>
          <a:lstStyle/>
          <a:p>
            <a:r>
              <a:rPr lang="en-US" altLang="en-US"/>
              <a:t>From Problem Statement to Code</a:t>
            </a:r>
          </a:p>
        </p:txBody>
      </p:sp>
      <p:sp>
        <p:nvSpPr>
          <p:cNvPr id="198659" name="Rectangle 3"/>
          <p:cNvSpPr>
            <a:spLocks noChangeArrowheads="1"/>
          </p:cNvSpPr>
          <p:nvPr/>
        </p:nvSpPr>
        <p:spPr bwMode="auto">
          <a:xfrm>
            <a:off x="620713" y="1073150"/>
            <a:ext cx="27940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 eaLnBrk="0" hangingPunct="0"/>
            <a:r>
              <a:rPr lang="en-US" altLang="en-US" sz="2400" b="1" i="1">
                <a:solidFill>
                  <a:srgbClr val="000000"/>
                </a:solidFill>
                <a:latin typeface="Times" charset="0"/>
              </a:rPr>
              <a:t>Problem Statement</a:t>
            </a:r>
          </a:p>
        </p:txBody>
      </p:sp>
      <p:sp>
        <p:nvSpPr>
          <p:cNvPr id="198660" name="Rectangle 4"/>
          <p:cNvSpPr>
            <a:spLocks noChangeArrowheads="1"/>
          </p:cNvSpPr>
          <p:nvPr/>
        </p:nvSpPr>
        <p:spPr bwMode="auto">
          <a:xfrm>
            <a:off x="684213" y="1425575"/>
            <a:ext cx="7672387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 eaLnBrk="0" hangingPunct="0"/>
            <a:r>
              <a:rPr lang="en-US" altLang="en-US" sz="2400">
                <a:solidFill>
                  <a:srgbClr val="000000"/>
                </a:solidFill>
                <a:latin typeface="Times" charset="0"/>
              </a:rPr>
              <a:t>A stock exchange lists many companies. Each company is identified by a ticker symbol </a:t>
            </a:r>
          </a:p>
        </p:txBody>
      </p:sp>
      <p:sp>
        <p:nvSpPr>
          <p:cNvPr id="198661" name="Rectangle 5"/>
          <p:cNvSpPr>
            <a:spLocks noChangeArrowheads="1"/>
          </p:cNvSpPr>
          <p:nvPr/>
        </p:nvSpPr>
        <p:spPr bwMode="auto">
          <a:xfrm>
            <a:off x="620713" y="2425700"/>
            <a:ext cx="221138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 eaLnBrk="0" hangingPunct="0"/>
            <a:r>
              <a:rPr lang="en-US" altLang="en-US" sz="2400" b="1" i="1">
                <a:solidFill>
                  <a:srgbClr val="000000"/>
                </a:solidFill>
                <a:latin typeface="Times" charset="0"/>
              </a:rPr>
              <a:t>Class Diagram</a:t>
            </a:r>
          </a:p>
        </p:txBody>
      </p:sp>
      <p:sp>
        <p:nvSpPr>
          <p:cNvPr id="198662" name="Rectangle 6"/>
          <p:cNvSpPr>
            <a:spLocks noChangeArrowheads="1"/>
          </p:cNvSpPr>
          <p:nvPr/>
        </p:nvSpPr>
        <p:spPr bwMode="auto">
          <a:xfrm>
            <a:off x="620713" y="3911600"/>
            <a:ext cx="15700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 eaLnBrk="0" hangingPunct="0"/>
            <a:r>
              <a:rPr lang="en-US" altLang="en-US" sz="2400" b="1" i="1">
                <a:solidFill>
                  <a:srgbClr val="000000"/>
                </a:solidFill>
                <a:latin typeface="Times" charset="0"/>
              </a:rPr>
              <a:t>Java Code</a:t>
            </a:r>
          </a:p>
        </p:txBody>
      </p:sp>
      <p:sp>
        <p:nvSpPr>
          <p:cNvPr id="198663" name="Text Box 7"/>
          <p:cNvSpPr txBox="1">
            <a:spLocks noChangeArrowheads="1"/>
          </p:cNvSpPr>
          <p:nvPr/>
        </p:nvSpPr>
        <p:spPr bwMode="auto">
          <a:xfrm>
            <a:off x="1314450" y="4476750"/>
            <a:ext cx="7258050" cy="1581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 eaLnBrk="0" hangingPunct="0"/>
            <a:r>
              <a:rPr lang="en-US" altLang="en-US" sz="1400" b="1">
                <a:solidFill>
                  <a:srgbClr val="000000"/>
                </a:solidFill>
                <a:latin typeface="Courier New" pitchFamily="49" charset="0"/>
              </a:rPr>
              <a:t>public class StockExchange {</a:t>
            </a:r>
          </a:p>
          <a:p>
            <a:pPr algn="l" eaLnBrk="0" hangingPunct="0"/>
            <a:r>
              <a:rPr lang="en-US" altLang="en-US" sz="1400" b="1">
                <a:solidFill>
                  <a:srgbClr val="000000"/>
                </a:solidFill>
                <a:latin typeface="Courier New" pitchFamily="49" charset="0"/>
              </a:rPr>
              <a:t>    public Vector Companies = new Vector();</a:t>
            </a:r>
          </a:p>
          <a:p>
            <a:pPr algn="l" eaLnBrk="0" hangingPunct="0"/>
            <a:r>
              <a:rPr lang="en-US" altLang="en-US" sz="1400" b="1">
                <a:solidFill>
                  <a:srgbClr val="000000"/>
                </a:solidFill>
                <a:latin typeface="Courier New" pitchFamily="49" charset="0"/>
              </a:rPr>
              <a:t>};</a:t>
            </a:r>
          </a:p>
          <a:p>
            <a:pPr algn="l" eaLnBrk="0" hangingPunct="0"/>
            <a:r>
              <a:rPr lang="en-US" altLang="en-US" sz="1400" b="1">
                <a:solidFill>
                  <a:srgbClr val="000000"/>
                </a:solidFill>
                <a:latin typeface="Courier New" pitchFamily="49" charset="0"/>
              </a:rPr>
              <a:t>public class Company {</a:t>
            </a:r>
          </a:p>
          <a:p>
            <a:pPr algn="l" eaLnBrk="0" hangingPunct="0"/>
            <a:r>
              <a:rPr lang="en-US" altLang="en-US" sz="1400" b="1">
                <a:solidFill>
                  <a:srgbClr val="000000"/>
                </a:solidFill>
                <a:latin typeface="Courier New" pitchFamily="49" charset="0"/>
              </a:rPr>
              <a:t>    public string tickerSymbol;</a:t>
            </a:r>
          </a:p>
          <a:p>
            <a:pPr algn="l" eaLnBrk="0" hangingPunct="0"/>
            <a:r>
              <a:rPr lang="en-US" altLang="en-US" sz="1400" b="1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altLang="en-US" sz="1400" b="1">
                <a:solidFill>
                  <a:srgbClr val="990000"/>
                </a:solidFill>
                <a:latin typeface="Courier New" pitchFamily="49" charset="0"/>
              </a:rPr>
              <a:t>public Vector stockExchanges = new Vector();</a:t>
            </a:r>
          </a:p>
          <a:p>
            <a:pPr algn="l" eaLnBrk="0" hangingPunct="0"/>
            <a:r>
              <a:rPr lang="en-US" altLang="en-US" sz="1400" b="1">
                <a:solidFill>
                  <a:srgbClr val="000000"/>
                </a:solidFill>
                <a:latin typeface="Courier New" pitchFamily="49" charset="0"/>
              </a:rPr>
              <a:t>};</a:t>
            </a:r>
            <a:endParaRPr lang="en-US" altLang="en-US" sz="1400" b="1">
              <a:solidFill>
                <a:srgbClr val="FF0000"/>
              </a:solidFill>
              <a:latin typeface="Helvetica" charset="0"/>
            </a:endParaRPr>
          </a:p>
        </p:txBody>
      </p:sp>
      <p:grpSp>
        <p:nvGrpSpPr>
          <p:cNvPr id="198664" name="Group 8"/>
          <p:cNvGrpSpPr>
            <a:grpSpLocks/>
          </p:cNvGrpSpPr>
          <p:nvPr/>
        </p:nvGrpSpPr>
        <p:grpSpPr bwMode="auto">
          <a:xfrm>
            <a:off x="1062038" y="2854325"/>
            <a:ext cx="7192962" cy="1060450"/>
            <a:chOff x="669" y="1726"/>
            <a:chExt cx="4531" cy="668"/>
          </a:xfrm>
        </p:grpSpPr>
        <p:sp>
          <p:nvSpPr>
            <p:cNvPr id="198665" name="Rectangle 9"/>
            <p:cNvSpPr>
              <a:spLocks noChangeArrowheads="1"/>
            </p:cNvSpPr>
            <p:nvPr/>
          </p:nvSpPr>
          <p:spPr bwMode="auto">
            <a:xfrm>
              <a:off x="3810" y="2008"/>
              <a:ext cx="1390" cy="386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98666" name="Line 10"/>
            <p:cNvSpPr>
              <a:spLocks noChangeShapeType="1"/>
            </p:cNvSpPr>
            <p:nvPr/>
          </p:nvSpPr>
          <p:spPr bwMode="auto">
            <a:xfrm flipH="1" flipV="1">
              <a:off x="2059" y="1845"/>
              <a:ext cx="175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98667" name="Rectangle 11"/>
            <p:cNvSpPr>
              <a:spLocks noChangeArrowheads="1"/>
            </p:cNvSpPr>
            <p:nvPr/>
          </p:nvSpPr>
          <p:spPr bwMode="auto">
            <a:xfrm>
              <a:off x="3538" y="1845"/>
              <a:ext cx="200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spAutoFit/>
            </a:bodyPr>
            <a:lstStyle/>
            <a:p>
              <a:pPr algn="l" eaLnBrk="0" hangingPunct="0"/>
              <a:r>
                <a:rPr lang="en-US" altLang="en-US" b="1">
                  <a:latin typeface="Courier New" pitchFamily="49" charset="0"/>
                </a:rPr>
                <a:t>*</a:t>
              </a:r>
              <a:endParaRPr lang="en-US" altLang="en-US" sz="1600" b="1">
                <a:latin typeface="Courier New" pitchFamily="49" charset="0"/>
              </a:endParaRPr>
            </a:p>
          </p:txBody>
        </p:sp>
        <p:sp>
          <p:nvSpPr>
            <p:cNvPr id="198668" name="Rectangle 12"/>
            <p:cNvSpPr>
              <a:spLocks noChangeArrowheads="1"/>
            </p:cNvSpPr>
            <p:nvPr/>
          </p:nvSpPr>
          <p:spPr bwMode="auto">
            <a:xfrm>
              <a:off x="669" y="1726"/>
              <a:ext cx="1390" cy="282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98669" name="Rectangle 13"/>
            <p:cNvSpPr>
              <a:spLocks noChangeArrowheads="1"/>
            </p:cNvSpPr>
            <p:nvPr/>
          </p:nvSpPr>
          <p:spPr bwMode="auto">
            <a:xfrm>
              <a:off x="805" y="1822"/>
              <a:ext cx="111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b="1">
                  <a:solidFill>
                    <a:srgbClr val="000000"/>
                  </a:solidFill>
                  <a:latin typeface="Courier New" pitchFamily="49" charset="0"/>
                </a:rPr>
                <a:t>StockExchange</a:t>
              </a:r>
            </a:p>
          </p:txBody>
        </p:sp>
        <p:sp>
          <p:nvSpPr>
            <p:cNvPr id="198670" name="Rectangle 14"/>
            <p:cNvSpPr>
              <a:spLocks noChangeArrowheads="1"/>
            </p:cNvSpPr>
            <p:nvPr/>
          </p:nvSpPr>
          <p:spPr bwMode="auto">
            <a:xfrm flipV="1">
              <a:off x="669" y="2008"/>
              <a:ext cx="1390" cy="17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98671" name="Rectangle 15"/>
            <p:cNvSpPr>
              <a:spLocks noChangeArrowheads="1"/>
            </p:cNvSpPr>
            <p:nvPr/>
          </p:nvSpPr>
          <p:spPr bwMode="auto">
            <a:xfrm>
              <a:off x="3898" y="2049"/>
              <a:ext cx="103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b="1">
                  <a:solidFill>
                    <a:srgbClr val="000000"/>
                  </a:solidFill>
                  <a:latin typeface="Courier New" pitchFamily="49" charset="0"/>
                </a:rPr>
                <a:t>tickerSymbol</a:t>
              </a:r>
            </a:p>
          </p:txBody>
        </p:sp>
        <p:sp>
          <p:nvSpPr>
            <p:cNvPr id="198672" name="Rectangle 16"/>
            <p:cNvSpPr>
              <a:spLocks noChangeArrowheads="1"/>
            </p:cNvSpPr>
            <p:nvPr/>
          </p:nvSpPr>
          <p:spPr bwMode="auto">
            <a:xfrm>
              <a:off x="3810" y="1728"/>
              <a:ext cx="1390" cy="282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98673" name="Rectangle 17"/>
            <p:cNvSpPr>
              <a:spLocks noChangeArrowheads="1"/>
            </p:cNvSpPr>
            <p:nvPr/>
          </p:nvSpPr>
          <p:spPr bwMode="auto">
            <a:xfrm>
              <a:off x="4204" y="1822"/>
              <a:ext cx="60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b="1">
                  <a:solidFill>
                    <a:srgbClr val="000000"/>
                  </a:solidFill>
                  <a:latin typeface="Courier New" pitchFamily="49" charset="0"/>
                </a:rPr>
                <a:t>Company</a:t>
              </a:r>
            </a:p>
          </p:txBody>
        </p:sp>
        <p:sp>
          <p:nvSpPr>
            <p:cNvPr id="198674" name="Rectangle 18"/>
            <p:cNvSpPr>
              <a:spLocks noChangeArrowheads="1"/>
            </p:cNvSpPr>
            <p:nvPr/>
          </p:nvSpPr>
          <p:spPr bwMode="auto">
            <a:xfrm>
              <a:off x="2156" y="1845"/>
              <a:ext cx="200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spAutoFit/>
            </a:bodyPr>
            <a:lstStyle/>
            <a:p>
              <a:pPr algn="l" eaLnBrk="0" hangingPunct="0"/>
              <a:r>
                <a:rPr lang="en-US" altLang="en-US" b="1">
                  <a:solidFill>
                    <a:srgbClr val="990000"/>
                  </a:solidFill>
                  <a:latin typeface="Courier New" pitchFamily="49" charset="0"/>
                </a:rPr>
                <a:t>*</a:t>
              </a:r>
              <a:endParaRPr lang="en-US" altLang="en-US" sz="1600" b="1">
                <a:solidFill>
                  <a:srgbClr val="990000"/>
                </a:solidFill>
                <a:latin typeface="Courier New" pitchFamily="49" charset="0"/>
              </a:endParaRPr>
            </a:p>
          </p:txBody>
        </p:sp>
      </p:grpSp>
      <p:sp>
        <p:nvSpPr>
          <p:cNvPr id="198675" name="Rectangle 19"/>
          <p:cNvSpPr>
            <a:spLocks noChangeArrowheads="1"/>
          </p:cNvSpPr>
          <p:nvPr/>
        </p:nvSpPr>
        <p:spPr bwMode="auto">
          <a:xfrm>
            <a:off x="4138613" y="2736850"/>
            <a:ext cx="866775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b="1">
                <a:solidFill>
                  <a:srgbClr val="000000"/>
                </a:solidFill>
                <a:latin typeface="Courier New" pitchFamily="49" charset="0"/>
              </a:rPr>
              <a:t>lists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Software Engineering – ECSE321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        Unit 4 – Modeling in UML  /</a:t>
            </a:r>
            <a:fld id="{043A1D7C-3ACC-4F78-BCBA-4D224D6AAA1C}" type="slidenum">
              <a:rPr lang="en-US"/>
              <a:pPr/>
              <a:t>33</a:t>
            </a:fld>
            <a:endParaRPr lang="en-US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- ATM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are the actors?</a:t>
            </a:r>
          </a:p>
          <a:p>
            <a:r>
              <a:rPr lang="en-US" dirty="0"/>
              <a:t>Use cases?</a:t>
            </a:r>
          </a:p>
          <a:p>
            <a:r>
              <a:rPr lang="en-US" dirty="0" smtClean="0"/>
              <a:t>Relationship </a:t>
            </a:r>
            <a:r>
              <a:rPr lang="en-US" dirty="0"/>
              <a:t>between actors and use cases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Software Engineering – ECSE321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         Unit 5 – Modeling in UML  /</a:t>
            </a:r>
            <a:fld id="{16D34B6A-AFFB-4102-920F-30697F14F15F}" type="slidenum">
              <a:rPr lang="en-US" smtClean="0"/>
              <a:pPr/>
              <a:t>34</a:t>
            </a:fld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Software Engineering – ECSE321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         Unit 5 – Modeling in UML  /</a:t>
            </a:r>
            <a:fld id="{16D34B6A-AFFB-4102-920F-30697F14F15F}" type="slidenum">
              <a:rPr lang="en-US" smtClean="0"/>
              <a:pPr/>
              <a:t>35</a:t>
            </a:fld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3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Software Engineering – ECSE321</a:t>
            </a:r>
          </a:p>
        </p:txBody>
      </p:sp>
      <p:sp>
        <p:nvSpPr>
          <p:cNvPr id="3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        Unit 4 – Modeling in UML  /</a:t>
            </a:r>
            <a:fld id="{83CAD61E-26BE-4144-96DB-AD99B3CC92E3}" type="slidenum">
              <a:rPr lang="en-US"/>
              <a:pPr/>
              <a:t>36</a:t>
            </a:fld>
            <a:endParaRPr lang="en-US"/>
          </a:p>
        </p:txBody>
      </p:sp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UML Sequence Diagrams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60900" y="1670050"/>
            <a:ext cx="4025900" cy="4419600"/>
          </a:xfrm>
        </p:spPr>
        <p:txBody>
          <a:bodyPr/>
          <a:lstStyle/>
          <a:p>
            <a:pPr marL="285750" indent="-285750">
              <a:lnSpc>
                <a:spcPct val="90000"/>
              </a:lnSpc>
            </a:pPr>
            <a:r>
              <a:rPr lang="en-US" altLang="en-US" sz="1800"/>
              <a:t>Used during requirements analysis</a:t>
            </a:r>
          </a:p>
          <a:p>
            <a:pPr marL="685800" lvl="1" indent="-228600">
              <a:lnSpc>
                <a:spcPct val="90000"/>
              </a:lnSpc>
            </a:pPr>
            <a:r>
              <a:rPr lang="en-US" altLang="en-US" sz="1700"/>
              <a:t>To refine use case descriptions</a:t>
            </a:r>
          </a:p>
          <a:p>
            <a:pPr marL="685800" lvl="1" indent="-228600">
              <a:lnSpc>
                <a:spcPct val="90000"/>
              </a:lnSpc>
            </a:pPr>
            <a:r>
              <a:rPr lang="en-US" altLang="en-US" sz="1700"/>
              <a:t>to find additional objects (“participating objects”)</a:t>
            </a:r>
          </a:p>
          <a:p>
            <a:pPr marL="285750" indent="-285750">
              <a:lnSpc>
                <a:spcPct val="90000"/>
              </a:lnSpc>
            </a:pPr>
            <a:r>
              <a:rPr lang="en-US" altLang="en-US" sz="1800"/>
              <a:t>Used during system design </a:t>
            </a:r>
          </a:p>
          <a:p>
            <a:pPr marL="685800" lvl="1" indent="-228600">
              <a:lnSpc>
                <a:spcPct val="90000"/>
              </a:lnSpc>
            </a:pPr>
            <a:r>
              <a:rPr lang="en-US" altLang="en-US" sz="1700"/>
              <a:t>to refine subsystem interfaces</a:t>
            </a:r>
          </a:p>
          <a:p>
            <a:pPr marL="285750" indent="-285750">
              <a:lnSpc>
                <a:spcPct val="90000"/>
              </a:lnSpc>
            </a:pPr>
            <a:r>
              <a:rPr lang="en-US" altLang="en-US" sz="1800">
                <a:solidFill>
                  <a:srgbClr val="990000"/>
                </a:solidFill>
              </a:rPr>
              <a:t>Classes</a:t>
            </a:r>
            <a:r>
              <a:rPr lang="en-US" altLang="en-US" sz="1800"/>
              <a:t> are represented by columns</a:t>
            </a:r>
          </a:p>
          <a:p>
            <a:pPr marL="285750" indent="-285750">
              <a:lnSpc>
                <a:spcPct val="90000"/>
              </a:lnSpc>
            </a:pPr>
            <a:r>
              <a:rPr lang="en-US" altLang="en-US" sz="1800">
                <a:solidFill>
                  <a:srgbClr val="990000"/>
                </a:solidFill>
              </a:rPr>
              <a:t>Messages</a:t>
            </a:r>
            <a:r>
              <a:rPr lang="en-US" altLang="en-US" sz="1800"/>
              <a:t> are represented by arrows</a:t>
            </a:r>
          </a:p>
          <a:p>
            <a:pPr marL="285750" indent="-285750">
              <a:lnSpc>
                <a:spcPct val="90000"/>
              </a:lnSpc>
            </a:pPr>
            <a:r>
              <a:rPr lang="en-US" altLang="en-US" sz="1800">
                <a:solidFill>
                  <a:srgbClr val="990000"/>
                </a:solidFill>
              </a:rPr>
              <a:t>Activations</a:t>
            </a:r>
            <a:r>
              <a:rPr lang="en-US" altLang="en-US" sz="1800"/>
              <a:t> are represented by narrow rectangles</a:t>
            </a:r>
          </a:p>
          <a:p>
            <a:pPr marL="285750" indent="-285750">
              <a:lnSpc>
                <a:spcPct val="90000"/>
              </a:lnSpc>
            </a:pPr>
            <a:r>
              <a:rPr lang="en-US" altLang="en-US" sz="1800">
                <a:solidFill>
                  <a:srgbClr val="990000"/>
                </a:solidFill>
              </a:rPr>
              <a:t>Lifelines</a:t>
            </a:r>
            <a:r>
              <a:rPr lang="en-US" altLang="en-US" sz="1800"/>
              <a:t> are represented by dashed lines (parallel to activations)</a:t>
            </a:r>
          </a:p>
        </p:txBody>
      </p:sp>
      <p:grpSp>
        <p:nvGrpSpPr>
          <p:cNvPr id="199709" name="Group 29"/>
          <p:cNvGrpSpPr>
            <a:grpSpLocks/>
          </p:cNvGrpSpPr>
          <p:nvPr/>
        </p:nvGrpSpPr>
        <p:grpSpPr bwMode="auto">
          <a:xfrm>
            <a:off x="914400" y="1143000"/>
            <a:ext cx="3598863" cy="5029200"/>
            <a:chOff x="560" y="720"/>
            <a:chExt cx="2283" cy="3392"/>
          </a:xfrm>
        </p:grpSpPr>
        <p:sp>
          <p:nvSpPr>
            <p:cNvPr id="199684" name="Rectangle 4"/>
            <p:cNvSpPr>
              <a:spLocks noChangeArrowheads="1"/>
            </p:cNvSpPr>
            <p:nvPr/>
          </p:nvSpPr>
          <p:spPr bwMode="auto">
            <a:xfrm>
              <a:off x="852" y="1484"/>
              <a:ext cx="119" cy="1603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99685" name="Line 5"/>
            <p:cNvSpPr>
              <a:spLocks noChangeShapeType="1"/>
            </p:cNvSpPr>
            <p:nvPr/>
          </p:nvSpPr>
          <p:spPr bwMode="auto">
            <a:xfrm>
              <a:off x="971" y="1602"/>
              <a:ext cx="1173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99686" name="Rectangle 6"/>
            <p:cNvSpPr>
              <a:spLocks noChangeArrowheads="1"/>
            </p:cNvSpPr>
            <p:nvPr/>
          </p:nvSpPr>
          <p:spPr bwMode="auto">
            <a:xfrm>
              <a:off x="1052" y="1433"/>
              <a:ext cx="1009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sz="1600" b="1">
                  <a:solidFill>
                    <a:srgbClr val="000000"/>
                  </a:solidFill>
                  <a:latin typeface="Courier New" pitchFamily="49" charset="0"/>
                </a:rPr>
                <a:t>selectZone ()</a:t>
              </a:r>
              <a:endParaRPr lang="en-US" altLang="en-US" sz="1600">
                <a:latin typeface="Courier New" pitchFamily="49" charset="0"/>
              </a:endParaRPr>
            </a:p>
          </p:txBody>
        </p:sp>
        <p:sp>
          <p:nvSpPr>
            <p:cNvPr id="199687" name="Line 7"/>
            <p:cNvSpPr>
              <a:spLocks noChangeShapeType="1"/>
            </p:cNvSpPr>
            <p:nvPr/>
          </p:nvSpPr>
          <p:spPr bwMode="auto">
            <a:xfrm>
              <a:off x="981" y="2959"/>
              <a:ext cx="1187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99688" name="Rectangle 8"/>
            <p:cNvSpPr>
              <a:spLocks noChangeArrowheads="1"/>
            </p:cNvSpPr>
            <p:nvPr/>
          </p:nvSpPr>
          <p:spPr bwMode="auto">
            <a:xfrm>
              <a:off x="1052" y="2789"/>
              <a:ext cx="1086" cy="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sz="1600" b="1">
                  <a:solidFill>
                    <a:srgbClr val="000000"/>
                  </a:solidFill>
                  <a:latin typeface="Courier New" pitchFamily="49" charset="0"/>
                </a:rPr>
                <a:t>pickupChange()</a:t>
              </a:r>
              <a:endParaRPr lang="en-US" altLang="en-US" sz="1600">
                <a:latin typeface="Courier New" pitchFamily="49" charset="0"/>
              </a:endParaRPr>
            </a:p>
          </p:txBody>
        </p:sp>
        <p:sp>
          <p:nvSpPr>
            <p:cNvPr id="199689" name="Line 9"/>
            <p:cNvSpPr>
              <a:spLocks noChangeShapeType="1"/>
            </p:cNvSpPr>
            <p:nvPr/>
          </p:nvSpPr>
          <p:spPr bwMode="auto">
            <a:xfrm>
              <a:off x="971" y="3643"/>
              <a:ext cx="1189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99690" name="Rectangle 10"/>
            <p:cNvSpPr>
              <a:spLocks noChangeArrowheads="1"/>
            </p:cNvSpPr>
            <p:nvPr/>
          </p:nvSpPr>
          <p:spPr bwMode="auto">
            <a:xfrm>
              <a:off x="1052" y="3452"/>
              <a:ext cx="1086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sz="1600" b="1">
                  <a:solidFill>
                    <a:srgbClr val="000000"/>
                  </a:solidFill>
                  <a:latin typeface="Courier New" pitchFamily="49" charset="0"/>
                </a:rPr>
                <a:t>pickUpTicket()</a:t>
              </a:r>
              <a:endParaRPr lang="en-US" altLang="en-US" sz="1600">
                <a:latin typeface="Courier New" pitchFamily="49" charset="0"/>
              </a:endParaRPr>
            </a:p>
          </p:txBody>
        </p:sp>
        <p:sp>
          <p:nvSpPr>
            <p:cNvPr id="199691" name="Line 11"/>
            <p:cNvSpPr>
              <a:spLocks noChangeShapeType="1"/>
            </p:cNvSpPr>
            <p:nvPr/>
          </p:nvSpPr>
          <p:spPr bwMode="auto">
            <a:xfrm>
              <a:off x="981" y="2274"/>
              <a:ext cx="1166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99692" name="Rectangle 12"/>
            <p:cNvSpPr>
              <a:spLocks noChangeArrowheads="1"/>
            </p:cNvSpPr>
            <p:nvPr/>
          </p:nvSpPr>
          <p:spPr bwMode="auto">
            <a:xfrm>
              <a:off x="1052" y="2104"/>
              <a:ext cx="1009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sz="1600" b="1">
                  <a:solidFill>
                    <a:srgbClr val="000000"/>
                  </a:solidFill>
                  <a:latin typeface="Courier New" pitchFamily="49" charset="0"/>
                </a:rPr>
                <a:t>insertCoins()</a:t>
              </a:r>
              <a:endParaRPr lang="en-US" altLang="en-US" sz="1600">
                <a:latin typeface="Courier New" pitchFamily="49" charset="0"/>
              </a:endParaRPr>
            </a:p>
          </p:txBody>
        </p:sp>
        <p:grpSp>
          <p:nvGrpSpPr>
            <p:cNvPr id="199693" name="Group 13"/>
            <p:cNvGrpSpPr>
              <a:grpSpLocks/>
            </p:cNvGrpSpPr>
            <p:nvPr/>
          </p:nvGrpSpPr>
          <p:grpSpPr bwMode="auto">
            <a:xfrm>
              <a:off x="560" y="720"/>
              <a:ext cx="698" cy="665"/>
              <a:chOff x="600" y="720"/>
              <a:chExt cx="698" cy="665"/>
            </a:xfrm>
          </p:grpSpPr>
          <p:grpSp>
            <p:nvGrpSpPr>
              <p:cNvPr id="199694" name="Group 14"/>
              <p:cNvGrpSpPr>
                <a:grpSpLocks/>
              </p:cNvGrpSpPr>
              <p:nvPr/>
            </p:nvGrpSpPr>
            <p:grpSpPr bwMode="auto">
              <a:xfrm>
                <a:off x="812" y="720"/>
                <a:ext cx="269" cy="473"/>
                <a:chOff x="788" y="720"/>
                <a:chExt cx="269" cy="473"/>
              </a:xfrm>
            </p:grpSpPr>
            <p:sp>
              <p:nvSpPr>
                <p:cNvPr id="199695" name="Freeform 15"/>
                <p:cNvSpPr>
                  <a:spLocks/>
                </p:cNvSpPr>
                <p:nvPr/>
              </p:nvSpPr>
              <p:spPr bwMode="auto">
                <a:xfrm>
                  <a:off x="788" y="817"/>
                  <a:ext cx="129" cy="376"/>
                </a:xfrm>
                <a:custGeom>
                  <a:avLst/>
                  <a:gdLst/>
                  <a:ahLst/>
                  <a:cxnLst>
                    <a:cxn ang="0">
                      <a:pos x="129" y="0"/>
                    </a:cxn>
                    <a:cxn ang="0">
                      <a:pos x="129" y="237"/>
                    </a:cxn>
                    <a:cxn ang="0">
                      <a:pos x="0" y="376"/>
                    </a:cxn>
                  </a:cxnLst>
                  <a:rect l="0" t="0" r="r" b="b"/>
                  <a:pathLst>
                    <a:path w="129" h="376">
                      <a:moveTo>
                        <a:pt x="129" y="0"/>
                      </a:moveTo>
                      <a:lnTo>
                        <a:pt x="129" y="237"/>
                      </a:lnTo>
                      <a:lnTo>
                        <a:pt x="0" y="376"/>
                      </a:lnTo>
                    </a:path>
                  </a:pathLst>
                </a:custGeom>
                <a:noFill/>
                <a:ln w="28575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9696" name="Line 16"/>
                <p:cNvSpPr>
                  <a:spLocks noChangeShapeType="1"/>
                </p:cNvSpPr>
                <p:nvPr/>
              </p:nvSpPr>
              <p:spPr bwMode="auto">
                <a:xfrm>
                  <a:off x="917" y="1054"/>
                  <a:ext cx="140" cy="139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9697" name="Line 17"/>
                <p:cNvSpPr>
                  <a:spLocks noChangeShapeType="1"/>
                </p:cNvSpPr>
                <p:nvPr/>
              </p:nvSpPr>
              <p:spPr bwMode="auto">
                <a:xfrm>
                  <a:off x="788" y="924"/>
                  <a:ext cx="269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9698" name="Oval 18"/>
                <p:cNvSpPr>
                  <a:spLocks noChangeArrowheads="1"/>
                </p:cNvSpPr>
                <p:nvPr/>
              </p:nvSpPr>
              <p:spPr bwMode="auto">
                <a:xfrm>
                  <a:off x="852" y="720"/>
                  <a:ext cx="140" cy="140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</p:grpSp>
          <p:sp>
            <p:nvSpPr>
              <p:cNvPr id="199699" name="Rectangle 19"/>
              <p:cNvSpPr>
                <a:spLocks noChangeArrowheads="1"/>
              </p:cNvSpPr>
              <p:nvPr/>
            </p:nvSpPr>
            <p:spPr bwMode="auto">
              <a:xfrm>
                <a:off x="600" y="1220"/>
                <a:ext cx="698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/>
                <a:r>
                  <a:rPr lang="en-US" altLang="en-US" sz="1600" b="1">
                    <a:solidFill>
                      <a:srgbClr val="000000"/>
                    </a:solidFill>
                    <a:latin typeface="Courier New" pitchFamily="49" charset="0"/>
                  </a:rPr>
                  <a:t>Passenger</a:t>
                </a:r>
                <a:endParaRPr lang="en-US" altLang="en-US" sz="1600">
                  <a:latin typeface="Courier New" pitchFamily="49" charset="0"/>
                </a:endParaRPr>
              </a:p>
            </p:txBody>
          </p:sp>
        </p:grpSp>
        <p:sp>
          <p:nvSpPr>
            <p:cNvPr id="199700" name="Rectangle 20"/>
            <p:cNvSpPr>
              <a:spLocks noChangeArrowheads="1"/>
            </p:cNvSpPr>
            <p:nvPr/>
          </p:nvSpPr>
          <p:spPr bwMode="auto">
            <a:xfrm>
              <a:off x="852" y="1484"/>
              <a:ext cx="129" cy="252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grpSp>
          <p:nvGrpSpPr>
            <p:cNvPr id="199701" name="Group 21"/>
            <p:cNvGrpSpPr>
              <a:grpSpLocks/>
            </p:cNvGrpSpPr>
            <p:nvPr/>
          </p:nvGrpSpPr>
          <p:grpSpPr bwMode="auto">
            <a:xfrm>
              <a:off x="1672" y="1075"/>
              <a:ext cx="1171" cy="247"/>
              <a:chOff x="1720" y="1075"/>
              <a:chExt cx="1171" cy="247"/>
            </a:xfrm>
          </p:grpSpPr>
          <p:sp>
            <p:nvSpPr>
              <p:cNvPr id="199702" name="Rectangle 22"/>
              <p:cNvSpPr>
                <a:spLocks noChangeArrowheads="1"/>
              </p:cNvSpPr>
              <p:nvPr/>
            </p:nvSpPr>
            <p:spPr bwMode="auto">
              <a:xfrm>
                <a:off x="1720" y="1075"/>
                <a:ext cx="1171" cy="247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99703" name="Rectangle 23"/>
              <p:cNvSpPr>
                <a:spLocks noChangeArrowheads="1"/>
              </p:cNvSpPr>
              <p:nvPr/>
            </p:nvSpPr>
            <p:spPr bwMode="auto">
              <a:xfrm>
                <a:off x="1805" y="1122"/>
                <a:ext cx="1007" cy="1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/>
                <a:r>
                  <a:rPr lang="en-US" altLang="en-US" sz="1600" b="1">
                    <a:solidFill>
                      <a:srgbClr val="000000"/>
                    </a:solidFill>
                    <a:latin typeface="Courier New" pitchFamily="49" charset="0"/>
                  </a:rPr>
                  <a:t>TicketMachine</a:t>
                </a:r>
                <a:endParaRPr lang="en-US" altLang="en-US" sz="1600">
                  <a:latin typeface="Courier New" pitchFamily="49" charset="0"/>
                </a:endParaRPr>
              </a:p>
            </p:txBody>
          </p:sp>
        </p:grpSp>
        <p:sp>
          <p:nvSpPr>
            <p:cNvPr id="199704" name="Line 24"/>
            <p:cNvSpPr>
              <a:spLocks noChangeShapeType="1"/>
            </p:cNvSpPr>
            <p:nvPr/>
          </p:nvSpPr>
          <p:spPr bwMode="auto">
            <a:xfrm>
              <a:off x="2226" y="1320"/>
              <a:ext cx="0" cy="27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99705" name="Rectangle 25"/>
            <p:cNvSpPr>
              <a:spLocks noChangeArrowheads="1"/>
            </p:cNvSpPr>
            <p:nvPr/>
          </p:nvSpPr>
          <p:spPr bwMode="auto">
            <a:xfrm>
              <a:off x="2156" y="1596"/>
              <a:ext cx="129" cy="32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99706" name="Rectangle 26"/>
            <p:cNvSpPr>
              <a:spLocks noChangeArrowheads="1"/>
            </p:cNvSpPr>
            <p:nvPr/>
          </p:nvSpPr>
          <p:spPr bwMode="auto">
            <a:xfrm>
              <a:off x="2156" y="2276"/>
              <a:ext cx="129" cy="32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99707" name="Rectangle 27"/>
            <p:cNvSpPr>
              <a:spLocks noChangeArrowheads="1"/>
            </p:cNvSpPr>
            <p:nvPr/>
          </p:nvSpPr>
          <p:spPr bwMode="auto">
            <a:xfrm>
              <a:off x="2156" y="2956"/>
              <a:ext cx="129" cy="32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99708" name="Rectangle 28"/>
            <p:cNvSpPr>
              <a:spLocks noChangeArrowheads="1"/>
            </p:cNvSpPr>
            <p:nvPr/>
          </p:nvSpPr>
          <p:spPr bwMode="auto">
            <a:xfrm>
              <a:off x="2156" y="3636"/>
              <a:ext cx="129" cy="32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4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Software Engineering – ECSE321</a:t>
            </a:r>
          </a:p>
        </p:txBody>
      </p:sp>
      <p:sp>
        <p:nvSpPr>
          <p:cNvPr id="4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        Unit 4 – Modeling in UML  /</a:t>
            </a:r>
            <a:fld id="{36F67C19-B0A2-49DA-8B64-2FE930560970}" type="slidenum">
              <a:rPr lang="en-US"/>
              <a:pPr/>
              <a:t>37</a:t>
            </a:fld>
            <a:endParaRPr lang="en-US"/>
          </a:p>
        </p:txBody>
      </p:sp>
      <p:sp>
        <p:nvSpPr>
          <p:cNvPr id="200706" name="Line 2"/>
          <p:cNvSpPr>
            <a:spLocks noChangeShapeType="1"/>
          </p:cNvSpPr>
          <p:nvPr/>
        </p:nvSpPr>
        <p:spPr bwMode="auto">
          <a:xfrm>
            <a:off x="1463675" y="2159000"/>
            <a:ext cx="0" cy="19939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600"/>
              <a:t>UML Sequence Diagrams: Nested Messages</a:t>
            </a:r>
          </a:p>
        </p:txBody>
      </p:sp>
      <p:sp>
        <p:nvSpPr>
          <p:cNvPr id="20070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4538663"/>
            <a:ext cx="8229600" cy="1592262"/>
          </a:xfrm>
        </p:spPr>
        <p:txBody>
          <a:bodyPr/>
          <a:lstStyle/>
          <a:p>
            <a:pPr marL="285750" indent="-285750">
              <a:lnSpc>
                <a:spcPct val="90000"/>
              </a:lnSpc>
            </a:pPr>
            <a:r>
              <a:rPr lang="en-US" altLang="en-US" sz="2400"/>
              <a:t>The source of an arrow indicates the activation which sent the message</a:t>
            </a:r>
          </a:p>
          <a:p>
            <a:pPr marL="285750" indent="-285750">
              <a:lnSpc>
                <a:spcPct val="90000"/>
              </a:lnSpc>
            </a:pPr>
            <a:r>
              <a:rPr lang="en-US" altLang="en-US" sz="2400"/>
              <a:t>An activation is as long as all nested activations</a:t>
            </a:r>
          </a:p>
          <a:p>
            <a:pPr marL="285750" indent="-285750">
              <a:lnSpc>
                <a:spcPct val="90000"/>
              </a:lnSpc>
            </a:pPr>
            <a:r>
              <a:rPr lang="en-US" altLang="en-US" sz="2400"/>
              <a:t>Dashed line denoted return of data flow </a:t>
            </a:r>
          </a:p>
        </p:txBody>
      </p:sp>
      <p:grpSp>
        <p:nvGrpSpPr>
          <p:cNvPr id="200709" name="Group 5"/>
          <p:cNvGrpSpPr>
            <a:grpSpLocks/>
          </p:cNvGrpSpPr>
          <p:nvPr/>
        </p:nvGrpSpPr>
        <p:grpSpPr bwMode="auto">
          <a:xfrm>
            <a:off x="1541463" y="2300288"/>
            <a:ext cx="1862137" cy="244475"/>
            <a:chOff x="971" y="1449"/>
            <a:chExt cx="1173" cy="154"/>
          </a:xfrm>
        </p:grpSpPr>
        <p:sp>
          <p:nvSpPr>
            <p:cNvPr id="200710" name="Line 6"/>
            <p:cNvSpPr>
              <a:spLocks noChangeShapeType="1"/>
            </p:cNvSpPr>
            <p:nvPr/>
          </p:nvSpPr>
          <p:spPr bwMode="auto">
            <a:xfrm>
              <a:off x="971" y="1602"/>
              <a:ext cx="1173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0711" name="Rectangle 7"/>
            <p:cNvSpPr>
              <a:spLocks noChangeArrowheads="1"/>
            </p:cNvSpPr>
            <p:nvPr/>
          </p:nvSpPr>
          <p:spPr bwMode="auto">
            <a:xfrm>
              <a:off x="1084" y="1449"/>
              <a:ext cx="804" cy="13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sz="1400" b="1">
                  <a:solidFill>
                    <a:srgbClr val="000000"/>
                  </a:solidFill>
                  <a:latin typeface="Courier New" pitchFamily="49" charset="0"/>
                </a:rPr>
                <a:t>selectZone()</a:t>
              </a:r>
              <a:endParaRPr lang="en-US" altLang="en-US" sz="2400">
                <a:latin typeface="Helvetica" charset="0"/>
              </a:endParaRPr>
            </a:p>
          </p:txBody>
        </p:sp>
      </p:grpSp>
      <p:grpSp>
        <p:nvGrpSpPr>
          <p:cNvPr id="200712" name="Group 8"/>
          <p:cNvGrpSpPr>
            <a:grpSpLocks/>
          </p:cNvGrpSpPr>
          <p:nvPr/>
        </p:nvGrpSpPr>
        <p:grpSpPr bwMode="auto">
          <a:xfrm>
            <a:off x="990600" y="1143000"/>
            <a:ext cx="957263" cy="1006475"/>
            <a:chOff x="600" y="720"/>
            <a:chExt cx="603" cy="634"/>
          </a:xfrm>
        </p:grpSpPr>
        <p:grpSp>
          <p:nvGrpSpPr>
            <p:cNvPr id="200713" name="Group 9"/>
            <p:cNvGrpSpPr>
              <a:grpSpLocks/>
            </p:cNvGrpSpPr>
            <p:nvPr/>
          </p:nvGrpSpPr>
          <p:grpSpPr bwMode="auto">
            <a:xfrm>
              <a:off x="788" y="720"/>
              <a:ext cx="269" cy="473"/>
              <a:chOff x="788" y="720"/>
              <a:chExt cx="269" cy="473"/>
            </a:xfrm>
          </p:grpSpPr>
          <p:sp>
            <p:nvSpPr>
              <p:cNvPr id="200714" name="Freeform 10"/>
              <p:cNvSpPr>
                <a:spLocks/>
              </p:cNvSpPr>
              <p:nvPr/>
            </p:nvSpPr>
            <p:spPr bwMode="auto">
              <a:xfrm>
                <a:off x="788" y="817"/>
                <a:ext cx="129" cy="376"/>
              </a:xfrm>
              <a:custGeom>
                <a:avLst/>
                <a:gdLst/>
                <a:ahLst/>
                <a:cxnLst>
                  <a:cxn ang="0">
                    <a:pos x="129" y="0"/>
                  </a:cxn>
                  <a:cxn ang="0">
                    <a:pos x="129" y="237"/>
                  </a:cxn>
                  <a:cxn ang="0">
                    <a:pos x="0" y="376"/>
                  </a:cxn>
                </a:cxnLst>
                <a:rect l="0" t="0" r="r" b="b"/>
                <a:pathLst>
                  <a:path w="129" h="376">
                    <a:moveTo>
                      <a:pt x="129" y="0"/>
                    </a:moveTo>
                    <a:lnTo>
                      <a:pt x="129" y="237"/>
                    </a:lnTo>
                    <a:lnTo>
                      <a:pt x="0" y="376"/>
                    </a:lnTo>
                  </a:path>
                </a:pathLst>
              </a:custGeom>
              <a:noFill/>
              <a:ln w="28575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00715" name="Line 11"/>
              <p:cNvSpPr>
                <a:spLocks noChangeShapeType="1"/>
              </p:cNvSpPr>
              <p:nvPr/>
            </p:nvSpPr>
            <p:spPr bwMode="auto">
              <a:xfrm>
                <a:off x="917" y="1054"/>
                <a:ext cx="140" cy="13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00716" name="Line 12"/>
              <p:cNvSpPr>
                <a:spLocks noChangeShapeType="1"/>
              </p:cNvSpPr>
              <p:nvPr/>
            </p:nvSpPr>
            <p:spPr bwMode="auto">
              <a:xfrm>
                <a:off x="788" y="924"/>
                <a:ext cx="269" cy="1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00717" name="Oval 13"/>
              <p:cNvSpPr>
                <a:spLocks noChangeArrowheads="1"/>
              </p:cNvSpPr>
              <p:nvPr/>
            </p:nvSpPr>
            <p:spPr bwMode="auto">
              <a:xfrm>
                <a:off x="852" y="720"/>
                <a:ext cx="140" cy="140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</p:grpSp>
        <p:sp>
          <p:nvSpPr>
            <p:cNvPr id="200718" name="Rectangle 14"/>
            <p:cNvSpPr>
              <a:spLocks noChangeArrowheads="1"/>
            </p:cNvSpPr>
            <p:nvPr/>
          </p:nvSpPr>
          <p:spPr bwMode="auto">
            <a:xfrm>
              <a:off x="600" y="1220"/>
              <a:ext cx="603" cy="13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sz="1400" b="1">
                  <a:solidFill>
                    <a:srgbClr val="000000"/>
                  </a:solidFill>
                  <a:latin typeface="Courier New" pitchFamily="49" charset="0"/>
                </a:rPr>
                <a:t>Passenger</a:t>
              </a:r>
              <a:endParaRPr lang="en-US" altLang="en-US" sz="2400">
                <a:latin typeface="Helvetica" charset="0"/>
              </a:endParaRPr>
            </a:p>
          </p:txBody>
        </p:sp>
      </p:grpSp>
      <p:sp>
        <p:nvSpPr>
          <p:cNvPr id="200719" name="Rectangle 15"/>
          <p:cNvSpPr>
            <a:spLocks noChangeArrowheads="1"/>
          </p:cNvSpPr>
          <p:nvPr/>
        </p:nvSpPr>
        <p:spPr bwMode="auto">
          <a:xfrm>
            <a:off x="1352550" y="2355850"/>
            <a:ext cx="204788" cy="1571625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00720" name="Rectangle 16"/>
          <p:cNvSpPr>
            <a:spLocks noChangeArrowheads="1"/>
          </p:cNvSpPr>
          <p:nvPr/>
        </p:nvSpPr>
        <p:spPr bwMode="auto">
          <a:xfrm>
            <a:off x="2730500" y="1706563"/>
            <a:ext cx="1604963" cy="392112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00721" name="Rectangle 17"/>
          <p:cNvSpPr>
            <a:spLocks noChangeArrowheads="1"/>
          </p:cNvSpPr>
          <p:nvPr/>
        </p:nvSpPr>
        <p:spPr bwMode="auto">
          <a:xfrm>
            <a:off x="3000375" y="1833563"/>
            <a:ext cx="10636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altLang="en-US" sz="1400" b="1">
                <a:solidFill>
                  <a:srgbClr val="000000"/>
                </a:solidFill>
                <a:latin typeface="Courier New" pitchFamily="49" charset="0"/>
              </a:rPr>
              <a:t>ZoneButton</a:t>
            </a:r>
            <a:endParaRPr lang="en-US" altLang="en-US" sz="2400">
              <a:latin typeface="Helvetica" charset="0"/>
            </a:endParaRPr>
          </a:p>
        </p:txBody>
      </p:sp>
      <p:sp>
        <p:nvSpPr>
          <p:cNvPr id="200722" name="Line 18"/>
          <p:cNvSpPr>
            <a:spLocks noChangeShapeType="1"/>
          </p:cNvSpPr>
          <p:nvPr/>
        </p:nvSpPr>
        <p:spPr bwMode="auto">
          <a:xfrm>
            <a:off x="3533775" y="2095500"/>
            <a:ext cx="0" cy="16002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0723" name="Rectangle 19"/>
          <p:cNvSpPr>
            <a:spLocks noChangeArrowheads="1"/>
          </p:cNvSpPr>
          <p:nvPr/>
        </p:nvSpPr>
        <p:spPr bwMode="auto">
          <a:xfrm>
            <a:off x="3430588" y="2533650"/>
            <a:ext cx="204787" cy="1165225"/>
          </a:xfrm>
          <a:prstGeom prst="rect">
            <a:avLst/>
          </a:prstGeom>
          <a:solidFill>
            <a:schemeClr val="bg1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solidFill>
                <a:srgbClr val="990000"/>
              </a:solidFill>
            </a:endParaRPr>
          </a:p>
        </p:txBody>
      </p:sp>
      <p:grpSp>
        <p:nvGrpSpPr>
          <p:cNvPr id="200724" name="Group 20"/>
          <p:cNvGrpSpPr>
            <a:grpSpLocks/>
          </p:cNvGrpSpPr>
          <p:nvPr/>
        </p:nvGrpSpPr>
        <p:grpSpPr bwMode="auto">
          <a:xfrm>
            <a:off x="4787900" y="1706563"/>
            <a:ext cx="1604963" cy="2039937"/>
            <a:chOff x="3016" y="1075"/>
            <a:chExt cx="1011" cy="1285"/>
          </a:xfrm>
        </p:grpSpPr>
        <p:sp>
          <p:nvSpPr>
            <p:cNvPr id="200725" name="Rectangle 21"/>
            <p:cNvSpPr>
              <a:spLocks noChangeArrowheads="1"/>
            </p:cNvSpPr>
            <p:nvPr/>
          </p:nvSpPr>
          <p:spPr bwMode="auto">
            <a:xfrm>
              <a:off x="3086" y="1155"/>
              <a:ext cx="871" cy="13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sz="1400" b="1">
                  <a:solidFill>
                    <a:srgbClr val="000000"/>
                  </a:solidFill>
                  <a:latin typeface="Courier New" pitchFamily="49" charset="0"/>
                </a:rPr>
                <a:t>TarifSchedule</a:t>
              </a:r>
              <a:endParaRPr lang="en-US" altLang="en-US" sz="2400">
                <a:latin typeface="Helvetica" charset="0"/>
              </a:endParaRPr>
            </a:p>
          </p:txBody>
        </p:sp>
        <p:grpSp>
          <p:nvGrpSpPr>
            <p:cNvPr id="200726" name="Group 22"/>
            <p:cNvGrpSpPr>
              <a:grpSpLocks/>
            </p:cNvGrpSpPr>
            <p:nvPr/>
          </p:nvGrpSpPr>
          <p:grpSpPr bwMode="auto">
            <a:xfrm>
              <a:off x="3016" y="1075"/>
              <a:ext cx="1011" cy="1285"/>
              <a:chOff x="3016" y="1075"/>
              <a:chExt cx="1011" cy="1285"/>
            </a:xfrm>
          </p:grpSpPr>
          <p:sp>
            <p:nvSpPr>
              <p:cNvPr id="200727" name="Rectangle 23"/>
              <p:cNvSpPr>
                <a:spLocks noChangeArrowheads="1"/>
              </p:cNvSpPr>
              <p:nvPr/>
            </p:nvSpPr>
            <p:spPr bwMode="auto">
              <a:xfrm>
                <a:off x="3016" y="1075"/>
                <a:ext cx="1011" cy="247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00728" name="Line 24"/>
              <p:cNvSpPr>
                <a:spLocks noChangeShapeType="1"/>
              </p:cNvSpPr>
              <p:nvPr/>
            </p:nvSpPr>
            <p:spPr bwMode="auto">
              <a:xfrm>
                <a:off x="3522" y="1320"/>
                <a:ext cx="0" cy="10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</p:grpSp>
      </p:grpSp>
      <p:sp>
        <p:nvSpPr>
          <p:cNvPr id="200729" name="Rectangle 25"/>
          <p:cNvSpPr>
            <a:spLocks noChangeArrowheads="1"/>
          </p:cNvSpPr>
          <p:nvPr/>
        </p:nvSpPr>
        <p:spPr bwMode="auto">
          <a:xfrm>
            <a:off x="5487988" y="2686050"/>
            <a:ext cx="204787" cy="517525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grpSp>
        <p:nvGrpSpPr>
          <p:cNvPr id="200730" name="Group 26"/>
          <p:cNvGrpSpPr>
            <a:grpSpLocks/>
          </p:cNvGrpSpPr>
          <p:nvPr/>
        </p:nvGrpSpPr>
        <p:grpSpPr bwMode="auto">
          <a:xfrm>
            <a:off x="6959600" y="1706563"/>
            <a:ext cx="1604963" cy="1963737"/>
            <a:chOff x="4384" y="1075"/>
            <a:chExt cx="1011" cy="1237"/>
          </a:xfrm>
        </p:grpSpPr>
        <p:sp>
          <p:nvSpPr>
            <p:cNvPr id="200731" name="Rectangle 27"/>
            <p:cNvSpPr>
              <a:spLocks noChangeArrowheads="1"/>
            </p:cNvSpPr>
            <p:nvPr/>
          </p:nvSpPr>
          <p:spPr bwMode="auto">
            <a:xfrm>
              <a:off x="4384" y="1075"/>
              <a:ext cx="1011" cy="247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0732" name="Rectangle 28"/>
            <p:cNvSpPr>
              <a:spLocks noChangeArrowheads="1"/>
            </p:cNvSpPr>
            <p:nvPr/>
          </p:nvSpPr>
          <p:spPr bwMode="auto">
            <a:xfrm>
              <a:off x="4655" y="1155"/>
              <a:ext cx="469" cy="13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sz="1400" b="1">
                  <a:solidFill>
                    <a:srgbClr val="000000"/>
                  </a:solidFill>
                  <a:latin typeface="Courier New" pitchFamily="49" charset="0"/>
                </a:rPr>
                <a:t>Display</a:t>
              </a:r>
              <a:endParaRPr lang="en-US" altLang="en-US" sz="2400">
                <a:latin typeface="Helvetica" charset="0"/>
              </a:endParaRPr>
            </a:p>
          </p:txBody>
        </p:sp>
        <p:sp>
          <p:nvSpPr>
            <p:cNvPr id="200733" name="Line 29"/>
            <p:cNvSpPr>
              <a:spLocks noChangeShapeType="1"/>
            </p:cNvSpPr>
            <p:nvPr/>
          </p:nvSpPr>
          <p:spPr bwMode="auto">
            <a:xfrm>
              <a:off x="4890" y="1320"/>
              <a:ext cx="0" cy="9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200734" name="Rectangle 30"/>
          <p:cNvSpPr>
            <a:spLocks noChangeArrowheads="1"/>
          </p:cNvSpPr>
          <p:nvPr/>
        </p:nvSpPr>
        <p:spPr bwMode="auto">
          <a:xfrm>
            <a:off x="7659688" y="3511550"/>
            <a:ext cx="192087" cy="231775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grpSp>
        <p:nvGrpSpPr>
          <p:cNvPr id="200735" name="Group 31"/>
          <p:cNvGrpSpPr>
            <a:grpSpLocks/>
          </p:cNvGrpSpPr>
          <p:nvPr/>
        </p:nvGrpSpPr>
        <p:grpSpPr bwMode="auto">
          <a:xfrm>
            <a:off x="3649663" y="2427288"/>
            <a:ext cx="2519362" cy="257175"/>
            <a:chOff x="2299" y="1529"/>
            <a:chExt cx="1587" cy="162"/>
          </a:xfrm>
        </p:grpSpPr>
        <p:sp>
          <p:nvSpPr>
            <p:cNvPr id="200736" name="Line 32"/>
            <p:cNvSpPr>
              <a:spLocks noChangeShapeType="1"/>
            </p:cNvSpPr>
            <p:nvPr/>
          </p:nvSpPr>
          <p:spPr bwMode="auto">
            <a:xfrm>
              <a:off x="2299" y="1690"/>
              <a:ext cx="1173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0737" name="Rectangle 33"/>
            <p:cNvSpPr>
              <a:spLocks noChangeArrowheads="1"/>
            </p:cNvSpPr>
            <p:nvPr/>
          </p:nvSpPr>
          <p:spPr bwMode="auto">
            <a:xfrm>
              <a:off x="2412" y="1529"/>
              <a:ext cx="1474" cy="13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sz="1400" b="1">
                  <a:solidFill>
                    <a:srgbClr val="000000"/>
                  </a:solidFill>
                  <a:latin typeface="Courier New" pitchFamily="49" charset="0"/>
                </a:rPr>
                <a:t>lookupPrice(selection)</a:t>
              </a:r>
              <a:endParaRPr lang="en-US" altLang="en-US" sz="2400">
                <a:latin typeface="Helvetica" charset="0"/>
              </a:endParaRPr>
            </a:p>
          </p:txBody>
        </p:sp>
      </p:grpSp>
      <p:grpSp>
        <p:nvGrpSpPr>
          <p:cNvPr id="200738" name="Group 34"/>
          <p:cNvGrpSpPr>
            <a:grpSpLocks/>
          </p:cNvGrpSpPr>
          <p:nvPr/>
        </p:nvGrpSpPr>
        <p:grpSpPr bwMode="auto">
          <a:xfrm>
            <a:off x="3675063" y="3265488"/>
            <a:ext cx="3970337" cy="255587"/>
            <a:chOff x="2315" y="2057"/>
            <a:chExt cx="2501" cy="161"/>
          </a:xfrm>
        </p:grpSpPr>
        <p:sp>
          <p:nvSpPr>
            <p:cNvPr id="200739" name="Line 35"/>
            <p:cNvSpPr>
              <a:spLocks noChangeShapeType="1"/>
            </p:cNvSpPr>
            <p:nvPr/>
          </p:nvSpPr>
          <p:spPr bwMode="auto">
            <a:xfrm>
              <a:off x="2315" y="2217"/>
              <a:ext cx="2501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0740" name="Rectangle 36"/>
            <p:cNvSpPr>
              <a:spLocks noChangeArrowheads="1"/>
            </p:cNvSpPr>
            <p:nvPr/>
          </p:nvSpPr>
          <p:spPr bwMode="auto">
            <a:xfrm>
              <a:off x="2476" y="2057"/>
              <a:ext cx="1273" cy="13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sz="1400" b="1">
                  <a:solidFill>
                    <a:srgbClr val="000000"/>
                  </a:solidFill>
                  <a:latin typeface="Courier New" pitchFamily="49" charset="0"/>
                </a:rPr>
                <a:t>displayPrice(price)</a:t>
              </a:r>
              <a:endParaRPr lang="en-US" altLang="en-US" sz="2400">
                <a:latin typeface="Helvetica" charset="0"/>
              </a:endParaRPr>
            </a:p>
          </p:txBody>
        </p:sp>
      </p:grpSp>
      <p:grpSp>
        <p:nvGrpSpPr>
          <p:cNvPr id="200741" name="Group 37"/>
          <p:cNvGrpSpPr>
            <a:grpSpLocks/>
          </p:cNvGrpSpPr>
          <p:nvPr/>
        </p:nvGrpSpPr>
        <p:grpSpPr bwMode="auto">
          <a:xfrm>
            <a:off x="3636963" y="2960688"/>
            <a:ext cx="1862137" cy="231775"/>
            <a:chOff x="2291" y="1865"/>
            <a:chExt cx="1173" cy="146"/>
          </a:xfrm>
        </p:grpSpPr>
        <p:sp>
          <p:nvSpPr>
            <p:cNvPr id="200742" name="Line 38"/>
            <p:cNvSpPr>
              <a:spLocks noChangeShapeType="1"/>
            </p:cNvSpPr>
            <p:nvPr/>
          </p:nvSpPr>
          <p:spPr bwMode="auto">
            <a:xfrm>
              <a:off x="2291" y="2010"/>
              <a:ext cx="1173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dash"/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0743" name="Rectangle 39"/>
            <p:cNvSpPr>
              <a:spLocks noChangeArrowheads="1"/>
            </p:cNvSpPr>
            <p:nvPr/>
          </p:nvSpPr>
          <p:spPr bwMode="auto">
            <a:xfrm>
              <a:off x="2460" y="1865"/>
              <a:ext cx="335" cy="13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sz="1400" b="1">
                  <a:solidFill>
                    <a:srgbClr val="000000"/>
                  </a:solidFill>
                  <a:latin typeface="Courier New" pitchFamily="49" charset="0"/>
                </a:rPr>
                <a:t>price</a:t>
              </a:r>
              <a:endParaRPr lang="en-US" altLang="en-US" sz="2400">
                <a:latin typeface="Helvetica" charset="0"/>
              </a:endParaRPr>
            </a:p>
          </p:txBody>
        </p:sp>
      </p:grpSp>
      <p:sp>
        <p:nvSpPr>
          <p:cNvPr id="200744" name="AutoShape 40"/>
          <p:cNvSpPr>
            <a:spLocks noChangeArrowheads="1"/>
          </p:cNvSpPr>
          <p:nvPr/>
        </p:nvSpPr>
        <p:spPr bwMode="auto">
          <a:xfrm>
            <a:off x="2438400" y="3886200"/>
            <a:ext cx="1358900" cy="546100"/>
          </a:xfrm>
          <a:prstGeom prst="wedgeRoundRectCallout">
            <a:avLst>
              <a:gd name="adj1" fmla="val 87500"/>
              <a:gd name="adj2" fmla="val -168023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altLang="en-US" b="1">
                <a:solidFill>
                  <a:srgbClr val="FF0000"/>
                </a:solidFill>
                <a:latin typeface="Helvetica" charset="0"/>
              </a:rPr>
              <a:t>Dataflow</a:t>
            </a:r>
          </a:p>
          <a:p>
            <a:pPr eaLnBrk="0" hangingPunct="0"/>
            <a:r>
              <a:rPr lang="en-US" altLang="en-US" b="1">
                <a:solidFill>
                  <a:srgbClr val="FF0000"/>
                </a:solidFill>
                <a:latin typeface="Helvetica" charset="0"/>
              </a:rPr>
              <a:t>return</a:t>
            </a:r>
          </a:p>
        </p:txBody>
      </p:sp>
      <p:sp>
        <p:nvSpPr>
          <p:cNvPr id="200745" name="Text Box 41"/>
          <p:cNvSpPr txBox="1">
            <a:spLocks noChangeArrowheads="1"/>
          </p:cNvSpPr>
          <p:nvPr/>
        </p:nvSpPr>
        <p:spPr bwMode="auto">
          <a:xfrm>
            <a:off x="4343400" y="3930650"/>
            <a:ext cx="3983038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/>
            <a:r>
              <a:rPr lang="en-US" altLang="en-US">
                <a:latin typeface="Helvetica" charset="0"/>
              </a:rPr>
              <a:t>…to be continued...</a:t>
            </a:r>
            <a:endParaRPr lang="en-US" altLang="en-US" sz="2400">
              <a:solidFill>
                <a:srgbClr val="FF0000"/>
              </a:solidFill>
              <a:latin typeface="Helvetica" charset="0"/>
            </a:endParaRPr>
          </a:p>
        </p:txBody>
      </p:sp>
      <p:sp>
        <p:nvSpPr>
          <p:cNvPr id="200746" name="AutoShape 42"/>
          <p:cNvSpPr>
            <a:spLocks noChangeArrowheads="1"/>
          </p:cNvSpPr>
          <p:nvPr/>
        </p:nvSpPr>
        <p:spPr bwMode="auto">
          <a:xfrm>
            <a:off x="1676400" y="2819400"/>
            <a:ext cx="1435100" cy="698500"/>
          </a:xfrm>
          <a:prstGeom prst="wedgeRoundRectCallout">
            <a:avLst>
              <a:gd name="adj1" fmla="val 79315"/>
              <a:gd name="adj2" fmla="val -49319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altLang="en-US" b="1">
                <a:solidFill>
                  <a:srgbClr val="FF0000"/>
                </a:solidFill>
                <a:latin typeface="Helvetica" charset="0"/>
              </a:rPr>
              <a:t>Nested </a:t>
            </a:r>
          </a:p>
          <a:p>
            <a:pPr eaLnBrk="0" hangingPunct="0"/>
            <a:r>
              <a:rPr lang="en-US" altLang="en-US" b="1">
                <a:solidFill>
                  <a:srgbClr val="FF0000"/>
                </a:solidFill>
                <a:latin typeface="Helvetica" charset="0"/>
              </a:rPr>
              <a:t>Activation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Software Engineering – ECSE321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        Unit 4 – Modeling in UML  /</a:t>
            </a:r>
            <a:fld id="{1EEF75CD-F074-4AC3-A332-A793F63DCDC0}" type="slidenum">
              <a:rPr lang="en-US"/>
              <a:pPr/>
              <a:t>38</a:t>
            </a:fld>
            <a:endParaRPr lang="en-US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Sequence Diagram Observations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85750" indent="-285750"/>
            <a:r>
              <a:rPr lang="en-US" altLang="en-US" sz="2400"/>
              <a:t>UML sequence diagrams represent behavior in terms of </a:t>
            </a:r>
            <a:r>
              <a:rPr lang="en-US" altLang="en-US" sz="2400">
                <a:solidFill>
                  <a:srgbClr val="990000"/>
                </a:solidFill>
              </a:rPr>
              <a:t>interactions</a:t>
            </a:r>
          </a:p>
          <a:p>
            <a:pPr marL="285750" indent="-285750"/>
            <a:r>
              <a:rPr lang="en-US" altLang="en-US" sz="2400"/>
              <a:t>Complement the class diagrams which represent structure</a:t>
            </a:r>
          </a:p>
          <a:p>
            <a:pPr marL="285750" indent="-285750"/>
            <a:r>
              <a:rPr lang="en-US" altLang="en-US" sz="2400"/>
              <a:t>Help refine use cases </a:t>
            </a:r>
          </a:p>
          <a:p>
            <a:pPr marL="285750" indent="-285750"/>
            <a:r>
              <a:rPr lang="en-US" altLang="en-US" sz="2400"/>
              <a:t>Useful to find participating objects</a:t>
            </a:r>
          </a:p>
          <a:p>
            <a:pPr marL="285750" indent="-285750"/>
            <a:r>
              <a:rPr lang="en-US" altLang="en-US" sz="2400"/>
              <a:t>Time consuming to build but worth the investment</a:t>
            </a:r>
          </a:p>
          <a:p>
            <a:pPr marL="285750" indent="-285750"/>
            <a:r>
              <a:rPr lang="en-US" altLang="en-US" sz="2400"/>
              <a:t>Other types of interaction diagrams exist (see UML guide)</a:t>
            </a:r>
          </a:p>
          <a:p>
            <a:pPr marL="285750" indent="-285750"/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Software Engineering – ECSE321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        Unit 4 – Modeling in UML  /</a:t>
            </a:r>
            <a:fld id="{25D2B7F0-4F74-46B6-8E3C-DDB3EFBC3ABF}" type="slidenum">
              <a:rPr lang="en-US"/>
              <a:pPr/>
              <a:t>39</a:t>
            </a:fld>
            <a:endParaRPr lang="en-US"/>
          </a:p>
        </p:txBody>
      </p:sp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State charts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Represent state machines</a:t>
            </a:r>
          </a:p>
          <a:p>
            <a:r>
              <a:rPr lang="en-US"/>
              <a:t>Moore (output per state) or Mealy (output per transition)</a:t>
            </a:r>
          </a:p>
          <a:p>
            <a:r>
              <a:rPr lang="en-US"/>
              <a:t>Nested state charts </a:t>
            </a:r>
          </a:p>
          <a:p>
            <a:r>
              <a:rPr lang="en-US"/>
              <a:t>Focus on the behavior of a single object</a:t>
            </a:r>
          </a:p>
          <a:p>
            <a:r>
              <a:rPr lang="en-US"/>
              <a:t>Used for analysis and design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Software Engineering – ECSE321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        Unit 4 – Modeling in UML  /</a:t>
            </a:r>
            <a:fld id="{279BA4EF-91C8-45B2-818C-018125D7C864}" type="slidenum">
              <a:rPr lang="en-US"/>
              <a:pPr/>
              <a:t>4</a:t>
            </a:fld>
            <a:endParaRPr lang="en-US"/>
          </a:p>
        </p:txBody>
      </p:sp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Systems, Models, and Views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lnSpc>
                <a:spcPct val="90000"/>
              </a:lnSpc>
            </a:pPr>
            <a:r>
              <a:rPr lang="en-US" altLang="en-US" sz="2800" dirty="0"/>
              <a:t>A </a:t>
            </a:r>
            <a:r>
              <a:rPr lang="en-US" altLang="en-US" sz="2800" dirty="0">
                <a:solidFill>
                  <a:srgbClr val="990000"/>
                </a:solidFill>
              </a:rPr>
              <a:t>system </a:t>
            </a:r>
            <a:r>
              <a:rPr lang="en-US" altLang="en-US" sz="2800" dirty="0"/>
              <a:t>is an organized set of communicating parts</a:t>
            </a:r>
          </a:p>
          <a:p>
            <a:pPr marL="285750" indent="-285750">
              <a:lnSpc>
                <a:spcPct val="90000"/>
              </a:lnSpc>
            </a:pPr>
            <a:r>
              <a:rPr lang="en-US" altLang="en-US" sz="2800" dirty="0"/>
              <a:t>A </a:t>
            </a:r>
            <a:r>
              <a:rPr lang="en-US" altLang="en-US" sz="2800" dirty="0">
                <a:solidFill>
                  <a:srgbClr val="990000"/>
                </a:solidFill>
              </a:rPr>
              <a:t>model</a:t>
            </a:r>
            <a:r>
              <a:rPr lang="en-US" altLang="en-US" sz="2800" dirty="0"/>
              <a:t> is an abstraction describing a system or a subset of a system</a:t>
            </a:r>
          </a:p>
          <a:p>
            <a:pPr marL="285750" indent="-285750">
              <a:lnSpc>
                <a:spcPct val="90000"/>
              </a:lnSpc>
            </a:pPr>
            <a:r>
              <a:rPr lang="en-US" altLang="en-US" sz="2800" dirty="0"/>
              <a:t>A </a:t>
            </a:r>
            <a:r>
              <a:rPr lang="en-US" altLang="en-US" sz="2800" dirty="0">
                <a:solidFill>
                  <a:srgbClr val="990000"/>
                </a:solidFill>
              </a:rPr>
              <a:t>view</a:t>
            </a:r>
            <a:r>
              <a:rPr lang="en-US" altLang="en-US" sz="2800" dirty="0"/>
              <a:t> depicts selected aspects of a model</a:t>
            </a:r>
          </a:p>
          <a:p>
            <a:pPr marL="285750" indent="-285750">
              <a:lnSpc>
                <a:spcPct val="90000"/>
              </a:lnSpc>
            </a:pPr>
            <a:r>
              <a:rPr lang="en-US" altLang="en-US" sz="2800" dirty="0"/>
              <a:t>A </a:t>
            </a:r>
            <a:r>
              <a:rPr lang="en-US" altLang="en-US" sz="2800" dirty="0">
                <a:solidFill>
                  <a:srgbClr val="990000"/>
                </a:solidFill>
              </a:rPr>
              <a:t>notation</a:t>
            </a:r>
            <a:r>
              <a:rPr lang="en-US" altLang="en-US" sz="2800" dirty="0"/>
              <a:t> is a set of graphical or textual rules for representing views</a:t>
            </a:r>
          </a:p>
          <a:p>
            <a:pPr marL="285750" indent="-285750">
              <a:lnSpc>
                <a:spcPct val="90000"/>
              </a:lnSpc>
              <a:buNone/>
            </a:pPr>
            <a:endParaRPr lang="en-US" altLang="en-US" sz="2800" dirty="0"/>
          </a:p>
          <a:p>
            <a:pPr marL="285750" indent="-285750">
              <a:lnSpc>
                <a:spcPct val="90000"/>
              </a:lnSpc>
            </a:pPr>
            <a:endParaRPr lang="en-US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Software Engineering – ECSE321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        Unit 4 – Modeling in UML  /</a:t>
            </a:r>
            <a:fld id="{5B256212-30AA-4446-B37B-8DD52EBA7B26}" type="slidenum">
              <a:rPr lang="en-US"/>
              <a:pPr/>
              <a:t>40</a:t>
            </a:fld>
            <a:endParaRPr lang="en-US"/>
          </a:p>
        </p:txBody>
      </p:sp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Activity Diagrams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00" y="1212850"/>
            <a:ext cx="8255000" cy="4800600"/>
          </a:xfrm>
        </p:spPr>
        <p:txBody>
          <a:bodyPr/>
          <a:lstStyle/>
          <a:p>
            <a:pPr marL="285750" indent="-285750"/>
            <a:r>
              <a:rPr lang="en-US" altLang="en-US" sz="2400"/>
              <a:t>An activity diagram shows flow control within a system </a:t>
            </a:r>
          </a:p>
          <a:p>
            <a:pPr marL="285750" indent="-285750"/>
            <a:endParaRPr lang="en-US" altLang="en-US" sz="2400"/>
          </a:p>
          <a:p>
            <a:pPr marL="285750" indent="-285750"/>
            <a:endParaRPr lang="en-US" altLang="en-US" sz="2400"/>
          </a:p>
          <a:p>
            <a:pPr marL="285750" indent="-285750"/>
            <a:r>
              <a:rPr lang="en-US" altLang="en-US" sz="2400"/>
              <a:t>A special case of a state chart diagram in which states are activities (“functions”)</a:t>
            </a:r>
          </a:p>
          <a:p>
            <a:pPr marL="285750" indent="-285750"/>
            <a:r>
              <a:rPr lang="en-US" altLang="en-US" sz="2400"/>
              <a:t>Two types of states: </a:t>
            </a:r>
          </a:p>
          <a:p>
            <a:pPr marL="685800" lvl="1" indent="-228600"/>
            <a:r>
              <a:rPr lang="en-US" altLang="en-US" sz="2100" i="1"/>
              <a:t>Action state:</a:t>
            </a:r>
            <a:r>
              <a:rPr lang="en-US" altLang="en-US" sz="2100"/>
              <a:t> </a:t>
            </a:r>
          </a:p>
          <a:p>
            <a:pPr lvl="2"/>
            <a:r>
              <a:rPr lang="en-US" altLang="en-US" sz="1900"/>
              <a:t>Cannot be decomposed any further</a:t>
            </a:r>
          </a:p>
          <a:p>
            <a:pPr lvl="2"/>
            <a:r>
              <a:rPr lang="en-US" altLang="en-US" sz="1900"/>
              <a:t>Happens “instantaneously” with respect to the level of abstraction used in the model</a:t>
            </a:r>
          </a:p>
          <a:p>
            <a:pPr marL="685800" lvl="1" indent="-228600"/>
            <a:r>
              <a:rPr lang="en-US" altLang="en-US" sz="2100" i="1"/>
              <a:t>Activity state:</a:t>
            </a:r>
            <a:r>
              <a:rPr lang="en-US" altLang="en-US" sz="2100"/>
              <a:t> </a:t>
            </a:r>
          </a:p>
          <a:p>
            <a:pPr lvl="2"/>
            <a:r>
              <a:rPr lang="en-US" altLang="en-US" sz="1900"/>
              <a:t>Can be decomposed further</a:t>
            </a:r>
          </a:p>
          <a:p>
            <a:pPr lvl="2"/>
            <a:r>
              <a:rPr lang="en-US" altLang="en-US" sz="1900"/>
              <a:t>The activity is modeled by another activity diagram</a:t>
            </a:r>
          </a:p>
          <a:p>
            <a:pPr marL="685800" lvl="1" indent="-228600"/>
            <a:endParaRPr lang="en-US" altLang="en-US" sz="2100"/>
          </a:p>
          <a:p>
            <a:pPr marL="685800" lvl="1" indent="-228600"/>
            <a:endParaRPr lang="en-US" altLang="en-US" sz="2100"/>
          </a:p>
        </p:txBody>
      </p:sp>
      <p:pic>
        <p:nvPicPr>
          <p:cNvPr id="20378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16000" y="1741488"/>
            <a:ext cx="7632700" cy="8112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Software Engineering – ECSE321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        Unit 4 – Modeling in UML  /</a:t>
            </a:r>
            <a:fld id="{BF5781D0-84F4-47B1-9C96-3664640C9AFD}" type="slidenum">
              <a:rPr lang="en-US"/>
              <a:pPr/>
              <a:t>41</a:t>
            </a:fld>
            <a:endParaRPr lang="en-US"/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Activity Diagram: Modeling Decisions</a:t>
            </a:r>
          </a:p>
        </p:txBody>
      </p:sp>
      <p:pic>
        <p:nvPicPr>
          <p:cNvPr id="20480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2317750"/>
            <a:ext cx="8199438" cy="3473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204842" name="AutoShape 42"/>
          <p:cNvSpPr>
            <a:spLocks noChangeArrowheads="1"/>
          </p:cNvSpPr>
          <p:nvPr/>
        </p:nvSpPr>
        <p:spPr bwMode="auto">
          <a:xfrm>
            <a:off x="1219200" y="1371600"/>
            <a:ext cx="2438400" cy="698500"/>
          </a:xfrm>
          <a:prstGeom prst="cloudCallout">
            <a:avLst>
              <a:gd name="adj1" fmla="val 35870"/>
              <a:gd name="adj2" fmla="val 114546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altLang="en-US" sz="2000" b="1">
                <a:solidFill>
                  <a:srgbClr val="FF0000"/>
                </a:solidFill>
                <a:latin typeface="Helvetica" charset="0"/>
              </a:rPr>
              <a:t>Branch</a:t>
            </a:r>
            <a:endParaRPr lang="en-US" altLang="en-US" sz="2400" b="1">
              <a:solidFill>
                <a:srgbClr val="FF0000"/>
              </a:solidFill>
              <a:latin typeface="Helvetica" charset="0"/>
            </a:endParaRPr>
          </a:p>
        </p:txBody>
      </p:sp>
      <p:sp>
        <p:nvSpPr>
          <p:cNvPr id="204845" name="AutoShape 45"/>
          <p:cNvSpPr>
            <a:spLocks noChangeArrowheads="1"/>
          </p:cNvSpPr>
          <p:nvPr/>
        </p:nvSpPr>
        <p:spPr bwMode="auto">
          <a:xfrm>
            <a:off x="381000" y="1219200"/>
            <a:ext cx="8534400" cy="47244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4846" name="Text Box 46"/>
          <p:cNvSpPr txBox="1">
            <a:spLocks noChangeArrowheads="1"/>
          </p:cNvSpPr>
          <p:nvPr/>
        </p:nvSpPr>
        <p:spPr bwMode="auto">
          <a:xfrm>
            <a:off x="5919788" y="1397000"/>
            <a:ext cx="26416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Handle incident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5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Software Engineering – ECSE321</a:t>
            </a:r>
          </a:p>
        </p:txBody>
      </p:sp>
      <p:sp>
        <p:nvSpPr>
          <p:cNvPr id="5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        Unit 4 – Modeling in UML  /</a:t>
            </a:r>
            <a:fld id="{B0CAE533-695F-46A0-BFE1-E3CE37B6AF9F}" type="slidenum">
              <a:rPr lang="en-US"/>
              <a:pPr/>
              <a:t>42</a:t>
            </a:fld>
            <a:endParaRPr lang="en-US"/>
          </a:p>
        </p:txBody>
      </p:sp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000"/>
              <a:t>Activity Diagrams: Modeling Concurrency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2600" y="1352550"/>
            <a:ext cx="8255000" cy="4800600"/>
          </a:xfrm>
        </p:spPr>
        <p:txBody>
          <a:bodyPr/>
          <a:lstStyle/>
          <a:p>
            <a:pPr marL="285750" indent="-285750"/>
            <a:r>
              <a:rPr lang="en-US" altLang="en-US" sz="2800"/>
              <a:t>Splitting the flow of control into multiple threads</a:t>
            </a:r>
          </a:p>
          <a:p>
            <a:pPr marL="285750" indent="-285750"/>
            <a:r>
              <a:rPr lang="en-US" altLang="en-US" sz="2800"/>
              <a:t>Synchronization of multiple activities </a:t>
            </a:r>
          </a:p>
        </p:txBody>
      </p:sp>
      <p:sp>
        <p:nvSpPr>
          <p:cNvPr id="205828" name="AutoShape 4"/>
          <p:cNvSpPr>
            <a:spLocks noChangeArrowheads="1"/>
          </p:cNvSpPr>
          <p:nvPr/>
        </p:nvSpPr>
        <p:spPr bwMode="auto">
          <a:xfrm>
            <a:off x="6243638" y="2946400"/>
            <a:ext cx="2620962" cy="838200"/>
          </a:xfrm>
          <a:prstGeom prst="cloudCallout">
            <a:avLst>
              <a:gd name="adj1" fmla="val -39884"/>
              <a:gd name="adj2" fmla="val 115532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altLang="en-US" sz="2000" b="1">
                <a:solidFill>
                  <a:srgbClr val="FF0000"/>
                </a:solidFill>
                <a:latin typeface="Helvetica" charset="0"/>
              </a:rPr>
              <a:t>Synchronization</a:t>
            </a:r>
          </a:p>
        </p:txBody>
      </p:sp>
      <p:sp>
        <p:nvSpPr>
          <p:cNvPr id="205829" name="AutoShape 5"/>
          <p:cNvSpPr>
            <a:spLocks noChangeArrowheads="1"/>
          </p:cNvSpPr>
          <p:nvPr/>
        </p:nvSpPr>
        <p:spPr bwMode="auto">
          <a:xfrm>
            <a:off x="635000" y="2946400"/>
            <a:ext cx="2438400" cy="698500"/>
          </a:xfrm>
          <a:prstGeom prst="cloudCallout">
            <a:avLst>
              <a:gd name="adj1" fmla="val 37370"/>
              <a:gd name="adj2" fmla="val 161593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altLang="en-US" sz="2000" b="1">
                <a:solidFill>
                  <a:srgbClr val="FF0000"/>
                </a:solidFill>
                <a:latin typeface="Helvetica" charset="0"/>
              </a:rPr>
              <a:t>Splitting</a:t>
            </a:r>
            <a:endParaRPr lang="en-US" altLang="en-US" sz="2400" b="1">
              <a:solidFill>
                <a:srgbClr val="FF0000"/>
              </a:solidFill>
              <a:latin typeface="Helvetica" charset="0"/>
            </a:endParaRPr>
          </a:p>
        </p:txBody>
      </p:sp>
      <p:grpSp>
        <p:nvGrpSpPr>
          <p:cNvPr id="205830" name="Group 6"/>
          <p:cNvGrpSpPr>
            <a:grpSpLocks/>
          </p:cNvGrpSpPr>
          <p:nvPr/>
        </p:nvGrpSpPr>
        <p:grpSpPr bwMode="auto">
          <a:xfrm>
            <a:off x="908050" y="3644900"/>
            <a:ext cx="7327900" cy="2305050"/>
            <a:chOff x="558" y="1218"/>
            <a:chExt cx="4616" cy="1452"/>
          </a:xfrm>
        </p:grpSpPr>
        <p:sp>
          <p:nvSpPr>
            <p:cNvPr id="205831" name="AutoShape 7"/>
            <p:cNvSpPr>
              <a:spLocks noChangeArrowheads="1"/>
            </p:cNvSpPr>
            <p:nvPr/>
          </p:nvSpPr>
          <p:spPr bwMode="auto">
            <a:xfrm>
              <a:off x="4197" y="1706"/>
              <a:ext cx="977" cy="460"/>
            </a:xfrm>
            <a:prstGeom prst="roundRect">
              <a:avLst>
                <a:gd name="adj" fmla="val 48477"/>
              </a:avLst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grpSp>
          <p:nvGrpSpPr>
            <p:cNvPr id="205832" name="Group 8"/>
            <p:cNvGrpSpPr>
              <a:grpSpLocks/>
            </p:cNvGrpSpPr>
            <p:nvPr/>
          </p:nvGrpSpPr>
          <p:grpSpPr bwMode="auto">
            <a:xfrm>
              <a:off x="4378" y="1804"/>
              <a:ext cx="616" cy="265"/>
              <a:chOff x="4407" y="1636"/>
              <a:chExt cx="616" cy="265"/>
            </a:xfrm>
          </p:grpSpPr>
          <p:sp>
            <p:nvSpPr>
              <p:cNvPr id="205833" name="Rectangle 9"/>
              <p:cNvSpPr>
                <a:spLocks noChangeArrowheads="1"/>
              </p:cNvSpPr>
              <p:nvPr/>
            </p:nvSpPr>
            <p:spPr bwMode="auto">
              <a:xfrm>
                <a:off x="4441" y="1636"/>
                <a:ext cx="539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/>
                <a:r>
                  <a:rPr lang="en-US" altLang="en-US" sz="1600" b="1">
                    <a:solidFill>
                      <a:srgbClr val="000000"/>
                    </a:solidFill>
                    <a:latin typeface="Courier New" pitchFamily="49" charset="0"/>
                  </a:rPr>
                  <a:t>Archive</a:t>
                </a:r>
                <a:endParaRPr lang="en-US" altLang="en-US" sz="1600">
                  <a:latin typeface="Courier New" pitchFamily="49" charset="0"/>
                </a:endParaRPr>
              </a:p>
            </p:txBody>
          </p:sp>
          <p:sp>
            <p:nvSpPr>
              <p:cNvPr id="205834" name="Rectangle 10"/>
              <p:cNvSpPr>
                <a:spLocks noChangeArrowheads="1"/>
              </p:cNvSpPr>
              <p:nvPr/>
            </p:nvSpPr>
            <p:spPr bwMode="auto">
              <a:xfrm>
                <a:off x="4407" y="1747"/>
                <a:ext cx="616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/>
                <a:r>
                  <a:rPr lang="en-US" altLang="en-US" sz="1600" b="1">
                    <a:solidFill>
                      <a:srgbClr val="000000"/>
                    </a:solidFill>
                    <a:latin typeface="Courier New" pitchFamily="49" charset="0"/>
                  </a:rPr>
                  <a:t>Incident</a:t>
                </a:r>
                <a:endParaRPr lang="en-US" altLang="en-US" sz="1600">
                  <a:latin typeface="Courier New" pitchFamily="49" charset="0"/>
                </a:endParaRPr>
              </a:p>
            </p:txBody>
          </p:sp>
        </p:grpSp>
        <p:sp>
          <p:nvSpPr>
            <p:cNvPr id="205835" name="Rectangle 11"/>
            <p:cNvSpPr>
              <a:spLocks noChangeArrowheads="1"/>
            </p:cNvSpPr>
            <p:nvPr/>
          </p:nvSpPr>
          <p:spPr bwMode="auto">
            <a:xfrm>
              <a:off x="1813" y="1720"/>
              <a:ext cx="42" cy="418"/>
            </a:xfrm>
            <a:prstGeom prst="rect">
              <a:avLst/>
            </a:prstGeom>
            <a:solidFill>
              <a:srgbClr val="000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5836" name="Rectangle 12"/>
            <p:cNvSpPr>
              <a:spLocks noChangeArrowheads="1"/>
            </p:cNvSpPr>
            <p:nvPr/>
          </p:nvSpPr>
          <p:spPr bwMode="auto">
            <a:xfrm>
              <a:off x="1813" y="1720"/>
              <a:ext cx="55" cy="432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5837" name="Rectangle 13"/>
            <p:cNvSpPr>
              <a:spLocks noChangeArrowheads="1"/>
            </p:cNvSpPr>
            <p:nvPr/>
          </p:nvSpPr>
          <p:spPr bwMode="auto">
            <a:xfrm>
              <a:off x="3863" y="1720"/>
              <a:ext cx="42" cy="418"/>
            </a:xfrm>
            <a:prstGeom prst="rect">
              <a:avLst/>
            </a:prstGeom>
            <a:solidFill>
              <a:srgbClr val="000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5838" name="Rectangle 14"/>
            <p:cNvSpPr>
              <a:spLocks noChangeArrowheads="1"/>
            </p:cNvSpPr>
            <p:nvPr/>
          </p:nvSpPr>
          <p:spPr bwMode="auto">
            <a:xfrm>
              <a:off x="3863" y="1720"/>
              <a:ext cx="56" cy="432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5839" name="Line 15"/>
            <p:cNvSpPr>
              <a:spLocks noChangeShapeType="1"/>
            </p:cNvSpPr>
            <p:nvPr/>
          </p:nvSpPr>
          <p:spPr bwMode="auto">
            <a:xfrm>
              <a:off x="2273" y="1929"/>
              <a:ext cx="153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5840" name="Freeform 16"/>
            <p:cNvSpPr>
              <a:spLocks/>
            </p:cNvSpPr>
            <p:nvPr/>
          </p:nvSpPr>
          <p:spPr bwMode="auto">
            <a:xfrm>
              <a:off x="2273" y="1887"/>
              <a:ext cx="153" cy="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3" y="42"/>
                </a:cxn>
                <a:cxn ang="0">
                  <a:pos x="0" y="84"/>
                </a:cxn>
              </a:cxnLst>
              <a:rect l="0" t="0" r="r" b="b"/>
              <a:pathLst>
                <a:path w="153" h="84">
                  <a:moveTo>
                    <a:pt x="0" y="0"/>
                  </a:moveTo>
                  <a:lnTo>
                    <a:pt x="153" y="42"/>
                  </a:lnTo>
                  <a:lnTo>
                    <a:pt x="0" y="84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5841" name="Line 17"/>
            <p:cNvSpPr>
              <a:spLocks noChangeShapeType="1"/>
            </p:cNvSpPr>
            <p:nvPr/>
          </p:nvSpPr>
          <p:spPr bwMode="auto">
            <a:xfrm>
              <a:off x="1855" y="1929"/>
              <a:ext cx="418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5842" name="Line 18"/>
            <p:cNvSpPr>
              <a:spLocks noChangeShapeType="1"/>
            </p:cNvSpPr>
            <p:nvPr/>
          </p:nvSpPr>
          <p:spPr bwMode="auto">
            <a:xfrm>
              <a:off x="3695" y="1929"/>
              <a:ext cx="154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5843" name="Freeform 19"/>
            <p:cNvSpPr>
              <a:spLocks/>
            </p:cNvSpPr>
            <p:nvPr/>
          </p:nvSpPr>
          <p:spPr bwMode="auto">
            <a:xfrm>
              <a:off x="3709" y="1887"/>
              <a:ext cx="140" cy="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0" y="42"/>
                </a:cxn>
                <a:cxn ang="0">
                  <a:pos x="0" y="84"/>
                </a:cxn>
              </a:cxnLst>
              <a:rect l="0" t="0" r="r" b="b"/>
              <a:pathLst>
                <a:path w="140" h="84">
                  <a:moveTo>
                    <a:pt x="0" y="0"/>
                  </a:moveTo>
                  <a:lnTo>
                    <a:pt x="140" y="42"/>
                  </a:lnTo>
                  <a:lnTo>
                    <a:pt x="0" y="84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5844" name="Line 20"/>
            <p:cNvSpPr>
              <a:spLocks noChangeShapeType="1"/>
            </p:cNvSpPr>
            <p:nvPr/>
          </p:nvSpPr>
          <p:spPr bwMode="auto">
            <a:xfrm>
              <a:off x="3403" y="1929"/>
              <a:ext cx="292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5845" name="Line 21"/>
            <p:cNvSpPr>
              <a:spLocks noChangeShapeType="1"/>
            </p:cNvSpPr>
            <p:nvPr/>
          </p:nvSpPr>
          <p:spPr bwMode="auto">
            <a:xfrm>
              <a:off x="1645" y="1915"/>
              <a:ext cx="154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5846" name="Freeform 22"/>
            <p:cNvSpPr>
              <a:spLocks/>
            </p:cNvSpPr>
            <p:nvPr/>
          </p:nvSpPr>
          <p:spPr bwMode="auto">
            <a:xfrm>
              <a:off x="1659" y="1873"/>
              <a:ext cx="140" cy="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0" y="42"/>
                </a:cxn>
                <a:cxn ang="0">
                  <a:pos x="0" y="84"/>
                </a:cxn>
              </a:cxnLst>
              <a:rect l="0" t="0" r="r" b="b"/>
              <a:pathLst>
                <a:path w="140" h="84">
                  <a:moveTo>
                    <a:pt x="0" y="0"/>
                  </a:moveTo>
                  <a:lnTo>
                    <a:pt x="140" y="42"/>
                  </a:lnTo>
                  <a:lnTo>
                    <a:pt x="0" y="84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5847" name="Line 23"/>
            <p:cNvSpPr>
              <a:spLocks noChangeShapeType="1"/>
            </p:cNvSpPr>
            <p:nvPr/>
          </p:nvSpPr>
          <p:spPr bwMode="auto">
            <a:xfrm>
              <a:off x="1520" y="1915"/>
              <a:ext cx="125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5848" name="Line 24"/>
            <p:cNvSpPr>
              <a:spLocks noChangeShapeType="1"/>
            </p:cNvSpPr>
            <p:nvPr/>
          </p:nvSpPr>
          <p:spPr bwMode="auto">
            <a:xfrm>
              <a:off x="4030" y="1929"/>
              <a:ext cx="154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5849" name="Freeform 25"/>
            <p:cNvSpPr>
              <a:spLocks/>
            </p:cNvSpPr>
            <p:nvPr/>
          </p:nvSpPr>
          <p:spPr bwMode="auto">
            <a:xfrm>
              <a:off x="4044" y="1887"/>
              <a:ext cx="140" cy="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0" y="42"/>
                </a:cxn>
                <a:cxn ang="0">
                  <a:pos x="0" y="84"/>
                </a:cxn>
              </a:cxnLst>
              <a:rect l="0" t="0" r="r" b="b"/>
              <a:pathLst>
                <a:path w="140" h="84">
                  <a:moveTo>
                    <a:pt x="0" y="0"/>
                  </a:moveTo>
                  <a:lnTo>
                    <a:pt x="140" y="42"/>
                  </a:lnTo>
                  <a:lnTo>
                    <a:pt x="0" y="84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5850" name="Line 26"/>
            <p:cNvSpPr>
              <a:spLocks noChangeShapeType="1"/>
            </p:cNvSpPr>
            <p:nvPr/>
          </p:nvSpPr>
          <p:spPr bwMode="auto">
            <a:xfrm>
              <a:off x="3891" y="1929"/>
              <a:ext cx="139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5851" name="Line 27"/>
            <p:cNvSpPr>
              <a:spLocks noChangeShapeType="1"/>
            </p:cNvSpPr>
            <p:nvPr/>
          </p:nvSpPr>
          <p:spPr bwMode="auto">
            <a:xfrm>
              <a:off x="2273" y="1427"/>
              <a:ext cx="153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5852" name="Freeform 28"/>
            <p:cNvSpPr>
              <a:spLocks/>
            </p:cNvSpPr>
            <p:nvPr/>
          </p:nvSpPr>
          <p:spPr bwMode="auto">
            <a:xfrm>
              <a:off x="2273" y="1385"/>
              <a:ext cx="153" cy="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3" y="42"/>
                </a:cxn>
                <a:cxn ang="0">
                  <a:pos x="0" y="84"/>
                </a:cxn>
              </a:cxnLst>
              <a:rect l="0" t="0" r="r" b="b"/>
              <a:pathLst>
                <a:path w="153" h="84">
                  <a:moveTo>
                    <a:pt x="0" y="0"/>
                  </a:moveTo>
                  <a:lnTo>
                    <a:pt x="153" y="42"/>
                  </a:lnTo>
                  <a:lnTo>
                    <a:pt x="0" y="84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5853" name="Freeform 29"/>
            <p:cNvSpPr>
              <a:spLocks/>
            </p:cNvSpPr>
            <p:nvPr/>
          </p:nvSpPr>
          <p:spPr bwMode="auto">
            <a:xfrm>
              <a:off x="2259" y="2389"/>
              <a:ext cx="153" cy="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3" y="42"/>
                </a:cxn>
                <a:cxn ang="0">
                  <a:pos x="0" y="84"/>
                </a:cxn>
              </a:cxnLst>
              <a:rect l="0" t="0" r="r" b="b"/>
              <a:pathLst>
                <a:path w="153" h="84">
                  <a:moveTo>
                    <a:pt x="0" y="0"/>
                  </a:moveTo>
                  <a:lnTo>
                    <a:pt x="153" y="42"/>
                  </a:lnTo>
                  <a:lnTo>
                    <a:pt x="0" y="84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5854" name="Freeform 30"/>
            <p:cNvSpPr>
              <a:spLocks/>
            </p:cNvSpPr>
            <p:nvPr/>
          </p:nvSpPr>
          <p:spPr bwMode="auto">
            <a:xfrm>
              <a:off x="2161" y="1427"/>
              <a:ext cx="112" cy="1004"/>
            </a:xfrm>
            <a:custGeom>
              <a:avLst/>
              <a:gdLst/>
              <a:ahLst/>
              <a:cxnLst>
                <a:cxn ang="0">
                  <a:pos x="112" y="0"/>
                </a:cxn>
                <a:cxn ang="0">
                  <a:pos x="0" y="0"/>
                </a:cxn>
                <a:cxn ang="0">
                  <a:pos x="0" y="1004"/>
                </a:cxn>
                <a:cxn ang="0">
                  <a:pos x="98" y="1004"/>
                </a:cxn>
              </a:cxnLst>
              <a:rect l="0" t="0" r="r" b="b"/>
              <a:pathLst>
                <a:path w="112" h="1004">
                  <a:moveTo>
                    <a:pt x="112" y="0"/>
                  </a:moveTo>
                  <a:lnTo>
                    <a:pt x="0" y="0"/>
                  </a:lnTo>
                  <a:lnTo>
                    <a:pt x="0" y="1004"/>
                  </a:lnTo>
                  <a:lnTo>
                    <a:pt x="98" y="1004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5855" name="Line 31"/>
            <p:cNvSpPr>
              <a:spLocks noChangeShapeType="1"/>
            </p:cNvSpPr>
            <p:nvPr/>
          </p:nvSpPr>
          <p:spPr bwMode="auto">
            <a:xfrm>
              <a:off x="2259" y="2431"/>
              <a:ext cx="153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5856" name="AutoShape 32"/>
            <p:cNvSpPr>
              <a:spLocks noChangeArrowheads="1"/>
            </p:cNvSpPr>
            <p:nvPr/>
          </p:nvSpPr>
          <p:spPr bwMode="auto">
            <a:xfrm>
              <a:off x="558" y="1706"/>
              <a:ext cx="976" cy="460"/>
            </a:xfrm>
            <a:prstGeom prst="roundRect">
              <a:avLst>
                <a:gd name="adj" fmla="val 48477"/>
              </a:avLst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grpSp>
          <p:nvGrpSpPr>
            <p:cNvPr id="205857" name="Group 33"/>
            <p:cNvGrpSpPr>
              <a:grpSpLocks/>
            </p:cNvGrpSpPr>
            <p:nvPr/>
          </p:nvGrpSpPr>
          <p:grpSpPr bwMode="auto">
            <a:xfrm>
              <a:off x="738" y="1804"/>
              <a:ext cx="616" cy="265"/>
              <a:chOff x="758" y="1636"/>
              <a:chExt cx="616" cy="265"/>
            </a:xfrm>
          </p:grpSpPr>
          <p:sp>
            <p:nvSpPr>
              <p:cNvPr id="205858" name="Rectangle 34"/>
              <p:cNvSpPr>
                <a:spLocks noChangeArrowheads="1"/>
              </p:cNvSpPr>
              <p:nvPr/>
            </p:nvSpPr>
            <p:spPr bwMode="auto">
              <a:xfrm>
                <a:off x="892" y="1636"/>
                <a:ext cx="308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/>
                <a:r>
                  <a:rPr lang="en-US" altLang="en-US" sz="1600" b="1">
                    <a:solidFill>
                      <a:srgbClr val="000000"/>
                    </a:solidFill>
                    <a:latin typeface="Courier New" pitchFamily="49" charset="0"/>
                  </a:rPr>
                  <a:t>Open</a:t>
                </a:r>
                <a:endParaRPr lang="en-US" altLang="en-US" sz="1600">
                  <a:latin typeface="Courier New" pitchFamily="49" charset="0"/>
                </a:endParaRPr>
              </a:p>
            </p:txBody>
          </p:sp>
          <p:sp>
            <p:nvSpPr>
              <p:cNvPr id="205859" name="Rectangle 35"/>
              <p:cNvSpPr>
                <a:spLocks noChangeArrowheads="1"/>
              </p:cNvSpPr>
              <p:nvPr/>
            </p:nvSpPr>
            <p:spPr bwMode="auto">
              <a:xfrm>
                <a:off x="758" y="1747"/>
                <a:ext cx="616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/>
                <a:r>
                  <a:rPr lang="en-US" altLang="en-US" sz="1600" b="1">
                    <a:solidFill>
                      <a:srgbClr val="000000"/>
                    </a:solidFill>
                    <a:latin typeface="Courier New" pitchFamily="49" charset="0"/>
                  </a:rPr>
                  <a:t>Incident</a:t>
                </a:r>
                <a:endParaRPr lang="en-US" altLang="en-US" sz="1600">
                  <a:latin typeface="Courier New" pitchFamily="49" charset="0"/>
                </a:endParaRPr>
              </a:p>
            </p:txBody>
          </p:sp>
        </p:grpSp>
        <p:sp>
          <p:nvSpPr>
            <p:cNvPr id="205860" name="Line 36"/>
            <p:cNvSpPr>
              <a:spLocks noChangeShapeType="1"/>
            </p:cNvSpPr>
            <p:nvPr/>
          </p:nvSpPr>
          <p:spPr bwMode="auto">
            <a:xfrm>
              <a:off x="3416" y="2473"/>
              <a:ext cx="18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05861" name="Line 37"/>
            <p:cNvSpPr>
              <a:spLocks noChangeShapeType="1"/>
            </p:cNvSpPr>
            <p:nvPr/>
          </p:nvSpPr>
          <p:spPr bwMode="auto">
            <a:xfrm>
              <a:off x="3403" y="1428"/>
              <a:ext cx="18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05862" name="Line 38"/>
            <p:cNvSpPr>
              <a:spLocks noChangeShapeType="1"/>
            </p:cNvSpPr>
            <p:nvPr/>
          </p:nvSpPr>
          <p:spPr bwMode="auto">
            <a:xfrm>
              <a:off x="3601" y="1427"/>
              <a:ext cx="0" cy="104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05863" name="AutoShape 39"/>
            <p:cNvSpPr>
              <a:spLocks noChangeArrowheads="1"/>
            </p:cNvSpPr>
            <p:nvPr/>
          </p:nvSpPr>
          <p:spPr bwMode="auto">
            <a:xfrm>
              <a:off x="2426" y="2224"/>
              <a:ext cx="990" cy="446"/>
            </a:xfrm>
            <a:prstGeom prst="roundRect">
              <a:avLst>
                <a:gd name="adj" fmla="val 48431"/>
              </a:avLst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grpSp>
          <p:nvGrpSpPr>
            <p:cNvPr id="205864" name="Group 40"/>
            <p:cNvGrpSpPr>
              <a:grpSpLocks/>
            </p:cNvGrpSpPr>
            <p:nvPr/>
          </p:nvGrpSpPr>
          <p:grpSpPr bwMode="auto">
            <a:xfrm>
              <a:off x="2613" y="2315"/>
              <a:ext cx="616" cy="265"/>
              <a:chOff x="2638" y="2124"/>
              <a:chExt cx="616" cy="265"/>
            </a:xfrm>
          </p:grpSpPr>
          <p:sp>
            <p:nvSpPr>
              <p:cNvPr id="205865" name="Rectangle 41"/>
              <p:cNvSpPr>
                <a:spLocks noChangeArrowheads="1"/>
              </p:cNvSpPr>
              <p:nvPr/>
            </p:nvSpPr>
            <p:spPr bwMode="auto">
              <a:xfrm>
                <a:off x="2638" y="2124"/>
                <a:ext cx="616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/>
                <a:r>
                  <a:rPr lang="en-US" altLang="en-US" sz="1600" b="1">
                    <a:solidFill>
                      <a:srgbClr val="000000"/>
                    </a:solidFill>
                    <a:latin typeface="Courier New" pitchFamily="49" charset="0"/>
                  </a:rPr>
                  <a:t>Document</a:t>
                </a:r>
                <a:endParaRPr lang="en-US" altLang="en-US" sz="1600">
                  <a:latin typeface="Courier New" pitchFamily="49" charset="0"/>
                </a:endParaRPr>
              </a:p>
            </p:txBody>
          </p:sp>
          <p:sp>
            <p:nvSpPr>
              <p:cNvPr id="205866" name="Rectangle 42"/>
              <p:cNvSpPr>
                <a:spLocks noChangeArrowheads="1"/>
              </p:cNvSpPr>
              <p:nvPr/>
            </p:nvSpPr>
            <p:spPr bwMode="auto">
              <a:xfrm>
                <a:off x="2638" y="2235"/>
                <a:ext cx="616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/>
                <a:r>
                  <a:rPr lang="en-US" altLang="en-US" sz="1600" b="1">
                    <a:solidFill>
                      <a:srgbClr val="000000"/>
                    </a:solidFill>
                    <a:latin typeface="Courier New" pitchFamily="49" charset="0"/>
                  </a:rPr>
                  <a:t>Incident</a:t>
                </a:r>
                <a:endParaRPr lang="en-US" altLang="en-US" sz="1600">
                  <a:latin typeface="Courier New" pitchFamily="49" charset="0"/>
                </a:endParaRPr>
              </a:p>
            </p:txBody>
          </p:sp>
        </p:grpSp>
        <p:sp>
          <p:nvSpPr>
            <p:cNvPr id="205867" name="AutoShape 43"/>
            <p:cNvSpPr>
              <a:spLocks noChangeArrowheads="1"/>
            </p:cNvSpPr>
            <p:nvPr/>
          </p:nvSpPr>
          <p:spPr bwMode="auto">
            <a:xfrm>
              <a:off x="2426" y="1218"/>
              <a:ext cx="990" cy="446"/>
            </a:xfrm>
            <a:prstGeom prst="roundRect">
              <a:avLst>
                <a:gd name="adj" fmla="val 48431"/>
              </a:avLst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grpSp>
          <p:nvGrpSpPr>
            <p:cNvPr id="205868" name="Group 44"/>
            <p:cNvGrpSpPr>
              <a:grpSpLocks/>
            </p:cNvGrpSpPr>
            <p:nvPr/>
          </p:nvGrpSpPr>
          <p:grpSpPr bwMode="auto">
            <a:xfrm>
              <a:off x="2575" y="1308"/>
              <a:ext cx="693" cy="266"/>
              <a:chOff x="2605" y="1133"/>
              <a:chExt cx="693" cy="266"/>
            </a:xfrm>
          </p:grpSpPr>
          <p:sp>
            <p:nvSpPr>
              <p:cNvPr id="205869" name="Rectangle 45"/>
              <p:cNvSpPr>
                <a:spLocks noChangeArrowheads="1"/>
              </p:cNvSpPr>
              <p:nvPr/>
            </p:nvSpPr>
            <p:spPr bwMode="auto">
              <a:xfrm>
                <a:off x="2638" y="1133"/>
                <a:ext cx="616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/>
                <a:r>
                  <a:rPr lang="en-US" altLang="en-US" sz="1600" b="1">
                    <a:solidFill>
                      <a:srgbClr val="000000"/>
                    </a:solidFill>
                    <a:latin typeface="Courier New" pitchFamily="49" charset="0"/>
                  </a:rPr>
                  <a:t>Allocate</a:t>
                </a:r>
                <a:endParaRPr lang="en-US" altLang="en-US" sz="1600">
                  <a:latin typeface="Courier New" pitchFamily="49" charset="0"/>
                </a:endParaRPr>
              </a:p>
            </p:txBody>
          </p:sp>
          <p:sp>
            <p:nvSpPr>
              <p:cNvPr id="205870" name="Rectangle 46"/>
              <p:cNvSpPr>
                <a:spLocks noChangeArrowheads="1"/>
              </p:cNvSpPr>
              <p:nvPr/>
            </p:nvSpPr>
            <p:spPr bwMode="auto">
              <a:xfrm>
                <a:off x="2605" y="1245"/>
                <a:ext cx="693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/>
                <a:r>
                  <a:rPr lang="en-US" altLang="en-US" sz="1600" b="1">
                    <a:solidFill>
                      <a:srgbClr val="000000"/>
                    </a:solidFill>
                    <a:latin typeface="Courier New" pitchFamily="49" charset="0"/>
                  </a:rPr>
                  <a:t>Resources</a:t>
                </a:r>
                <a:endParaRPr lang="en-US" altLang="en-US" sz="1600">
                  <a:latin typeface="Courier New" pitchFamily="49" charset="0"/>
                </a:endParaRPr>
              </a:p>
            </p:txBody>
          </p:sp>
        </p:grpSp>
        <p:sp>
          <p:nvSpPr>
            <p:cNvPr id="205871" name="AutoShape 47"/>
            <p:cNvSpPr>
              <a:spLocks noChangeArrowheads="1"/>
            </p:cNvSpPr>
            <p:nvPr/>
          </p:nvSpPr>
          <p:spPr bwMode="auto">
            <a:xfrm>
              <a:off x="2426" y="1706"/>
              <a:ext cx="990" cy="460"/>
            </a:xfrm>
            <a:prstGeom prst="roundRect">
              <a:avLst>
                <a:gd name="adj" fmla="val 48477"/>
              </a:avLst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grpSp>
          <p:nvGrpSpPr>
            <p:cNvPr id="205872" name="Group 48"/>
            <p:cNvGrpSpPr>
              <a:grpSpLocks/>
            </p:cNvGrpSpPr>
            <p:nvPr/>
          </p:nvGrpSpPr>
          <p:grpSpPr bwMode="auto">
            <a:xfrm>
              <a:off x="2536" y="1804"/>
              <a:ext cx="770" cy="265"/>
              <a:chOff x="2571" y="1636"/>
              <a:chExt cx="770" cy="265"/>
            </a:xfrm>
          </p:grpSpPr>
          <p:sp>
            <p:nvSpPr>
              <p:cNvPr id="205873" name="Rectangle 49"/>
              <p:cNvSpPr>
                <a:spLocks noChangeArrowheads="1"/>
              </p:cNvSpPr>
              <p:nvPr/>
            </p:nvSpPr>
            <p:spPr bwMode="auto">
              <a:xfrm>
                <a:off x="2571" y="1636"/>
                <a:ext cx="77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/>
                <a:r>
                  <a:rPr lang="en-US" altLang="en-US" sz="1600" b="1">
                    <a:solidFill>
                      <a:srgbClr val="000000"/>
                    </a:solidFill>
                    <a:latin typeface="Courier New" pitchFamily="49" charset="0"/>
                  </a:rPr>
                  <a:t>Coordinate</a:t>
                </a:r>
                <a:endParaRPr lang="en-US" altLang="en-US" sz="1600">
                  <a:latin typeface="Courier New" pitchFamily="49" charset="0"/>
                </a:endParaRPr>
              </a:p>
            </p:txBody>
          </p:sp>
          <p:sp>
            <p:nvSpPr>
              <p:cNvPr id="205874" name="Rectangle 50"/>
              <p:cNvSpPr>
                <a:spLocks noChangeArrowheads="1"/>
              </p:cNvSpPr>
              <p:nvPr/>
            </p:nvSpPr>
            <p:spPr bwMode="auto">
              <a:xfrm>
                <a:off x="2605" y="1747"/>
                <a:ext cx="693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/>
                <a:r>
                  <a:rPr lang="en-US" altLang="en-US" sz="1600" b="1">
                    <a:solidFill>
                      <a:srgbClr val="000000"/>
                    </a:solidFill>
                    <a:latin typeface="Courier New" pitchFamily="49" charset="0"/>
                  </a:rPr>
                  <a:t>Resources</a:t>
                </a:r>
                <a:endParaRPr lang="en-US" altLang="en-US" sz="1600">
                  <a:latin typeface="Courier New" pitchFamily="49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5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Software Engineering – ECSE321</a:t>
            </a:r>
          </a:p>
        </p:txBody>
      </p:sp>
      <p:sp>
        <p:nvSpPr>
          <p:cNvPr id="5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        Unit 4 – Modeling in UML  /</a:t>
            </a:r>
            <a:fld id="{49BFB9AF-9B42-493B-81D4-B1780F48DC81}" type="slidenum">
              <a:rPr lang="en-US"/>
              <a:pPr/>
              <a:t>43</a:t>
            </a:fld>
            <a:endParaRPr lang="en-US"/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Activity Diagrams: Swimlanes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85750" indent="-285750"/>
            <a:r>
              <a:rPr lang="en-US" altLang="en-US" sz="2400"/>
              <a:t>Actions may be grouped into swimlanes to denote the object or subsystem that implements the actions.</a:t>
            </a:r>
          </a:p>
          <a:p>
            <a:pPr marL="285750" indent="-285750"/>
            <a:endParaRPr lang="en-US" altLang="en-US" sz="2800"/>
          </a:p>
          <a:p>
            <a:pPr marL="285750" indent="-285750"/>
            <a:endParaRPr lang="en-US" altLang="en-US" sz="2800"/>
          </a:p>
          <a:p>
            <a:pPr marL="285750" indent="-285750"/>
            <a:endParaRPr lang="en-US" altLang="en-US" sz="2800"/>
          </a:p>
          <a:p>
            <a:pPr marL="285750" indent="-285750"/>
            <a:endParaRPr lang="en-US" altLang="en-US" sz="2800"/>
          </a:p>
          <a:p>
            <a:pPr marL="285750" indent="-285750"/>
            <a:endParaRPr lang="en-US" altLang="en-US" sz="2800"/>
          </a:p>
          <a:p>
            <a:pPr lvl="2"/>
            <a:endParaRPr lang="en-US" altLang="en-US" sz="2100"/>
          </a:p>
          <a:p>
            <a:pPr marL="285750" indent="-285750"/>
            <a:r>
              <a:rPr lang="en-US" altLang="en-US" sz="2400"/>
              <a:t>In this course we use activity diagrams mostly for development management</a:t>
            </a:r>
          </a:p>
        </p:txBody>
      </p:sp>
      <p:sp>
        <p:nvSpPr>
          <p:cNvPr id="206853" name="AutoShape 5"/>
          <p:cNvSpPr>
            <a:spLocks noChangeArrowheads="1"/>
          </p:cNvSpPr>
          <p:nvPr/>
        </p:nvSpPr>
        <p:spPr bwMode="auto">
          <a:xfrm>
            <a:off x="6638925" y="3454400"/>
            <a:ext cx="1550988" cy="730250"/>
          </a:xfrm>
          <a:prstGeom prst="roundRect">
            <a:avLst>
              <a:gd name="adj" fmla="val 48477"/>
            </a:avLst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grpSp>
        <p:nvGrpSpPr>
          <p:cNvPr id="206854" name="Group 6"/>
          <p:cNvGrpSpPr>
            <a:grpSpLocks/>
          </p:cNvGrpSpPr>
          <p:nvPr/>
        </p:nvGrpSpPr>
        <p:grpSpPr bwMode="auto">
          <a:xfrm>
            <a:off x="6926263" y="3609975"/>
            <a:ext cx="977900" cy="420688"/>
            <a:chOff x="4407" y="1636"/>
            <a:chExt cx="616" cy="265"/>
          </a:xfrm>
        </p:grpSpPr>
        <p:sp>
          <p:nvSpPr>
            <p:cNvPr id="206855" name="Rectangle 7"/>
            <p:cNvSpPr>
              <a:spLocks noChangeArrowheads="1"/>
            </p:cNvSpPr>
            <p:nvPr/>
          </p:nvSpPr>
          <p:spPr bwMode="auto">
            <a:xfrm>
              <a:off x="4441" y="1636"/>
              <a:ext cx="539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sz="1600" b="1">
                  <a:solidFill>
                    <a:srgbClr val="000000"/>
                  </a:solidFill>
                  <a:latin typeface="Courier New" pitchFamily="49" charset="0"/>
                </a:rPr>
                <a:t>Archive</a:t>
              </a:r>
              <a:endParaRPr lang="en-US" altLang="en-US" sz="1600">
                <a:latin typeface="Courier New" pitchFamily="49" charset="0"/>
              </a:endParaRPr>
            </a:p>
          </p:txBody>
        </p:sp>
        <p:sp>
          <p:nvSpPr>
            <p:cNvPr id="206856" name="Rectangle 8"/>
            <p:cNvSpPr>
              <a:spLocks noChangeArrowheads="1"/>
            </p:cNvSpPr>
            <p:nvPr/>
          </p:nvSpPr>
          <p:spPr bwMode="auto">
            <a:xfrm>
              <a:off x="4407" y="1747"/>
              <a:ext cx="61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sz="1600" b="1">
                  <a:solidFill>
                    <a:srgbClr val="000000"/>
                  </a:solidFill>
                  <a:latin typeface="Courier New" pitchFamily="49" charset="0"/>
                </a:rPr>
                <a:t>Incident</a:t>
              </a:r>
              <a:endParaRPr lang="en-US" altLang="en-US" sz="1600">
                <a:latin typeface="Courier New" pitchFamily="49" charset="0"/>
              </a:endParaRPr>
            </a:p>
          </p:txBody>
        </p:sp>
      </p:grpSp>
      <p:sp>
        <p:nvSpPr>
          <p:cNvPr id="206857" name="Rectangle 9"/>
          <p:cNvSpPr>
            <a:spLocks noChangeArrowheads="1"/>
          </p:cNvSpPr>
          <p:nvPr/>
        </p:nvSpPr>
        <p:spPr bwMode="auto">
          <a:xfrm>
            <a:off x="2854325" y="3476625"/>
            <a:ext cx="66675" cy="663575"/>
          </a:xfrm>
          <a:prstGeom prst="rect">
            <a:avLst/>
          </a:prstGeom>
          <a:solidFill>
            <a:srgbClr val="0000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06858" name="Rectangle 10"/>
          <p:cNvSpPr>
            <a:spLocks noChangeArrowheads="1"/>
          </p:cNvSpPr>
          <p:nvPr/>
        </p:nvSpPr>
        <p:spPr bwMode="auto">
          <a:xfrm>
            <a:off x="2854325" y="3476625"/>
            <a:ext cx="87313" cy="685800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06859" name="Rectangle 11"/>
          <p:cNvSpPr>
            <a:spLocks noChangeArrowheads="1"/>
          </p:cNvSpPr>
          <p:nvPr/>
        </p:nvSpPr>
        <p:spPr bwMode="auto">
          <a:xfrm>
            <a:off x="6108700" y="3476625"/>
            <a:ext cx="66675" cy="663575"/>
          </a:xfrm>
          <a:prstGeom prst="rect">
            <a:avLst/>
          </a:prstGeom>
          <a:solidFill>
            <a:srgbClr val="0000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06860" name="Rectangle 12"/>
          <p:cNvSpPr>
            <a:spLocks noChangeArrowheads="1"/>
          </p:cNvSpPr>
          <p:nvPr/>
        </p:nvSpPr>
        <p:spPr bwMode="auto">
          <a:xfrm>
            <a:off x="6108700" y="3476625"/>
            <a:ext cx="88900" cy="685800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06861" name="Line 13"/>
          <p:cNvSpPr>
            <a:spLocks noChangeShapeType="1"/>
          </p:cNvSpPr>
          <p:nvPr/>
        </p:nvSpPr>
        <p:spPr bwMode="auto">
          <a:xfrm>
            <a:off x="3584575" y="3808413"/>
            <a:ext cx="242888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06862" name="Freeform 14"/>
          <p:cNvSpPr>
            <a:spLocks/>
          </p:cNvSpPr>
          <p:nvPr/>
        </p:nvSpPr>
        <p:spPr bwMode="auto">
          <a:xfrm>
            <a:off x="3584575" y="3741738"/>
            <a:ext cx="242888" cy="1333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53" y="42"/>
              </a:cxn>
              <a:cxn ang="0">
                <a:pos x="0" y="84"/>
              </a:cxn>
            </a:cxnLst>
            <a:rect l="0" t="0" r="r" b="b"/>
            <a:pathLst>
              <a:path w="153" h="84">
                <a:moveTo>
                  <a:pt x="0" y="0"/>
                </a:moveTo>
                <a:lnTo>
                  <a:pt x="153" y="42"/>
                </a:lnTo>
                <a:lnTo>
                  <a:pt x="0" y="84"/>
                </a:lnTo>
              </a:path>
            </a:pathLst>
          </a:custGeom>
          <a:noFill/>
          <a:ln w="38100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06863" name="Line 15"/>
          <p:cNvSpPr>
            <a:spLocks noChangeShapeType="1"/>
          </p:cNvSpPr>
          <p:nvPr/>
        </p:nvSpPr>
        <p:spPr bwMode="auto">
          <a:xfrm>
            <a:off x="2921000" y="3808413"/>
            <a:ext cx="663575" cy="158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06864" name="Line 16"/>
          <p:cNvSpPr>
            <a:spLocks noChangeShapeType="1"/>
          </p:cNvSpPr>
          <p:nvPr/>
        </p:nvSpPr>
        <p:spPr bwMode="auto">
          <a:xfrm>
            <a:off x="5842000" y="3808413"/>
            <a:ext cx="244475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06865" name="Freeform 17"/>
          <p:cNvSpPr>
            <a:spLocks/>
          </p:cNvSpPr>
          <p:nvPr/>
        </p:nvSpPr>
        <p:spPr bwMode="auto">
          <a:xfrm>
            <a:off x="5864225" y="3741738"/>
            <a:ext cx="222250" cy="1333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0" y="42"/>
              </a:cxn>
              <a:cxn ang="0">
                <a:pos x="0" y="84"/>
              </a:cxn>
            </a:cxnLst>
            <a:rect l="0" t="0" r="r" b="b"/>
            <a:pathLst>
              <a:path w="140" h="84">
                <a:moveTo>
                  <a:pt x="0" y="0"/>
                </a:moveTo>
                <a:lnTo>
                  <a:pt x="140" y="42"/>
                </a:lnTo>
                <a:lnTo>
                  <a:pt x="0" y="84"/>
                </a:lnTo>
              </a:path>
            </a:pathLst>
          </a:custGeom>
          <a:noFill/>
          <a:ln w="38100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06866" name="Line 18"/>
          <p:cNvSpPr>
            <a:spLocks noChangeShapeType="1"/>
          </p:cNvSpPr>
          <p:nvPr/>
        </p:nvSpPr>
        <p:spPr bwMode="auto">
          <a:xfrm>
            <a:off x="5378450" y="3808413"/>
            <a:ext cx="463550" cy="158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06867" name="Line 19"/>
          <p:cNvSpPr>
            <a:spLocks noChangeShapeType="1"/>
          </p:cNvSpPr>
          <p:nvPr/>
        </p:nvSpPr>
        <p:spPr bwMode="auto">
          <a:xfrm>
            <a:off x="2587625" y="3786188"/>
            <a:ext cx="244475" cy="158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06868" name="Freeform 20"/>
          <p:cNvSpPr>
            <a:spLocks/>
          </p:cNvSpPr>
          <p:nvPr/>
        </p:nvSpPr>
        <p:spPr bwMode="auto">
          <a:xfrm>
            <a:off x="2609850" y="3719513"/>
            <a:ext cx="222250" cy="1333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0" y="42"/>
              </a:cxn>
              <a:cxn ang="0">
                <a:pos x="0" y="84"/>
              </a:cxn>
            </a:cxnLst>
            <a:rect l="0" t="0" r="r" b="b"/>
            <a:pathLst>
              <a:path w="140" h="84">
                <a:moveTo>
                  <a:pt x="0" y="0"/>
                </a:moveTo>
                <a:lnTo>
                  <a:pt x="140" y="42"/>
                </a:lnTo>
                <a:lnTo>
                  <a:pt x="0" y="84"/>
                </a:lnTo>
              </a:path>
            </a:pathLst>
          </a:custGeom>
          <a:noFill/>
          <a:ln w="28575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06869" name="Line 21"/>
          <p:cNvSpPr>
            <a:spLocks noChangeShapeType="1"/>
          </p:cNvSpPr>
          <p:nvPr/>
        </p:nvSpPr>
        <p:spPr bwMode="auto">
          <a:xfrm>
            <a:off x="2389188" y="3786188"/>
            <a:ext cx="198437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06870" name="Line 22"/>
          <p:cNvSpPr>
            <a:spLocks noChangeShapeType="1"/>
          </p:cNvSpPr>
          <p:nvPr/>
        </p:nvSpPr>
        <p:spPr bwMode="auto">
          <a:xfrm>
            <a:off x="6373813" y="3808413"/>
            <a:ext cx="244475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06871" name="Freeform 23"/>
          <p:cNvSpPr>
            <a:spLocks/>
          </p:cNvSpPr>
          <p:nvPr/>
        </p:nvSpPr>
        <p:spPr bwMode="auto">
          <a:xfrm>
            <a:off x="6396038" y="3741738"/>
            <a:ext cx="222250" cy="1333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0" y="42"/>
              </a:cxn>
              <a:cxn ang="0">
                <a:pos x="0" y="84"/>
              </a:cxn>
            </a:cxnLst>
            <a:rect l="0" t="0" r="r" b="b"/>
            <a:pathLst>
              <a:path w="140" h="84">
                <a:moveTo>
                  <a:pt x="0" y="0"/>
                </a:moveTo>
                <a:lnTo>
                  <a:pt x="140" y="42"/>
                </a:lnTo>
                <a:lnTo>
                  <a:pt x="0" y="84"/>
                </a:lnTo>
              </a:path>
            </a:pathLst>
          </a:custGeom>
          <a:noFill/>
          <a:ln w="38100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06872" name="Line 24"/>
          <p:cNvSpPr>
            <a:spLocks noChangeShapeType="1"/>
          </p:cNvSpPr>
          <p:nvPr/>
        </p:nvSpPr>
        <p:spPr bwMode="auto">
          <a:xfrm>
            <a:off x="6153150" y="3808413"/>
            <a:ext cx="220663" cy="158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06873" name="Line 25"/>
          <p:cNvSpPr>
            <a:spLocks noChangeShapeType="1"/>
          </p:cNvSpPr>
          <p:nvPr/>
        </p:nvSpPr>
        <p:spPr bwMode="auto">
          <a:xfrm>
            <a:off x="3584575" y="3011488"/>
            <a:ext cx="242888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06874" name="Freeform 26"/>
          <p:cNvSpPr>
            <a:spLocks/>
          </p:cNvSpPr>
          <p:nvPr/>
        </p:nvSpPr>
        <p:spPr bwMode="auto">
          <a:xfrm>
            <a:off x="3584575" y="2944813"/>
            <a:ext cx="242888" cy="1333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53" y="42"/>
              </a:cxn>
              <a:cxn ang="0">
                <a:pos x="0" y="84"/>
              </a:cxn>
            </a:cxnLst>
            <a:rect l="0" t="0" r="r" b="b"/>
            <a:pathLst>
              <a:path w="153" h="84">
                <a:moveTo>
                  <a:pt x="0" y="0"/>
                </a:moveTo>
                <a:lnTo>
                  <a:pt x="153" y="42"/>
                </a:lnTo>
                <a:lnTo>
                  <a:pt x="0" y="84"/>
                </a:lnTo>
              </a:path>
            </a:pathLst>
          </a:custGeom>
          <a:noFill/>
          <a:ln w="38100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06875" name="Freeform 27"/>
          <p:cNvSpPr>
            <a:spLocks/>
          </p:cNvSpPr>
          <p:nvPr/>
        </p:nvSpPr>
        <p:spPr bwMode="auto">
          <a:xfrm>
            <a:off x="3562350" y="4538663"/>
            <a:ext cx="242888" cy="1333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53" y="42"/>
              </a:cxn>
              <a:cxn ang="0">
                <a:pos x="0" y="84"/>
              </a:cxn>
            </a:cxnLst>
            <a:rect l="0" t="0" r="r" b="b"/>
            <a:pathLst>
              <a:path w="153" h="84">
                <a:moveTo>
                  <a:pt x="0" y="0"/>
                </a:moveTo>
                <a:lnTo>
                  <a:pt x="153" y="42"/>
                </a:lnTo>
                <a:lnTo>
                  <a:pt x="0" y="84"/>
                </a:lnTo>
              </a:path>
            </a:pathLst>
          </a:custGeom>
          <a:noFill/>
          <a:ln w="28575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06876" name="Freeform 28"/>
          <p:cNvSpPr>
            <a:spLocks/>
          </p:cNvSpPr>
          <p:nvPr/>
        </p:nvSpPr>
        <p:spPr bwMode="auto">
          <a:xfrm>
            <a:off x="3406775" y="3011488"/>
            <a:ext cx="177800" cy="1593850"/>
          </a:xfrm>
          <a:custGeom>
            <a:avLst/>
            <a:gdLst/>
            <a:ahLst/>
            <a:cxnLst>
              <a:cxn ang="0">
                <a:pos x="112" y="0"/>
              </a:cxn>
              <a:cxn ang="0">
                <a:pos x="0" y="0"/>
              </a:cxn>
              <a:cxn ang="0">
                <a:pos x="0" y="1004"/>
              </a:cxn>
              <a:cxn ang="0">
                <a:pos x="98" y="1004"/>
              </a:cxn>
            </a:cxnLst>
            <a:rect l="0" t="0" r="r" b="b"/>
            <a:pathLst>
              <a:path w="112" h="1004">
                <a:moveTo>
                  <a:pt x="112" y="0"/>
                </a:moveTo>
                <a:lnTo>
                  <a:pt x="0" y="0"/>
                </a:lnTo>
                <a:lnTo>
                  <a:pt x="0" y="1004"/>
                </a:lnTo>
                <a:lnTo>
                  <a:pt x="98" y="1004"/>
                </a:lnTo>
              </a:path>
            </a:pathLst>
          </a:custGeom>
          <a:noFill/>
          <a:ln w="38100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06877" name="Line 29"/>
          <p:cNvSpPr>
            <a:spLocks noChangeShapeType="1"/>
          </p:cNvSpPr>
          <p:nvPr/>
        </p:nvSpPr>
        <p:spPr bwMode="auto">
          <a:xfrm>
            <a:off x="3562350" y="4605338"/>
            <a:ext cx="242888" cy="158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06878" name="Rectangle 30"/>
          <p:cNvSpPr>
            <a:spLocks noChangeArrowheads="1"/>
          </p:cNvSpPr>
          <p:nvPr/>
        </p:nvSpPr>
        <p:spPr bwMode="auto">
          <a:xfrm>
            <a:off x="661988" y="2590800"/>
            <a:ext cx="7815262" cy="1638300"/>
          </a:xfrm>
          <a:prstGeom prst="rect">
            <a:avLst/>
          </a:prstGeom>
          <a:noFill/>
          <a:ln w="19050">
            <a:solidFill>
              <a:srgbClr val="333333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06879" name="Rectangle 31"/>
          <p:cNvSpPr>
            <a:spLocks noChangeArrowheads="1"/>
          </p:cNvSpPr>
          <p:nvPr/>
        </p:nvSpPr>
        <p:spPr bwMode="auto">
          <a:xfrm>
            <a:off x="661988" y="4232275"/>
            <a:ext cx="7815262" cy="796925"/>
          </a:xfrm>
          <a:prstGeom prst="rect">
            <a:avLst/>
          </a:prstGeom>
          <a:noFill/>
          <a:ln w="19050">
            <a:solidFill>
              <a:srgbClr val="333333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06880" name="Rectangle 32"/>
          <p:cNvSpPr>
            <a:spLocks noChangeArrowheads="1"/>
          </p:cNvSpPr>
          <p:nvPr/>
        </p:nvSpPr>
        <p:spPr bwMode="auto">
          <a:xfrm>
            <a:off x="7135813" y="2663825"/>
            <a:ext cx="12223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altLang="en-US" sz="1600" b="1">
                <a:solidFill>
                  <a:srgbClr val="000000"/>
                </a:solidFill>
                <a:latin typeface="Courier New" pitchFamily="49" charset="0"/>
              </a:rPr>
              <a:t>Dispatcher</a:t>
            </a:r>
            <a:endParaRPr lang="en-US" altLang="en-US" sz="1600">
              <a:latin typeface="Courier New" pitchFamily="49" charset="0"/>
            </a:endParaRPr>
          </a:p>
        </p:txBody>
      </p:sp>
      <p:sp>
        <p:nvSpPr>
          <p:cNvPr id="206881" name="Rectangle 33"/>
          <p:cNvSpPr>
            <a:spLocks noChangeArrowheads="1"/>
          </p:cNvSpPr>
          <p:nvPr/>
        </p:nvSpPr>
        <p:spPr bwMode="auto">
          <a:xfrm>
            <a:off x="6923088" y="4279900"/>
            <a:ext cx="14668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altLang="en-US" sz="1600" b="1">
                <a:solidFill>
                  <a:srgbClr val="000000"/>
                </a:solidFill>
                <a:latin typeface="Courier New" pitchFamily="49" charset="0"/>
              </a:rPr>
              <a:t>FieldOfficer</a:t>
            </a:r>
            <a:endParaRPr lang="en-US" altLang="en-US" sz="1600">
              <a:latin typeface="Courier New" pitchFamily="49" charset="0"/>
            </a:endParaRPr>
          </a:p>
        </p:txBody>
      </p:sp>
      <p:sp>
        <p:nvSpPr>
          <p:cNvPr id="206882" name="AutoShape 34"/>
          <p:cNvSpPr>
            <a:spLocks noChangeArrowheads="1"/>
          </p:cNvSpPr>
          <p:nvPr/>
        </p:nvSpPr>
        <p:spPr bwMode="auto">
          <a:xfrm>
            <a:off x="862013" y="3454400"/>
            <a:ext cx="1549400" cy="730250"/>
          </a:xfrm>
          <a:prstGeom prst="roundRect">
            <a:avLst>
              <a:gd name="adj" fmla="val 48477"/>
            </a:avLst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grpSp>
        <p:nvGrpSpPr>
          <p:cNvPr id="206883" name="Group 35"/>
          <p:cNvGrpSpPr>
            <a:grpSpLocks/>
          </p:cNvGrpSpPr>
          <p:nvPr/>
        </p:nvGrpSpPr>
        <p:grpSpPr bwMode="auto">
          <a:xfrm>
            <a:off x="1147763" y="3609975"/>
            <a:ext cx="977900" cy="420688"/>
            <a:chOff x="758" y="1636"/>
            <a:chExt cx="616" cy="265"/>
          </a:xfrm>
        </p:grpSpPr>
        <p:sp>
          <p:nvSpPr>
            <p:cNvPr id="206884" name="Rectangle 36"/>
            <p:cNvSpPr>
              <a:spLocks noChangeArrowheads="1"/>
            </p:cNvSpPr>
            <p:nvPr/>
          </p:nvSpPr>
          <p:spPr bwMode="auto">
            <a:xfrm>
              <a:off x="892" y="1636"/>
              <a:ext cx="30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sz="1600" b="1">
                  <a:solidFill>
                    <a:srgbClr val="000000"/>
                  </a:solidFill>
                  <a:latin typeface="Courier New" pitchFamily="49" charset="0"/>
                </a:rPr>
                <a:t>Open</a:t>
              </a:r>
              <a:endParaRPr lang="en-US" altLang="en-US" sz="1600">
                <a:latin typeface="Courier New" pitchFamily="49" charset="0"/>
              </a:endParaRPr>
            </a:p>
          </p:txBody>
        </p:sp>
        <p:sp>
          <p:nvSpPr>
            <p:cNvPr id="206885" name="Rectangle 37"/>
            <p:cNvSpPr>
              <a:spLocks noChangeArrowheads="1"/>
            </p:cNvSpPr>
            <p:nvPr/>
          </p:nvSpPr>
          <p:spPr bwMode="auto">
            <a:xfrm>
              <a:off x="758" y="1747"/>
              <a:ext cx="61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sz="1600" b="1">
                  <a:solidFill>
                    <a:srgbClr val="000000"/>
                  </a:solidFill>
                  <a:latin typeface="Courier New" pitchFamily="49" charset="0"/>
                </a:rPr>
                <a:t>Incident</a:t>
              </a:r>
              <a:endParaRPr lang="en-US" altLang="en-US" sz="1600">
                <a:latin typeface="Courier New" pitchFamily="49" charset="0"/>
              </a:endParaRPr>
            </a:p>
          </p:txBody>
        </p:sp>
      </p:grpSp>
      <p:sp>
        <p:nvSpPr>
          <p:cNvPr id="206886" name="Line 38"/>
          <p:cNvSpPr>
            <a:spLocks noChangeShapeType="1"/>
          </p:cNvSpPr>
          <p:nvPr/>
        </p:nvSpPr>
        <p:spPr bwMode="auto">
          <a:xfrm>
            <a:off x="5399088" y="4672013"/>
            <a:ext cx="288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6887" name="Line 39"/>
          <p:cNvSpPr>
            <a:spLocks noChangeShapeType="1"/>
          </p:cNvSpPr>
          <p:nvPr/>
        </p:nvSpPr>
        <p:spPr bwMode="auto">
          <a:xfrm>
            <a:off x="5378450" y="3013075"/>
            <a:ext cx="288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6888" name="Line 40"/>
          <p:cNvSpPr>
            <a:spLocks noChangeShapeType="1"/>
          </p:cNvSpPr>
          <p:nvPr/>
        </p:nvSpPr>
        <p:spPr bwMode="auto">
          <a:xfrm>
            <a:off x="5692775" y="3011488"/>
            <a:ext cx="0" cy="1652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6889" name="AutoShape 41"/>
          <p:cNvSpPr>
            <a:spLocks noChangeArrowheads="1"/>
          </p:cNvSpPr>
          <p:nvPr/>
        </p:nvSpPr>
        <p:spPr bwMode="auto">
          <a:xfrm>
            <a:off x="3827463" y="4276725"/>
            <a:ext cx="1571625" cy="708025"/>
          </a:xfrm>
          <a:prstGeom prst="roundRect">
            <a:avLst>
              <a:gd name="adj" fmla="val 48431"/>
            </a:avLst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grpSp>
        <p:nvGrpSpPr>
          <p:cNvPr id="206890" name="Group 42"/>
          <p:cNvGrpSpPr>
            <a:grpSpLocks/>
          </p:cNvGrpSpPr>
          <p:nvPr/>
        </p:nvGrpSpPr>
        <p:grpSpPr bwMode="auto">
          <a:xfrm>
            <a:off x="4124325" y="4421188"/>
            <a:ext cx="977900" cy="420687"/>
            <a:chOff x="2638" y="2124"/>
            <a:chExt cx="616" cy="265"/>
          </a:xfrm>
        </p:grpSpPr>
        <p:sp>
          <p:nvSpPr>
            <p:cNvPr id="206891" name="Rectangle 43"/>
            <p:cNvSpPr>
              <a:spLocks noChangeArrowheads="1"/>
            </p:cNvSpPr>
            <p:nvPr/>
          </p:nvSpPr>
          <p:spPr bwMode="auto">
            <a:xfrm>
              <a:off x="2638" y="2124"/>
              <a:ext cx="61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sz="1600" b="1">
                  <a:solidFill>
                    <a:srgbClr val="000000"/>
                  </a:solidFill>
                  <a:latin typeface="Courier New" pitchFamily="49" charset="0"/>
                </a:rPr>
                <a:t>Document</a:t>
              </a:r>
              <a:endParaRPr lang="en-US" altLang="en-US" sz="1600">
                <a:latin typeface="Courier New" pitchFamily="49" charset="0"/>
              </a:endParaRPr>
            </a:p>
          </p:txBody>
        </p:sp>
        <p:sp>
          <p:nvSpPr>
            <p:cNvPr id="206892" name="Rectangle 44"/>
            <p:cNvSpPr>
              <a:spLocks noChangeArrowheads="1"/>
            </p:cNvSpPr>
            <p:nvPr/>
          </p:nvSpPr>
          <p:spPr bwMode="auto">
            <a:xfrm>
              <a:off x="2638" y="2235"/>
              <a:ext cx="61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sz="1600" b="1">
                  <a:solidFill>
                    <a:srgbClr val="000000"/>
                  </a:solidFill>
                  <a:latin typeface="Courier New" pitchFamily="49" charset="0"/>
                </a:rPr>
                <a:t>Incident</a:t>
              </a:r>
              <a:endParaRPr lang="en-US" altLang="en-US" sz="1600">
                <a:latin typeface="Courier New" pitchFamily="49" charset="0"/>
              </a:endParaRPr>
            </a:p>
          </p:txBody>
        </p:sp>
      </p:grpSp>
      <p:sp>
        <p:nvSpPr>
          <p:cNvPr id="206893" name="AutoShape 45"/>
          <p:cNvSpPr>
            <a:spLocks noChangeArrowheads="1"/>
          </p:cNvSpPr>
          <p:nvPr/>
        </p:nvSpPr>
        <p:spPr bwMode="auto">
          <a:xfrm>
            <a:off x="3827463" y="2679700"/>
            <a:ext cx="1571625" cy="708025"/>
          </a:xfrm>
          <a:prstGeom prst="roundRect">
            <a:avLst>
              <a:gd name="adj" fmla="val 48431"/>
            </a:avLst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grpSp>
        <p:nvGrpSpPr>
          <p:cNvPr id="206894" name="Group 46"/>
          <p:cNvGrpSpPr>
            <a:grpSpLocks/>
          </p:cNvGrpSpPr>
          <p:nvPr/>
        </p:nvGrpSpPr>
        <p:grpSpPr bwMode="auto">
          <a:xfrm>
            <a:off x="4064000" y="2822575"/>
            <a:ext cx="1100138" cy="422275"/>
            <a:chOff x="2605" y="1133"/>
            <a:chExt cx="693" cy="266"/>
          </a:xfrm>
        </p:grpSpPr>
        <p:sp>
          <p:nvSpPr>
            <p:cNvPr id="206895" name="Rectangle 47"/>
            <p:cNvSpPr>
              <a:spLocks noChangeArrowheads="1"/>
            </p:cNvSpPr>
            <p:nvPr/>
          </p:nvSpPr>
          <p:spPr bwMode="auto">
            <a:xfrm>
              <a:off x="2638" y="1133"/>
              <a:ext cx="61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sz="1600" b="1">
                  <a:solidFill>
                    <a:srgbClr val="000000"/>
                  </a:solidFill>
                  <a:latin typeface="Courier New" pitchFamily="49" charset="0"/>
                </a:rPr>
                <a:t>Allocate</a:t>
              </a:r>
              <a:endParaRPr lang="en-US" altLang="en-US" sz="1600">
                <a:latin typeface="Courier New" pitchFamily="49" charset="0"/>
              </a:endParaRPr>
            </a:p>
          </p:txBody>
        </p:sp>
        <p:sp>
          <p:nvSpPr>
            <p:cNvPr id="206896" name="Rectangle 48"/>
            <p:cNvSpPr>
              <a:spLocks noChangeArrowheads="1"/>
            </p:cNvSpPr>
            <p:nvPr/>
          </p:nvSpPr>
          <p:spPr bwMode="auto">
            <a:xfrm>
              <a:off x="2605" y="1245"/>
              <a:ext cx="69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sz="1600" b="1">
                  <a:solidFill>
                    <a:srgbClr val="000000"/>
                  </a:solidFill>
                  <a:latin typeface="Courier New" pitchFamily="49" charset="0"/>
                </a:rPr>
                <a:t>Resources</a:t>
              </a:r>
              <a:endParaRPr lang="en-US" altLang="en-US" sz="1600">
                <a:latin typeface="Courier New" pitchFamily="49" charset="0"/>
              </a:endParaRPr>
            </a:p>
          </p:txBody>
        </p:sp>
      </p:grpSp>
      <p:sp>
        <p:nvSpPr>
          <p:cNvPr id="206897" name="AutoShape 49"/>
          <p:cNvSpPr>
            <a:spLocks noChangeArrowheads="1"/>
          </p:cNvSpPr>
          <p:nvPr/>
        </p:nvSpPr>
        <p:spPr bwMode="auto">
          <a:xfrm>
            <a:off x="3827463" y="3454400"/>
            <a:ext cx="1571625" cy="730250"/>
          </a:xfrm>
          <a:prstGeom prst="roundRect">
            <a:avLst>
              <a:gd name="adj" fmla="val 48477"/>
            </a:avLst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grpSp>
        <p:nvGrpSpPr>
          <p:cNvPr id="206898" name="Group 50"/>
          <p:cNvGrpSpPr>
            <a:grpSpLocks/>
          </p:cNvGrpSpPr>
          <p:nvPr/>
        </p:nvGrpSpPr>
        <p:grpSpPr bwMode="auto">
          <a:xfrm>
            <a:off x="4002088" y="3609975"/>
            <a:ext cx="1222375" cy="420688"/>
            <a:chOff x="2571" y="1636"/>
            <a:chExt cx="770" cy="265"/>
          </a:xfrm>
        </p:grpSpPr>
        <p:sp>
          <p:nvSpPr>
            <p:cNvPr id="206899" name="Rectangle 51"/>
            <p:cNvSpPr>
              <a:spLocks noChangeArrowheads="1"/>
            </p:cNvSpPr>
            <p:nvPr/>
          </p:nvSpPr>
          <p:spPr bwMode="auto">
            <a:xfrm>
              <a:off x="2571" y="1636"/>
              <a:ext cx="7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sz="1600" b="1">
                  <a:solidFill>
                    <a:srgbClr val="000000"/>
                  </a:solidFill>
                  <a:latin typeface="Courier New" pitchFamily="49" charset="0"/>
                </a:rPr>
                <a:t>Coordinate</a:t>
              </a:r>
              <a:endParaRPr lang="en-US" altLang="en-US" sz="1600">
                <a:latin typeface="Courier New" pitchFamily="49" charset="0"/>
              </a:endParaRPr>
            </a:p>
          </p:txBody>
        </p:sp>
        <p:sp>
          <p:nvSpPr>
            <p:cNvPr id="206900" name="Rectangle 52"/>
            <p:cNvSpPr>
              <a:spLocks noChangeArrowheads="1"/>
            </p:cNvSpPr>
            <p:nvPr/>
          </p:nvSpPr>
          <p:spPr bwMode="auto">
            <a:xfrm>
              <a:off x="2605" y="1747"/>
              <a:ext cx="69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sz="1600" b="1">
                  <a:solidFill>
                    <a:srgbClr val="000000"/>
                  </a:solidFill>
                  <a:latin typeface="Courier New" pitchFamily="49" charset="0"/>
                </a:rPr>
                <a:t>Resources</a:t>
              </a:r>
              <a:endParaRPr lang="en-US" altLang="en-US" sz="1600">
                <a:latin typeface="Courier New" pitchFamily="49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Software Engineering – ECSE321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        Unit 4 – Modeling in UML  /</a:t>
            </a:r>
            <a:fld id="{28505900-47A1-4C1B-A531-78C81263BDC1}" type="slidenum">
              <a:rPr lang="en-US"/>
              <a:pPr/>
              <a:t>44</a:t>
            </a:fld>
            <a:endParaRPr lang="en-US"/>
          </a:p>
        </p:txBody>
      </p:sp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Summary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2600" y="1600200"/>
            <a:ext cx="8204200" cy="4419600"/>
          </a:xfrm>
        </p:spPr>
        <p:txBody>
          <a:bodyPr/>
          <a:lstStyle/>
          <a:p>
            <a:pPr marL="285750" indent="-285750"/>
            <a:r>
              <a:rPr lang="en-US" altLang="en-US" sz="2400"/>
              <a:t>UML provides a wide variety of notations for representing many aspects of software development</a:t>
            </a:r>
          </a:p>
          <a:p>
            <a:pPr marL="685800" lvl="1" indent="-228600"/>
            <a:r>
              <a:rPr lang="en-US" altLang="en-US" sz="2100"/>
              <a:t>Powerful, but complex language</a:t>
            </a:r>
          </a:p>
          <a:p>
            <a:pPr marL="685800" lvl="1" indent="-228600"/>
            <a:r>
              <a:rPr lang="en-US" altLang="en-US" sz="2100"/>
              <a:t>Can be misused to generate unreadable models</a:t>
            </a:r>
          </a:p>
          <a:p>
            <a:pPr marL="685800" lvl="1" indent="-228600"/>
            <a:r>
              <a:rPr lang="en-US" altLang="en-US" sz="2100"/>
              <a:t>Can be misunderstood when using too many exotic features</a:t>
            </a:r>
          </a:p>
          <a:p>
            <a:pPr marL="285750" indent="-285750"/>
            <a:endParaRPr lang="en-US" altLang="en-US" sz="2400"/>
          </a:p>
          <a:p>
            <a:pPr marL="285750" indent="-285750"/>
            <a:r>
              <a:rPr lang="en-US" altLang="en-US" sz="2400"/>
              <a:t>We concentrate only on a few notations:</a:t>
            </a:r>
          </a:p>
          <a:p>
            <a:pPr marL="685800" lvl="1" indent="-228600"/>
            <a:r>
              <a:rPr lang="en-US" altLang="en-US" sz="2100"/>
              <a:t>Functional model: use case diagram</a:t>
            </a:r>
          </a:p>
          <a:p>
            <a:pPr marL="685800" lvl="1" indent="-228600"/>
            <a:r>
              <a:rPr lang="en-US" altLang="en-US" sz="2100"/>
              <a:t>Object model: class diagram</a:t>
            </a:r>
          </a:p>
          <a:p>
            <a:pPr marL="685800" lvl="1" indent="-228600"/>
            <a:r>
              <a:rPr lang="en-US" altLang="en-US" sz="2100"/>
              <a:t>Dynamic model: sequence diagrams, state chart and activity diagrams</a:t>
            </a:r>
          </a:p>
          <a:p>
            <a:pPr marL="285750" indent="-285750"/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3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Software Engineering – ECSE321</a:t>
            </a:r>
          </a:p>
        </p:txBody>
      </p:sp>
      <p:sp>
        <p:nvSpPr>
          <p:cNvPr id="3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        Unit 4 – Modeling in UML  /</a:t>
            </a:r>
            <a:fld id="{FA84E710-7C57-478E-8BAF-0FC79ACE6AD0}" type="slidenum">
              <a:rPr lang="en-US"/>
              <a:pPr/>
              <a:t>45</a:t>
            </a:fld>
            <a:endParaRPr lang="en-US"/>
          </a:p>
        </p:txBody>
      </p:sp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Use </a:t>
            </a:r>
            <a:r>
              <a:rPr lang="en-US" altLang="en-US" dirty="0"/>
              <a:t>Case </a:t>
            </a:r>
            <a:r>
              <a:rPr lang="en-US" altLang="en-US" dirty="0" smtClean="0"/>
              <a:t>Diagram for Simple Watch</a:t>
            </a:r>
            <a:endParaRPr lang="en-US" altLang="en-US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969963" y="3163888"/>
            <a:ext cx="474662" cy="835025"/>
            <a:chOff x="611" y="1993"/>
            <a:chExt cx="299" cy="526"/>
          </a:xfrm>
        </p:grpSpPr>
        <p:sp>
          <p:nvSpPr>
            <p:cNvPr id="176132" name="Freeform 4"/>
            <p:cNvSpPr>
              <a:spLocks/>
            </p:cNvSpPr>
            <p:nvPr/>
          </p:nvSpPr>
          <p:spPr bwMode="auto">
            <a:xfrm>
              <a:off x="611" y="2101"/>
              <a:ext cx="143" cy="418"/>
            </a:xfrm>
            <a:custGeom>
              <a:avLst/>
              <a:gdLst/>
              <a:ahLst/>
              <a:cxnLst>
                <a:cxn ang="0">
                  <a:pos x="143" y="0"/>
                </a:cxn>
                <a:cxn ang="0">
                  <a:pos x="143" y="263"/>
                </a:cxn>
                <a:cxn ang="0">
                  <a:pos x="0" y="418"/>
                </a:cxn>
              </a:cxnLst>
              <a:rect l="0" t="0" r="r" b="b"/>
              <a:pathLst>
                <a:path w="143" h="418">
                  <a:moveTo>
                    <a:pt x="143" y="0"/>
                  </a:moveTo>
                  <a:lnTo>
                    <a:pt x="143" y="263"/>
                  </a:lnTo>
                  <a:lnTo>
                    <a:pt x="0" y="418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6133" name="Line 5"/>
            <p:cNvSpPr>
              <a:spLocks noChangeShapeType="1"/>
            </p:cNvSpPr>
            <p:nvPr/>
          </p:nvSpPr>
          <p:spPr bwMode="auto">
            <a:xfrm>
              <a:off x="754" y="2364"/>
              <a:ext cx="156" cy="15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6134" name="Line 6"/>
            <p:cNvSpPr>
              <a:spLocks noChangeShapeType="1"/>
            </p:cNvSpPr>
            <p:nvPr/>
          </p:nvSpPr>
          <p:spPr bwMode="auto">
            <a:xfrm>
              <a:off x="611" y="2220"/>
              <a:ext cx="299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6135" name="Oval 7"/>
            <p:cNvSpPr>
              <a:spLocks noChangeArrowheads="1"/>
            </p:cNvSpPr>
            <p:nvPr/>
          </p:nvSpPr>
          <p:spPr bwMode="auto">
            <a:xfrm>
              <a:off x="683" y="1993"/>
              <a:ext cx="155" cy="156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176136" name="Rectangle 8"/>
          <p:cNvSpPr>
            <a:spLocks noChangeArrowheads="1"/>
          </p:cNvSpPr>
          <p:nvPr/>
        </p:nvSpPr>
        <p:spPr bwMode="auto">
          <a:xfrm>
            <a:off x="693738" y="4046538"/>
            <a:ext cx="10287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altLang="en-US" sz="1500" b="1">
                <a:solidFill>
                  <a:srgbClr val="000000"/>
                </a:solidFill>
                <a:latin typeface="Courier New" pitchFamily="49" charset="0"/>
              </a:rPr>
              <a:t>WatchUser</a:t>
            </a:r>
            <a:endParaRPr lang="en-US" altLang="en-US" sz="2400">
              <a:latin typeface="Helvetica" charset="0"/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7226300" y="3163888"/>
            <a:ext cx="473075" cy="835025"/>
            <a:chOff x="4552" y="1993"/>
            <a:chExt cx="298" cy="526"/>
          </a:xfrm>
        </p:grpSpPr>
        <p:sp>
          <p:nvSpPr>
            <p:cNvPr id="176138" name="Freeform 10"/>
            <p:cNvSpPr>
              <a:spLocks/>
            </p:cNvSpPr>
            <p:nvPr/>
          </p:nvSpPr>
          <p:spPr bwMode="auto">
            <a:xfrm>
              <a:off x="4552" y="2101"/>
              <a:ext cx="143" cy="418"/>
            </a:xfrm>
            <a:custGeom>
              <a:avLst/>
              <a:gdLst/>
              <a:ahLst/>
              <a:cxnLst>
                <a:cxn ang="0">
                  <a:pos x="143" y="0"/>
                </a:cxn>
                <a:cxn ang="0">
                  <a:pos x="143" y="263"/>
                </a:cxn>
                <a:cxn ang="0">
                  <a:pos x="0" y="418"/>
                </a:cxn>
              </a:cxnLst>
              <a:rect l="0" t="0" r="r" b="b"/>
              <a:pathLst>
                <a:path w="143" h="418">
                  <a:moveTo>
                    <a:pt x="143" y="0"/>
                  </a:moveTo>
                  <a:lnTo>
                    <a:pt x="143" y="263"/>
                  </a:lnTo>
                  <a:lnTo>
                    <a:pt x="0" y="418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6139" name="Line 11"/>
            <p:cNvSpPr>
              <a:spLocks noChangeShapeType="1"/>
            </p:cNvSpPr>
            <p:nvPr/>
          </p:nvSpPr>
          <p:spPr bwMode="auto">
            <a:xfrm>
              <a:off x="4695" y="2364"/>
              <a:ext cx="155" cy="15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6140" name="Line 12"/>
            <p:cNvSpPr>
              <a:spLocks noChangeShapeType="1"/>
            </p:cNvSpPr>
            <p:nvPr/>
          </p:nvSpPr>
          <p:spPr bwMode="auto">
            <a:xfrm>
              <a:off x="4552" y="2220"/>
              <a:ext cx="298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6141" name="Oval 13"/>
            <p:cNvSpPr>
              <a:spLocks noChangeArrowheads="1"/>
            </p:cNvSpPr>
            <p:nvPr/>
          </p:nvSpPr>
          <p:spPr bwMode="auto">
            <a:xfrm>
              <a:off x="4623" y="1993"/>
              <a:ext cx="156" cy="156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176142" name="Rectangle 14"/>
          <p:cNvSpPr>
            <a:spLocks noChangeArrowheads="1"/>
          </p:cNvSpPr>
          <p:nvPr/>
        </p:nvSpPr>
        <p:spPr bwMode="auto">
          <a:xfrm>
            <a:off x="6496050" y="4046538"/>
            <a:ext cx="19431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altLang="en-US" sz="1500" b="1">
                <a:solidFill>
                  <a:srgbClr val="000000"/>
                </a:solidFill>
                <a:latin typeface="Courier New" pitchFamily="49" charset="0"/>
              </a:rPr>
              <a:t>WatchRepairPerson</a:t>
            </a:r>
            <a:endParaRPr lang="en-US" altLang="en-US" sz="2400">
              <a:latin typeface="Helvetica" charset="0"/>
            </a:endParaRPr>
          </a:p>
        </p:txBody>
      </p:sp>
      <p:sp>
        <p:nvSpPr>
          <p:cNvPr id="176143" name="Rectangle 15"/>
          <p:cNvSpPr>
            <a:spLocks noChangeArrowheads="1"/>
          </p:cNvSpPr>
          <p:nvPr/>
        </p:nvSpPr>
        <p:spPr bwMode="auto">
          <a:xfrm>
            <a:off x="2884488" y="2065338"/>
            <a:ext cx="2520950" cy="308927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76144" name="Oval 16"/>
          <p:cNvSpPr>
            <a:spLocks noChangeArrowheads="1"/>
          </p:cNvSpPr>
          <p:nvPr/>
        </p:nvSpPr>
        <p:spPr bwMode="auto">
          <a:xfrm>
            <a:off x="3529013" y="2425700"/>
            <a:ext cx="1195387" cy="511175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76145" name="Rectangle 17"/>
          <p:cNvSpPr>
            <a:spLocks noChangeArrowheads="1"/>
          </p:cNvSpPr>
          <p:nvPr/>
        </p:nvSpPr>
        <p:spPr bwMode="auto">
          <a:xfrm>
            <a:off x="3689350" y="2965450"/>
            <a:ext cx="91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altLang="en-US" sz="1500" b="1">
                <a:solidFill>
                  <a:srgbClr val="000000"/>
                </a:solidFill>
                <a:latin typeface="Courier New" pitchFamily="49" charset="0"/>
              </a:rPr>
              <a:t>ReadTime</a:t>
            </a:r>
            <a:endParaRPr lang="en-US" altLang="en-US" sz="2400">
              <a:latin typeface="Helvetica" charset="0"/>
            </a:endParaRPr>
          </a:p>
        </p:txBody>
      </p:sp>
      <p:sp>
        <p:nvSpPr>
          <p:cNvPr id="176146" name="Oval 18"/>
          <p:cNvSpPr>
            <a:spLocks noChangeArrowheads="1"/>
          </p:cNvSpPr>
          <p:nvPr/>
        </p:nvSpPr>
        <p:spPr bwMode="auto">
          <a:xfrm>
            <a:off x="3529013" y="3373438"/>
            <a:ext cx="1195387" cy="511175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76147" name="Rectangle 19"/>
          <p:cNvSpPr>
            <a:spLocks noChangeArrowheads="1"/>
          </p:cNvSpPr>
          <p:nvPr/>
        </p:nvSpPr>
        <p:spPr bwMode="auto">
          <a:xfrm>
            <a:off x="3746500" y="3913188"/>
            <a:ext cx="800100" cy="2286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altLang="en-US" sz="1500" b="1">
                <a:solidFill>
                  <a:srgbClr val="000000"/>
                </a:solidFill>
                <a:latin typeface="Courier New" pitchFamily="49" charset="0"/>
              </a:rPr>
              <a:t>SetTime</a:t>
            </a:r>
            <a:endParaRPr lang="en-US" altLang="en-US" sz="2400">
              <a:latin typeface="Helvetica" charset="0"/>
            </a:endParaRPr>
          </a:p>
        </p:txBody>
      </p:sp>
      <p:sp>
        <p:nvSpPr>
          <p:cNvPr id="176148" name="Oval 20"/>
          <p:cNvSpPr>
            <a:spLocks noChangeArrowheads="1"/>
          </p:cNvSpPr>
          <p:nvPr/>
        </p:nvSpPr>
        <p:spPr bwMode="auto">
          <a:xfrm>
            <a:off x="3529013" y="4321175"/>
            <a:ext cx="1195387" cy="511175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76149" name="Rectangle 21"/>
          <p:cNvSpPr>
            <a:spLocks noChangeArrowheads="1"/>
          </p:cNvSpPr>
          <p:nvPr/>
        </p:nvSpPr>
        <p:spPr bwMode="auto">
          <a:xfrm>
            <a:off x="3405188" y="4860925"/>
            <a:ext cx="14859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altLang="en-US" sz="1500" b="1">
                <a:solidFill>
                  <a:srgbClr val="000000"/>
                </a:solidFill>
                <a:latin typeface="Courier New" pitchFamily="49" charset="0"/>
              </a:rPr>
              <a:t>ChangeBattery</a:t>
            </a:r>
            <a:endParaRPr lang="en-US" altLang="en-US" sz="2400">
              <a:latin typeface="Helvetica" charset="0"/>
            </a:endParaRPr>
          </a:p>
        </p:txBody>
      </p:sp>
      <p:sp>
        <p:nvSpPr>
          <p:cNvPr id="176150" name="Line 22"/>
          <p:cNvSpPr>
            <a:spLocks noChangeShapeType="1"/>
          </p:cNvSpPr>
          <p:nvPr/>
        </p:nvSpPr>
        <p:spPr bwMode="auto">
          <a:xfrm flipV="1">
            <a:off x="1722438" y="2789238"/>
            <a:ext cx="1655762" cy="7159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76151" name="Line 23"/>
          <p:cNvSpPr>
            <a:spLocks noChangeShapeType="1"/>
          </p:cNvSpPr>
          <p:nvPr/>
        </p:nvSpPr>
        <p:spPr bwMode="auto">
          <a:xfrm flipV="1">
            <a:off x="1804988" y="3638550"/>
            <a:ext cx="1573212" cy="1333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76152" name="Line 24"/>
          <p:cNvSpPr>
            <a:spLocks noChangeShapeType="1"/>
          </p:cNvSpPr>
          <p:nvPr/>
        </p:nvSpPr>
        <p:spPr bwMode="auto">
          <a:xfrm flipV="1">
            <a:off x="4943475" y="3829050"/>
            <a:ext cx="2335213" cy="6873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76153" name="AutoShape 25"/>
          <p:cNvSpPr>
            <a:spLocks noChangeArrowheads="1"/>
          </p:cNvSpPr>
          <p:nvPr/>
        </p:nvSpPr>
        <p:spPr bwMode="auto">
          <a:xfrm>
            <a:off x="1730375" y="2354263"/>
            <a:ext cx="914400" cy="609600"/>
          </a:xfrm>
          <a:prstGeom prst="wedgeRoundRectCallout">
            <a:avLst>
              <a:gd name="adj1" fmla="val -91319"/>
              <a:gd name="adj2" fmla="val 90366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altLang="en-US" sz="2400" b="1">
                <a:solidFill>
                  <a:srgbClr val="FF0000"/>
                </a:solidFill>
                <a:latin typeface="Helvetica" charset="0"/>
              </a:rPr>
              <a:t>Actor</a:t>
            </a:r>
          </a:p>
        </p:txBody>
      </p:sp>
      <p:sp>
        <p:nvSpPr>
          <p:cNvPr id="176154" name="AutoShape 26"/>
          <p:cNvSpPr>
            <a:spLocks noChangeArrowheads="1"/>
          </p:cNvSpPr>
          <p:nvPr/>
        </p:nvSpPr>
        <p:spPr bwMode="auto">
          <a:xfrm>
            <a:off x="1346200" y="4432300"/>
            <a:ext cx="1398588" cy="609600"/>
          </a:xfrm>
          <a:prstGeom prst="wedgeRoundRectCallout">
            <a:avLst>
              <a:gd name="adj1" fmla="val 104370"/>
              <a:gd name="adj2" fmla="val -22134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altLang="en-US" sz="2400" b="1">
                <a:solidFill>
                  <a:srgbClr val="FF0000"/>
                </a:solidFill>
                <a:latin typeface="Helvetica" charset="0"/>
              </a:rPr>
              <a:t>Use case</a:t>
            </a:r>
          </a:p>
        </p:txBody>
      </p:sp>
      <p:sp>
        <p:nvSpPr>
          <p:cNvPr id="176155" name="AutoShape 27"/>
          <p:cNvSpPr>
            <a:spLocks noChangeArrowheads="1"/>
          </p:cNvSpPr>
          <p:nvPr/>
        </p:nvSpPr>
        <p:spPr bwMode="auto">
          <a:xfrm>
            <a:off x="1355725" y="1209675"/>
            <a:ext cx="1352550" cy="609600"/>
          </a:xfrm>
          <a:prstGeom prst="wedgeRoundRectCallout">
            <a:avLst>
              <a:gd name="adj1" fmla="val 65847"/>
              <a:gd name="adj2" fmla="val 72134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altLang="en-US" sz="2400" b="1">
                <a:solidFill>
                  <a:srgbClr val="FF0000"/>
                </a:solidFill>
                <a:latin typeface="Helvetica" charset="0"/>
              </a:rPr>
              <a:t>Package</a:t>
            </a:r>
          </a:p>
        </p:txBody>
      </p:sp>
      <p:sp>
        <p:nvSpPr>
          <p:cNvPr id="176156" name="Text Box 28"/>
          <p:cNvSpPr txBox="1">
            <a:spLocks noChangeArrowheads="1"/>
          </p:cNvSpPr>
          <p:nvPr/>
        </p:nvSpPr>
        <p:spPr bwMode="auto">
          <a:xfrm>
            <a:off x="2982913" y="1736725"/>
            <a:ext cx="144145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altLang="en-US" sz="1500" b="1">
                <a:solidFill>
                  <a:srgbClr val="000000"/>
                </a:solidFill>
                <a:latin typeface="Courier New" pitchFamily="49" charset="0"/>
              </a:rPr>
              <a:t>SimpleWatch</a:t>
            </a:r>
            <a:endParaRPr lang="en-US" altLang="en-US" sz="2400">
              <a:latin typeface="Helvetica" charset="0"/>
            </a:endParaRPr>
          </a:p>
        </p:txBody>
      </p:sp>
      <p:sp>
        <p:nvSpPr>
          <p:cNvPr id="176157" name="Text Box 29"/>
          <p:cNvSpPr txBox="1">
            <a:spLocks noChangeArrowheads="1"/>
          </p:cNvSpPr>
          <p:nvPr/>
        </p:nvSpPr>
        <p:spPr bwMode="auto">
          <a:xfrm>
            <a:off x="762000" y="5486400"/>
            <a:ext cx="7381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en-US" altLang="en-US" sz="2400">
                <a:latin typeface="Times" charset="0"/>
              </a:rPr>
              <a:t>Functionality of the system from </a:t>
            </a:r>
            <a:r>
              <a:rPr lang="en-US" altLang="en-US" sz="2400" b="1">
                <a:solidFill>
                  <a:srgbClr val="990000"/>
                </a:solidFill>
                <a:latin typeface="Times" charset="0"/>
              </a:rPr>
              <a:t>user</a:t>
            </a:r>
            <a:r>
              <a:rPr lang="en-US" altLang="en-US" sz="2400">
                <a:latin typeface="Times" charset="0"/>
              </a:rPr>
              <a:t>’s point of view</a:t>
            </a:r>
          </a:p>
        </p:txBody>
      </p:sp>
      <p:sp>
        <p:nvSpPr>
          <p:cNvPr id="176158" name="Line 30"/>
          <p:cNvSpPr>
            <a:spLocks noChangeShapeType="1"/>
          </p:cNvSpPr>
          <p:nvPr/>
        </p:nvSpPr>
        <p:spPr bwMode="auto">
          <a:xfrm>
            <a:off x="4943475" y="2789238"/>
            <a:ext cx="1990725" cy="7159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76159" name="Line 31"/>
          <p:cNvSpPr>
            <a:spLocks noChangeShapeType="1"/>
          </p:cNvSpPr>
          <p:nvPr/>
        </p:nvSpPr>
        <p:spPr bwMode="auto">
          <a:xfrm flipV="1">
            <a:off x="2887663" y="1736725"/>
            <a:ext cx="176212" cy="320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76160" name="Line 32"/>
          <p:cNvSpPr>
            <a:spLocks noChangeShapeType="1"/>
          </p:cNvSpPr>
          <p:nvPr/>
        </p:nvSpPr>
        <p:spPr bwMode="auto">
          <a:xfrm>
            <a:off x="3063875" y="1736725"/>
            <a:ext cx="12588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76161" name="Line 33"/>
          <p:cNvSpPr>
            <a:spLocks noChangeShapeType="1"/>
          </p:cNvSpPr>
          <p:nvPr/>
        </p:nvSpPr>
        <p:spPr bwMode="auto">
          <a:xfrm flipH="1" flipV="1">
            <a:off x="4322763" y="1744663"/>
            <a:ext cx="176212" cy="320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76162" name="Line 34"/>
          <p:cNvSpPr>
            <a:spLocks noChangeShapeType="1"/>
          </p:cNvSpPr>
          <p:nvPr/>
        </p:nvSpPr>
        <p:spPr bwMode="auto">
          <a:xfrm>
            <a:off x="4876800" y="3581400"/>
            <a:ext cx="2209800" cy="76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53" grpId="0" animBg="1" autoUpdateAnimBg="0"/>
      <p:bldP spid="176154" grpId="0" animBg="1" autoUpdateAnimBg="0"/>
      <p:bldP spid="176155" grpId="0" animBg="1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Software Engineering – ECSE321</a:t>
            </a:r>
          </a:p>
        </p:txBody>
      </p:sp>
      <p:sp>
        <p:nvSpPr>
          <p:cNvPr id="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        Unit 4 – Modeling in UML  /</a:t>
            </a:r>
            <a:fld id="{AAEBEF63-C799-43F0-A6DA-B77B0B78A960}" type="slidenum">
              <a:rPr lang="en-US"/>
              <a:pPr/>
              <a:t>46</a:t>
            </a:fld>
            <a:endParaRPr lang="en-US"/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Class Diagrams for Simple Watch</a:t>
            </a:r>
            <a:endParaRPr lang="en-US" altLang="en-US" dirty="0"/>
          </a:p>
        </p:txBody>
      </p:sp>
      <p:sp>
        <p:nvSpPr>
          <p:cNvPr id="177155" name="Rectangle 3"/>
          <p:cNvSpPr>
            <a:spLocks noChangeArrowheads="1"/>
          </p:cNvSpPr>
          <p:nvPr/>
        </p:nvSpPr>
        <p:spPr bwMode="auto">
          <a:xfrm>
            <a:off x="4765675" y="3627438"/>
            <a:ext cx="1576388" cy="2921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77156" name="Rectangle 4"/>
          <p:cNvSpPr>
            <a:spLocks noChangeArrowheads="1"/>
          </p:cNvSpPr>
          <p:nvPr/>
        </p:nvSpPr>
        <p:spPr bwMode="auto">
          <a:xfrm>
            <a:off x="5192713" y="3733800"/>
            <a:ext cx="688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altLang="en-US" sz="1300" b="1">
                <a:solidFill>
                  <a:srgbClr val="000000"/>
                </a:solidFill>
                <a:latin typeface="Courier New" pitchFamily="49" charset="0"/>
              </a:rPr>
              <a:t>Battery</a:t>
            </a:r>
          </a:p>
          <a:p>
            <a:pPr algn="l" eaLnBrk="0" hangingPunct="0"/>
            <a:r>
              <a:rPr lang="en-US" altLang="en-US" sz="1300" b="1">
                <a:solidFill>
                  <a:srgbClr val="000000"/>
                </a:solidFill>
                <a:latin typeface="Courier New" pitchFamily="49" charset="0"/>
              </a:rPr>
              <a:t>load()</a:t>
            </a:r>
            <a:endParaRPr lang="en-US" altLang="en-US" sz="2400">
              <a:latin typeface="Helvetica" charset="0"/>
            </a:endParaRPr>
          </a:p>
        </p:txBody>
      </p:sp>
      <p:sp>
        <p:nvSpPr>
          <p:cNvPr id="177157" name="Freeform 5"/>
          <p:cNvSpPr>
            <a:spLocks/>
          </p:cNvSpPr>
          <p:nvPr/>
        </p:nvSpPr>
        <p:spPr bwMode="auto">
          <a:xfrm>
            <a:off x="3389313" y="3130550"/>
            <a:ext cx="944562" cy="496888"/>
          </a:xfrm>
          <a:custGeom>
            <a:avLst/>
            <a:gdLst/>
            <a:ahLst/>
            <a:cxnLst>
              <a:cxn ang="0">
                <a:pos x="0" y="313"/>
              </a:cxn>
              <a:cxn ang="0">
                <a:pos x="0" y="240"/>
              </a:cxn>
              <a:cxn ang="0">
                <a:pos x="595" y="240"/>
              </a:cxn>
              <a:cxn ang="0">
                <a:pos x="595" y="0"/>
              </a:cxn>
            </a:cxnLst>
            <a:rect l="0" t="0" r="r" b="b"/>
            <a:pathLst>
              <a:path w="595" h="313">
                <a:moveTo>
                  <a:pt x="0" y="313"/>
                </a:moveTo>
                <a:lnTo>
                  <a:pt x="0" y="240"/>
                </a:lnTo>
                <a:lnTo>
                  <a:pt x="595" y="240"/>
                </a:lnTo>
                <a:lnTo>
                  <a:pt x="595" y="0"/>
                </a:lnTo>
              </a:path>
            </a:pathLst>
          </a:custGeom>
          <a:noFill/>
          <a:ln w="28575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77158" name="Rectangle 6"/>
          <p:cNvSpPr>
            <a:spLocks noChangeArrowheads="1"/>
          </p:cNvSpPr>
          <p:nvPr/>
        </p:nvSpPr>
        <p:spPr bwMode="auto">
          <a:xfrm>
            <a:off x="3795713" y="3165475"/>
            <a:ext cx="2000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altLang="en-US" sz="1300" b="1">
                <a:solidFill>
                  <a:srgbClr val="000000"/>
                </a:solidFill>
                <a:latin typeface="Courier New" pitchFamily="49" charset="0"/>
              </a:rPr>
              <a:t>1</a:t>
            </a:r>
            <a:endParaRPr lang="en-US" altLang="en-US" sz="2400">
              <a:latin typeface="Helvetica" charset="0"/>
            </a:endParaRPr>
          </a:p>
        </p:txBody>
      </p:sp>
      <p:sp>
        <p:nvSpPr>
          <p:cNvPr id="177159" name="Rectangle 7"/>
          <p:cNvSpPr>
            <a:spLocks noChangeArrowheads="1"/>
          </p:cNvSpPr>
          <p:nvPr/>
        </p:nvSpPr>
        <p:spPr bwMode="auto">
          <a:xfrm>
            <a:off x="1193800" y="3463925"/>
            <a:ext cx="2000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altLang="en-US" sz="1300" b="1">
                <a:solidFill>
                  <a:srgbClr val="000000"/>
                </a:solidFill>
                <a:latin typeface="Courier New" pitchFamily="49" charset="0"/>
              </a:rPr>
              <a:t>2</a:t>
            </a:r>
            <a:endParaRPr lang="en-US" altLang="en-US" sz="2400">
              <a:latin typeface="Helvetica" charset="0"/>
            </a:endParaRPr>
          </a:p>
        </p:txBody>
      </p:sp>
      <p:sp>
        <p:nvSpPr>
          <p:cNvPr id="177160" name="Rectangle 8"/>
          <p:cNvSpPr>
            <a:spLocks noChangeArrowheads="1"/>
          </p:cNvSpPr>
          <p:nvPr/>
        </p:nvSpPr>
        <p:spPr bwMode="auto">
          <a:xfrm>
            <a:off x="6816725" y="3627438"/>
            <a:ext cx="1574800" cy="31115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77161" name="Rectangle 9"/>
          <p:cNvSpPr>
            <a:spLocks noChangeArrowheads="1"/>
          </p:cNvSpPr>
          <p:nvPr/>
        </p:nvSpPr>
        <p:spPr bwMode="auto">
          <a:xfrm>
            <a:off x="7407275" y="3733800"/>
            <a:ext cx="492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altLang="en-US" sz="1300" b="1">
                <a:solidFill>
                  <a:srgbClr val="000000"/>
                </a:solidFill>
                <a:latin typeface="Courier New" pitchFamily="49" charset="0"/>
              </a:rPr>
              <a:t>Time</a:t>
            </a:r>
          </a:p>
          <a:p>
            <a:pPr algn="l" eaLnBrk="0" hangingPunct="0"/>
            <a:r>
              <a:rPr lang="en-US" altLang="en-US" sz="1300" b="1">
                <a:solidFill>
                  <a:srgbClr val="000000"/>
                </a:solidFill>
                <a:latin typeface="Courier New" pitchFamily="49" charset="0"/>
              </a:rPr>
              <a:t>now()</a:t>
            </a:r>
            <a:endParaRPr lang="en-US" altLang="en-US" sz="2400">
              <a:latin typeface="Helvetica" charset="0"/>
            </a:endParaRPr>
          </a:p>
        </p:txBody>
      </p:sp>
      <p:sp>
        <p:nvSpPr>
          <p:cNvPr id="177162" name="Rectangle 10"/>
          <p:cNvSpPr>
            <a:spLocks noChangeArrowheads="1"/>
          </p:cNvSpPr>
          <p:nvPr/>
        </p:nvSpPr>
        <p:spPr bwMode="auto">
          <a:xfrm>
            <a:off x="628650" y="3635375"/>
            <a:ext cx="1574800" cy="3175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77163" name="Rectangle 11"/>
          <p:cNvSpPr>
            <a:spLocks noChangeArrowheads="1"/>
          </p:cNvSpPr>
          <p:nvPr/>
        </p:nvSpPr>
        <p:spPr bwMode="auto">
          <a:xfrm>
            <a:off x="911225" y="3733800"/>
            <a:ext cx="98425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altLang="en-US" sz="1300" b="1">
                <a:solidFill>
                  <a:srgbClr val="000000"/>
                </a:solidFill>
                <a:latin typeface="Courier New" pitchFamily="49" charset="0"/>
              </a:rPr>
              <a:t>PushButton</a:t>
            </a:r>
          </a:p>
          <a:p>
            <a:pPr algn="l" eaLnBrk="0" hangingPunct="0"/>
            <a:r>
              <a:rPr lang="en-US" altLang="en-US" sz="1300" b="1">
                <a:solidFill>
                  <a:srgbClr val="000000"/>
                </a:solidFill>
                <a:latin typeface="Courier New" pitchFamily="49" charset="0"/>
              </a:rPr>
              <a:t>state</a:t>
            </a:r>
          </a:p>
          <a:p>
            <a:pPr algn="l" eaLnBrk="0" hangingPunct="0"/>
            <a:r>
              <a:rPr lang="en-US" altLang="en-US" sz="1300" b="1">
                <a:solidFill>
                  <a:srgbClr val="000000"/>
                </a:solidFill>
                <a:latin typeface="Courier New" pitchFamily="49" charset="0"/>
              </a:rPr>
              <a:t>push()</a:t>
            </a:r>
            <a:br>
              <a:rPr lang="en-US" altLang="en-US" sz="1300" b="1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altLang="en-US" sz="1300" b="1">
                <a:solidFill>
                  <a:srgbClr val="000000"/>
                </a:solidFill>
                <a:latin typeface="Courier New" pitchFamily="49" charset="0"/>
              </a:rPr>
              <a:t>release()</a:t>
            </a:r>
            <a:endParaRPr lang="en-US" altLang="en-US" sz="2400">
              <a:latin typeface="Helvetica" charset="0"/>
            </a:endParaRPr>
          </a:p>
        </p:txBody>
      </p:sp>
      <p:sp>
        <p:nvSpPr>
          <p:cNvPr id="177164" name="Freeform 12"/>
          <p:cNvSpPr>
            <a:spLocks/>
          </p:cNvSpPr>
          <p:nvPr/>
        </p:nvSpPr>
        <p:spPr bwMode="auto">
          <a:xfrm>
            <a:off x="1368425" y="3113088"/>
            <a:ext cx="2568575" cy="522287"/>
          </a:xfrm>
          <a:custGeom>
            <a:avLst/>
            <a:gdLst/>
            <a:ahLst/>
            <a:cxnLst>
              <a:cxn ang="0">
                <a:pos x="0" y="313"/>
              </a:cxn>
              <a:cxn ang="0">
                <a:pos x="0" y="188"/>
              </a:cxn>
              <a:cxn ang="0">
                <a:pos x="1618" y="188"/>
              </a:cxn>
              <a:cxn ang="0">
                <a:pos x="1618" y="0"/>
              </a:cxn>
            </a:cxnLst>
            <a:rect l="0" t="0" r="r" b="b"/>
            <a:pathLst>
              <a:path w="1618" h="313">
                <a:moveTo>
                  <a:pt x="0" y="313"/>
                </a:moveTo>
                <a:lnTo>
                  <a:pt x="0" y="188"/>
                </a:lnTo>
                <a:lnTo>
                  <a:pt x="1618" y="188"/>
                </a:lnTo>
                <a:lnTo>
                  <a:pt x="1618" y="0"/>
                </a:lnTo>
              </a:path>
            </a:pathLst>
          </a:custGeom>
          <a:noFill/>
          <a:ln w="28575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77165" name="Rectangle 13"/>
          <p:cNvSpPr>
            <a:spLocks noChangeArrowheads="1"/>
          </p:cNvSpPr>
          <p:nvPr/>
        </p:nvSpPr>
        <p:spPr bwMode="auto">
          <a:xfrm>
            <a:off x="4225925" y="3165475"/>
            <a:ext cx="2000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altLang="en-US" sz="1300" b="1">
                <a:solidFill>
                  <a:srgbClr val="000000"/>
                </a:solidFill>
                <a:latin typeface="Courier New" pitchFamily="49" charset="0"/>
              </a:rPr>
              <a:t>1</a:t>
            </a:r>
            <a:endParaRPr lang="en-US" altLang="en-US" sz="2400">
              <a:latin typeface="Helvetica" charset="0"/>
            </a:endParaRPr>
          </a:p>
        </p:txBody>
      </p:sp>
      <p:sp>
        <p:nvSpPr>
          <p:cNvPr id="177166" name="Rectangle 14"/>
          <p:cNvSpPr>
            <a:spLocks noChangeArrowheads="1"/>
          </p:cNvSpPr>
          <p:nvPr/>
        </p:nvSpPr>
        <p:spPr bwMode="auto">
          <a:xfrm>
            <a:off x="3214688" y="3451225"/>
            <a:ext cx="9842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altLang="en-US" sz="1300" b="1">
                <a:solidFill>
                  <a:srgbClr val="000000"/>
                </a:solidFill>
                <a:latin typeface="Courier New" pitchFamily="49" charset="0"/>
              </a:rPr>
              <a:t>1</a:t>
            </a:r>
            <a:endParaRPr lang="en-US" altLang="en-US" sz="2400">
              <a:latin typeface="Helvetica" charset="0"/>
            </a:endParaRPr>
          </a:p>
        </p:txBody>
      </p:sp>
      <p:sp>
        <p:nvSpPr>
          <p:cNvPr id="177167" name="Freeform 15"/>
          <p:cNvSpPr>
            <a:spLocks/>
          </p:cNvSpPr>
          <p:nvPr/>
        </p:nvSpPr>
        <p:spPr bwMode="auto">
          <a:xfrm>
            <a:off x="4632325" y="3130550"/>
            <a:ext cx="944563" cy="479425"/>
          </a:xfrm>
          <a:custGeom>
            <a:avLst/>
            <a:gdLst/>
            <a:ahLst/>
            <a:cxnLst>
              <a:cxn ang="0">
                <a:pos x="595" y="302"/>
              </a:cxn>
              <a:cxn ang="0">
                <a:pos x="595" y="229"/>
              </a:cxn>
              <a:cxn ang="0">
                <a:pos x="0" y="229"/>
              </a:cxn>
              <a:cxn ang="0">
                <a:pos x="0" y="0"/>
              </a:cxn>
            </a:cxnLst>
            <a:rect l="0" t="0" r="r" b="b"/>
            <a:pathLst>
              <a:path w="595" h="302">
                <a:moveTo>
                  <a:pt x="595" y="302"/>
                </a:moveTo>
                <a:lnTo>
                  <a:pt x="595" y="229"/>
                </a:lnTo>
                <a:lnTo>
                  <a:pt x="0" y="229"/>
                </a:lnTo>
                <a:lnTo>
                  <a:pt x="0" y="0"/>
                </a:lnTo>
              </a:path>
            </a:pathLst>
          </a:custGeom>
          <a:noFill/>
          <a:ln w="28575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77168" name="Rectangle 16"/>
          <p:cNvSpPr>
            <a:spLocks noChangeArrowheads="1"/>
          </p:cNvSpPr>
          <p:nvPr/>
        </p:nvSpPr>
        <p:spPr bwMode="auto">
          <a:xfrm>
            <a:off x="5087938" y="3154363"/>
            <a:ext cx="200025" cy="16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altLang="en-US" sz="1300" b="1">
                <a:solidFill>
                  <a:srgbClr val="000000"/>
                </a:solidFill>
                <a:latin typeface="Courier New" pitchFamily="49" charset="0"/>
              </a:rPr>
              <a:t>1</a:t>
            </a:r>
            <a:endParaRPr lang="en-US" altLang="en-US" sz="2400">
              <a:latin typeface="Helvetica" charset="0"/>
            </a:endParaRPr>
          </a:p>
        </p:txBody>
      </p:sp>
      <p:sp>
        <p:nvSpPr>
          <p:cNvPr id="177169" name="Rectangle 17"/>
          <p:cNvSpPr>
            <a:spLocks noChangeArrowheads="1"/>
          </p:cNvSpPr>
          <p:nvPr/>
        </p:nvSpPr>
        <p:spPr bwMode="auto">
          <a:xfrm>
            <a:off x="7689850" y="3452813"/>
            <a:ext cx="200025" cy="16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altLang="en-US" sz="1300" b="1">
                <a:solidFill>
                  <a:srgbClr val="000000"/>
                </a:solidFill>
                <a:latin typeface="Courier New" pitchFamily="49" charset="0"/>
              </a:rPr>
              <a:t>1</a:t>
            </a:r>
            <a:endParaRPr lang="en-US" altLang="en-US" sz="2400">
              <a:latin typeface="Helvetica" charset="0"/>
            </a:endParaRPr>
          </a:p>
        </p:txBody>
      </p:sp>
      <p:sp>
        <p:nvSpPr>
          <p:cNvPr id="177170" name="Freeform 18"/>
          <p:cNvSpPr>
            <a:spLocks/>
          </p:cNvSpPr>
          <p:nvPr/>
        </p:nvSpPr>
        <p:spPr bwMode="auto">
          <a:xfrm>
            <a:off x="5030788" y="3113088"/>
            <a:ext cx="2568575" cy="496887"/>
          </a:xfrm>
          <a:custGeom>
            <a:avLst/>
            <a:gdLst/>
            <a:ahLst/>
            <a:cxnLst>
              <a:cxn ang="0">
                <a:pos x="1618" y="313"/>
              </a:cxn>
              <a:cxn ang="0">
                <a:pos x="1618" y="188"/>
              </a:cxn>
              <a:cxn ang="0">
                <a:pos x="0" y="188"/>
              </a:cxn>
              <a:cxn ang="0">
                <a:pos x="0" y="0"/>
              </a:cxn>
            </a:cxnLst>
            <a:rect l="0" t="0" r="r" b="b"/>
            <a:pathLst>
              <a:path w="1618" h="313">
                <a:moveTo>
                  <a:pt x="1618" y="313"/>
                </a:moveTo>
                <a:lnTo>
                  <a:pt x="1618" y="188"/>
                </a:lnTo>
                <a:lnTo>
                  <a:pt x="0" y="188"/>
                </a:lnTo>
                <a:lnTo>
                  <a:pt x="0" y="0"/>
                </a:lnTo>
              </a:path>
            </a:pathLst>
          </a:custGeom>
          <a:noFill/>
          <a:ln w="28575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77171" name="Rectangle 19"/>
          <p:cNvSpPr>
            <a:spLocks noChangeArrowheads="1"/>
          </p:cNvSpPr>
          <p:nvPr/>
        </p:nvSpPr>
        <p:spPr bwMode="auto">
          <a:xfrm>
            <a:off x="4689475" y="3154363"/>
            <a:ext cx="200025" cy="16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altLang="en-US" sz="1300" b="1">
                <a:solidFill>
                  <a:srgbClr val="000000"/>
                </a:solidFill>
                <a:latin typeface="Courier New" pitchFamily="49" charset="0"/>
              </a:rPr>
              <a:t>1</a:t>
            </a:r>
            <a:endParaRPr lang="en-US" altLang="en-US" sz="2400">
              <a:latin typeface="Helvetica" charset="0"/>
            </a:endParaRPr>
          </a:p>
        </p:txBody>
      </p:sp>
      <p:sp>
        <p:nvSpPr>
          <p:cNvPr id="177172" name="Rectangle 20"/>
          <p:cNvSpPr>
            <a:spLocks noChangeArrowheads="1"/>
          </p:cNvSpPr>
          <p:nvPr/>
        </p:nvSpPr>
        <p:spPr bwMode="auto">
          <a:xfrm>
            <a:off x="5667375" y="3452813"/>
            <a:ext cx="200025" cy="16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altLang="en-US" sz="1300" b="1">
                <a:solidFill>
                  <a:srgbClr val="000000"/>
                </a:solidFill>
                <a:latin typeface="Courier New" pitchFamily="49" charset="0"/>
              </a:rPr>
              <a:t>2</a:t>
            </a:r>
            <a:endParaRPr lang="en-US" altLang="en-US" sz="2400">
              <a:latin typeface="Helvetica" charset="0"/>
            </a:endParaRPr>
          </a:p>
        </p:txBody>
      </p:sp>
      <p:sp>
        <p:nvSpPr>
          <p:cNvPr id="177173" name="Rectangle 21"/>
          <p:cNvSpPr>
            <a:spLocks noChangeArrowheads="1"/>
          </p:cNvSpPr>
          <p:nvPr/>
        </p:nvSpPr>
        <p:spPr bwMode="auto">
          <a:xfrm>
            <a:off x="628650" y="3952875"/>
            <a:ext cx="1574800" cy="18256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77174" name="Rectangle 22"/>
          <p:cNvSpPr>
            <a:spLocks noChangeArrowheads="1"/>
          </p:cNvSpPr>
          <p:nvPr/>
        </p:nvSpPr>
        <p:spPr bwMode="auto">
          <a:xfrm>
            <a:off x="628650" y="4135438"/>
            <a:ext cx="1574800" cy="4318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77175" name="Text Box 23"/>
          <p:cNvSpPr txBox="1">
            <a:spLocks noChangeArrowheads="1"/>
          </p:cNvSpPr>
          <p:nvPr/>
        </p:nvSpPr>
        <p:spPr bwMode="auto">
          <a:xfrm>
            <a:off x="2727325" y="3900488"/>
            <a:ext cx="15621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en-US" altLang="en-US" sz="1300" b="1">
                <a:solidFill>
                  <a:srgbClr val="000000"/>
                </a:solidFill>
                <a:latin typeface="Courier New" pitchFamily="49" charset="0"/>
              </a:rPr>
              <a:t>blinkIdx</a:t>
            </a:r>
          </a:p>
          <a:p>
            <a:pPr algn="l" eaLnBrk="0" hangingPunct="0"/>
            <a:r>
              <a:rPr lang="en-US" altLang="en-US" sz="1300" b="1">
                <a:solidFill>
                  <a:srgbClr val="000000"/>
                </a:solidFill>
                <a:latin typeface="Courier New" pitchFamily="49" charset="0"/>
              </a:rPr>
              <a:t>blinkSeconds()</a:t>
            </a:r>
          </a:p>
          <a:p>
            <a:pPr algn="l" eaLnBrk="0" hangingPunct="0"/>
            <a:r>
              <a:rPr lang="en-US" altLang="en-US" sz="1300" b="1">
                <a:solidFill>
                  <a:srgbClr val="000000"/>
                </a:solidFill>
                <a:latin typeface="Courier New" pitchFamily="49" charset="0"/>
              </a:rPr>
              <a:t>blinkMinutes()</a:t>
            </a:r>
          </a:p>
          <a:p>
            <a:pPr algn="l" eaLnBrk="0" hangingPunct="0"/>
            <a:r>
              <a:rPr lang="en-US" altLang="en-US" sz="1300" b="1">
                <a:solidFill>
                  <a:srgbClr val="000000"/>
                </a:solidFill>
                <a:latin typeface="Courier New" pitchFamily="49" charset="0"/>
              </a:rPr>
              <a:t>blinkHours()</a:t>
            </a:r>
          </a:p>
          <a:p>
            <a:pPr algn="l" eaLnBrk="0" hangingPunct="0"/>
            <a:r>
              <a:rPr lang="en-US" altLang="en-US" sz="1300" b="1">
                <a:solidFill>
                  <a:srgbClr val="000000"/>
                </a:solidFill>
                <a:latin typeface="Courier New" pitchFamily="49" charset="0"/>
              </a:rPr>
              <a:t>stopBlinking()</a:t>
            </a:r>
          </a:p>
          <a:p>
            <a:pPr algn="l" eaLnBrk="0" hangingPunct="0"/>
            <a:r>
              <a:rPr lang="en-US" altLang="en-US" sz="1300" b="1">
                <a:solidFill>
                  <a:srgbClr val="000000"/>
                </a:solidFill>
                <a:latin typeface="Courier New" pitchFamily="49" charset="0"/>
              </a:rPr>
              <a:t>referesh()</a:t>
            </a:r>
            <a:endParaRPr lang="en-US" altLang="en-US" sz="2400">
              <a:latin typeface="Helvetica" charset="0"/>
            </a:endParaRPr>
          </a:p>
        </p:txBody>
      </p:sp>
      <p:sp>
        <p:nvSpPr>
          <p:cNvPr id="177176" name="Rectangle 24"/>
          <p:cNvSpPr>
            <a:spLocks noChangeArrowheads="1"/>
          </p:cNvSpPr>
          <p:nvPr/>
        </p:nvSpPr>
        <p:spPr bwMode="auto">
          <a:xfrm>
            <a:off x="2689225" y="3627438"/>
            <a:ext cx="1570038" cy="31908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77177" name="Rectangle 25"/>
          <p:cNvSpPr>
            <a:spLocks noChangeArrowheads="1"/>
          </p:cNvSpPr>
          <p:nvPr/>
        </p:nvSpPr>
        <p:spPr bwMode="auto">
          <a:xfrm>
            <a:off x="2978150" y="3733800"/>
            <a:ext cx="98425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altLang="en-US" sz="1300" b="1">
                <a:solidFill>
                  <a:srgbClr val="000000"/>
                </a:solidFill>
                <a:latin typeface="Courier New" pitchFamily="49" charset="0"/>
              </a:rPr>
              <a:t>LCDDisplay</a:t>
            </a:r>
          </a:p>
        </p:txBody>
      </p:sp>
      <p:sp>
        <p:nvSpPr>
          <p:cNvPr id="177178" name="Rectangle 26"/>
          <p:cNvSpPr>
            <a:spLocks noChangeArrowheads="1"/>
          </p:cNvSpPr>
          <p:nvPr/>
        </p:nvSpPr>
        <p:spPr bwMode="auto">
          <a:xfrm>
            <a:off x="2689225" y="3949700"/>
            <a:ext cx="1570038" cy="18256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77179" name="Rectangle 27"/>
          <p:cNvSpPr>
            <a:spLocks noChangeArrowheads="1"/>
          </p:cNvSpPr>
          <p:nvPr/>
        </p:nvSpPr>
        <p:spPr bwMode="auto">
          <a:xfrm>
            <a:off x="2689225" y="4135438"/>
            <a:ext cx="1570038" cy="10414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77180" name="Rectangle 28"/>
          <p:cNvSpPr>
            <a:spLocks noChangeArrowheads="1"/>
          </p:cNvSpPr>
          <p:nvPr/>
        </p:nvSpPr>
        <p:spPr bwMode="auto">
          <a:xfrm>
            <a:off x="4765675" y="3917950"/>
            <a:ext cx="1574800" cy="20796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77181" name="Rectangle 29"/>
          <p:cNvSpPr>
            <a:spLocks noChangeArrowheads="1"/>
          </p:cNvSpPr>
          <p:nvPr/>
        </p:nvSpPr>
        <p:spPr bwMode="auto">
          <a:xfrm>
            <a:off x="6816725" y="3937000"/>
            <a:ext cx="1574800" cy="18256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77182" name="Rectangle 30"/>
          <p:cNvSpPr>
            <a:spLocks noChangeArrowheads="1"/>
          </p:cNvSpPr>
          <p:nvPr/>
        </p:nvSpPr>
        <p:spPr bwMode="auto">
          <a:xfrm>
            <a:off x="3738563" y="2747963"/>
            <a:ext cx="1573212" cy="382587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77183" name="Rectangle 31"/>
          <p:cNvSpPr>
            <a:spLocks noChangeArrowheads="1"/>
          </p:cNvSpPr>
          <p:nvPr/>
        </p:nvSpPr>
        <p:spPr bwMode="auto">
          <a:xfrm>
            <a:off x="3976688" y="2855913"/>
            <a:ext cx="1082675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altLang="en-US" sz="1300" b="1">
                <a:solidFill>
                  <a:srgbClr val="000000"/>
                </a:solidFill>
                <a:latin typeface="Courier New" pitchFamily="49" charset="0"/>
              </a:rPr>
              <a:t>SimpleWatch</a:t>
            </a:r>
            <a:endParaRPr lang="en-US" altLang="en-US" sz="2400">
              <a:latin typeface="Helvetica" charset="0"/>
            </a:endParaRPr>
          </a:p>
        </p:txBody>
      </p:sp>
      <p:sp>
        <p:nvSpPr>
          <p:cNvPr id="177184" name="AutoShape 32"/>
          <p:cNvSpPr>
            <a:spLocks noChangeArrowheads="1"/>
          </p:cNvSpPr>
          <p:nvPr/>
        </p:nvSpPr>
        <p:spPr bwMode="auto">
          <a:xfrm>
            <a:off x="5381625" y="1922463"/>
            <a:ext cx="1074738" cy="498475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sz="2400" b="1">
                <a:solidFill>
                  <a:srgbClr val="FF0000"/>
                </a:solidFill>
                <a:latin typeface="Helvetica" charset="0"/>
              </a:rPr>
              <a:t>Class</a:t>
            </a:r>
          </a:p>
        </p:txBody>
      </p:sp>
      <p:sp>
        <p:nvSpPr>
          <p:cNvPr id="177185" name="AutoShape 33"/>
          <p:cNvSpPr>
            <a:spLocks noChangeArrowheads="1"/>
          </p:cNvSpPr>
          <p:nvPr/>
        </p:nvSpPr>
        <p:spPr bwMode="auto">
          <a:xfrm>
            <a:off x="6515100" y="2709863"/>
            <a:ext cx="2057400" cy="498475"/>
          </a:xfrm>
          <a:prstGeom prst="wedgeRoundRectCallout">
            <a:avLst>
              <a:gd name="adj1" fmla="val -32954"/>
              <a:gd name="adj2" fmla="val 74218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sz="2400" b="1">
                <a:solidFill>
                  <a:srgbClr val="FF0000"/>
                </a:solidFill>
                <a:latin typeface="Helvetica" charset="0"/>
              </a:rPr>
              <a:t>Association</a:t>
            </a:r>
          </a:p>
        </p:txBody>
      </p:sp>
      <p:sp>
        <p:nvSpPr>
          <p:cNvPr id="177186" name="AutoShape 34"/>
          <p:cNvSpPr>
            <a:spLocks noChangeArrowheads="1"/>
          </p:cNvSpPr>
          <p:nvPr/>
        </p:nvSpPr>
        <p:spPr bwMode="auto">
          <a:xfrm>
            <a:off x="304800" y="2667000"/>
            <a:ext cx="1909763" cy="498475"/>
          </a:xfrm>
          <a:prstGeom prst="wedgeRoundRectCallout">
            <a:avLst>
              <a:gd name="adj1" fmla="val -4694"/>
              <a:gd name="adj2" fmla="val 107324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sz="2400" b="1">
                <a:solidFill>
                  <a:srgbClr val="FF0000"/>
                </a:solidFill>
                <a:latin typeface="Helvetica" charset="0"/>
              </a:rPr>
              <a:t>Multiplicity</a:t>
            </a:r>
          </a:p>
        </p:txBody>
      </p:sp>
      <p:sp>
        <p:nvSpPr>
          <p:cNvPr id="177187" name="AutoShape 35"/>
          <p:cNvSpPr>
            <a:spLocks noChangeArrowheads="1"/>
          </p:cNvSpPr>
          <p:nvPr/>
        </p:nvSpPr>
        <p:spPr bwMode="auto">
          <a:xfrm>
            <a:off x="4953000" y="4724400"/>
            <a:ext cx="1747838" cy="498475"/>
          </a:xfrm>
          <a:prstGeom prst="wedgeRoundRectCallout">
            <a:avLst>
              <a:gd name="adj1" fmla="val -88782"/>
              <a:gd name="adj2" fmla="val -186306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sz="2400" b="1">
                <a:solidFill>
                  <a:srgbClr val="FF0000"/>
                </a:solidFill>
                <a:latin typeface="Helvetica" charset="0"/>
              </a:rPr>
              <a:t>Attributes</a:t>
            </a:r>
          </a:p>
        </p:txBody>
      </p:sp>
      <p:sp>
        <p:nvSpPr>
          <p:cNvPr id="177188" name="AutoShape 36"/>
          <p:cNvSpPr>
            <a:spLocks noChangeArrowheads="1"/>
          </p:cNvSpPr>
          <p:nvPr/>
        </p:nvSpPr>
        <p:spPr bwMode="auto">
          <a:xfrm>
            <a:off x="152400" y="5257800"/>
            <a:ext cx="1931988" cy="498475"/>
          </a:xfrm>
          <a:prstGeom prst="wedgeRoundRectCallout">
            <a:avLst>
              <a:gd name="adj1" fmla="val 80894"/>
              <a:gd name="adj2" fmla="val -129301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sz="2400" b="1">
                <a:solidFill>
                  <a:srgbClr val="FF0000"/>
                </a:solidFill>
                <a:latin typeface="Helvetica" charset="0"/>
              </a:rPr>
              <a:t>Operations</a:t>
            </a:r>
          </a:p>
        </p:txBody>
      </p:sp>
      <p:sp>
        <p:nvSpPr>
          <p:cNvPr id="177189" name="Text Box 37"/>
          <p:cNvSpPr txBox="1">
            <a:spLocks noChangeArrowheads="1"/>
          </p:cNvSpPr>
          <p:nvPr/>
        </p:nvSpPr>
        <p:spPr bwMode="auto">
          <a:xfrm>
            <a:off x="2081213" y="5791200"/>
            <a:ext cx="3635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sz="2400">
                <a:latin typeface="Times" charset="0"/>
              </a:rPr>
              <a:t>The </a:t>
            </a:r>
            <a:r>
              <a:rPr lang="en-US" altLang="en-US" sz="2400" b="1">
                <a:solidFill>
                  <a:srgbClr val="990000"/>
                </a:solidFill>
                <a:latin typeface="Times" charset="0"/>
              </a:rPr>
              <a:t>structure</a:t>
            </a:r>
            <a:r>
              <a:rPr lang="en-US" altLang="en-US" sz="2400">
                <a:latin typeface="Times" charset="0"/>
              </a:rPr>
              <a:t> of the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84" grpId="0" animBg="1" autoUpdateAnimBg="0"/>
      <p:bldP spid="177185" grpId="0" animBg="1" autoUpdateAnimBg="0"/>
      <p:bldP spid="177186" grpId="0" animBg="1" autoUpdateAnimBg="0"/>
      <p:bldP spid="177187" grpId="0" animBg="1" autoUpdateAnimBg="0"/>
      <p:bldP spid="177188" grpId="0" animBg="1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12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Software Engineering – ECSE321</a:t>
            </a:r>
          </a:p>
        </p:txBody>
      </p:sp>
      <p:sp>
        <p:nvSpPr>
          <p:cNvPr id="1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        Unit 4 – Modeling in UML  /</a:t>
            </a:r>
            <a:fld id="{3FB195AE-0FF2-49E4-BB71-33B1838E00B4}" type="slidenum">
              <a:rPr lang="en-US"/>
              <a:pPr/>
              <a:t>47</a:t>
            </a:fld>
            <a:endParaRPr lang="en-US"/>
          </a:p>
        </p:txBody>
      </p:sp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txBody>
          <a:bodyPr/>
          <a:lstStyle/>
          <a:p>
            <a:r>
              <a:rPr lang="en-US" altLang="en-US" sz="3000" dirty="0" smtClean="0"/>
              <a:t>Interaction Diagrams for Simple Watch</a:t>
            </a:r>
            <a:endParaRPr lang="en-US" altLang="en-US" sz="3000" dirty="0"/>
          </a:p>
        </p:txBody>
      </p:sp>
      <p:sp>
        <p:nvSpPr>
          <p:cNvPr id="178179" name="AutoShape 3"/>
          <p:cNvSpPr>
            <a:spLocks noChangeArrowheads="1"/>
          </p:cNvSpPr>
          <p:nvPr/>
        </p:nvSpPr>
        <p:spPr bwMode="auto">
          <a:xfrm>
            <a:off x="3729038" y="1001713"/>
            <a:ext cx="1217612" cy="498475"/>
          </a:xfrm>
          <a:prstGeom prst="wedgeRoundRectCallout">
            <a:avLst>
              <a:gd name="adj1" fmla="val -44560"/>
              <a:gd name="adj2" fmla="val 73958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sz="2400" b="1">
                <a:solidFill>
                  <a:srgbClr val="FF0000"/>
                </a:solidFill>
                <a:latin typeface="Helvetica" charset="0"/>
              </a:rPr>
              <a:t>Object</a:t>
            </a:r>
            <a:endParaRPr lang="en-US" altLang="en-US" sz="2400">
              <a:latin typeface="Helvetica" charset="0"/>
            </a:endParaRPr>
          </a:p>
        </p:txBody>
      </p:sp>
      <p:sp>
        <p:nvSpPr>
          <p:cNvPr id="178180" name="AutoShape 4"/>
          <p:cNvSpPr>
            <a:spLocks noChangeArrowheads="1"/>
          </p:cNvSpPr>
          <p:nvPr/>
        </p:nvSpPr>
        <p:spPr bwMode="auto">
          <a:xfrm>
            <a:off x="3697288" y="4730750"/>
            <a:ext cx="1573212" cy="609600"/>
          </a:xfrm>
          <a:prstGeom prst="wedgeRoundRectCallout">
            <a:avLst>
              <a:gd name="adj1" fmla="val 6005"/>
              <a:gd name="adj2" fmla="val -89583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altLang="en-US" sz="2400" b="1">
                <a:solidFill>
                  <a:srgbClr val="FF0000"/>
                </a:solidFill>
                <a:latin typeface="Helvetica" charset="0"/>
              </a:rPr>
              <a:t>Message</a:t>
            </a:r>
            <a:endParaRPr lang="en-US" altLang="en-US" sz="2400">
              <a:solidFill>
                <a:srgbClr val="FF0000"/>
              </a:solidFill>
              <a:latin typeface="Helvetica" charset="0"/>
            </a:endParaRPr>
          </a:p>
        </p:txBody>
      </p:sp>
      <p:sp>
        <p:nvSpPr>
          <p:cNvPr id="178181" name="AutoShape 5"/>
          <p:cNvSpPr>
            <a:spLocks noChangeArrowheads="1"/>
          </p:cNvSpPr>
          <p:nvPr/>
        </p:nvSpPr>
        <p:spPr bwMode="auto">
          <a:xfrm>
            <a:off x="1516063" y="5024438"/>
            <a:ext cx="1784350" cy="498475"/>
          </a:xfrm>
          <a:prstGeom prst="wedgeRoundRectCallout">
            <a:avLst>
              <a:gd name="adj1" fmla="val -48486"/>
              <a:gd name="adj2" fmla="val -106051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sz="2400" b="1">
                <a:solidFill>
                  <a:srgbClr val="FF0000"/>
                </a:solidFill>
                <a:latin typeface="Helvetica" charset="0"/>
              </a:rPr>
              <a:t>Activation</a:t>
            </a:r>
            <a:endParaRPr lang="en-US" altLang="en-US" sz="2400">
              <a:solidFill>
                <a:srgbClr val="FF0000"/>
              </a:solidFill>
              <a:latin typeface="Helvetica" charset="0"/>
            </a:endParaRPr>
          </a:p>
        </p:txBody>
      </p:sp>
      <p:sp>
        <p:nvSpPr>
          <p:cNvPr id="178182" name="Text Box 6"/>
          <p:cNvSpPr txBox="1">
            <a:spLocks noChangeArrowheads="1"/>
          </p:cNvSpPr>
          <p:nvPr/>
        </p:nvSpPr>
        <p:spPr bwMode="auto">
          <a:xfrm>
            <a:off x="2362200" y="5638800"/>
            <a:ext cx="4667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altLang="en-US" sz="2400">
                <a:latin typeface="Times" charset="0"/>
              </a:rPr>
              <a:t>The </a:t>
            </a:r>
            <a:r>
              <a:rPr lang="en-US" altLang="en-US" sz="2400" b="1">
                <a:solidFill>
                  <a:srgbClr val="990000"/>
                </a:solidFill>
                <a:latin typeface="Times" charset="0"/>
              </a:rPr>
              <a:t>system behavior</a:t>
            </a:r>
            <a:r>
              <a:rPr lang="en-US" altLang="en-US" sz="2400">
                <a:latin typeface="Times" charset="0"/>
              </a:rPr>
              <a:t> as interactions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952500" y="1143000"/>
            <a:ext cx="7248525" cy="4325938"/>
            <a:chOff x="600" y="720"/>
            <a:chExt cx="4566" cy="2725"/>
          </a:xfrm>
        </p:grpSpPr>
        <p:sp>
          <p:nvSpPr>
            <p:cNvPr id="178184" name="Freeform 8"/>
            <p:cNvSpPr>
              <a:spLocks/>
            </p:cNvSpPr>
            <p:nvPr/>
          </p:nvSpPr>
          <p:spPr bwMode="auto">
            <a:xfrm>
              <a:off x="3251" y="1613"/>
              <a:ext cx="97" cy="65"/>
            </a:xfrm>
            <a:custGeom>
              <a:avLst/>
              <a:gdLst/>
              <a:ahLst/>
              <a:cxnLst>
                <a:cxn ang="0">
                  <a:pos x="0" y="32"/>
                </a:cxn>
                <a:cxn ang="0">
                  <a:pos x="0" y="0"/>
                </a:cxn>
                <a:cxn ang="0">
                  <a:pos x="97" y="32"/>
                </a:cxn>
                <a:cxn ang="0">
                  <a:pos x="0" y="65"/>
                </a:cxn>
                <a:cxn ang="0">
                  <a:pos x="0" y="32"/>
                </a:cxn>
              </a:cxnLst>
              <a:rect l="0" t="0" r="r" b="b"/>
              <a:pathLst>
                <a:path w="97" h="65">
                  <a:moveTo>
                    <a:pt x="0" y="32"/>
                  </a:moveTo>
                  <a:lnTo>
                    <a:pt x="0" y="0"/>
                  </a:lnTo>
                  <a:lnTo>
                    <a:pt x="97" y="32"/>
                  </a:lnTo>
                  <a:lnTo>
                    <a:pt x="0" y="65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0000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8185" name="Line 9"/>
            <p:cNvSpPr>
              <a:spLocks noChangeShapeType="1"/>
            </p:cNvSpPr>
            <p:nvPr/>
          </p:nvSpPr>
          <p:spPr bwMode="auto">
            <a:xfrm>
              <a:off x="2197" y="1645"/>
              <a:ext cx="1043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8186" name="Rectangle 10"/>
            <p:cNvSpPr>
              <a:spLocks noChangeArrowheads="1"/>
            </p:cNvSpPr>
            <p:nvPr/>
          </p:nvSpPr>
          <p:spPr bwMode="auto">
            <a:xfrm>
              <a:off x="2320" y="1508"/>
              <a:ext cx="804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sz="1400" b="1">
                  <a:solidFill>
                    <a:srgbClr val="000000"/>
                  </a:solidFill>
                  <a:latin typeface="Courier New" pitchFamily="49" charset="0"/>
                </a:rPr>
                <a:t>blinkHours()</a:t>
              </a:r>
              <a:endParaRPr lang="en-US" altLang="en-US" sz="2400">
                <a:latin typeface="Helvetica" charset="0"/>
              </a:endParaRPr>
            </a:p>
          </p:txBody>
        </p:sp>
        <p:sp>
          <p:nvSpPr>
            <p:cNvPr id="178187" name="Rectangle 11"/>
            <p:cNvSpPr>
              <a:spLocks noChangeArrowheads="1"/>
            </p:cNvSpPr>
            <p:nvPr/>
          </p:nvSpPr>
          <p:spPr bwMode="auto">
            <a:xfrm>
              <a:off x="3337" y="1634"/>
              <a:ext cx="119" cy="1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8188" name="Freeform 12"/>
            <p:cNvSpPr>
              <a:spLocks/>
            </p:cNvSpPr>
            <p:nvPr/>
          </p:nvSpPr>
          <p:spPr bwMode="auto">
            <a:xfrm>
              <a:off x="3240" y="1850"/>
              <a:ext cx="97" cy="64"/>
            </a:xfrm>
            <a:custGeom>
              <a:avLst/>
              <a:gdLst/>
              <a:ahLst/>
              <a:cxnLst>
                <a:cxn ang="0">
                  <a:pos x="0" y="32"/>
                </a:cxn>
                <a:cxn ang="0">
                  <a:pos x="0" y="0"/>
                </a:cxn>
                <a:cxn ang="0">
                  <a:pos x="97" y="32"/>
                </a:cxn>
                <a:cxn ang="0">
                  <a:pos x="0" y="64"/>
                </a:cxn>
                <a:cxn ang="0">
                  <a:pos x="0" y="32"/>
                </a:cxn>
              </a:cxnLst>
              <a:rect l="0" t="0" r="r" b="b"/>
              <a:pathLst>
                <a:path w="97" h="64">
                  <a:moveTo>
                    <a:pt x="0" y="32"/>
                  </a:moveTo>
                  <a:lnTo>
                    <a:pt x="0" y="0"/>
                  </a:lnTo>
                  <a:lnTo>
                    <a:pt x="97" y="32"/>
                  </a:lnTo>
                  <a:lnTo>
                    <a:pt x="0" y="64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0000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8189" name="Line 13"/>
            <p:cNvSpPr>
              <a:spLocks noChangeShapeType="1"/>
            </p:cNvSpPr>
            <p:nvPr/>
          </p:nvSpPr>
          <p:spPr bwMode="auto">
            <a:xfrm>
              <a:off x="2218" y="1882"/>
              <a:ext cx="1012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8190" name="Rectangle 14"/>
            <p:cNvSpPr>
              <a:spLocks noChangeArrowheads="1"/>
            </p:cNvSpPr>
            <p:nvPr/>
          </p:nvSpPr>
          <p:spPr bwMode="auto">
            <a:xfrm>
              <a:off x="2320" y="1744"/>
              <a:ext cx="938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sz="1400" b="1">
                  <a:solidFill>
                    <a:srgbClr val="000000"/>
                  </a:solidFill>
                  <a:latin typeface="Courier New" pitchFamily="49" charset="0"/>
                </a:rPr>
                <a:t>blinkMinutes()</a:t>
              </a:r>
              <a:endParaRPr lang="en-US" altLang="en-US" sz="2400">
                <a:latin typeface="Helvetica" charset="0"/>
              </a:endParaRPr>
            </a:p>
          </p:txBody>
        </p:sp>
        <p:sp>
          <p:nvSpPr>
            <p:cNvPr id="178191" name="Freeform 15"/>
            <p:cNvSpPr>
              <a:spLocks/>
            </p:cNvSpPr>
            <p:nvPr/>
          </p:nvSpPr>
          <p:spPr bwMode="auto">
            <a:xfrm>
              <a:off x="4478" y="2162"/>
              <a:ext cx="96" cy="64"/>
            </a:xfrm>
            <a:custGeom>
              <a:avLst/>
              <a:gdLst/>
              <a:ahLst/>
              <a:cxnLst>
                <a:cxn ang="0">
                  <a:pos x="0" y="32"/>
                </a:cxn>
                <a:cxn ang="0">
                  <a:pos x="0" y="0"/>
                </a:cxn>
                <a:cxn ang="0">
                  <a:pos x="96" y="32"/>
                </a:cxn>
                <a:cxn ang="0">
                  <a:pos x="0" y="64"/>
                </a:cxn>
                <a:cxn ang="0">
                  <a:pos x="0" y="32"/>
                </a:cxn>
              </a:cxnLst>
              <a:rect l="0" t="0" r="r" b="b"/>
              <a:pathLst>
                <a:path w="96" h="64">
                  <a:moveTo>
                    <a:pt x="0" y="32"/>
                  </a:moveTo>
                  <a:lnTo>
                    <a:pt x="0" y="0"/>
                  </a:lnTo>
                  <a:lnTo>
                    <a:pt x="96" y="32"/>
                  </a:lnTo>
                  <a:lnTo>
                    <a:pt x="0" y="64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0000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8192" name="Line 16"/>
            <p:cNvSpPr>
              <a:spLocks noChangeShapeType="1"/>
            </p:cNvSpPr>
            <p:nvPr/>
          </p:nvSpPr>
          <p:spPr bwMode="auto">
            <a:xfrm>
              <a:off x="2197" y="2194"/>
              <a:ext cx="2270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8193" name="Rectangle 17"/>
            <p:cNvSpPr>
              <a:spLocks noChangeArrowheads="1"/>
            </p:cNvSpPr>
            <p:nvPr/>
          </p:nvSpPr>
          <p:spPr bwMode="auto">
            <a:xfrm>
              <a:off x="3447" y="2040"/>
              <a:ext cx="120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sz="1400" b="1">
                  <a:solidFill>
                    <a:srgbClr val="000000"/>
                  </a:solidFill>
                  <a:latin typeface="Courier New" pitchFamily="49" charset="0"/>
                </a:rPr>
                <a:t>incrementMinutes()</a:t>
              </a:r>
              <a:endParaRPr lang="en-US" altLang="en-US" sz="2400">
                <a:latin typeface="Helvetica" charset="0"/>
              </a:endParaRPr>
            </a:p>
          </p:txBody>
        </p:sp>
        <p:sp>
          <p:nvSpPr>
            <p:cNvPr id="178194" name="Rectangle 18"/>
            <p:cNvSpPr>
              <a:spLocks noChangeArrowheads="1"/>
            </p:cNvSpPr>
            <p:nvPr/>
          </p:nvSpPr>
          <p:spPr bwMode="auto">
            <a:xfrm>
              <a:off x="4585" y="2183"/>
              <a:ext cx="118" cy="39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8195" name="Freeform 19"/>
            <p:cNvSpPr>
              <a:spLocks/>
            </p:cNvSpPr>
            <p:nvPr/>
          </p:nvSpPr>
          <p:spPr bwMode="auto">
            <a:xfrm>
              <a:off x="3461" y="2345"/>
              <a:ext cx="97" cy="64"/>
            </a:xfrm>
            <a:custGeom>
              <a:avLst/>
              <a:gdLst/>
              <a:ahLst/>
              <a:cxnLst>
                <a:cxn ang="0">
                  <a:pos x="97" y="32"/>
                </a:cxn>
                <a:cxn ang="0">
                  <a:pos x="97" y="64"/>
                </a:cxn>
                <a:cxn ang="0">
                  <a:pos x="0" y="32"/>
                </a:cxn>
                <a:cxn ang="0">
                  <a:pos x="97" y="0"/>
                </a:cxn>
                <a:cxn ang="0">
                  <a:pos x="97" y="32"/>
                </a:cxn>
              </a:cxnLst>
              <a:rect l="0" t="0" r="r" b="b"/>
              <a:pathLst>
                <a:path w="97" h="64">
                  <a:moveTo>
                    <a:pt x="97" y="32"/>
                  </a:moveTo>
                  <a:lnTo>
                    <a:pt x="97" y="64"/>
                  </a:lnTo>
                  <a:lnTo>
                    <a:pt x="0" y="32"/>
                  </a:lnTo>
                  <a:lnTo>
                    <a:pt x="97" y="0"/>
                  </a:lnTo>
                  <a:lnTo>
                    <a:pt x="97" y="32"/>
                  </a:lnTo>
                  <a:close/>
                </a:path>
              </a:pathLst>
            </a:custGeom>
            <a:solidFill>
              <a:srgbClr val="0000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8196" name="Line 20"/>
            <p:cNvSpPr>
              <a:spLocks noChangeShapeType="1"/>
            </p:cNvSpPr>
            <p:nvPr/>
          </p:nvSpPr>
          <p:spPr bwMode="auto">
            <a:xfrm>
              <a:off x="3558" y="2377"/>
              <a:ext cx="1038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8197" name="Rectangle 21"/>
            <p:cNvSpPr>
              <a:spLocks noChangeArrowheads="1"/>
            </p:cNvSpPr>
            <p:nvPr/>
          </p:nvSpPr>
          <p:spPr bwMode="auto">
            <a:xfrm>
              <a:off x="3738" y="2239"/>
              <a:ext cx="603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sz="1400" b="1">
                  <a:solidFill>
                    <a:srgbClr val="000000"/>
                  </a:solidFill>
                  <a:latin typeface="Courier New" pitchFamily="49" charset="0"/>
                </a:rPr>
                <a:t>refresh()</a:t>
              </a:r>
              <a:endParaRPr lang="en-US" altLang="en-US" sz="2400">
                <a:latin typeface="Helvetica" charset="0"/>
              </a:endParaRPr>
            </a:p>
          </p:txBody>
        </p:sp>
        <p:sp>
          <p:nvSpPr>
            <p:cNvPr id="178198" name="Freeform 22"/>
            <p:cNvSpPr>
              <a:spLocks/>
            </p:cNvSpPr>
            <p:nvPr/>
          </p:nvSpPr>
          <p:spPr bwMode="auto">
            <a:xfrm>
              <a:off x="4467" y="2614"/>
              <a:ext cx="97" cy="64"/>
            </a:xfrm>
            <a:custGeom>
              <a:avLst/>
              <a:gdLst/>
              <a:ahLst/>
              <a:cxnLst>
                <a:cxn ang="0">
                  <a:pos x="0" y="32"/>
                </a:cxn>
                <a:cxn ang="0">
                  <a:pos x="0" y="0"/>
                </a:cxn>
                <a:cxn ang="0">
                  <a:pos x="97" y="32"/>
                </a:cxn>
                <a:cxn ang="0">
                  <a:pos x="0" y="64"/>
                </a:cxn>
                <a:cxn ang="0">
                  <a:pos x="0" y="32"/>
                </a:cxn>
              </a:cxnLst>
              <a:rect l="0" t="0" r="r" b="b"/>
              <a:pathLst>
                <a:path w="97" h="64">
                  <a:moveTo>
                    <a:pt x="0" y="32"/>
                  </a:moveTo>
                  <a:lnTo>
                    <a:pt x="0" y="0"/>
                  </a:lnTo>
                  <a:lnTo>
                    <a:pt x="97" y="32"/>
                  </a:lnTo>
                  <a:lnTo>
                    <a:pt x="0" y="64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0000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8199" name="Line 23"/>
            <p:cNvSpPr>
              <a:spLocks noChangeShapeType="1"/>
            </p:cNvSpPr>
            <p:nvPr/>
          </p:nvSpPr>
          <p:spPr bwMode="auto">
            <a:xfrm>
              <a:off x="2218" y="2646"/>
              <a:ext cx="2238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8200" name="Rectangle 24"/>
            <p:cNvSpPr>
              <a:spLocks noChangeArrowheads="1"/>
            </p:cNvSpPr>
            <p:nvPr/>
          </p:nvSpPr>
          <p:spPr bwMode="auto">
            <a:xfrm>
              <a:off x="3447" y="2516"/>
              <a:ext cx="1005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sz="1400" b="1">
                  <a:solidFill>
                    <a:srgbClr val="000000"/>
                  </a:solidFill>
                  <a:latin typeface="Courier New" pitchFamily="49" charset="0"/>
                </a:rPr>
                <a:t>commitNewTime()</a:t>
              </a:r>
              <a:endParaRPr lang="en-US" altLang="en-US" sz="2400">
                <a:latin typeface="Helvetica" charset="0"/>
              </a:endParaRPr>
            </a:p>
          </p:txBody>
        </p:sp>
        <p:sp>
          <p:nvSpPr>
            <p:cNvPr id="178201" name="Rectangle 25"/>
            <p:cNvSpPr>
              <a:spLocks noChangeArrowheads="1"/>
            </p:cNvSpPr>
            <p:nvPr/>
          </p:nvSpPr>
          <p:spPr bwMode="auto">
            <a:xfrm>
              <a:off x="4585" y="2635"/>
              <a:ext cx="118" cy="1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8202" name="Freeform 26"/>
            <p:cNvSpPr>
              <a:spLocks/>
            </p:cNvSpPr>
            <p:nvPr/>
          </p:nvSpPr>
          <p:spPr bwMode="auto">
            <a:xfrm>
              <a:off x="3240" y="2796"/>
              <a:ext cx="97" cy="65"/>
            </a:xfrm>
            <a:custGeom>
              <a:avLst/>
              <a:gdLst/>
              <a:ahLst/>
              <a:cxnLst>
                <a:cxn ang="0">
                  <a:pos x="0" y="33"/>
                </a:cxn>
                <a:cxn ang="0">
                  <a:pos x="0" y="0"/>
                </a:cxn>
                <a:cxn ang="0">
                  <a:pos x="97" y="33"/>
                </a:cxn>
                <a:cxn ang="0">
                  <a:pos x="0" y="65"/>
                </a:cxn>
                <a:cxn ang="0">
                  <a:pos x="0" y="33"/>
                </a:cxn>
              </a:cxnLst>
              <a:rect l="0" t="0" r="r" b="b"/>
              <a:pathLst>
                <a:path w="97" h="65">
                  <a:moveTo>
                    <a:pt x="0" y="33"/>
                  </a:moveTo>
                  <a:lnTo>
                    <a:pt x="0" y="0"/>
                  </a:lnTo>
                  <a:lnTo>
                    <a:pt x="97" y="33"/>
                  </a:lnTo>
                  <a:lnTo>
                    <a:pt x="0" y="65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0000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8203" name="Line 27"/>
            <p:cNvSpPr>
              <a:spLocks noChangeShapeType="1"/>
            </p:cNvSpPr>
            <p:nvPr/>
          </p:nvSpPr>
          <p:spPr bwMode="auto">
            <a:xfrm>
              <a:off x="2197" y="2829"/>
              <a:ext cx="1033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8204" name="Rectangle 28"/>
            <p:cNvSpPr>
              <a:spLocks noChangeArrowheads="1"/>
            </p:cNvSpPr>
            <p:nvPr/>
          </p:nvSpPr>
          <p:spPr bwMode="auto">
            <a:xfrm>
              <a:off x="2320" y="2691"/>
              <a:ext cx="938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sz="1400" b="1">
                  <a:solidFill>
                    <a:srgbClr val="000000"/>
                  </a:solidFill>
                  <a:latin typeface="Courier New" pitchFamily="49" charset="0"/>
                </a:rPr>
                <a:t>stopBlinking()</a:t>
              </a:r>
              <a:endParaRPr lang="en-US" altLang="en-US" sz="2400">
                <a:latin typeface="Helvetica" charset="0"/>
              </a:endParaRPr>
            </a:p>
          </p:txBody>
        </p:sp>
        <p:sp>
          <p:nvSpPr>
            <p:cNvPr id="178205" name="Rectangle 29"/>
            <p:cNvSpPr>
              <a:spLocks noChangeArrowheads="1"/>
            </p:cNvSpPr>
            <p:nvPr/>
          </p:nvSpPr>
          <p:spPr bwMode="auto">
            <a:xfrm>
              <a:off x="852" y="1484"/>
              <a:ext cx="119" cy="160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grpSp>
          <p:nvGrpSpPr>
            <p:cNvPr id="3" name="Group 30"/>
            <p:cNvGrpSpPr>
              <a:grpSpLocks/>
            </p:cNvGrpSpPr>
            <p:nvPr/>
          </p:nvGrpSpPr>
          <p:grpSpPr bwMode="auto">
            <a:xfrm>
              <a:off x="2143" y="1131"/>
              <a:ext cx="2508" cy="2314"/>
              <a:chOff x="2143" y="1131"/>
              <a:chExt cx="2508" cy="2507"/>
            </a:xfrm>
          </p:grpSpPr>
          <p:grpSp>
            <p:nvGrpSpPr>
              <p:cNvPr id="4" name="Group 31"/>
              <p:cNvGrpSpPr>
                <a:grpSpLocks/>
              </p:cNvGrpSpPr>
              <p:nvPr/>
            </p:nvGrpSpPr>
            <p:grpSpPr bwMode="auto">
              <a:xfrm>
                <a:off x="3402" y="1239"/>
                <a:ext cx="1" cy="2399"/>
                <a:chOff x="3402" y="1419"/>
                <a:chExt cx="1" cy="2399"/>
              </a:xfrm>
            </p:grpSpPr>
            <p:sp>
              <p:nvSpPr>
                <p:cNvPr id="178208" name="Line 32"/>
                <p:cNvSpPr>
                  <a:spLocks noChangeShapeType="1"/>
                </p:cNvSpPr>
                <p:nvPr/>
              </p:nvSpPr>
              <p:spPr bwMode="auto">
                <a:xfrm>
                  <a:off x="3402" y="1419"/>
                  <a:ext cx="1" cy="76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8209" name="Line 33"/>
                <p:cNvSpPr>
                  <a:spLocks noChangeShapeType="1"/>
                </p:cNvSpPr>
                <p:nvPr/>
              </p:nvSpPr>
              <p:spPr bwMode="auto">
                <a:xfrm>
                  <a:off x="3402" y="1570"/>
                  <a:ext cx="1" cy="75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8210" name="Line 34"/>
                <p:cNvSpPr>
                  <a:spLocks noChangeShapeType="1"/>
                </p:cNvSpPr>
                <p:nvPr/>
              </p:nvSpPr>
              <p:spPr bwMode="auto">
                <a:xfrm>
                  <a:off x="3402" y="1710"/>
                  <a:ext cx="1" cy="86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8211" name="Line 35"/>
                <p:cNvSpPr>
                  <a:spLocks noChangeShapeType="1"/>
                </p:cNvSpPr>
                <p:nvPr/>
              </p:nvSpPr>
              <p:spPr bwMode="auto">
                <a:xfrm>
                  <a:off x="3402" y="1860"/>
                  <a:ext cx="1" cy="76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8212" name="Line 36"/>
                <p:cNvSpPr>
                  <a:spLocks noChangeShapeType="1"/>
                </p:cNvSpPr>
                <p:nvPr/>
              </p:nvSpPr>
              <p:spPr bwMode="auto">
                <a:xfrm>
                  <a:off x="3402" y="2011"/>
                  <a:ext cx="1" cy="75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8213" name="Line 37"/>
                <p:cNvSpPr>
                  <a:spLocks noChangeShapeType="1"/>
                </p:cNvSpPr>
                <p:nvPr/>
              </p:nvSpPr>
              <p:spPr bwMode="auto">
                <a:xfrm>
                  <a:off x="3402" y="2162"/>
                  <a:ext cx="1" cy="75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8214" name="Line 38"/>
                <p:cNvSpPr>
                  <a:spLocks noChangeShapeType="1"/>
                </p:cNvSpPr>
                <p:nvPr/>
              </p:nvSpPr>
              <p:spPr bwMode="auto">
                <a:xfrm>
                  <a:off x="3402" y="2302"/>
                  <a:ext cx="1" cy="86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8215" name="Line 39"/>
                <p:cNvSpPr>
                  <a:spLocks noChangeShapeType="1"/>
                </p:cNvSpPr>
                <p:nvPr/>
              </p:nvSpPr>
              <p:spPr bwMode="auto">
                <a:xfrm>
                  <a:off x="3402" y="2452"/>
                  <a:ext cx="1" cy="75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8216" name="Line 40"/>
                <p:cNvSpPr>
                  <a:spLocks noChangeShapeType="1"/>
                </p:cNvSpPr>
                <p:nvPr/>
              </p:nvSpPr>
              <p:spPr bwMode="auto">
                <a:xfrm>
                  <a:off x="3402" y="2603"/>
                  <a:ext cx="1" cy="75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8217" name="Line 41"/>
                <p:cNvSpPr>
                  <a:spLocks noChangeShapeType="1"/>
                </p:cNvSpPr>
                <p:nvPr/>
              </p:nvSpPr>
              <p:spPr bwMode="auto">
                <a:xfrm>
                  <a:off x="3402" y="2743"/>
                  <a:ext cx="1" cy="86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8218" name="Line 42"/>
                <p:cNvSpPr>
                  <a:spLocks noChangeShapeType="1"/>
                </p:cNvSpPr>
                <p:nvPr/>
              </p:nvSpPr>
              <p:spPr bwMode="auto">
                <a:xfrm>
                  <a:off x="3402" y="3044"/>
                  <a:ext cx="1" cy="75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8219" name="Line 43"/>
                <p:cNvSpPr>
                  <a:spLocks noChangeShapeType="1"/>
                </p:cNvSpPr>
                <p:nvPr/>
              </p:nvSpPr>
              <p:spPr bwMode="auto">
                <a:xfrm>
                  <a:off x="3402" y="3184"/>
                  <a:ext cx="1" cy="86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8220" name="Line 44"/>
                <p:cNvSpPr>
                  <a:spLocks noChangeShapeType="1"/>
                </p:cNvSpPr>
                <p:nvPr/>
              </p:nvSpPr>
              <p:spPr bwMode="auto">
                <a:xfrm>
                  <a:off x="3402" y="3334"/>
                  <a:ext cx="1" cy="76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8221" name="Line 45"/>
                <p:cNvSpPr>
                  <a:spLocks noChangeShapeType="1"/>
                </p:cNvSpPr>
                <p:nvPr/>
              </p:nvSpPr>
              <p:spPr bwMode="auto">
                <a:xfrm>
                  <a:off x="3402" y="3485"/>
                  <a:ext cx="1" cy="75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8222" name="Line 46"/>
                <p:cNvSpPr>
                  <a:spLocks noChangeShapeType="1"/>
                </p:cNvSpPr>
                <p:nvPr/>
              </p:nvSpPr>
              <p:spPr bwMode="auto">
                <a:xfrm>
                  <a:off x="3402" y="3625"/>
                  <a:ext cx="1" cy="86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8223" name="Line 47"/>
                <p:cNvSpPr>
                  <a:spLocks noChangeShapeType="1"/>
                </p:cNvSpPr>
                <p:nvPr/>
              </p:nvSpPr>
              <p:spPr bwMode="auto">
                <a:xfrm>
                  <a:off x="3402" y="3775"/>
                  <a:ext cx="1" cy="43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</p:grpSp>
          <p:grpSp>
            <p:nvGrpSpPr>
              <p:cNvPr id="5" name="Group 48"/>
              <p:cNvGrpSpPr>
                <a:grpSpLocks/>
              </p:cNvGrpSpPr>
              <p:nvPr/>
            </p:nvGrpSpPr>
            <p:grpSpPr bwMode="auto">
              <a:xfrm>
                <a:off x="4650" y="1131"/>
                <a:ext cx="1" cy="2507"/>
                <a:chOff x="4650" y="1322"/>
                <a:chExt cx="1" cy="2507"/>
              </a:xfrm>
            </p:grpSpPr>
            <p:sp>
              <p:nvSpPr>
                <p:cNvPr id="178225" name="Line 49"/>
                <p:cNvSpPr>
                  <a:spLocks noChangeShapeType="1"/>
                </p:cNvSpPr>
                <p:nvPr/>
              </p:nvSpPr>
              <p:spPr bwMode="auto">
                <a:xfrm>
                  <a:off x="4650" y="1322"/>
                  <a:ext cx="1" cy="44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8226" name="Line 50"/>
                <p:cNvSpPr>
                  <a:spLocks noChangeShapeType="1"/>
                </p:cNvSpPr>
                <p:nvPr/>
              </p:nvSpPr>
              <p:spPr bwMode="auto">
                <a:xfrm>
                  <a:off x="4650" y="1430"/>
                  <a:ext cx="1" cy="75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8227" name="Line 51"/>
                <p:cNvSpPr>
                  <a:spLocks noChangeShapeType="1"/>
                </p:cNvSpPr>
                <p:nvPr/>
              </p:nvSpPr>
              <p:spPr bwMode="auto">
                <a:xfrm>
                  <a:off x="4650" y="1581"/>
                  <a:ext cx="1" cy="75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8228" name="Line 52"/>
                <p:cNvSpPr>
                  <a:spLocks noChangeShapeType="1"/>
                </p:cNvSpPr>
                <p:nvPr/>
              </p:nvSpPr>
              <p:spPr bwMode="auto">
                <a:xfrm>
                  <a:off x="4650" y="1721"/>
                  <a:ext cx="1" cy="86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8229" name="Line 53"/>
                <p:cNvSpPr>
                  <a:spLocks noChangeShapeType="1"/>
                </p:cNvSpPr>
                <p:nvPr/>
              </p:nvSpPr>
              <p:spPr bwMode="auto">
                <a:xfrm>
                  <a:off x="4650" y="1871"/>
                  <a:ext cx="1" cy="75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8230" name="Line 54"/>
                <p:cNvSpPr>
                  <a:spLocks noChangeShapeType="1"/>
                </p:cNvSpPr>
                <p:nvPr/>
              </p:nvSpPr>
              <p:spPr bwMode="auto">
                <a:xfrm>
                  <a:off x="4650" y="2022"/>
                  <a:ext cx="1" cy="75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8231" name="Line 55"/>
                <p:cNvSpPr>
                  <a:spLocks noChangeShapeType="1"/>
                </p:cNvSpPr>
                <p:nvPr/>
              </p:nvSpPr>
              <p:spPr bwMode="auto">
                <a:xfrm>
                  <a:off x="4650" y="2172"/>
                  <a:ext cx="1" cy="76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8232" name="Line 56"/>
                <p:cNvSpPr>
                  <a:spLocks noChangeShapeType="1"/>
                </p:cNvSpPr>
                <p:nvPr/>
              </p:nvSpPr>
              <p:spPr bwMode="auto">
                <a:xfrm>
                  <a:off x="4650" y="2312"/>
                  <a:ext cx="1" cy="86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8233" name="Line 57"/>
                <p:cNvSpPr>
                  <a:spLocks noChangeShapeType="1"/>
                </p:cNvSpPr>
                <p:nvPr/>
              </p:nvSpPr>
              <p:spPr bwMode="auto">
                <a:xfrm>
                  <a:off x="4650" y="2463"/>
                  <a:ext cx="1" cy="75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8234" name="Line 58"/>
                <p:cNvSpPr>
                  <a:spLocks noChangeShapeType="1"/>
                </p:cNvSpPr>
                <p:nvPr/>
              </p:nvSpPr>
              <p:spPr bwMode="auto">
                <a:xfrm>
                  <a:off x="4650" y="2614"/>
                  <a:ext cx="1" cy="75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8235" name="Line 59"/>
                <p:cNvSpPr>
                  <a:spLocks noChangeShapeType="1"/>
                </p:cNvSpPr>
                <p:nvPr/>
              </p:nvSpPr>
              <p:spPr bwMode="auto">
                <a:xfrm>
                  <a:off x="4650" y="2785"/>
                  <a:ext cx="1" cy="86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8236" name="Line 60"/>
                <p:cNvSpPr>
                  <a:spLocks noChangeShapeType="1"/>
                </p:cNvSpPr>
                <p:nvPr/>
              </p:nvSpPr>
              <p:spPr bwMode="auto">
                <a:xfrm>
                  <a:off x="4650" y="2904"/>
                  <a:ext cx="1" cy="75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8237" name="Line 61"/>
                <p:cNvSpPr>
                  <a:spLocks noChangeShapeType="1"/>
                </p:cNvSpPr>
                <p:nvPr/>
              </p:nvSpPr>
              <p:spPr bwMode="auto">
                <a:xfrm>
                  <a:off x="4650" y="3055"/>
                  <a:ext cx="1" cy="75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8238" name="Line 62"/>
                <p:cNvSpPr>
                  <a:spLocks noChangeShapeType="1"/>
                </p:cNvSpPr>
                <p:nvPr/>
              </p:nvSpPr>
              <p:spPr bwMode="auto">
                <a:xfrm>
                  <a:off x="4650" y="3194"/>
                  <a:ext cx="1" cy="87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8239" name="Line 63"/>
                <p:cNvSpPr>
                  <a:spLocks noChangeShapeType="1"/>
                </p:cNvSpPr>
                <p:nvPr/>
              </p:nvSpPr>
              <p:spPr bwMode="auto">
                <a:xfrm>
                  <a:off x="4650" y="3345"/>
                  <a:ext cx="1" cy="75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8240" name="Line 64"/>
                <p:cNvSpPr>
                  <a:spLocks noChangeShapeType="1"/>
                </p:cNvSpPr>
                <p:nvPr/>
              </p:nvSpPr>
              <p:spPr bwMode="auto">
                <a:xfrm>
                  <a:off x="4650" y="3496"/>
                  <a:ext cx="1" cy="75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8241" name="Line 65"/>
                <p:cNvSpPr>
                  <a:spLocks noChangeShapeType="1"/>
                </p:cNvSpPr>
                <p:nvPr/>
              </p:nvSpPr>
              <p:spPr bwMode="auto">
                <a:xfrm>
                  <a:off x="4650" y="3636"/>
                  <a:ext cx="1" cy="86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8242" name="Line 66"/>
                <p:cNvSpPr>
                  <a:spLocks noChangeShapeType="1"/>
                </p:cNvSpPr>
                <p:nvPr/>
              </p:nvSpPr>
              <p:spPr bwMode="auto">
                <a:xfrm>
                  <a:off x="4650" y="3786"/>
                  <a:ext cx="1" cy="43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</p:grpSp>
          <p:grpSp>
            <p:nvGrpSpPr>
              <p:cNvPr id="6" name="Group 67"/>
              <p:cNvGrpSpPr>
                <a:grpSpLocks/>
              </p:cNvGrpSpPr>
              <p:nvPr/>
            </p:nvGrpSpPr>
            <p:grpSpPr bwMode="auto">
              <a:xfrm>
                <a:off x="2143" y="1142"/>
                <a:ext cx="1" cy="2496"/>
                <a:chOff x="2143" y="1322"/>
                <a:chExt cx="1" cy="2496"/>
              </a:xfrm>
            </p:grpSpPr>
            <p:sp>
              <p:nvSpPr>
                <p:cNvPr id="178244" name="Line 68"/>
                <p:cNvSpPr>
                  <a:spLocks noChangeShapeType="1"/>
                </p:cNvSpPr>
                <p:nvPr/>
              </p:nvSpPr>
              <p:spPr bwMode="auto">
                <a:xfrm>
                  <a:off x="2143" y="1322"/>
                  <a:ext cx="1" cy="44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8245" name="Line 69"/>
                <p:cNvSpPr>
                  <a:spLocks noChangeShapeType="1"/>
                </p:cNvSpPr>
                <p:nvPr/>
              </p:nvSpPr>
              <p:spPr bwMode="auto">
                <a:xfrm>
                  <a:off x="2143" y="1430"/>
                  <a:ext cx="1" cy="75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8246" name="Line 70"/>
                <p:cNvSpPr>
                  <a:spLocks noChangeShapeType="1"/>
                </p:cNvSpPr>
                <p:nvPr/>
              </p:nvSpPr>
              <p:spPr bwMode="auto">
                <a:xfrm>
                  <a:off x="2143" y="1581"/>
                  <a:ext cx="1" cy="75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8247" name="Line 71"/>
                <p:cNvSpPr>
                  <a:spLocks noChangeShapeType="1"/>
                </p:cNvSpPr>
                <p:nvPr/>
              </p:nvSpPr>
              <p:spPr bwMode="auto">
                <a:xfrm>
                  <a:off x="2143" y="1721"/>
                  <a:ext cx="1" cy="86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8248" name="Line 72"/>
                <p:cNvSpPr>
                  <a:spLocks noChangeShapeType="1"/>
                </p:cNvSpPr>
                <p:nvPr/>
              </p:nvSpPr>
              <p:spPr bwMode="auto">
                <a:xfrm>
                  <a:off x="2143" y="1871"/>
                  <a:ext cx="1" cy="75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8249" name="Line 73"/>
                <p:cNvSpPr>
                  <a:spLocks noChangeShapeType="1"/>
                </p:cNvSpPr>
                <p:nvPr/>
              </p:nvSpPr>
              <p:spPr bwMode="auto">
                <a:xfrm>
                  <a:off x="2143" y="2022"/>
                  <a:ext cx="1" cy="75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8250" name="Line 74"/>
                <p:cNvSpPr>
                  <a:spLocks noChangeShapeType="1"/>
                </p:cNvSpPr>
                <p:nvPr/>
              </p:nvSpPr>
              <p:spPr bwMode="auto">
                <a:xfrm>
                  <a:off x="2143" y="2162"/>
                  <a:ext cx="1" cy="75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8251" name="Line 75"/>
                <p:cNvSpPr>
                  <a:spLocks noChangeShapeType="1"/>
                </p:cNvSpPr>
                <p:nvPr/>
              </p:nvSpPr>
              <p:spPr bwMode="auto">
                <a:xfrm>
                  <a:off x="2143" y="2312"/>
                  <a:ext cx="1" cy="76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8252" name="Line 76"/>
                <p:cNvSpPr>
                  <a:spLocks noChangeShapeType="1"/>
                </p:cNvSpPr>
                <p:nvPr/>
              </p:nvSpPr>
              <p:spPr bwMode="auto">
                <a:xfrm>
                  <a:off x="2143" y="2452"/>
                  <a:ext cx="1" cy="86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8253" name="Line 77"/>
                <p:cNvSpPr>
                  <a:spLocks noChangeShapeType="1"/>
                </p:cNvSpPr>
                <p:nvPr/>
              </p:nvSpPr>
              <p:spPr bwMode="auto">
                <a:xfrm>
                  <a:off x="2143" y="2603"/>
                  <a:ext cx="1" cy="75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8254" name="Line 78"/>
                <p:cNvSpPr>
                  <a:spLocks noChangeShapeType="1"/>
                </p:cNvSpPr>
                <p:nvPr/>
              </p:nvSpPr>
              <p:spPr bwMode="auto">
                <a:xfrm>
                  <a:off x="2143" y="2753"/>
                  <a:ext cx="1" cy="76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8255" name="Line 79"/>
                <p:cNvSpPr>
                  <a:spLocks noChangeShapeType="1"/>
                </p:cNvSpPr>
                <p:nvPr/>
              </p:nvSpPr>
              <p:spPr bwMode="auto">
                <a:xfrm>
                  <a:off x="2143" y="2893"/>
                  <a:ext cx="1" cy="86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8256" name="Line 80"/>
                <p:cNvSpPr>
                  <a:spLocks noChangeShapeType="1"/>
                </p:cNvSpPr>
                <p:nvPr/>
              </p:nvSpPr>
              <p:spPr bwMode="auto">
                <a:xfrm>
                  <a:off x="2143" y="3044"/>
                  <a:ext cx="1" cy="75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8257" name="Line 81"/>
                <p:cNvSpPr>
                  <a:spLocks noChangeShapeType="1"/>
                </p:cNvSpPr>
                <p:nvPr/>
              </p:nvSpPr>
              <p:spPr bwMode="auto">
                <a:xfrm>
                  <a:off x="2143" y="3194"/>
                  <a:ext cx="1" cy="76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8258" name="Line 82"/>
                <p:cNvSpPr>
                  <a:spLocks noChangeShapeType="1"/>
                </p:cNvSpPr>
                <p:nvPr/>
              </p:nvSpPr>
              <p:spPr bwMode="auto">
                <a:xfrm>
                  <a:off x="2143" y="3334"/>
                  <a:ext cx="1" cy="86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8259" name="Line 83"/>
                <p:cNvSpPr>
                  <a:spLocks noChangeShapeType="1"/>
                </p:cNvSpPr>
                <p:nvPr/>
              </p:nvSpPr>
              <p:spPr bwMode="auto">
                <a:xfrm>
                  <a:off x="2143" y="3485"/>
                  <a:ext cx="1" cy="75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8260" name="Line 84"/>
                <p:cNvSpPr>
                  <a:spLocks noChangeShapeType="1"/>
                </p:cNvSpPr>
                <p:nvPr/>
              </p:nvSpPr>
              <p:spPr bwMode="auto">
                <a:xfrm>
                  <a:off x="2143" y="3636"/>
                  <a:ext cx="1" cy="75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8261" name="Line 85"/>
                <p:cNvSpPr>
                  <a:spLocks noChangeShapeType="1"/>
                </p:cNvSpPr>
                <p:nvPr/>
              </p:nvSpPr>
              <p:spPr bwMode="auto">
                <a:xfrm>
                  <a:off x="2143" y="3775"/>
                  <a:ext cx="1" cy="43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</p:grpSp>
        </p:grpSp>
        <p:sp>
          <p:nvSpPr>
            <p:cNvPr id="178262" name="Freeform 86"/>
            <p:cNvSpPr>
              <a:spLocks/>
            </p:cNvSpPr>
            <p:nvPr/>
          </p:nvSpPr>
          <p:spPr bwMode="auto">
            <a:xfrm>
              <a:off x="1971" y="1570"/>
              <a:ext cx="97" cy="64"/>
            </a:xfrm>
            <a:custGeom>
              <a:avLst/>
              <a:gdLst/>
              <a:ahLst/>
              <a:cxnLst>
                <a:cxn ang="0">
                  <a:pos x="0" y="32"/>
                </a:cxn>
                <a:cxn ang="0">
                  <a:pos x="0" y="0"/>
                </a:cxn>
                <a:cxn ang="0">
                  <a:pos x="97" y="32"/>
                </a:cxn>
                <a:cxn ang="0">
                  <a:pos x="0" y="64"/>
                </a:cxn>
                <a:cxn ang="0">
                  <a:pos x="0" y="32"/>
                </a:cxn>
              </a:cxnLst>
              <a:rect l="0" t="0" r="r" b="b"/>
              <a:pathLst>
                <a:path w="97" h="64">
                  <a:moveTo>
                    <a:pt x="0" y="32"/>
                  </a:moveTo>
                  <a:lnTo>
                    <a:pt x="0" y="0"/>
                  </a:lnTo>
                  <a:lnTo>
                    <a:pt x="97" y="32"/>
                  </a:lnTo>
                  <a:lnTo>
                    <a:pt x="0" y="64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0000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8263" name="Line 87"/>
            <p:cNvSpPr>
              <a:spLocks noChangeShapeType="1"/>
            </p:cNvSpPr>
            <p:nvPr/>
          </p:nvSpPr>
          <p:spPr bwMode="auto">
            <a:xfrm>
              <a:off x="971" y="1602"/>
              <a:ext cx="989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8264" name="Rectangle 88"/>
            <p:cNvSpPr>
              <a:spLocks noChangeArrowheads="1"/>
            </p:cNvSpPr>
            <p:nvPr/>
          </p:nvSpPr>
          <p:spPr bwMode="auto">
            <a:xfrm>
              <a:off x="1028" y="1457"/>
              <a:ext cx="938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sz="1400" b="1">
                  <a:solidFill>
                    <a:srgbClr val="000000"/>
                  </a:solidFill>
                  <a:latin typeface="Courier New" pitchFamily="49" charset="0"/>
                </a:rPr>
                <a:t>pressButton1()</a:t>
              </a:r>
              <a:endParaRPr lang="en-US" altLang="en-US" sz="2400">
                <a:latin typeface="Helvetica" charset="0"/>
              </a:endParaRPr>
            </a:p>
          </p:txBody>
        </p:sp>
        <p:sp>
          <p:nvSpPr>
            <p:cNvPr id="178265" name="Rectangle 89"/>
            <p:cNvSpPr>
              <a:spLocks noChangeArrowheads="1"/>
            </p:cNvSpPr>
            <p:nvPr/>
          </p:nvSpPr>
          <p:spPr bwMode="auto">
            <a:xfrm>
              <a:off x="2079" y="1839"/>
              <a:ext cx="118" cy="1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8266" name="Freeform 90"/>
            <p:cNvSpPr>
              <a:spLocks/>
            </p:cNvSpPr>
            <p:nvPr/>
          </p:nvSpPr>
          <p:spPr bwMode="auto">
            <a:xfrm>
              <a:off x="1971" y="2119"/>
              <a:ext cx="97" cy="64"/>
            </a:xfrm>
            <a:custGeom>
              <a:avLst/>
              <a:gdLst/>
              <a:ahLst/>
              <a:cxnLst>
                <a:cxn ang="0">
                  <a:pos x="0" y="32"/>
                </a:cxn>
                <a:cxn ang="0">
                  <a:pos x="0" y="0"/>
                </a:cxn>
                <a:cxn ang="0">
                  <a:pos x="97" y="32"/>
                </a:cxn>
                <a:cxn ang="0">
                  <a:pos x="0" y="64"/>
                </a:cxn>
                <a:cxn ang="0">
                  <a:pos x="0" y="32"/>
                </a:cxn>
              </a:cxnLst>
              <a:rect l="0" t="0" r="r" b="b"/>
              <a:pathLst>
                <a:path w="97" h="64">
                  <a:moveTo>
                    <a:pt x="0" y="32"/>
                  </a:moveTo>
                  <a:lnTo>
                    <a:pt x="0" y="0"/>
                  </a:lnTo>
                  <a:lnTo>
                    <a:pt x="97" y="32"/>
                  </a:lnTo>
                  <a:lnTo>
                    <a:pt x="0" y="64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0000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8267" name="Line 91"/>
            <p:cNvSpPr>
              <a:spLocks noChangeShapeType="1"/>
            </p:cNvSpPr>
            <p:nvPr/>
          </p:nvSpPr>
          <p:spPr bwMode="auto">
            <a:xfrm>
              <a:off x="981" y="2151"/>
              <a:ext cx="979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8268" name="Rectangle 92"/>
            <p:cNvSpPr>
              <a:spLocks noChangeArrowheads="1"/>
            </p:cNvSpPr>
            <p:nvPr/>
          </p:nvSpPr>
          <p:spPr bwMode="auto">
            <a:xfrm>
              <a:off x="1028" y="2005"/>
              <a:ext cx="938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sz="1400" b="1">
                  <a:solidFill>
                    <a:srgbClr val="000000"/>
                  </a:solidFill>
                  <a:latin typeface="Courier New" pitchFamily="49" charset="0"/>
                </a:rPr>
                <a:t>pressButton2()</a:t>
              </a:r>
              <a:endParaRPr lang="en-US" altLang="en-US" sz="2400">
                <a:latin typeface="Helvetica" charset="0"/>
              </a:endParaRPr>
            </a:p>
          </p:txBody>
        </p:sp>
        <p:sp>
          <p:nvSpPr>
            <p:cNvPr id="178269" name="Rectangle 93"/>
            <p:cNvSpPr>
              <a:spLocks noChangeArrowheads="1"/>
            </p:cNvSpPr>
            <p:nvPr/>
          </p:nvSpPr>
          <p:spPr bwMode="auto">
            <a:xfrm>
              <a:off x="2079" y="2603"/>
              <a:ext cx="118" cy="43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8270" name="Freeform 94"/>
            <p:cNvSpPr>
              <a:spLocks/>
            </p:cNvSpPr>
            <p:nvPr/>
          </p:nvSpPr>
          <p:spPr bwMode="auto">
            <a:xfrm>
              <a:off x="1971" y="2570"/>
              <a:ext cx="97" cy="65"/>
            </a:xfrm>
            <a:custGeom>
              <a:avLst/>
              <a:gdLst/>
              <a:ahLst/>
              <a:cxnLst>
                <a:cxn ang="0">
                  <a:pos x="0" y="33"/>
                </a:cxn>
                <a:cxn ang="0">
                  <a:pos x="0" y="0"/>
                </a:cxn>
                <a:cxn ang="0">
                  <a:pos x="97" y="33"/>
                </a:cxn>
                <a:cxn ang="0">
                  <a:pos x="0" y="65"/>
                </a:cxn>
                <a:cxn ang="0">
                  <a:pos x="0" y="33"/>
                </a:cxn>
              </a:cxnLst>
              <a:rect l="0" t="0" r="r" b="b"/>
              <a:pathLst>
                <a:path w="97" h="65">
                  <a:moveTo>
                    <a:pt x="0" y="33"/>
                  </a:moveTo>
                  <a:lnTo>
                    <a:pt x="0" y="0"/>
                  </a:lnTo>
                  <a:lnTo>
                    <a:pt x="97" y="33"/>
                  </a:lnTo>
                  <a:lnTo>
                    <a:pt x="0" y="65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0000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8271" name="Line 95"/>
            <p:cNvSpPr>
              <a:spLocks noChangeShapeType="1"/>
            </p:cNvSpPr>
            <p:nvPr/>
          </p:nvSpPr>
          <p:spPr bwMode="auto">
            <a:xfrm>
              <a:off x="971" y="2603"/>
              <a:ext cx="989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8272" name="Rectangle 96"/>
            <p:cNvSpPr>
              <a:spLocks noChangeArrowheads="1"/>
            </p:cNvSpPr>
            <p:nvPr/>
          </p:nvSpPr>
          <p:spPr bwMode="auto">
            <a:xfrm>
              <a:off x="1028" y="2436"/>
              <a:ext cx="1273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sz="1400" b="1">
                  <a:solidFill>
                    <a:srgbClr val="000000"/>
                  </a:solidFill>
                  <a:latin typeface="Courier New" pitchFamily="49" charset="0"/>
                </a:rPr>
                <a:t>pressButtons1And2()</a:t>
              </a:r>
              <a:endParaRPr lang="en-US" altLang="en-US" sz="2400">
                <a:latin typeface="Helvetica" charset="0"/>
              </a:endParaRPr>
            </a:p>
          </p:txBody>
        </p:sp>
        <p:sp>
          <p:nvSpPr>
            <p:cNvPr id="178273" name="Freeform 97"/>
            <p:cNvSpPr>
              <a:spLocks/>
            </p:cNvSpPr>
            <p:nvPr/>
          </p:nvSpPr>
          <p:spPr bwMode="auto">
            <a:xfrm>
              <a:off x="1982" y="1817"/>
              <a:ext cx="97" cy="65"/>
            </a:xfrm>
            <a:custGeom>
              <a:avLst/>
              <a:gdLst/>
              <a:ahLst/>
              <a:cxnLst>
                <a:cxn ang="0">
                  <a:pos x="0" y="33"/>
                </a:cxn>
                <a:cxn ang="0">
                  <a:pos x="0" y="0"/>
                </a:cxn>
                <a:cxn ang="0">
                  <a:pos x="97" y="33"/>
                </a:cxn>
                <a:cxn ang="0">
                  <a:pos x="0" y="65"/>
                </a:cxn>
                <a:cxn ang="0">
                  <a:pos x="0" y="33"/>
                </a:cxn>
              </a:cxnLst>
              <a:rect l="0" t="0" r="r" b="b"/>
              <a:pathLst>
                <a:path w="97" h="65">
                  <a:moveTo>
                    <a:pt x="0" y="33"/>
                  </a:moveTo>
                  <a:lnTo>
                    <a:pt x="0" y="0"/>
                  </a:lnTo>
                  <a:lnTo>
                    <a:pt x="97" y="33"/>
                  </a:lnTo>
                  <a:lnTo>
                    <a:pt x="0" y="65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0000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8274" name="Line 98"/>
            <p:cNvSpPr>
              <a:spLocks noChangeShapeType="1"/>
            </p:cNvSpPr>
            <p:nvPr/>
          </p:nvSpPr>
          <p:spPr bwMode="auto">
            <a:xfrm>
              <a:off x="981" y="1850"/>
              <a:ext cx="990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8275" name="Rectangle 99"/>
            <p:cNvSpPr>
              <a:spLocks noChangeArrowheads="1"/>
            </p:cNvSpPr>
            <p:nvPr/>
          </p:nvSpPr>
          <p:spPr bwMode="auto">
            <a:xfrm>
              <a:off x="1028" y="1704"/>
              <a:ext cx="938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sz="1400" b="1">
                  <a:solidFill>
                    <a:srgbClr val="000000"/>
                  </a:solidFill>
                  <a:latin typeface="Courier New" pitchFamily="49" charset="0"/>
                </a:rPr>
                <a:t>pressButton1()</a:t>
              </a:r>
              <a:endParaRPr lang="en-US" altLang="en-US" sz="2400">
                <a:latin typeface="Helvetica" charset="0"/>
              </a:endParaRPr>
            </a:p>
          </p:txBody>
        </p:sp>
        <p:grpSp>
          <p:nvGrpSpPr>
            <p:cNvPr id="7" name="Group 100"/>
            <p:cNvGrpSpPr>
              <a:grpSpLocks/>
            </p:cNvGrpSpPr>
            <p:nvPr/>
          </p:nvGrpSpPr>
          <p:grpSpPr bwMode="auto">
            <a:xfrm>
              <a:off x="788" y="720"/>
              <a:ext cx="269" cy="473"/>
              <a:chOff x="788" y="720"/>
              <a:chExt cx="269" cy="473"/>
            </a:xfrm>
          </p:grpSpPr>
          <p:sp>
            <p:nvSpPr>
              <p:cNvPr id="178277" name="Freeform 101"/>
              <p:cNvSpPr>
                <a:spLocks/>
              </p:cNvSpPr>
              <p:nvPr/>
            </p:nvSpPr>
            <p:spPr bwMode="auto">
              <a:xfrm>
                <a:off x="788" y="817"/>
                <a:ext cx="129" cy="376"/>
              </a:xfrm>
              <a:custGeom>
                <a:avLst/>
                <a:gdLst/>
                <a:ahLst/>
                <a:cxnLst>
                  <a:cxn ang="0">
                    <a:pos x="129" y="0"/>
                  </a:cxn>
                  <a:cxn ang="0">
                    <a:pos x="129" y="237"/>
                  </a:cxn>
                  <a:cxn ang="0">
                    <a:pos x="0" y="376"/>
                  </a:cxn>
                </a:cxnLst>
                <a:rect l="0" t="0" r="r" b="b"/>
                <a:pathLst>
                  <a:path w="129" h="376">
                    <a:moveTo>
                      <a:pt x="129" y="0"/>
                    </a:moveTo>
                    <a:lnTo>
                      <a:pt x="129" y="237"/>
                    </a:lnTo>
                    <a:lnTo>
                      <a:pt x="0" y="376"/>
                    </a:lnTo>
                  </a:path>
                </a:pathLst>
              </a:custGeom>
              <a:noFill/>
              <a:ln w="28575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78278" name="Line 102"/>
              <p:cNvSpPr>
                <a:spLocks noChangeShapeType="1"/>
              </p:cNvSpPr>
              <p:nvPr/>
            </p:nvSpPr>
            <p:spPr bwMode="auto">
              <a:xfrm>
                <a:off x="917" y="1054"/>
                <a:ext cx="140" cy="13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78279" name="Line 103"/>
              <p:cNvSpPr>
                <a:spLocks noChangeShapeType="1"/>
              </p:cNvSpPr>
              <p:nvPr/>
            </p:nvSpPr>
            <p:spPr bwMode="auto">
              <a:xfrm>
                <a:off x="788" y="924"/>
                <a:ext cx="269" cy="1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78280" name="Oval 104"/>
              <p:cNvSpPr>
                <a:spLocks noChangeArrowheads="1"/>
              </p:cNvSpPr>
              <p:nvPr/>
            </p:nvSpPr>
            <p:spPr bwMode="auto">
              <a:xfrm>
                <a:off x="852" y="720"/>
                <a:ext cx="140" cy="140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</p:grpSp>
        <p:sp>
          <p:nvSpPr>
            <p:cNvPr id="178281" name="Rectangle 105"/>
            <p:cNvSpPr>
              <a:spLocks noChangeArrowheads="1"/>
            </p:cNvSpPr>
            <p:nvPr/>
          </p:nvSpPr>
          <p:spPr bwMode="auto">
            <a:xfrm>
              <a:off x="600" y="1220"/>
              <a:ext cx="670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sz="1400" b="1" u="sng">
                  <a:solidFill>
                    <a:srgbClr val="000000"/>
                  </a:solidFill>
                  <a:latin typeface="Courier New" pitchFamily="49" charset="0"/>
                </a:rPr>
                <a:t>:WatchUser</a:t>
              </a:r>
              <a:endParaRPr lang="en-US" altLang="en-US" sz="2400" u="sng">
                <a:latin typeface="Helvetica" charset="0"/>
              </a:endParaRPr>
            </a:p>
          </p:txBody>
        </p:sp>
        <p:sp>
          <p:nvSpPr>
            <p:cNvPr id="178282" name="Rectangle 106"/>
            <p:cNvSpPr>
              <a:spLocks noChangeArrowheads="1"/>
            </p:cNvSpPr>
            <p:nvPr/>
          </p:nvSpPr>
          <p:spPr bwMode="auto">
            <a:xfrm>
              <a:off x="3337" y="1634"/>
              <a:ext cx="129" cy="15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8283" name="Rectangle 107"/>
            <p:cNvSpPr>
              <a:spLocks noChangeArrowheads="1"/>
            </p:cNvSpPr>
            <p:nvPr/>
          </p:nvSpPr>
          <p:spPr bwMode="auto">
            <a:xfrm>
              <a:off x="3337" y="1871"/>
              <a:ext cx="119" cy="1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8284" name="Rectangle 108"/>
            <p:cNvSpPr>
              <a:spLocks noChangeArrowheads="1"/>
            </p:cNvSpPr>
            <p:nvPr/>
          </p:nvSpPr>
          <p:spPr bwMode="auto">
            <a:xfrm>
              <a:off x="3337" y="2345"/>
              <a:ext cx="119" cy="13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8285" name="Rectangle 109"/>
            <p:cNvSpPr>
              <a:spLocks noChangeArrowheads="1"/>
            </p:cNvSpPr>
            <p:nvPr/>
          </p:nvSpPr>
          <p:spPr bwMode="auto">
            <a:xfrm>
              <a:off x="4585" y="2183"/>
              <a:ext cx="129" cy="40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8286" name="Rectangle 110"/>
            <p:cNvSpPr>
              <a:spLocks noChangeArrowheads="1"/>
            </p:cNvSpPr>
            <p:nvPr/>
          </p:nvSpPr>
          <p:spPr bwMode="auto">
            <a:xfrm>
              <a:off x="3337" y="2796"/>
              <a:ext cx="119" cy="1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8287" name="Rectangle 111"/>
            <p:cNvSpPr>
              <a:spLocks noChangeArrowheads="1"/>
            </p:cNvSpPr>
            <p:nvPr/>
          </p:nvSpPr>
          <p:spPr bwMode="auto">
            <a:xfrm>
              <a:off x="4585" y="2635"/>
              <a:ext cx="129" cy="15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8288" name="Rectangle 112"/>
            <p:cNvSpPr>
              <a:spLocks noChangeArrowheads="1"/>
            </p:cNvSpPr>
            <p:nvPr/>
          </p:nvSpPr>
          <p:spPr bwMode="auto">
            <a:xfrm>
              <a:off x="2079" y="1602"/>
              <a:ext cx="118" cy="1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8289" name="Rectangle 113"/>
            <p:cNvSpPr>
              <a:spLocks noChangeArrowheads="1"/>
            </p:cNvSpPr>
            <p:nvPr/>
          </p:nvSpPr>
          <p:spPr bwMode="auto">
            <a:xfrm>
              <a:off x="2079" y="1839"/>
              <a:ext cx="129" cy="15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8290" name="Rectangle 114"/>
            <p:cNvSpPr>
              <a:spLocks noChangeArrowheads="1"/>
            </p:cNvSpPr>
            <p:nvPr/>
          </p:nvSpPr>
          <p:spPr bwMode="auto">
            <a:xfrm>
              <a:off x="2079" y="2151"/>
              <a:ext cx="118" cy="1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8291" name="Rectangle 115"/>
            <p:cNvSpPr>
              <a:spLocks noChangeArrowheads="1"/>
            </p:cNvSpPr>
            <p:nvPr/>
          </p:nvSpPr>
          <p:spPr bwMode="auto">
            <a:xfrm>
              <a:off x="2079" y="2603"/>
              <a:ext cx="129" cy="44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8292" name="Rectangle 116"/>
            <p:cNvSpPr>
              <a:spLocks noChangeArrowheads="1"/>
            </p:cNvSpPr>
            <p:nvPr/>
          </p:nvSpPr>
          <p:spPr bwMode="auto">
            <a:xfrm>
              <a:off x="852" y="1484"/>
              <a:ext cx="129" cy="161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grpSp>
          <p:nvGrpSpPr>
            <p:cNvPr id="8" name="Group 117"/>
            <p:cNvGrpSpPr>
              <a:grpSpLocks/>
            </p:cNvGrpSpPr>
            <p:nvPr/>
          </p:nvGrpSpPr>
          <p:grpSpPr bwMode="auto">
            <a:xfrm>
              <a:off x="4155" y="1075"/>
              <a:ext cx="1011" cy="247"/>
              <a:chOff x="4155" y="1075"/>
              <a:chExt cx="1011" cy="247"/>
            </a:xfrm>
          </p:grpSpPr>
          <p:sp>
            <p:nvSpPr>
              <p:cNvPr id="178294" name="Rectangle 118"/>
              <p:cNvSpPr>
                <a:spLocks noChangeArrowheads="1"/>
              </p:cNvSpPr>
              <p:nvPr/>
            </p:nvSpPr>
            <p:spPr bwMode="auto">
              <a:xfrm>
                <a:off x="4155" y="1075"/>
                <a:ext cx="1011" cy="247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78295" name="Rectangle 119"/>
              <p:cNvSpPr>
                <a:spLocks noChangeArrowheads="1"/>
              </p:cNvSpPr>
              <p:nvPr/>
            </p:nvSpPr>
            <p:spPr bwMode="auto">
              <a:xfrm>
                <a:off x="4498" y="1155"/>
                <a:ext cx="335" cy="134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/>
                <a:r>
                  <a:rPr lang="en-US" altLang="en-US" sz="1400" b="1" u="sng">
                    <a:solidFill>
                      <a:srgbClr val="000000"/>
                    </a:solidFill>
                    <a:latin typeface="Courier New" pitchFamily="49" charset="0"/>
                  </a:rPr>
                  <a:t>:Time</a:t>
                </a:r>
                <a:endParaRPr lang="en-US" altLang="en-US" sz="2400" u="sng">
                  <a:latin typeface="Helvetica" charset="0"/>
                </a:endParaRPr>
              </a:p>
            </p:txBody>
          </p:sp>
        </p:grpSp>
        <p:grpSp>
          <p:nvGrpSpPr>
            <p:cNvPr id="9" name="Group 120"/>
            <p:cNvGrpSpPr>
              <a:grpSpLocks/>
            </p:cNvGrpSpPr>
            <p:nvPr/>
          </p:nvGrpSpPr>
          <p:grpSpPr bwMode="auto">
            <a:xfrm>
              <a:off x="2832" y="1075"/>
              <a:ext cx="1151" cy="247"/>
              <a:chOff x="2832" y="1075"/>
              <a:chExt cx="1151" cy="247"/>
            </a:xfrm>
          </p:grpSpPr>
          <p:sp>
            <p:nvSpPr>
              <p:cNvPr id="178297" name="Rectangle 121"/>
              <p:cNvSpPr>
                <a:spLocks noChangeArrowheads="1"/>
              </p:cNvSpPr>
              <p:nvPr/>
            </p:nvSpPr>
            <p:spPr bwMode="auto">
              <a:xfrm>
                <a:off x="2832" y="1075"/>
                <a:ext cx="1151" cy="247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78298" name="Rectangle 122"/>
              <p:cNvSpPr>
                <a:spLocks noChangeArrowheads="1"/>
              </p:cNvSpPr>
              <p:nvPr/>
            </p:nvSpPr>
            <p:spPr bwMode="auto">
              <a:xfrm>
                <a:off x="3065" y="1155"/>
                <a:ext cx="737" cy="134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/>
                <a:r>
                  <a:rPr lang="en-US" altLang="en-US" sz="1400" b="1" u="sng">
                    <a:solidFill>
                      <a:srgbClr val="000000"/>
                    </a:solidFill>
                    <a:latin typeface="Courier New" pitchFamily="49" charset="0"/>
                  </a:rPr>
                  <a:t>:LCDDisplay</a:t>
                </a:r>
                <a:endParaRPr lang="en-US" altLang="en-US" sz="2400" u="sng">
                  <a:latin typeface="Helvetica" charset="0"/>
                </a:endParaRPr>
              </a:p>
            </p:txBody>
          </p:sp>
        </p:grpSp>
        <p:grpSp>
          <p:nvGrpSpPr>
            <p:cNvPr id="10" name="Group 123"/>
            <p:cNvGrpSpPr>
              <a:grpSpLocks/>
            </p:cNvGrpSpPr>
            <p:nvPr/>
          </p:nvGrpSpPr>
          <p:grpSpPr bwMode="auto">
            <a:xfrm>
              <a:off x="1648" y="1075"/>
              <a:ext cx="1011" cy="247"/>
              <a:chOff x="1648" y="1075"/>
              <a:chExt cx="1011" cy="247"/>
            </a:xfrm>
          </p:grpSpPr>
          <p:sp>
            <p:nvSpPr>
              <p:cNvPr id="178300" name="Rectangle 124"/>
              <p:cNvSpPr>
                <a:spLocks noChangeArrowheads="1"/>
              </p:cNvSpPr>
              <p:nvPr/>
            </p:nvSpPr>
            <p:spPr bwMode="auto">
              <a:xfrm>
                <a:off x="1648" y="1075"/>
                <a:ext cx="1011" cy="247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78301" name="Rectangle 125"/>
              <p:cNvSpPr>
                <a:spLocks noChangeArrowheads="1"/>
              </p:cNvSpPr>
              <p:nvPr/>
            </p:nvSpPr>
            <p:spPr bwMode="auto">
              <a:xfrm>
                <a:off x="1745" y="1155"/>
                <a:ext cx="804" cy="134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/>
                <a:r>
                  <a:rPr lang="en-US" altLang="en-US" sz="1400" b="1" u="sng">
                    <a:solidFill>
                      <a:srgbClr val="000000"/>
                    </a:solidFill>
                    <a:latin typeface="Courier New" pitchFamily="49" charset="0"/>
                  </a:rPr>
                  <a:t>:SimpleWatch</a:t>
                </a:r>
                <a:endParaRPr lang="en-US" altLang="en-US" sz="2400" u="sng">
                  <a:latin typeface="Helvetica" charset="0"/>
                </a:endParaRPr>
              </a:p>
            </p:txBody>
          </p:sp>
        </p:grpSp>
      </p:grpSp>
      <p:sp>
        <p:nvSpPr>
          <p:cNvPr id="178302" name="Line 126"/>
          <p:cNvSpPr>
            <a:spLocks noChangeShapeType="1"/>
          </p:cNvSpPr>
          <p:nvPr/>
        </p:nvSpPr>
        <p:spPr bwMode="auto">
          <a:xfrm>
            <a:off x="990600" y="2286000"/>
            <a:ext cx="0" cy="3886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78303" name="Text Box 127"/>
          <p:cNvSpPr txBox="1">
            <a:spLocks noChangeArrowheads="1"/>
          </p:cNvSpPr>
          <p:nvPr/>
        </p:nvSpPr>
        <p:spPr bwMode="auto">
          <a:xfrm>
            <a:off x="152400" y="3581400"/>
            <a:ext cx="7604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79" grpId="0" animBg="1" autoUpdateAnimBg="0"/>
      <p:bldP spid="178180" grpId="0" animBg="1" autoUpdateAnimBg="0"/>
      <p:bldP spid="178181" grpId="0" animBg="1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8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Software Engineering – ECSE321</a:t>
            </a:r>
          </a:p>
        </p:txBody>
      </p:sp>
      <p:sp>
        <p:nvSpPr>
          <p:cNvPr id="8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        Unit 4 – Modeling in UML  /</a:t>
            </a:r>
            <a:fld id="{05402801-B5DB-4445-929F-738C76F68C10}" type="slidenum">
              <a:rPr lang="en-US"/>
              <a:pPr/>
              <a:t>48</a:t>
            </a:fld>
            <a:endParaRPr lang="en-US"/>
          </a:p>
        </p:txBody>
      </p:sp>
      <p:sp>
        <p:nvSpPr>
          <p:cNvPr id="179202" name="Rectangle 2"/>
          <p:cNvSpPr>
            <a:spLocks noChangeArrowheads="1"/>
          </p:cNvSpPr>
          <p:nvPr/>
        </p:nvSpPr>
        <p:spPr bwMode="auto">
          <a:xfrm>
            <a:off x="1524000" y="5638800"/>
            <a:ext cx="1955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altLang="en-US" sz="1600" b="1">
                <a:solidFill>
                  <a:srgbClr val="000000"/>
                </a:solidFill>
                <a:latin typeface="Courier New" pitchFamily="49" charset="0"/>
              </a:rPr>
              <a:t>button1&amp;2Pressed</a:t>
            </a:r>
            <a:endParaRPr lang="en-US" altLang="en-US" sz="1600">
              <a:latin typeface="Courier New" pitchFamily="49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23900" y="1108075"/>
            <a:ext cx="7694613" cy="5189538"/>
            <a:chOff x="456" y="698"/>
            <a:chExt cx="4847" cy="3269"/>
          </a:xfrm>
        </p:grpSpPr>
        <p:sp>
          <p:nvSpPr>
            <p:cNvPr id="179204" name="Oval 4"/>
            <p:cNvSpPr>
              <a:spLocks noChangeArrowheads="1"/>
            </p:cNvSpPr>
            <p:nvPr/>
          </p:nvSpPr>
          <p:spPr bwMode="auto">
            <a:xfrm>
              <a:off x="2432" y="698"/>
              <a:ext cx="98" cy="98"/>
            </a:xfrm>
            <a:prstGeom prst="ellipse">
              <a:avLst/>
            </a:prstGeom>
            <a:solidFill>
              <a:srgbClr val="000000"/>
            </a:solidFill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2439" y="754"/>
              <a:ext cx="84" cy="223"/>
              <a:chOff x="2411" y="290"/>
              <a:chExt cx="84" cy="223"/>
            </a:xfrm>
          </p:grpSpPr>
          <p:sp>
            <p:nvSpPr>
              <p:cNvPr id="179206" name="Line 6"/>
              <p:cNvSpPr>
                <a:spLocks noChangeShapeType="1"/>
              </p:cNvSpPr>
              <p:nvPr/>
            </p:nvSpPr>
            <p:spPr bwMode="auto">
              <a:xfrm>
                <a:off x="2453" y="374"/>
                <a:ext cx="1" cy="139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79207" name="Freeform 7"/>
              <p:cNvSpPr>
                <a:spLocks/>
              </p:cNvSpPr>
              <p:nvPr/>
            </p:nvSpPr>
            <p:spPr bwMode="auto">
              <a:xfrm>
                <a:off x="2411" y="374"/>
                <a:ext cx="84" cy="139"/>
              </a:xfrm>
              <a:custGeom>
                <a:avLst/>
                <a:gdLst/>
                <a:ahLst/>
                <a:cxnLst>
                  <a:cxn ang="0">
                    <a:pos x="84" y="0"/>
                  </a:cxn>
                  <a:cxn ang="0">
                    <a:pos x="42" y="139"/>
                  </a:cxn>
                  <a:cxn ang="0">
                    <a:pos x="0" y="0"/>
                  </a:cxn>
                </a:cxnLst>
                <a:rect l="0" t="0" r="r" b="b"/>
                <a:pathLst>
                  <a:path w="84" h="139">
                    <a:moveTo>
                      <a:pt x="84" y="0"/>
                    </a:moveTo>
                    <a:lnTo>
                      <a:pt x="42" y="139"/>
                    </a:lnTo>
                    <a:lnTo>
                      <a:pt x="0" y="0"/>
                    </a:lnTo>
                  </a:path>
                </a:pathLst>
              </a:cu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79208" name="Line 8"/>
              <p:cNvSpPr>
                <a:spLocks noChangeShapeType="1"/>
              </p:cNvSpPr>
              <p:nvPr/>
            </p:nvSpPr>
            <p:spPr bwMode="auto">
              <a:xfrm>
                <a:off x="2453" y="290"/>
                <a:ext cx="1" cy="84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</p:grpSp>
        <p:sp>
          <p:nvSpPr>
            <p:cNvPr id="179209" name="Line 9"/>
            <p:cNvSpPr>
              <a:spLocks noChangeShapeType="1"/>
            </p:cNvSpPr>
            <p:nvPr/>
          </p:nvSpPr>
          <p:spPr bwMode="auto">
            <a:xfrm>
              <a:off x="4171" y="1159"/>
              <a:ext cx="154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9210" name="Freeform 10"/>
            <p:cNvSpPr>
              <a:spLocks/>
            </p:cNvSpPr>
            <p:nvPr/>
          </p:nvSpPr>
          <p:spPr bwMode="auto">
            <a:xfrm>
              <a:off x="4185" y="1117"/>
              <a:ext cx="140" cy="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0" y="42"/>
                </a:cxn>
                <a:cxn ang="0">
                  <a:pos x="0" y="84"/>
                </a:cxn>
              </a:cxnLst>
              <a:rect l="0" t="0" r="r" b="b"/>
              <a:pathLst>
                <a:path w="140" h="84">
                  <a:moveTo>
                    <a:pt x="0" y="0"/>
                  </a:moveTo>
                  <a:lnTo>
                    <a:pt x="140" y="42"/>
                  </a:lnTo>
                  <a:lnTo>
                    <a:pt x="0" y="84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9211" name="Line 11"/>
            <p:cNvSpPr>
              <a:spLocks noChangeShapeType="1"/>
            </p:cNvSpPr>
            <p:nvPr/>
          </p:nvSpPr>
          <p:spPr bwMode="auto">
            <a:xfrm>
              <a:off x="2956" y="1159"/>
              <a:ext cx="1215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9212" name="Rectangle 12"/>
            <p:cNvSpPr>
              <a:spLocks noChangeArrowheads="1"/>
            </p:cNvSpPr>
            <p:nvPr/>
          </p:nvSpPr>
          <p:spPr bwMode="auto">
            <a:xfrm>
              <a:off x="686" y="1040"/>
              <a:ext cx="12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sz="1600" b="1">
                  <a:solidFill>
                    <a:srgbClr val="000000"/>
                  </a:solidFill>
                  <a:latin typeface="Courier New" pitchFamily="49" charset="0"/>
                </a:rPr>
                <a:t>button1&amp;2Pressed</a:t>
              </a:r>
              <a:endParaRPr lang="en-US" altLang="en-US" sz="1600">
                <a:latin typeface="Courier New" pitchFamily="49" charset="0"/>
              </a:endParaRPr>
            </a:p>
          </p:txBody>
        </p:sp>
        <p:sp>
          <p:nvSpPr>
            <p:cNvPr id="179213" name="Line 13"/>
            <p:cNvSpPr>
              <a:spLocks noChangeShapeType="1"/>
            </p:cNvSpPr>
            <p:nvPr/>
          </p:nvSpPr>
          <p:spPr bwMode="auto">
            <a:xfrm>
              <a:off x="2467" y="1885"/>
              <a:ext cx="1" cy="154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9214" name="Freeform 14"/>
            <p:cNvSpPr>
              <a:spLocks/>
            </p:cNvSpPr>
            <p:nvPr/>
          </p:nvSpPr>
          <p:spPr bwMode="auto">
            <a:xfrm>
              <a:off x="2425" y="1885"/>
              <a:ext cx="84" cy="154"/>
            </a:xfrm>
            <a:custGeom>
              <a:avLst/>
              <a:gdLst/>
              <a:ahLst/>
              <a:cxnLst>
                <a:cxn ang="0">
                  <a:pos x="84" y="0"/>
                </a:cxn>
                <a:cxn ang="0">
                  <a:pos x="42" y="154"/>
                </a:cxn>
                <a:cxn ang="0">
                  <a:pos x="0" y="0"/>
                </a:cxn>
              </a:cxnLst>
              <a:rect l="0" t="0" r="r" b="b"/>
              <a:pathLst>
                <a:path w="84" h="154">
                  <a:moveTo>
                    <a:pt x="84" y="0"/>
                  </a:moveTo>
                  <a:lnTo>
                    <a:pt x="42" y="154"/>
                  </a:lnTo>
                  <a:lnTo>
                    <a:pt x="0" y="0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9215" name="Line 15"/>
            <p:cNvSpPr>
              <a:spLocks noChangeShapeType="1"/>
            </p:cNvSpPr>
            <p:nvPr/>
          </p:nvSpPr>
          <p:spPr bwMode="auto">
            <a:xfrm>
              <a:off x="2467" y="1424"/>
              <a:ext cx="1" cy="46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9216" name="Line 16"/>
            <p:cNvSpPr>
              <a:spLocks noChangeShapeType="1"/>
            </p:cNvSpPr>
            <p:nvPr/>
          </p:nvSpPr>
          <p:spPr bwMode="auto">
            <a:xfrm>
              <a:off x="2467" y="2947"/>
              <a:ext cx="1" cy="14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9217" name="Freeform 17"/>
            <p:cNvSpPr>
              <a:spLocks/>
            </p:cNvSpPr>
            <p:nvPr/>
          </p:nvSpPr>
          <p:spPr bwMode="auto">
            <a:xfrm>
              <a:off x="2425" y="2947"/>
              <a:ext cx="84" cy="140"/>
            </a:xfrm>
            <a:custGeom>
              <a:avLst/>
              <a:gdLst/>
              <a:ahLst/>
              <a:cxnLst>
                <a:cxn ang="0">
                  <a:pos x="84" y="0"/>
                </a:cxn>
                <a:cxn ang="0">
                  <a:pos x="42" y="140"/>
                </a:cxn>
                <a:cxn ang="0">
                  <a:pos x="0" y="0"/>
                </a:cxn>
              </a:cxnLst>
              <a:rect l="0" t="0" r="r" b="b"/>
              <a:pathLst>
                <a:path w="84" h="140">
                  <a:moveTo>
                    <a:pt x="84" y="0"/>
                  </a:moveTo>
                  <a:lnTo>
                    <a:pt x="42" y="140"/>
                  </a:lnTo>
                  <a:lnTo>
                    <a:pt x="0" y="0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9218" name="Line 18"/>
            <p:cNvSpPr>
              <a:spLocks noChangeShapeType="1"/>
            </p:cNvSpPr>
            <p:nvPr/>
          </p:nvSpPr>
          <p:spPr bwMode="auto">
            <a:xfrm>
              <a:off x="2467" y="2486"/>
              <a:ext cx="1" cy="46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9219" name="Rectangle 19"/>
            <p:cNvSpPr>
              <a:spLocks noChangeArrowheads="1"/>
            </p:cNvSpPr>
            <p:nvPr/>
          </p:nvSpPr>
          <p:spPr bwMode="auto">
            <a:xfrm>
              <a:off x="2521" y="1612"/>
              <a:ext cx="107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sz="1600" b="1">
                  <a:solidFill>
                    <a:srgbClr val="000000"/>
                  </a:solidFill>
                  <a:latin typeface="Courier New" pitchFamily="49" charset="0"/>
                </a:rPr>
                <a:t>button1Pressed</a:t>
              </a:r>
              <a:endParaRPr lang="en-US" altLang="en-US" sz="1600">
                <a:latin typeface="Courier New" pitchFamily="49" charset="0"/>
              </a:endParaRPr>
            </a:p>
          </p:txBody>
        </p:sp>
        <p:sp>
          <p:nvSpPr>
            <p:cNvPr id="179220" name="Rectangle 20"/>
            <p:cNvSpPr>
              <a:spLocks noChangeArrowheads="1"/>
            </p:cNvSpPr>
            <p:nvPr/>
          </p:nvSpPr>
          <p:spPr bwMode="auto">
            <a:xfrm>
              <a:off x="3045" y="984"/>
              <a:ext cx="107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sz="1600" b="1">
                  <a:solidFill>
                    <a:srgbClr val="000000"/>
                  </a:solidFill>
                  <a:latin typeface="Courier New" pitchFamily="49" charset="0"/>
                </a:rPr>
                <a:t>button2Pressed</a:t>
              </a:r>
              <a:endParaRPr lang="en-US" altLang="en-US" sz="1600">
                <a:latin typeface="Courier New" pitchFamily="49" charset="0"/>
              </a:endParaRPr>
            </a:p>
          </p:txBody>
        </p:sp>
        <p:sp>
          <p:nvSpPr>
            <p:cNvPr id="179221" name="Line 21"/>
            <p:cNvSpPr>
              <a:spLocks noChangeShapeType="1"/>
            </p:cNvSpPr>
            <p:nvPr/>
          </p:nvSpPr>
          <p:spPr bwMode="auto">
            <a:xfrm flipH="1">
              <a:off x="2956" y="1285"/>
              <a:ext cx="154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9222" name="Freeform 22"/>
            <p:cNvSpPr>
              <a:spLocks/>
            </p:cNvSpPr>
            <p:nvPr/>
          </p:nvSpPr>
          <p:spPr bwMode="auto">
            <a:xfrm>
              <a:off x="2956" y="1243"/>
              <a:ext cx="154" cy="84"/>
            </a:xfrm>
            <a:custGeom>
              <a:avLst/>
              <a:gdLst/>
              <a:ahLst/>
              <a:cxnLst>
                <a:cxn ang="0">
                  <a:pos x="154" y="84"/>
                </a:cxn>
                <a:cxn ang="0">
                  <a:pos x="0" y="42"/>
                </a:cxn>
                <a:cxn ang="0">
                  <a:pos x="154" y="0"/>
                </a:cxn>
              </a:cxnLst>
              <a:rect l="0" t="0" r="r" b="b"/>
              <a:pathLst>
                <a:path w="154" h="84">
                  <a:moveTo>
                    <a:pt x="154" y="84"/>
                  </a:moveTo>
                  <a:lnTo>
                    <a:pt x="0" y="42"/>
                  </a:lnTo>
                  <a:lnTo>
                    <a:pt x="154" y="0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9223" name="Line 23"/>
            <p:cNvSpPr>
              <a:spLocks noChangeShapeType="1"/>
            </p:cNvSpPr>
            <p:nvPr/>
          </p:nvSpPr>
          <p:spPr bwMode="auto">
            <a:xfrm flipH="1">
              <a:off x="3110" y="1285"/>
              <a:ext cx="1215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9224" name="Line 24"/>
            <p:cNvSpPr>
              <a:spLocks noChangeShapeType="1"/>
            </p:cNvSpPr>
            <p:nvPr/>
          </p:nvSpPr>
          <p:spPr bwMode="auto">
            <a:xfrm>
              <a:off x="4171" y="2235"/>
              <a:ext cx="140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9225" name="Freeform 25"/>
            <p:cNvSpPr>
              <a:spLocks/>
            </p:cNvSpPr>
            <p:nvPr/>
          </p:nvSpPr>
          <p:spPr bwMode="auto">
            <a:xfrm>
              <a:off x="4171" y="2193"/>
              <a:ext cx="140" cy="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0" y="42"/>
                </a:cxn>
                <a:cxn ang="0">
                  <a:pos x="0" y="84"/>
                </a:cxn>
              </a:cxnLst>
              <a:rect l="0" t="0" r="r" b="b"/>
              <a:pathLst>
                <a:path w="140" h="84">
                  <a:moveTo>
                    <a:pt x="0" y="0"/>
                  </a:moveTo>
                  <a:lnTo>
                    <a:pt x="140" y="42"/>
                  </a:lnTo>
                  <a:lnTo>
                    <a:pt x="0" y="84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9226" name="Line 26"/>
            <p:cNvSpPr>
              <a:spLocks noChangeShapeType="1"/>
            </p:cNvSpPr>
            <p:nvPr/>
          </p:nvSpPr>
          <p:spPr bwMode="auto">
            <a:xfrm>
              <a:off x="2956" y="2235"/>
              <a:ext cx="1215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9227" name="Rectangle 27"/>
            <p:cNvSpPr>
              <a:spLocks noChangeArrowheads="1"/>
            </p:cNvSpPr>
            <p:nvPr/>
          </p:nvSpPr>
          <p:spPr bwMode="auto">
            <a:xfrm>
              <a:off x="3034" y="2059"/>
              <a:ext cx="107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sz="1600" b="1">
                  <a:solidFill>
                    <a:srgbClr val="000000"/>
                  </a:solidFill>
                  <a:latin typeface="Courier New" pitchFamily="49" charset="0"/>
                </a:rPr>
                <a:t>button2Pressed</a:t>
              </a:r>
              <a:endParaRPr lang="en-US" altLang="en-US" sz="1600">
                <a:latin typeface="Courier New" pitchFamily="49" charset="0"/>
              </a:endParaRPr>
            </a:p>
          </p:txBody>
        </p:sp>
        <p:sp>
          <p:nvSpPr>
            <p:cNvPr id="179228" name="Line 28"/>
            <p:cNvSpPr>
              <a:spLocks noChangeShapeType="1"/>
            </p:cNvSpPr>
            <p:nvPr/>
          </p:nvSpPr>
          <p:spPr bwMode="auto">
            <a:xfrm flipH="1">
              <a:off x="2956" y="2346"/>
              <a:ext cx="140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9229" name="Freeform 29"/>
            <p:cNvSpPr>
              <a:spLocks/>
            </p:cNvSpPr>
            <p:nvPr/>
          </p:nvSpPr>
          <p:spPr bwMode="auto">
            <a:xfrm>
              <a:off x="2956" y="2305"/>
              <a:ext cx="140" cy="83"/>
            </a:xfrm>
            <a:custGeom>
              <a:avLst/>
              <a:gdLst/>
              <a:ahLst/>
              <a:cxnLst>
                <a:cxn ang="0">
                  <a:pos x="140" y="83"/>
                </a:cxn>
                <a:cxn ang="0">
                  <a:pos x="0" y="41"/>
                </a:cxn>
                <a:cxn ang="0">
                  <a:pos x="140" y="0"/>
                </a:cxn>
              </a:cxnLst>
              <a:rect l="0" t="0" r="r" b="b"/>
              <a:pathLst>
                <a:path w="140" h="83">
                  <a:moveTo>
                    <a:pt x="140" y="83"/>
                  </a:moveTo>
                  <a:lnTo>
                    <a:pt x="0" y="41"/>
                  </a:lnTo>
                  <a:lnTo>
                    <a:pt x="140" y="0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9230" name="Line 30"/>
            <p:cNvSpPr>
              <a:spLocks noChangeShapeType="1"/>
            </p:cNvSpPr>
            <p:nvPr/>
          </p:nvSpPr>
          <p:spPr bwMode="auto">
            <a:xfrm flipH="1">
              <a:off x="3096" y="2346"/>
              <a:ext cx="1243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9231" name="Line 31"/>
            <p:cNvSpPr>
              <a:spLocks noChangeShapeType="1"/>
            </p:cNvSpPr>
            <p:nvPr/>
          </p:nvSpPr>
          <p:spPr bwMode="auto">
            <a:xfrm>
              <a:off x="4157" y="3255"/>
              <a:ext cx="154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9232" name="Freeform 32"/>
            <p:cNvSpPr>
              <a:spLocks/>
            </p:cNvSpPr>
            <p:nvPr/>
          </p:nvSpPr>
          <p:spPr bwMode="auto">
            <a:xfrm>
              <a:off x="4171" y="3213"/>
              <a:ext cx="140" cy="8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0" y="42"/>
                </a:cxn>
                <a:cxn ang="0">
                  <a:pos x="0" y="83"/>
                </a:cxn>
              </a:cxnLst>
              <a:rect l="0" t="0" r="r" b="b"/>
              <a:pathLst>
                <a:path w="140" h="83">
                  <a:moveTo>
                    <a:pt x="0" y="0"/>
                  </a:moveTo>
                  <a:lnTo>
                    <a:pt x="140" y="42"/>
                  </a:lnTo>
                  <a:lnTo>
                    <a:pt x="0" y="83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9233" name="Line 33"/>
            <p:cNvSpPr>
              <a:spLocks noChangeShapeType="1"/>
            </p:cNvSpPr>
            <p:nvPr/>
          </p:nvSpPr>
          <p:spPr bwMode="auto">
            <a:xfrm>
              <a:off x="2942" y="3255"/>
              <a:ext cx="1215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9234" name="Rectangle 34"/>
            <p:cNvSpPr>
              <a:spLocks noChangeArrowheads="1"/>
            </p:cNvSpPr>
            <p:nvPr/>
          </p:nvSpPr>
          <p:spPr bwMode="auto">
            <a:xfrm>
              <a:off x="3045" y="3079"/>
              <a:ext cx="107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sz="1600" b="1">
                  <a:solidFill>
                    <a:srgbClr val="000000"/>
                  </a:solidFill>
                  <a:latin typeface="Courier New" pitchFamily="49" charset="0"/>
                </a:rPr>
                <a:t>button2Pressed</a:t>
              </a:r>
              <a:endParaRPr lang="en-US" altLang="en-US" sz="1600">
                <a:latin typeface="Courier New" pitchFamily="49" charset="0"/>
              </a:endParaRPr>
            </a:p>
          </p:txBody>
        </p:sp>
        <p:sp>
          <p:nvSpPr>
            <p:cNvPr id="179235" name="Line 35"/>
            <p:cNvSpPr>
              <a:spLocks noChangeShapeType="1"/>
            </p:cNvSpPr>
            <p:nvPr/>
          </p:nvSpPr>
          <p:spPr bwMode="auto">
            <a:xfrm flipH="1">
              <a:off x="2956" y="3366"/>
              <a:ext cx="154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9236" name="Freeform 36"/>
            <p:cNvSpPr>
              <a:spLocks/>
            </p:cNvSpPr>
            <p:nvPr/>
          </p:nvSpPr>
          <p:spPr bwMode="auto">
            <a:xfrm>
              <a:off x="2956" y="3324"/>
              <a:ext cx="154" cy="84"/>
            </a:xfrm>
            <a:custGeom>
              <a:avLst/>
              <a:gdLst/>
              <a:ahLst/>
              <a:cxnLst>
                <a:cxn ang="0">
                  <a:pos x="154" y="84"/>
                </a:cxn>
                <a:cxn ang="0">
                  <a:pos x="0" y="42"/>
                </a:cxn>
                <a:cxn ang="0">
                  <a:pos x="154" y="0"/>
                </a:cxn>
              </a:cxnLst>
              <a:rect l="0" t="0" r="r" b="b"/>
              <a:pathLst>
                <a:path w="154" h="84">
                  <a:moveTo>
                    <a:pt x="154" y="84"/>
                  </a:moveTo>
                  <a:lnTo>
                    <a:pt x="0" y="42"/>
                  </a:lnTo>
                  <a:lnTo>
                    <a:pt x="154" y="0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9237" name="Line 37"/>
            <p:cNvSpPr>
              <a:spLocks noChangeShapeType="1"/>
            </p:cNvSpPr>
            <p:nvPr/>
          </p:nvSpPr>
          <p:spPr bwMode="auto">
            <a:xfrm flipH="1">
              <a:off x="3110" y="3366"/>
              <a:ext cx="1201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9238" name="Rectangle 38"/>
            <p:cNvSpPr>
              <a:spLocks noChangeArrowheads="1"/>
            </p:cNvSpPr>
            <p:nvPr/>
          </p:nvSpPr>
          <p:spPr bwMode="auto">
            <a:xfrm>
              <a:off x="2521" y="2716"/>
              <a:ext cx="107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sz="1600" b="1">
                  <a:solidFill>
                    <a:srgbClr val="000000"/>
                  </a:solidFill>
                  <a:latin typeface="Courier New" pitchFamily="49" charset="0"/>
                </a:rPr>
                <a:t>button1Pressed</a:t>
              </a:r>
              <a:endParaRPr lang="en-US" altLang="en-US" sz="1600">
                <a:latin typeface="Courier New" pitchFamily="49" charset="0"/>
              </a:endParaRPr>
            </a:p>
          </p:txBody>
        </p:sp>
        <p:sp>
          <p:nvSpPr>
            <p:cNvPr id="179239" name="Rectangle 39"/>
            <p:cNvSpPr>
              <a:spLocks noChangeArrowheads="1"/>
            </p:cNvSpPr>
            <p:nvPr/>
          </p:nvSpPr>
          <p:spPr bwMode="auto">
            <a:xfrm>
              <a:off x="757" y="2101"/>
              <a:ext cx="12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sz="1600" b="1">
                  <a:solidFill>
                    <a:srgbClr val="000000"/>
                  </a:solidFill>
                  <a:latin typeface="Courier New" pitchFamily="49" charset="0"/>
                </a:rPr>
                <a:t>button1&amp;2Pressed</a:t>
              </a:r>
              <a:endParaRPr lang="en-US" altLang="en-US" sz="1600">
                <a:latin typeface="Courier New" pitchFamily="49" charset="0"/>
              </a:endParaRPr>
            </a:p>
          </p:txBody>
        </p:sp>
        <p:sp>
          <p:nvSpPr>
            <p:cNvPr id="179240" name="Line 40"/>
            <p:cNvSpPr>
              <a:spLocks noChangeShapeType="1"/>
            </p:cNvSpPr>
            <p:nvPr/>
          </p:nvSpPr>
          <p:spPr bwMode="auto">
            <a:xfrm>
              <a:off x="679" y="2933"/>
              <a:ext cx="1" cy="154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9241" name="Freeform 41"/>
            <p:cNvSpPr>
              <a:spLocks/>
            </p:cNvSpPr>
            <p:nvPr/>
          </p:nvSpPr>
          <p:spPr bwMode="auto">
            <a:xfrm>
              <a:off x="637" y="2947"/>
              <a:ext cx="83" cy="140"/>
            </a:xfrm>
            <a:custGeom>
              <a:avLst/>
              <a:gdLst/>
              <a:ahLst/>
              <a:cxnLst>
                <a:cxn ang="0">
                  <a:pos x="83" y="0"/>
                </a:cxn>
                <a:cxn ang="0">
                  <a:pos x="42" y="140"/>
                </a:cxn>
                <a:cxn ang="0">
                  <a:pos x="0" y="0"/>
                </a:cxn>
              </a:cxnLst>
              <a:rect l="0" t="0" r="r" b="b"/>
              <a:pathLst>
                <a:path w="83" h="140">
                  <a:moveTo>
                    <a:pt x="83" y="0"/>
                  </a:moveTo>
                  <a:lnTo>
                    <a:pt x="42" y="140"/>
                  </a:lnTo>
                  <a:lnTo>
                    <a:pt x="0" y="0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9242" name="Freeform 42"/>
            <p:cNvSpPr>
              <a:spLocks/>
            </p:cNvSpPr>
            <p:nvPr/>
          </p:nvSpPr>
          <p:spPr bwMode="auto">
            <a:xfrm>
              <a:off x="679" y="1201"/>
              <a:ext cx="1313" cy="1732"/>
            </a:xfrm>
            <a:custGeom>
              <a:avLst/>
              <a:gdLst/>
              <a:ahLst/>
              <a:cxnLst>
                <a:cxn ang="0">
                  <a:pos x="1313" y="0"/>
                </a:cxn>
                <a:cxn ang="0">
                  <a:pos x="0" y="0"/>
                </a:cxn>
                <a:cxn ang="0">
                  <a:pos x="0" y="1732"/>
                </a:cxn>
              </a:cxnLst>
              <a:rect l="0" t="0" r="r" b="b"/>
              <a:pathLst>
                <a:path w="1313" h="1732">
                  <a:moveTo>
                    <a:pt x="1313" y="0"/>
                  </a:moveTo>
                  <a:lnTo>
                    <a:pt x="0" y="0"/>
                  </a:lnTo>
                  <a:lnTo>
                    <a:pt x="0" y="1732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9243" name="Freeform 43"/>
            <p:cNvSpPr>
              <a:spLocks/>
            </p:cNvSpPr>
            <p:nvPr/>
          </p:nvSpPr>
          <p:spPr bwMode="auto">
            <a:xfrm>
              <a:off x="902" y="2947"/>
              <a:ext cx="84" cy="140"/>
            </a:xfrm>
            <a:custGeom>
              <a:avLst/>
              <a:gdLst/>
              <a:ahLst/>
              <a:cxnLst>
                <a:cxn ang="0">
                  <a:pos x="84" y="0"/>
                </a:cxn>
                <a:cxn ang="0">
                  <a:pos x="42" y="140"/>
                </a:cxn>
                <a:cxn ang="0">
                  <a:pos x="0" y="0"/>
                </a:cxn>
              </a:cxnLst>
              <a:rect l="0" t="0" r="r" b="b"/>
              <a:pathLst>
                <a:path w="84" h="140">
                  <a:moveTo>
                    <a:pt x="84" y="0"/>
                  </a:moveTo>
                  <a:lnTo>
                    <a:pt x="42" y="140"/>
                  </a:lnTo>
                  <a:lnTo>
                    <a:pt x="0" y="0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9244" name="Freeform 44"/>
            <p:cNvSpPr>
              <a:spLocks/>
            </p:cNvSpPr>
            <p:nvPr/>
          </p:nvSpPr>
          <p:spPr bwMode="auto">
            <a:xfrm>
              <a:off x="944" y="2263"/>
              <a:ext cx="1034" cy="670"/>
            </a:xfrm>
            <a:custGeom>
              <a:avLst/>
              <a:gdLst/>
              <a:ahLst/>
              <a:cxnLst>
                <a:cxn ang="0">
                  <a:pos x="1034" y="0"/>
                </a:cxn>
                <a:cxn ang="0">
                  <a:pos x="0" y="0"/>
                </a:cxn>
                <a:cxn ang="0">
                  <a:pos x="0" y="670"/>
                </a:cxn>
              </a:cxnLst>
              <a:rect l="0" t="0" r="r" b="b"/>
              <a:pathLst>
                <a:path w="1034" h="670">
                  <a:moveTo>
                    <a:pt x="1034" y="0"/>
                  </a:moveTo>
                  <a:lnTo>
                    <a:pt x="0" y="0"/>
                  </a:lnTo>
                  <a:lnTo>
                    <a:pt x="0" y="670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9245" name="Line 45"/>
            <p:cNvSpPr>
              <a:spLocks noChangeShapeType="1"/>
            </p:cNvSpPr>
            <p:nvPr/>
          </p:nvSpPr>
          <p:spPr bwMode="auto">
            <a:xfrm>
              <a:off x="944" y="2933"/>
              <a:ext cx="1" cy="154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9246" name="Oval 46"/>
            <p:cNvSpPr>
              <a:spLocks noChangeArrowheads="1"/>
            </p:cNvSpPr>
            <p:nvPr/>
          </p:nvSpPr>
          <p:spPr bwMode="auto">
            <a:xfrm>
              <a:off x="888" y="3841"/>
              <a:ext cx="98" cy="98"/>
            </a:xfrm>
            <a:prstGeom prst="ellipse">
              <a:avLst/>
            </a:prstGeom>
            <a:solidFill>
              <a:srgbClr val="000000"/>
            </a:solidFill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grpSp>
          <p:nvGrpSpPr>
            <p:cNvPr id="4" name="Group 47"/>
            <p:cNvGrpSpPr>
              <a:grpSpLocks/>
            </p:cNvGrpSpPr>
            <p:nvPr/>
          </p:nvGrpSpPr>
          <p:grpSpPr bwMode="auto">
            <a:xfrm>
              <a:off x="895" y="3548"/>
              <a:ext cx="84" cy="251"/>
              <a:chOff x="902" y="3084"/>
              <a:chExt cx="84" cy="251"/>
            </a:xfrm>
          </p:grpSpPr>
          <p:sp>
            <p:nvSpPr>
              <p:cNvPr id="179248" name="Line 48"/>
              <p:cNvSpPr>
                <a:spLocks noChangeShapeType="1"/>
              </p:cNvSpPr>
              <p:nvPr/>
            </p:nvSpPr>
            <p:spPr bwMode="auto">
              <a:xfrm>
                <a:off x="944" y="3182"/>
                <a:ext cx="1" cy="153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79249" name="Freeform 49"/>
              <p:cNvSpPr>
                <a:spLocks/>
              </p:cNvSpPr>
              <p:nvPr/>
            </p:nvSpPr>
            <p:spPr bwMode="auto">
              <a:xfrm>
                <a:off x="902" y="3196"/>
                <a:ext cx="84" cy="139"/>
              </a:xfrm>
              <a:custGeom>
                <a:avLst/>
                <a:gdLst/>
                <a:ahLst/>
                <a:cxnLst>
                  <a:cxn ang="0">
                    <a:pos x="84" y="0"/>
                  </a:cxn>
                  <a:cxn ang="0">
                    <a:pos x="42" y="139"/>
                  </a:cxn>
                  <a:cxn ang="0">
                    <a:pos x="0" y="0"/>
                  </a:cxn>
                </a:cxnLst>
                <a:rect l="0" t="0" r="r" b="b"/>
                <a:pathLst>
                  <a:path w="84" h="139">
                    <a:moveTo>
                      <a:pt x="84" y="0"/>
                    </a:moveTo>
                    <a:lnTo>
                      <a:pt x="42" y="139"/>
                    </a:lnTo>
                    <a:lnTo>
                      <a:pt x="0" y="0"/>
                    </a:lnTo>
                  </a:path>
                </a:pathLst>
              </a:cu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79250" name="Line 50"/>
              <p:cNvSpPr>
                <a:spLocks noChangeShapeType="1"/>
              </p:cNvSpPr>
              <p:nvPr/>
            </p:nvSpPr>
            <p:spPr bwMode="auto">
              <a:xfrm flipV="1">
                <a:off x="944" y="3084"/>
                <a:ext cx="1" cy="98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</p:grpSp>
        <p:sp>
          <p:nvSpPr>
            <p:cNvPr id="179251" name="Oval 51"/>
            <p:cNvSpPr>
              <a:spLocks noChangeArrowheads="1"/>
            </p:cNvSpPr>
            <p:nvPr/>
          </p:nvSpPr>
          <p:spPr bwMode="auto">
            <a:xfrm>
              <a:off x="860" y="3799"/>
              <a:ext cx="154" cy="168"/>
            </a:xfrm>
            <a:prstGeom prst="ellips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9252" name="AutoShape 52"/>
            <p:cNvSpPr>
              <a:spLocks noChangeArrowheads="1"/>
            </p:cNvSpPr>
            <p:nvPr/>
          </p:nvSpPr>
          <p:spPr bwMode="auto">
            <a:xfrm>
              <a:off x="4325" y="2053"/>
              <a:ext cx="978" cy="447"/>
            </a:xfrm>
            <a:prstGeom prst="roundRect">
              <a:avLst>
                <a:gd name="adj" fmla="val 48435"/>
              </a:avLst>
            </a:prstGeom>
            <a:solidFill>
              <a:schemeClr val="bg1"/>
            </a:solidFill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grpSp>
          <p:nvGrpSpPr>
            <p:cNvPr id="5" name="Group 53"/>
            <p:cNvGrpSpPr>
              <a:grpSpLocks/>
            </p:cNvGrpSpPr>
            <p:nvPr/>
          </p:nvGrpSpPr>
          <p:grpSpPr bwMode="auto">
            <a:xfrm>
              <a:off x="4468" y="2144"/>
              <a:ext cx="693" cy="266"/>
              <a:chOff x="4468" y="1707"/>
              <a:chExt cx="693" cy="266"/>
            </a:xfrm>
          </p:grpSpPr>
          <p:sp>
            <p:nvSpPr>
              <p:cNvPr id="179254" name="Rectangle 54"/>
              <p:cNvSpPr>
                <a:spLocks noChangeArrowheads="1"/>
              </p:cNvSpPr>
              <p:nvPr/>
            </p:nvSpPr>
            <p:spPr bwMode="auto">
              <a:xfrm>
                <a:off x="4468" y="1707"/>
                <a:ext cx="693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/>
                <a:r>
                  <a:rPr lang="en-US" altLang="en-US" sz="1600" b="1">
                    <a:solidFill>
                      <a:srgbClr val="000000"/>
                    </a:solidFill>
                    <a:latin typeface="Courier New" pitchFamily="49" charset="0"/>
                  </a:rPr>
                  <a:t>Increment</a:t>
                </a:r>
                <a:endParaRPr lang="en-US" altLang="en-US" sz="1600">
                  <a:latin typeface="Courier New" pitchFamily="49" charset="0"/>
                </a:endParaRPr>
              </a:p>
            </p:txBody>
          </p:sp>
          <p:sp>
            <p:nvSpPr>
              <p:cNvPr id="179255" name="Rectangle 55"/>
              <p:cNvSpPr>
                <a:spLocks noChangeArrowheads="1"/>
              </p:cNvSpPr>
              <p:nvPr/>
            </p:nvSpPr>
            <p:spPr bwMode="auto">
              <a:xfrm>
                <a:off x="4545" y="1819"/>
                <a:ext cx="539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/>
                <a:r>
                  <a:rPr lang="en-US" altLang="en-US" sz="1600" b="1">
                    <a:solidFill>
                      <a:srgbClr val="000000"/>
                    </a:solidFill>
                    <a:latin typeface="Courier New" pitchFamily="49" charset="0"/>
                  </a:rPr>
                  <a:t>Minutes</a:t>
                </a:r>
                <a:endParaRPr lang="en-US" altLang="en-US" sz="1600">
                  <a:latin typeface="Courier New" pitchFamily="49" charset="0"/>
                </a:endParaRPr>
              </a:p>
            </p:txBody>
          </p:sp>
        </p:grpSp>
        <p:sp>
          <p:nvSpPr>
            <p:cNvPr id="179256" name="Line 56"/>
            <p:cNvSpPr>
              <a:spLocks noChangeShapeType="1"/>
            </p:cNvSpPr>
            <p:nvPr/>
          </p:nvSpPr>
          <p:spPr bwMode="auto">
            <a:xfrm flipH="1">
              <a:off x="1433" y="3324"/>
              <a:ext cx="154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9257" name="Freeform 57"/>
            <p:cNvSpPr>
              <a:spLocks/>
            </p:cNvSpPr>
            <p:nvPr/>
          </p:nvSpPr>
          <p:spPr bwMode="auto">
            <a:xfrm>
              <a:off x="1433" y="3282"/>
              <a:ext cx="140" cy="84"/>
            </a:xfrm>
            <a:custGeom>
              <a:avLst/>
              <a:gdLst/>
              <a:ahLst/>
              <a:cxnLst>
                <a:cxn ang="0">
                  <a:pos x="140" y="84"/>
                </a:cxn>
                <a:cxn ang="0">
                  <a:pos x="0" y="42"/>
                </a:cxn>
                <a:cxn ang="0">
                  <a:pos x="140" y="0"/>
                </a:cxn>
              </a:cxnLst>
              <a:rect l="0" t="0" r="r" b="b"/>
              <a:pathLst>
                <a:path w="140" h="84">
                  <a:moveTo>
                    <a:pt x="140" y="84"/>
                  </a:moveTo>
                  <a:lnTo>
                    <a:pt x="0" y="42"/>
                  </a:lnTo>
                  <a:lnTo>
                    <a:pt x="140" y="0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9258" name="Line 58"/>
            <p:cNvSpPr>
              <a:spLocks noChangeShapeType="1"/>
            </p:cNvSpPr>
            <p:nvPr/>
          </p:nvSpPr>
          <p:spPr bwMode="auto">
            <a:xfrm flipH="1">
              <a:off x="1587" y="3324"/>
              <a:ext cx="405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9259" name="AutoShape 59"/>
            <p:cNvSpPr>
              <a:spLocks noChangeArrowheads="1"/>
            </p:cNvSpPr>
            <p:nvPr/>
          </p:nvSpPr>
          <p:spPr bwMode="auto">
            <a:xfrm>
              <a:off x="4325" y="991"/>
              <a:ext cx="978" cy="447"/>
            </a:xfrm>
            <a:prstGeom prst="roundRect">
              <a:avLst>
                <a:gd name="adj" fmla="val 48435"/>
              </a:avLst>
            </a:prstGeom>
            <a:solidFill>
              <a:schemeClr val="bg1"/>
            </a:solidFill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grpSp>
          <p:nvGrpSpPr>
            <p:cNvPr id="6" name="Group 60"/>
            <p:cNvGrpSpPr>
              <a:grpSpLocks/>
            </p:cNvGrpSpPr>
            <p:nvPr/>
          </p:nvGrpSpPr>
          <p:grpSpPr bwMode="auto">
            <a:xfrm>
              <a:off x="4468" y="1082"/>
              <a:ext cx="693" cy="266"/>
              <a:chOff x="4510" y="645"/>
              <a:chExt cx="693" cy="266"/>
            </a:xfrm>
          </p:grpSpPr>
          <p:sp>
            <p:nvSpPr>
              <p:cNvPr id="179261" name="Rectangle 61"/>
              <p:cNvSpPr>
                <a:spLocks noChangeArrowheads="1"/>
              </p:cNvSpPr>
              <p:nvPr/>
            </p:nvSpPr>
            <p:spPr bwMode="auto">
              <a:xfrm>
                <a:off x="4510" y="645"/>
                <a:ext cx="693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/>
                <a:r>
                  <a:rPr lang="en-US" altLang="en-US" sz="1600" b="1">
                    <a:solidFill>
                      <a:srgbClr val="000000"/>
                    </a:solidFill>
                    <a:latin typeface="Courier New" pitchFamily="49" charset="0"/>
                  </a:rPr>
                  <a:t>Increment</a:t>
                </a:r>
                <a:endParaRPr lang="en-US" altLang="en-US" sz="1600">
                  <a:latin typeface="Courier New" pitchFamily="49" charset="0"/>
                </a:endParaRPr>
              </a:p>
            </p:txBody>
          </p:sp>
          <p:sp>
            <p:nvSpPr>
              <p:cNvPr id="179262" name="Rectangle 62"/>
              <p:cNvSpPr>
                <a:spLocks noChangeArrowheads="1"/>
              </p:cNvSpPr>
              <p:nvPr/>
            </p:nvSpPr>
            <p:spPr bwMode="auto">
              <a:xfrm>
                <a:off x="4644" y="757"/>
                <a:ext cx="385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/>
                <a:r>
                  <a:rPr lang="en-US" altLang="en-US" sz="1600" b="1">
                    <a:solidFill>
                      <a:srgbClr val="000000"/>
                    </a:solidFill>
                    <a:latin typeface="Courier New" pitchFamily="49" charset="0"/>
                  </a:rPr>
                  <a:t>Hours</a:t>
                </a:r>
                <a:endParaRPr lang="en-US" altLang="en-US" sz="1600">
                  <a:latin typeface="Courier New" pitchFamily="49" charset="0"/>
                </a:endParaRPr>
              </a:p>
            </p:txBody>
          </p:sp>
        </p:grpSp>
        <p:sp>
          <p:nvSpPr>
            <p:cNvPr id="179263" name="AutoShape 63"/>
            <p:cNvSpPr>
              <a:spLocks noChangeArrowheads="1"/>
            </p:cNvSpPr>
            <p:nvPr/>
          </p:nvSpPr>
          <p:spPr bwMode="auto">
            <a:xfrm>
              <a:off x="1992" y="992"/>
              <a:ext cx="978" cy="447"/>
            </a:xfrm>
            <a:prstGeom prst="roundRect">
              <a:avLst>
                <a:gd name="adj" fmla="val 48435"/>
              </a:avLst>
            </a:prstGeom>
            <a:solidFill>
              <a:schemeClr val="bg1"/>
            </a:solidFill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9264" name="Rectangle 64"/>
            <p:cNvSpPr>
              <a:spLocks noChangeArrowheads="1"/>
            </p:cNvSpPr>
            <p:nvPr/>
          </p:nvSpPr>
          <p:spPr bwMode="auto">
            <a:xfrm>
              <a:off x="2288" y="1083"/>
              <a:ext cx="38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sz="1600" b="1">
                  <a:solidFill>
                    <a:srgbClr val="000000"/>
                  </a:solidFill>
                  <a:latin typeface="Courier New" pitchFamily="49" charset="0"/>
                </a:rPr>
                <a:t>Blink</a:t>
              </a:r>
              <a:endParaRPr lang="en-US" altLang="en-US" sz="1600">
                <a:latin typeface="Courier New" pitchFamily="49" charset="0"/>
              </a:endParaRPr>
            </a:p>
          </p:txBody>
        </p:sp>
        <p:sp>
          <p:nvSpPr>
            <p:cNvPr id="179265" name="Rectangle 65"/>
            <p:cNvSpPr>
              <a:spLocks noChangeArrowheads="1"/>
            </p:cNvSpPr>
            <p:nvPr/>
          </p:nvSpPr>
          <p:spPr bwMode="auto">
            <a:xfrm>
              <a:off x="2288" y="1195"/>
              <a:ext cx="38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sz="1600" b="1">
                  <a:solidFill>
                    <a:srgbClr val="000000"/>
                  </a:solidFill>
                  <a:latin typeface="Courier New" pitchFamily="49" charset="0"/>
                </a:rPr>
                <a:t>Hours</a:t>
              </a:r>
              <a:endParaRPr lang="en-US" altLang="en-US" sz="1600">
                <a:latin typeface="Courier New" pitchFamily="49" charset="0"/>
              </a:endParaRPr>
            </a:p>
          </p:txBody>
        </p:sp>
        <p:sp>
          <p:nvSpPr>
            <p:cNvPr id="179266" name="AutoShape 66"/>
            <p:cNvSpPr>
              <a:spLocks noChangeArrowheads="1"/>
            </p:cNvSpPr>
            <p:nvPr/>
          </p:nvSpPr>
          <p:spPr bwMode="auto">
            <a:xfrm>
              <a:off x="2006" y="3100"/>
              <a:ext cx="978" cy="447"/>
            </a:xfrm>
            <a:prstGeom prst="roundRect">
              <a:avLst>
                <a:gd name="adj" fmla="val 48435"/>
              </a:avLst>
            </a:prstGeom>
            <a:solidFill>
              <a:schemeClr val="bg1"/>
            </a:solidFill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9267" name="Rectangle 67"/>
            <p:cNvSpPr>
              <a:spLocks noChangeArrowheads="1"/>
            </p:cNvSpPr>
            <p:nvPr/>
          </p:nvSpPr>
          <p:spPr bwMode="auto">
            <a:xfrm>
              <a:off x="2302" y="3191"/>
              <a:ext cx="38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sz="1600" b="1">
                  <a:solidFill>
                    <a:srgbClr val="000000"/>
                  </a:solidFill>
                  <a:latin typeface="Courier New" pitchFamily="49" charset="0"/>
                </a:rPr>
                <a:t>Blink</a:t>
              </a:r>
              <a:endParaRPr lang="en-US" altLang="en-US" sz="1600">
                <a:latin typeface="Courier New" pitchFamily="49" charset="0"/>
              </a:endParaRPr>
            </a:p>
          </p:txBody>
        </p:sp>
        <p:sp>
          <p:nvSpPr>
            <p:cNvPr id="179268" name="Rectangle 68"/>
            <p:cNvSpPr>
              <a:spLocks noChangeArrowheads="1"/>
            </p:cNvSpPr>
            <p:nvPr/>
          </p:nvSpPr>
          <p:spPr bwMode="auto">
            <a:xfrm>
              <a:off x="2228" y="3303"/>
              <a:ext cx="539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sz="1600" b="1">
                  <a:solidFill>
                    <a:srgbClr val="000000"/>
                  </a:solidFill>
                  <a:latin typeface="Courier New" pitchFamily="49" charset="0"/>
                </a:rPr>
                <a:t>Seconds</a:t>
              </a:r>
              <a:endParaRPr lang="en-US" altLang="en-US" sz="1600">
                <a:latin typeface="Courier New" pitchFamily="49" charset="0"/>
              </a:endParaRPr>
            </a:p>
          </p:txBody>
        </p:sp>
        <p:sp>
          <p:nvSpPr>
            <p:cNvPr id="179269" name="AutoShape 69"/>
            <p:cNvSpPr>
              <a:spLocks noChangeArrowheads="1"/>
            </p:cNvSpPr>
            <p:nvPr/>
          </p:nvSpPr>
          <p:spPr bwMode="auto">
            <a:xfrm>
              <a:off x="2006" y="2053"/>
              <a:ext cx="978" cy="447"/>
            </a:xfrm>
            <a:prstGeom prst="roundRect">
              <a:avLst>
                <a:gd name="adj" fmla="val 48435"/>
              </a:avLst>
            </a:prstGeom>
            <a:solidFill>
              <a:schemeClr val="bg1"/>
            </a:solidFill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9270" name="Rectangle 70"/>
            <p:cNvSpPr>
              <a:spLocks noChangeArrowheads="1"/>
            </p:cNvSpPr>
            <p:nvPr/>
          </p:nvSpPr>
          <p:spPr bwMode="auto">
            <a:xfrm>
              <a:off x="2302" y="2144"/>
              <a:ext cx="38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sz="1600" b="1">
                  <a:solidFill>
                    <a:srgbClr val="000000"/>
                  </a:solidFill>
                  <a:latin typeface="Courier New" pitchFamily="49" charset="0"/>
                </a:rPr>
                <a:t>Blink</a:t>
              </a:r>
              <a:endParaRPr lang="en-US" altLang="en-US" sz="1600">
                <a:latin typeface="Courier New" pitchFamily="49" charset="0"/>
              </a:endParaRPr>
            </a:p>
          </p:txBody>
        </p:sp>
        <p:sp>
          <p:nvSpPr>
            <p:cNvPr id="179271" name="Rectangle 71"/>
            <p:cNvSpPr>
              <a:spLocks noChangeArrowheads="1"/>
            </p:cNvSpPr>
            <p:nvPr/>
          </p:nvSpPr>
          <p:spPr bwMode="auto">
            <a:xfrm>
              <a:off x="2228" y="2256"/>
              <a:ext cx="539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sz="1600" b="1">
                  <a:solidFill>
                    <a:srgbClr val="000000"/>
                  </a:solidFill>
                  <a:latin typeface="Courier New" pitchFamily="49" charset="0"/>
                </a:rPr>
                <a:t>Minutes</a:t>
              </a:r>
              <a:endParaRPr lang="en-US" altLang="en-US" sz="1600">
                <a:latin typeface="Courier New" pitchFamily="49" charset="0"/>
              </a:endParaRPr>
            </a:p>
          </p:txBody>
        </p:sp>
        <p:sp>
          <p:nvSpPr>
            <p:cNvPr id="179272" name="AutoShape 72"/>
            <p:cNvSpPr>
              <a:spLocks noChangeArrowheads="1"/>
            </p:cNvSpPr>
            <p:nvPr/>
          </p:nvSpPr>
          <p:spPr bwMode="auto">
            <a:xfrm>
              <a:off x="4325" y="3101"/>
              <a:ext cx="978" cy="447"/>
            </a:xfrm>
            <a:prstGeom prst="roundRect">
              <a:avLst>
                <a:gd name="adj" fmla="val 48435"/>
              </a:avLst>
            </a:prstGeom>
            <a:solidFill>
              <a:schemeClr val="bg1"/>
            </a:solidFill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grpSp>
          <p:nvGrpSpPr>
            <p:cNvPr id="7" name="Group 73"/>
            <p:cNvGrpSpPr>
              <a:grpSpLocks/>
            </p:cNvGrpSpPr>
            <p:nvPr/>
          </p:nvGrpSpPr>
          <p:grpSpPr bwMode="auto">
            <a:xfrm>
              <a:off x="4468" y="3192"/>
              <a:ext cx="693" cy="266"/>
              <a:chOff x="4510" y="2769"/>
              <a:chExt cx="693" cy="266"/>
            </a:xfrm>
          </p:grpSpPr>
          <p:sp>
            <p:nvSpPr>
              <p:cNvPr id="179274" name="Rectangle 74"/>
              <p:cNvSpPr>
                <a:spLocks noChangeArrowheads="1"/>
              </p:cNvSpPr>
              <p:nvPr/>
            </p:nvSpPr>
            <p:spPr bwMode="auto">
              <a:xfrm>
                <a:off x="4510" y="2769"/>
                <a:ext cx="693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altLang="en-US" sz="1600" b="1">
                    <a:solidFill>
                      <a:srgbClr val="000000"/>
                    </a:solidFill>
                    <a:latin typeface="Courier New" pitchFamily="49" charset="0"/>
                  </a:rPr>
                  <a:t>Increment</a:t>
                </a:r>
                <a:endParaRPr lang="en-US" altLang="en-US" sz="1600">
                  <a:latin typeface="Courier New" pitchFamily="49" charset="0"/>
                </a:endParaRPr>
              </a:p>
            </p:txBody>
          </p:sp>
          <p:sp>
            <p:nvSpPr>
              <p:cNvPr id="179275" name="Rectangle 75"/>
              <p:cNvSpPr>
                <a:spLocks noChangeArrowheads="1"/>
              </p:cNvSpPr>
              <p:nvPr/>
            </p:nvSpPr>
            <p:spPr bwMode="auto">
              <a:xfrm>
                <a:off x="4587" y="2881"/>
                <a:ext cx="539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altLang="en-US" sz="1600" b="1">
                    <a:solidFill>
                      <a:srgbClr val="000000"/>
                    </a:solidFill>
                    <a:latin typeface="Courier New" pitchFamily="49" charset="0"/>
                  </a:rPr>
                  <a:t>Seconds</a:t>
                </a:r>
                <a:endParaRPr lang="en-US" altLang="en-US" sz="1600">
                  <a:latin typeface="Courier New" pitchFamily="49" charset="0"/>
                </a:endParaRPr>
              </a:p>
            </p:txBody>
          </p:sp>
        </p:grpSp>
        <p:sp>
          <p:nvSpPr>
            <p:cNvPr id="179276" name="AutoShape 76"/>
            <p:cNvSpPr>
              <a:spLocks noChangeArrowheads="1"/>
            </p:cNvSpPr>
            <p:nvPr/>
          </p:nvSpPr>
          <p:spPr bwMode="auto">
            <a:xfrm>
              <a:off x="456" y="3101"/>
              <a:ext cx="978" cy="447"/>
            </a:xfrm>
            <a:prstGeom prst="roundRect">
              <a:avLst>
                <a:gd name="adj" fmla="val 48435"/>
              </a:avLst>
            </a:prstGeom>
            <a:solidFill>
              <a:schemeClr val="bg1"/>
            </a:solidFill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9277" name="Rectangle 77"/>
            <p:cNvSpPr>
              <a:spLocks noChangeArrowheads="1"/>
            </p:cNvSpPr>
            <p:nvPr/>
          </p:nvSpPr>
          <p:spPr bwMode="auto">
            <a:xfrm>
              <a:off x="792" y="3192"/>
              <a:ext cx="30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sz="1600" b="1">
                  <a:solidFill>
                    <a:srgbClr val="000000"/>
                  </a:solidFill>
                  <a:latin typeface="Courier New" pitchFamily="49" charset="0"/>
                </a:rPr>
                <a:t>Stop</a:t>
              </a:r>
              <a:endParaRPr lang="en-US" altLang="en-US" sz="1600">
                <a:latin typeface="Courier New" pitchFamily="49" charset="0"/>
              </a:endParaRPr>
            </a:p>
          </p:txBody>
        </p:sp>
        <p:sp>
          <p:nvSpPr>
            <p:cNvPr id="179278" name="Rectangle 78"/>
            <p:cNvSpPr>
              <a:spLocks noChangeArrowheads="1"/>
            </p:cNvSpPr>
            <p:nvPr/>
          </p:nvSpPr>
          <p:spPr bwMode="auto">
            <a:xfrm>
              <a:off x="640" y="3304"/>
              <a:ext cx="61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sz="1600" b="1">
                  <a:solidFill>
                    <a:srgbClr val="000000"/>
                  </a:solidFill>
                  <a:latin typeface="Courier New" pitchFamily="49" charset="0"/>
                </a:rPr>
                <a:t>Blinking</a:t>
              </a:r>
              <a:endParaRPr lang="en-US" altLang="en-US" sz="1600">
                <a:latin typeface="Courier New" pitchFamily="49" charset="0"/>
              </a:endParaRPr>
            </a:p>
          </p:txBody>
        </p:sp>
      </p:grpSp>
      <p:sp>
        <p:nvSpPr>
          <p:cNvPr id="179279" name="Rectangle 79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7772400" cy="762000"/>
          </a:xfrm>
        </p:spPr>
        <p:txBody>
          <a:bodyPr/>
          <a:lstStyle/>
          <a:p>
            <a:r>
              <a:rPr lang="en-US" altLang="en-US" sz="3000" dirty="0" err="1" smtClean="0"/>
              <a:t>Statechart</a:t>
            </a:r>
            <a:r>
              <a:rPr lang="en-US" altLang="en-US" sz="3000" dirty="0" smtClean="0"/>
              <a:t> for </a:t>
            </a:r>
            <a:r>
              <a:rPr lang="en-US" altLang="en-US" sz="3000" dirty="0" err="1" smtClean="0"/>
              <a:t>SimpleWatch</a:t>
            </a:r>
            <a:endParaRPr lang="en-US" altLang="en-US" sz="3000" dirty="0"/>
          </a:p>
        </p:txBody>
      </p:sp>
      <p:sp>
        <p:nvSpPr>
          <p:cNvPr id="179280" name="AutoShape 80"/>
          <p:cNvSpPr>
            <a:spLocks noChangeArrowheads="1"/>
          </p:cNvSpPr>
          <p:nvPr/>
        </p:nvSpPr>
        <p:spPr bwMode="auto">
          <a:xfrm>
            <a:off x="8027988" y="909638"/>
            <a:ext cx="1000125" cy="498475"/>
          </a:xfrm>
          <a:prstGeom prst="wedgeRoundRectCallout">
            <a:avLst>
              <a:gd name="adj1" fmla="val -82380"/>
              <a:gd name="adj2" fmla="val 81208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sz="2400" b="1">
                <a:solidFill>
                  <a:srgbClr val="FF0000"/>
                </a:solidFill>
                <a:latin typeface="Helvetica" charset="0"/>
              </a:rPr>
              <a:t>State</a:t>
            </a:r>
          </a:p>
        </p:txBody>
      </p:sp>
      <p:sp>
        <p:nvSpPr>
          <p:cNvPr id="179281" name="AutoShape 81"/>
          <p:cNvSpPr>
            <a:spLocks noChangeArrowheads="1"/>
          </p:cNvSpPr>
          <p:nvPr/>
        </p:nvSpPr>
        <p:spPr bwMode="auto">
          <a:xfrm>
            <a:off x="4289425" y="1047750"/>
            <a:ext cx="1911350" cy="498475"/>
          </a:xfrm>
          <a:prstGeom prst="wedgeRoundRectCallout">
            <a:avLst>
              <a:gd name="adj1" fmla="val -64287"/>
              <a:gd name="adj2" fmla="val -22292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sz="2400" b="1">
                <a:solidFill>
                  <a:srgbClr val="FF0000"/>
                </a:solidFill>
                <a:latin typeface="Helvetica" charset="0"/>
              </a:rPr>
              <a:t>Initial state</a:t>
            </a:r>
          </a:p>
        </p:txBody>
      </p:sp>
      <p:sp>
        <p:nvSpPr>
          <p:cNvPr id="179282" name="AutoShape 82"/>
          <p:cNvSpPr>
            <a:spLocks noChangeArrowheads="1"/>
          </p:cNvSpPr>
          <p:nvPr/>
        </p:nvSpPr>
        <p:spPr bwMode="auto">
          <a:xfrm>
            <a:off x="4191000" y="5715000"/>
            <a:ext cx="1820863" cy="498475"/>
          </a:xfrm>
          <a:prstGeom prst="wedgeRoundRectCallout">
            <a:avLst>
              <a:gd name="adj1" fmla="val -189667"/>
              <a:gd name="adj2" fmla="val 35352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sz="2400" b="1">
                <a:solidFill>
                  <a:srgbClr val="FF0000"/>
                </a:solidFill>
                <a:latin typeface="Helvetica" charset="0"/>
              </a:rPr>
              <a:t>Final state</a:t>
            </a:r>
          </a:p>
        </p:txBody>
      </p:sp>
      <p:sp>
        <p:nvSpPr>
          <p:cNvPr id="179283" name="AutoShape 83"/>
          <p:cNvSpPr>
            <a:spLocks noChangeArrowheads="1"/>
          </p:cNvSpPr>
          <p:nvPr/>
        </p:nvSpPr>
        <p:spPr bwMode="auto">
          <a:xfrm>
            <a:off x="1462088" y="2489200"/>
            <a:ext cx="1782762" cy="498475"/>
          </a:xfrm>
          <a:prstGeom prst="wedgeRoundRectCallout">
            <a:avLst>
              <a:gd name="adj1" fmla="val -71194"/>
              <a:gd name="adj2" fmla="val 19745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sz="2400" b="1">
                <a:solidFill>
                  <a:srgbClr val="FF0000"/>
                </a:solidFill>
                <a:latin typeface="Helvetica" charset="0"/>
              </a:rPr>
              <a:t>Transition</a:t>
            </a:r>
          </a:p>
        </p:txBody>
      </p:sp>
      <p:sp>
        <p:nvSpPr>
          <p:cNvPr id="179284" name="AutoShape 84"/>
          <p:cNvSpPr>
            <a:spLocks noChangeArrowheads="1"/>
          </p:cNvSpPr>
          <p:nvPr/>
        </p:nvSpPr>
        <p:spPr bwMode="auto">
          <a:xfrm>
            <a:off x="200025" y="1131888"/>
            <a:ext cx="1090613" cy="498475"/>
          </a:xfrm>
          <a:prstGeom prst="wedgeRoundRectCallout">
            <a:avLst>
              <a:gd name="adj1" fmla="val 118750"/>
              <a:gd name="adj2" fmla="val 55468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sz="2400" b="1">
                <a:solidFill>
                  <a:srgbClr val="FF0000"/>
                </a:solidFill>
                <a:latin typeface="Helvetica" charset="0"/>
              </a:rPr>
              <a:t>Event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80" grpId="0" animBg="1" autoUpdateAnimBg="0"/>
      <p:bldP spid="179281" grpId="0" animBg="1" autoUpdateAnimBg="0"/>
      <p:bldP spid="179282" grpId="0" animBg="1" autoUpdateAnimBg="0"/>
      <p:bldP spid="179283" grpId="0" animBg="1" autoUpdateAnimBg="0"/>
      <p:bldP spid="179284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Software Engineering – ECSE321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        Unit 4 – Modeling in UML  /</a:t>
            </a:r>
            <a:fld id="{629340C0-B6D2-4311-A09E-06C6BFF672A4}" type="slidenum">
              <a:rPr lang="en-US"/>
              <a:pPr/>
              <a:t>5</a:t>
            </a:fld>
            <a:endParaRPr lang="en-US"/>
          </a:p>
        </p:txBody>
      </p:sp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is UML?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530725"/>
          </a:xfrm>
        </p:spPr>
        <p:txBody>
          <a:bodyPr/>
          <a:lstStyle/>
          <a:p>
            <a:pPr marL="285750" indent="-285750"/>
            <a:r>
              <a:rPr lang="en-US" altLang="en-US" sz="2800" dirty="0"/>
              <a:t>UML (Unified Modeling Language) – a </a:t>
            </a:r>
            <a:r>
              <a:rPr lang="en-US" altLang="en-US" sz="2800" dirty="0">
                <a:solidFill>
                  <a:srgbClr val="990000"/>
                </a:solidFill>
              </a:rPr>
              <a:t>notation</a:t>
            </a:r>
          </a:p>
          <a:p>
            <a:pPr marL="685800" lvl="1" indent="-228600"/>
            <a:r>
              <a:rPr lang="en-US" altLang="en-US" sz="2500" dirty="0"/>
              <a:t>A standard for modeling object-oriented software</a:t>
            </a:r>
          </a:p>
          <a:p>
            <a:pPr lvl="2"/>
            <a:r>
              <a:rPr lang="en-US" altLang="en-US" sz="2100" dirty="0"/>
              <a:t>Specifying</a:t>
            </a:r>
          </a:p>
          <a:p>
            <a:pPr lvl="2"/>
            <a:r>
              <a:rPr lang="en-US" altLang="en-US" sz="2100" dirty="0"/>
              <a:t>Visualizing</a:t>
            </a:r>
          </a:p>
          <a:p>
            <a:pPr lvl="2"/>
            <a:r>
              <a:rPr lang="en-US" altLang="en-US" sz="2100" dirty="0"/>
              <a:t>Constructing</a:t>
            </a:r>
          </a:p>
          <a:p>
            <a:pPr lvl="2"/>
            <a:r>
              <a:rPr lang="en-US" altLang="en-US" sz="2100" dirty="0"/>
              <a:t>Documenting</a:t>
            </a:r>
          </a:p>
          <a:p>
            <a:pPr marL="685800" lvl="1" indent="-228600"/>
            <a:r>
              <a:rPr lang="en-US" altLang="en-US" sz="2500" dirty="0"/>
              <a:t>Language independent (OO</a:t>
            </a:r>
            <a:r>
              <a:rPr lang="en-US" altLang="en-US" sz="2500" dirty="0" smtClean="0"/>
              <a:t>)</a:t>
            </a:r>
          </a:p>
          <a:p>
            <a:pPr marL="685800" lvl="1" indent="-228600"/>
            <a:r>
              <a:rPr lang="en-US" altLang="en-US" sz="2500" dirty="0" smtClean="0"/>
              <a:t>Designed by a committee</a:t>
            </a:r>
            <a:endParaRPr lang="en-US" altLang="en-US" sz="2500" dirty="0"/>
          </a:p>
          <a:p>
            <a:pPr marL="285750" indent="-285750"/>
            <a:r>
              <a:rPr lang="en-US" altLang="en-US" sz="2800" dirty="0"/>
              <a:t>Reference: “The Unified Modeling Language User Guide”, Addison Wesley, 1999. </a:t>
            </a:r>
          </a:p>
          <a:p>
            <a:pPr marL="1543050" lvl="3" indent="-171450"/>
            <a:r>
              <a:rPr lang="en-US" altLang="en-US" sz="1800" dirty="0">
                <a:hlinkClick r:id="rId3"/>
              </a:rPr>
              <a:t>www.uml.org</a:t>
            </a:r>
            <a:r>
              <a:rPr lang="en-US" altLang="en-US" sz="1800" dirty="0"/>
              <a:t>  </a:t>
            </a:r>
            <a:endParaRPr lang="en-US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Software Engineering – ECSE321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        Unit 4 – Modeling in UML  /</a:t>
            </a:r>
            <a:fld id="{B279A6EA-5C8D-4844-A58D-CC89A433E74B}" type="slidenum">
              <a:rPr lang="en-US"/>
              <a:pPr/>
              <a:t>6</a:t>
            </a:fld>
            <a:endParaRPr lang="en-US"/>
          </a:p>
        </p:txBody>
      </p:sp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UML?</a:t>
            </a:r>
            <a:endParaRPr lang="en-US" dirty="0"/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sz="3100" dirty="0"/>
              <a:t>Resulted from the convergence of notations from three leading object-oriented methods:</a:t>
            </a:r>
          </a:p>
          <a:p>
            <a:pPr lvl="2"/>
            <a:r>
              <a:rPr lang="en-US" altLang="en-US" sz="2100" dirty="0"/>
              <a:t>OMT (James </a:t>
            </a:r>
            <a:r>
              <a:rPr lang="en-US" altLang="en-US" sz="2100" dirty="0" err="1"/>
              <a:t>Rumbaugh</a:t>
            </a:r>
            <a:r>
              <a:rPr lang="en-US" altLang="en-US" sz="2100" dirty="0"/>
              <a:t>), OOSE (</a:t>
            </a:r>
            <a:r>
              <a:rPr lang="en-US" altLang="en-US" sz="2100" dirty="0" err="1"/>
              <a:t>Ivar</a:t>
            </a:r>
            <a:r>
              <a:rPr lang="en-US" altLang="en-US" sz="2100" dirty="0"/>
              <a:t> Jacobson), </a:t>
            </a:r>
            <a:r>
              <a:rPr lang="en-US" altLang="en-US" sz="2100" dirty="0" err="1"/>
              <a:t>Booch</a:t>
            </a:r>
            <a:r>
              <a:rPr lang="en-US" altLang="en-US" sz="2100" dirty="0"/>
              <a:t> (Grady </a:t>
            </a:r>
            <a:r>
              <a:rPr lang="en-US" altLang="en-US" sz="2100" dirty="0" err="1"/>
              <a:t>Booch</a:t>
            </a:r>
            <a:r>
              <a:rPr lang="en-US" altLang="en-US" sz="2100" dirty="0"/>
              <a:t>), etc.</a:t>
            </a:r>
          </a:p>
          <a:p>
            <a:pPr lvl="2"/>
            <a:r>
              <a:rPr lang="en-US" altLang="en-US" sz="2100" dirty="0"/>
              <a:t>First edition: 1995, belongs to the Object Management Group (</a:t>
            </a:r>
            <a:r>
              <a:rPr lang="en-US" altLang="en-US" sz="2100" dirty="0">
                <a:hlinkClick r:id="rId3"/>
              </a:rPr>
              <a:t>www.omg.org</a:t>
            </a:r>
            <a:r>
              <a:rPr lang="en-US" altLang="en-US" sz="2100" dirty="0"/>
              <a:t>) </a:t>
            </a:r>
          </a:p>
          <a:p>
            <a:r>
              <a:rPr lang="en-US" dirty="0" smtClean="0"/>
              <a:t>Resulting design is huge</a:t>
            </a:r>
          </a:p>
          <a:p>
            <a:pPr lvl="1"/>
            <a:r>
              <a:rPr lang="en-US" dirty="0" smtClean="0"/>
              <a:t>Many features</a:t>
            </a:r>
          </a:p>
          <a:p>
            <a:pPr lvl="1"/>
            <a:r>
              <a:rPr lang="en-US" dirty="0" smtClean="0"/>
              <a:t>Many loosely unrelated styles under one roof</a:t>
            </a:r>
          </a:p>
          <a:p>
            <a:r>
              <a:rPr lang="en-US" dirty="0" smtClean="0"/>
              <a:t>Could be called “union of all modeling languages”!</a:t>
            </a:r>
            <a:endParaRPr lang="en-US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Software Engineering – ECSE321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        Unit 4 – Modeling in UML  /</a:t>
            </a:r>
            <a:fld id="{CB1114CA-6C2E-46BC-B33B-A375504AFEC3}" type="slidenum">
              <a:rPr lang="en-US"/>
              <a:pPr/>
              <a:t>7</a:t>
            </a:fld>
            <a:endParaRPr lang="en-US"/>
          </a:p>
        </p:txBody>
      </p:sp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/>
          <a:lstStyle/>
          <a:p>
            <a:r>
              <a:rPr lang="en-US" altLang="en-US" dirty="0" smtClean="0"/>
              <a:t>UML Aspects Covered Here</a:t>
            </a:r>
            <a:endParaRPr lang="en-US" altLang="en-US" dirty="0"/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00" y="1143000"/>
            <a:ext cx="8585200" cy="4800600"/>
          </a:xfrm>
        </p:spPr>
        <p:txBody>
          <a:bodyPr/>
          <a:lstStyle/>
          <a:p>
            <a:pPr marL="285750" indent="-285750">
              <a:lnSpc>
                <a:spcPct val="90000"/>
              </a:lnSpc>
            </a:pPr>
            <a:r>
              <a:rPr lang="en-US" altLang="en-US" sz="2400" b="1" dirty="0"/>
              <a:t>Functional </a:t>
            </a:r>
            <a:r>
              <a:rPr lang="en-US" altLang="en-US" sz="2400" b="1" dirty="0" smtClean="0"/>
              <a:t>models </a:t>
            </a:r>
            <a:r>
              <a:rPr lang="en-US" altLang="en-US" sz="2400" dirty="0" smtClean="0"/>
              <a:t>(functional behavior of the system as seen by the user)</a:t>
            </a:r>
            <a:endParaRPr lang="en-US" altLang="en-US" sz="2400" b="1" dirty="0"/>
          </a:p>
          <a:p>
            <a:pPr marL="685800" lvl="1" indent="-228600">
              <a:lnSpc>
                <a:spcPct val="90000"/>
              </a:lnSpc>
            </a:pPr>
            <a:r>
              <a:rPr lang="en-US" altLang="en-US" sz="2100" b="1" dirty="0">
                <a:solidFill>
                  <a:srgbClr val="990000"/>
                </a:solidFill>
              </a:rPr>
              <a:t>Use case </a:t>
            </a:r>
            <a:r>
              <a:rPr lang="en-US" altLang="en-US" sz="2100" b="1" dirty="0" smtClean="0">
                <a:solidFill>
                  <a:srgbClr val="990000"/>
                </a:solidFill>
              </a:rPr>
              <a:t>diagrams</a:t>
            </a:r>
            <a:endParaRPr lang="en-US" altLang="en-US" sz="2100" dirty="0"/>
          </a:p>
          <a:p>
            <a:pPr marL="285750" indent="-285750">
              <a:lnSpc>
                <a:spcPct val="90000"/>
              </a:lnSpc>
            </a:pPr>
            <a:r>
              <a:rPr lang="en-US" altLang="en-US" sz="2400" b="1" dirty="0" smtClean="0"/>
              <a:t>Structural models </a:t>
            </a:r>
            <a:r>
              <a:rPr lang="en-US" altLang="en-US" sz="2400" dirty="0" smtClean="0"/>
              <a:t>(static structure of the system: Objects, Attributes, and Associations)</a:t>
            </a:r>
            <a:endParaRPr lang="en-US" altLang="en-US" sz="2400" b="1" dirty="0"/>
          </a:p>
          <a:p>
            <a:pPr marL="685800" lvl="1" indent="-228600">
              <a:lnSpc>
                <a:spcPct val="90000"/>
              </a:lnSpc>
            </a:pPr>
            <a:r>
              <a:rPr lang="en-US" altLang="en-US" sz="2100" b="1" dirty="0">
                <a:solidFill>
                  <a:srgbClr val="990000"/>
                </a:solidFill>
              </a:rPr>
              <a:t>Class </a:t>
            </a:r>
            <a:r>
              <a:rPr lang="en-US" altLang="en-US" sz="2100" b="1" dirty="0" smtClean="0">
                <a:solidFill>
                  <a:srgbClr val="990000"/>
                </a:solidFill>
              </a:rPr>
              <a:t>diagrams</a:t>
            </a:r>
          </a:p>
          <a:p>
            <a:pPr marL="685800" lvl="1" indent="-228600">
              <a:lnSpc>
                <a:spcPct val="90000"/>
              </a:lnSpc>
            </a:pPr>
            <a:r>
              <a:rPr lang="en-US" altLang="en-US" sz="2100" b="1" dirty="0" smtClean="0">
                <a:solidFill>
                  <a:srgbClr val="990000"/>
                </a:solidFill>
              </a:rPr>
              <a:t>Object diagrams</a:t>
            </a:r>
            <a:endParaRPr lang="en-US" altLang="en-US" sz="2100" dirty="0"/>
          </a:p>
          <a:p>
            <a:pPr marL="285750" indent="-285750">
              <a:lnSpc>
                <a:spcPct val="90000"/>
              </a:lnSpc>
            </a:pPr>
            <a:r>
              <a:rPr lang="en-US" altLang="en-US" sz="2400" b="1" dirty="0"/>
              <a:t>Dynamic </a:t>
            </a:r>
            <a:r>
              <a:rPr lang="en-US" altLang="en-US" sz="2400" b="1" dirty="0" smtClean="0"/>
              <a:t>models </a:t>
            </a:r>
            <a:r>
              <a:rPr lang="en-US" altLang="en-US" sz="2400" dirty="0" smtClean="0"/>
              <a:t>(dynamic behavior between actors and the system and between objects of the system)</a:t>
            </a:r>
            <a:endParaRPr lang="en-US" altLang="en-US" sz="2400" b="1" dirty="0"/>
          </a:p>
          <a:p>
            <a:pPr marL="685800" lvl="1" indent="-228600">
              <a:lnSpc>
                <a:spcPct val="90000"/>
              </a:lnSpc>
            </a:pPr>
            <a:r>
              <a:rPr lang="en-US" altLang="en-US" sz="2100" b="1" dirty="0" smtClean="0">
                <a:solidFill>
                  <a:srgbClr val="990000"/>
                </a:solidFill>
              </a:rPr>
              <a:t>Sequence diagrams</a:t>
            </a:r>
            <a:endParaRPr lang="en-US" altLang="en-US" sz="2100" dirty="0"/>
          </a:p>
          <a:p>
            <a:pPr marL="685800" lvl="1" indent="-228600">
              <a:lnSpc>
                <a:spcPct val="90000"/>
              </a:lnSpc>
            </a:pPr>
            <a:r>
              <a:rPr lang="en-US" altLang="en-US" sz="2100" b="1" dirty="0" smtClean="0">
                <a:solidFill>
                  <a:srgbClr val="990000"/>
                </a:solidFill>
              </a:rPr>
              <a:t>Activity diagrams</a:t>
            </a:r>
          </a:p>
          <a:p>
            <a:pPr marL="685800" lvl="1" indent="-228600">
              <a:lnSpc>
                <a:spcPct val="90000"/>
              </a:lnSpc>
            </a:pPr>
            <a:r>
              <a:rPr lang="en-US" altLang="en-US" sz="2100" b="1" dirty="0" smtClean="0">
                <a:solidFill>
                  <a:srgbClr val="990000"/>
                </a:solidFill>
              </a:rPr>
              <a:t>State diagrams</a:t>
            </a:r>
            <a:endParaRPr lang="en-US" altLang="en-US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1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Software Engineering – ECSE321</a:t>
            </a:r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        Unit 4 – Modeling in UML  /</a:t>
            </a:r>
            <a:fld id="{42CE49CA-4954-40B7-A99E-049F9ADEADD6}" type="slidenum">
              <a:rPr lang="en-US"/>
              <a:pPr/>
              <a:t>8</a:t>
            </a:fld>
            <a:endParaRPr lang="en-US"/>
          </a:p>
        </p:txBody>
      </p:sp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Use </a:t>
            </a:r>
            <a:r>
              <a:rPr lang="en-US" altLang="en-US" dirty="0"/>
              <a:t>Case Diagrams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533775" y="1600200"/>
            <a:ext cx="5153025" cy="4530725"/>
          </a:xfrm>
        </p:spPr>
        <p:txBody>
          <a:bodyPr/>
          <a:lstStyle/>
          <a:p>
            <a:pPr marL="285750" indent="-285750">
              <a:buFont typeface="Wingdings" pitchFamily="2" charset="2"/>
              <a:buNone/>
            </a:pPr>
            <a:r>
              <a:rPr lang="en-US" altLang="en-US" sz="2000"/>
              <a:t>Used during requirements elicitation to represent external behavior</a:t>
            </a:r>
          </a:p>
          <a:p>
            <a:pPr marL="285750" indent="-285750"/>
            <a:endParaRPr lang="en-US" altLang="en-US" sz="2000"/>
          </a:p>
          <a:p>
            <a:pPr marL="285750" indent="-285750"/>
            <a:r>
              <a:rPr lang="en-US" altLang="en-US" sz="2000">
                <a:solidFill>
                  <a:srgbClr val="990000"/>
                </a:solidFill>
              </a:rPr>
              <a:t>Actors</a:t>
            </a:r>
            <a:r>
              <a:rPr lang="en-US" altLang="en-US" sz="2000"/>
              <a:t> represent roles, that is, a type of user of the system</a:t>
            </a:r>
          </a:p>
          <a:p>
            <a:pPr marL="285750" indent="-285750"/>
            <a:r>
              <a:rPr lang="en-US" altLang="en-US" sz="2000">
                <a:solidFill>
                  <a:srgbClr val="990000"/>
                </a:solidFill>
              </a:rPr>
              <a:t>Use cases</a:t>
            </a:r>
            <a:r>
              <a:rPr lang="en-US" altLang="en-US" sz="2000"/>
              <a:t> represent a sequence of interaction for a type of functionality</a:t>
            </a:r>
          </a:p>
          <a:p>
            <a:pPr marL="285750" indent="-285750"/>
            <a:r>
              <a:rPr lang="en-US" altLang="en-US" sz="2000"/>
              <a:t>The </a:t>
            </a:r>
            <a:r>
              <a:rPr lang="en-US" altLang="en-US" sz="2000">
                <a:solidFill>
                  <a:srgbClr val="990000"/>
                </a:solidFill>
              </a:rPr>
              <a:t>use case model</a:t>
            </a:r>
            <a:r>
              <a:rPr lang="en-US" altLang="en-US" sz="2000"/>
              <a:t> is the set of all use cases. It is a complete description of the functionality of the system and its environment</a:t>
            </a:r>
          </a:p>
          <a:p>
            <a:pPr marL="285750" indent="-285750"/>
            <a:r>
              <a:rPr lang="en-US" altLang="en-US" sz="2000"/>
              <a:t>A solid line represents communications between actors and use cases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219200" y="1600200"/>
            <a:ext cx="1643063" cy="1677988"/>
            <a:chOff x="517" y="1105"/>
            <a:chExt cx="1035" cy="1057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825" y="1105"/>
              <a:ext cx="445" cy="783"/>
              <a:chOff x="659" y="1833"/>
              <a:chExt cx="299" cy="526"/>
            </a:xfrm>
          </p:grpSpPr>
          <p:sp>
            <p:nvSpPr>
              <p:cNvPr id="182278" name="Freeform 6"/>
              <p:cNvSpPr>
                <a:spLocks/>
              </p:cNvSpPr>
              <p:nvPr/>
            </p:nvSpPr>
            <p:spPr bwMode="auto">
              <a:xfrm>
                <a:off x="659" y="1941"/>
                <a:ext cx="143" cy="418"/>
              </a:xfrm>
              <a:custGeom>
                <a:avLst/>
                <a:gdLst/>
                <a:ahLst/>
                <a:cxnLst>
                  <a:cxn ang="0">
                    <a:pos x="143" y="0"/>
                  </a:cxn>
                  <a:cxn ang="0">
                    <a:pos x="143" y="263"/>
                  </a:cxn>
                  <a:cxn ang="0">
                    <a:pos x="0" y="418"/>
                  </a:cxn>
                </a:cxnLst>
                <a:rect l="0" t="0" r="r" b="b"/>
                <a:pathLst>
                  <a:path w="143" h="418">
                    <a:moveTo>
                      <a:pt x="143" y="0"/>
                    </a:moveTo>
                    <a:lnTo>
                      <a:pt x="143" y="263"/>
                    </a:lnTo>
                    <a:lnTo>
                      <a:pt x="0" y="418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82279" name="Line 7"/>
              <p:cNvSpPr>
                <a:spLocks noChangeShapeType="1"/>
              </p:cNvSpPr>
              <p:nvPr/>
            </p:nvSpPr>
            <p:spPr bwMode="auto">
              <a:xfrm>
                <a:off x="802" y="2204"/>
                <a:ext cx="156" cy="15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82280" name="Line 8"/>
              <p:cNvSpPr>
                <a:spLocks noChangeShapeType="1"/>
              </p:cNvSpPr>
              <p:nvPr/>
            </p:nvSpPr>
            <p:spPr bwMode="auto">
              <a:xfrm>
                <a:off x="659" y="2060"/>
                <a:ext cx="299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82281" name="Oval 9"/>
              <p:cNvSpPr>
                <a:spLocks noChangeArrowheads="1"/>
              </p:cNvSpPr>
              <p:nvPr/>
            </p:nvSpPr>
            <p:spPr bwMode="auto">
              <a:xfrm>
                <a:off x="731" y="1833"/>
                <a:ext cx="155" cy="156"/>
              </a:xfrm>
              <a:prstGeom prst="ellipse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</p:grpSp>
        <p:sp>
          <p:nvSpPr>
            <p:cNvPr id="182282" name="Rectangle 10"/>
            <p:cNvSpPr>
              <a:spLocks noChangeArrowheads="1"/>
            </p:cNvSpPr>
            <p:nvPr/>
          </p:nvSpPr>
          <p:spPr bwMode="auto">
            <a:xfrm>
              <a:off x="517" y="1932"/>
              <a:ext cx="1035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sz="2400" b="1">
                  <a:solidFill>
                    <a:srgbClr val="000000"/>
                  </a:solidFill>
                  <a:latin typeface="Courier New" pitchFamily="49" charset="0"/>
                </a:rPr>
                <a:t>Passenger</a:t>
              </a:r>
              <a:endParaRPr lang="en-US" altLang="en-US" sz="2400">
                <a:latin typeface="Helvetica" charset="0"/>
              </a:endParaRP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838200" y="4648200"/>
            <a:ext cx="2555875" cy="1168400"/>
            <a:chOff x="2212" y="1949"/>
            <a:chExt cx="1082" cy="495"/>
          </a:xfrm>
        </p:grpSpPr>
        <p:sp>
          <p:nvSpPr>
            <p:cNvPr id="182284" name="Oval 12"/>
            <p:cNvSpPr>
              <a:spLocks noChangeArrowheads="1"/>
            </p:cNvSpPr>
            <p:nvPr/>
          </p:nvSpPr>
          <p:spPr bwMode="auto">
            <a:xfrm>
              <a:off x="2339" y="1949"/>
              <a:ext cx="753" cy="322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82285" name="Rectangle 13"/>
            <p:cNvSpPr>
              <a:spLocks noChangeArrowheads="1"/>
            </p:cNvSpPr>
            <p:nvPr/>
          </p:nvSpPr>
          <p:spPr bwMode="auto">
            <a:xfrm>
              <a:off x="2212" y="2289"/>
              <a:ext cx="108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sz="2400" b="1">
                  <a:solidFill>
                    <a:srgbClr val="000000"/>
                  </a:solidFill>
                  <a:latin typeface="Courier New" pitchFamily="49" charset="0"/>
                </a:rPr>
                <a:t>PurchaseTicket</a:t>
              </a:r>
              <a:endParaRPr lang="en-US" altLang="en-US" sz="2400">
                <a:latin typeface="Helvetica" charset="0"/>
              </a:endParaRPr>
            </a:p>
          </p:txBody>
        </p:sp>
      </p:grpSp>
      <p:sp>
        <p:nvSpPr>
          <p:cNvPr id="182286" name="Line 14"/>
          <p:cNvSpPr>
            <a:spLocks noChangeShapeType="1"/>
          </p:cNvSpPr>
          <p:nvPr/>
        </p:nvSpPr>
        <p:spPr bwMode="auto">
          <a:xfrm>
            <a:off x="2057400" y="3276600"/>
            <a:ext cx="0" cy="12636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82287" name="AutoShape 15"/>
          <p:cNvSpPr>
            <a:spLocks noChangeArrowheads="1"/>
          </p:cNvSpPr>
          <p:nvPr/>
        </p:nvSpPr>
        <p:spPr bwMode="auto">
          <a:xfrm>
            <a:off x="228600" y="4267200"/>
            <a:ext cx="1644650" cy="368300"/>
          </a:xfrm>
          <a:prstGeom prst="wedgeRoundRectCallout">
            <a:avLst>
              <a:gd name="adj1" fmla="val 61778"/>
              <a:gd name="adj2" fmla="val -130171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sz="1600" b="1">
                <a:solidFill>
                  <a:srgbClr val="FF0000"/>
                </a:solidFill>
                <a:latin typeface="Helvetica" charset="0"/>
              </a:rPr>
              <a:t>Communicate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87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2009, Maheswaran</a:t>
            </a: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Software Engineering – ECSE321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        Unit 4 – Modeling in UML  /</a:t>
            </a:r>
            <a:fld id="{B2CD4F66-A454-4E14-AD3E-F1861A860DB6}" type="slidenum">
              <a:rPr lang="en-US"/>
              <a:pPr/>
              <a:t>9</a:t>
            </a:fld>
            <a:endParaRPr lang="en-US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Actors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2487613" y="1600200"/>
            <a:ext cx="6199187" cy="4530725"/>
          </a:xfrm>
        </p:spPr>
        <p:txBody>
          <a:bodyPr/>
          <a:lstStyle/>
          <a:p>
            <a:pPr marL="285750" indent="-285750">
              <a:lnSpc>
                <a:spcPct val="90000"/>
              </a:lnSpc>
            </a:pPr>
            <a:r>
              <a:rPr lang="en-US" altLang="en-US" sz="2400"/>
              <a:t>An actor models an external entity which communicates with the system:</a:t>
            </a:r>
          </a:p>
          <a:p>
            <a:pPr marL="685800" lvl="1" indent="-228600">
              <a:lnSpc>
                <a:spcPct val="90000"/>
              </a:lnSpc>
            </a:pPr>
            <a:r>
              <a:rPr lang="en-US" altLang="en-US" sz="2000"/>
              <a:t>User</a:t>
            </a:r>
          </a:p>
          <a:p>
            <a:pPr marL="685800" lvl="1" indent="-228600">
              <a:lnSpc>
                <a:spcPct val="90000"/>
              </a:lnSpc>
            </a:pPr>
            <a:r>
              <a:rPr lang="en-US" altLang="en-US" sz="2000"/>
              <a:t>External system</a:t>
            </a:r>
          </a:p>
          <a:p>
            <a:pPr marL="685800" lvl="1" indent="-228600">
              <a:lnSpc>
                <a:spcPct val="90000"/>
              </a:lnSpc>
            </a:pPr>
            <a:r>
              <a:rPr lang="en-US" altLang="en-US" sz="2000"/>
              <a:t>Physical environment</a:t>
            </a:r>
          </a:p>
          <a:p>
            <a:pPr marL="285750" indent="-285750">
              <a:lnSpc>
                <a:spcPct val="90000"/>
              </a:lnSpc>
            </a:pPr>
            <a:r>
              <a:rPr lang="en-US" altLang="en-US" sz="2400"/>
              <a:t>An actor has a unique name and a description</a:t>
            </a:r>
          </a:p>
          <a:p>
            <a:pPr marL="285750" indent="-285750">
              <a:lnSpc>
                <a:spcPct val="90000"/>
              </a:lnSpc>
            </a:pPr>
            <a:r>
              <a:rPr lang="en-US" altLang="en-US" sz="2400"/>
              <a:t>Examples:</a:t>
            </a:r>
          </a:p>
          <a:p>
            <a:pPr marL="685800" lvl="1" indent="-228600">
              <a:lnSpc>
                <a:spcPct val="90000"/>
              </a:lnSpc>
            </a:pPr>
            <a:r>
              <a:rPr lang="en-US" altLang="en-US" sz="2000"/>
              <a:t>Passenger: A person in the train</a:t>
            </a:r>
          </a:p>
          <a:p>
            <a:pPr marL="685800" lvl="1" indent="-228600">
              <a:lnSpc>
                <a:spcPct val="90000"/>
              </a:lnSpc>
            </a:pPr>
            <a:r>
              <a:rPr lang="en-US" altLang="en-US" sz="2000"/>
              <a:t>GPS satellite: Provides the system with  GPS coordinates</a:t>
            </a:r>
          </a:p>
          <a:p>
            <a:pPr marL="685800" lvl="1" indent="-228600">
              <a:lnSpc>
                <a:spcPct val="90000"/>
              </a:lnSpc>
            </a:pPr>
            <a:r>
              <a:rPr lang="en-US" altLang="en-US" sz="2000"/>
              <a:t>External database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93738" y="2122488"/>
            <a:ext cx="1643062" cy="1679575"/>
            <a:chOff x="1021" y="1337"/>
            <a:chExt cx="1035" cy="1058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297" y="1337"/>
              <a:ext cx="445" cy="783"/>
              <a:chOff x="659" y="1833"/>
              <a:chExt cx="299" cy="526"/>
            </a:xfrm>
          </p:grpSpPr>
          <p:sp>
            <p:nvSpPr>
              <p:cNvPr id="183302" name="Freeform 6"/>
              <p:cNvSpPr>
                <a:spLocks/>
              </p:cNvSpPr>
              <p:nvPr/>
            </p:nvSpPr>
            <p:spPr bwMode="auto">
              <a:xfrm>
                <a:off x="659" y="1941"/>
                <a:ext cx="143" cy="418"/>
              </a:xfrm>
              <a:custGeom>
                <a:avLst/>
                <a:gdLst/>
                <a:ahLst/>
                <a:cxnLst>
                  <a:cxn ang="0">
                    <a:pos x="143" y="0"/>
                  </a:cxn>
                  <a:cxn ang="0">
                    <a:pos x="143" y="263"/>
                  </a:cxn>
                  <a:cxn ang="0">
                    <a:pos x="0" y="418"/>
                  </a:cxn>
                </a:cxnLst>
                <a:rect l="0" t="0" r="r" b="b"/>
                <a:pathLst>
                  <a:path w="143" h="418">
                    <a:moveTo>
                      <a:pt x="143" y="0"/>
                    </a:moveTo>
                    <a:lnTo>
                      <a:pt x="143" y="263"/>
                    </a:lnTo>
                    <a:lnTo>
                      <a:pt x="0" y="418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83303" name="Line 7"/>
              <p:cNvSpPr>
                <a:spLocks noChangeShapeType="1"/>
              </p:cNvSpPr>
              <p:nvPr/>
            </p:nvSpPr>
            <p:spPr bwMode="auto">
              <a:xfrm>
                <a:off x="802" y="2204"/>
                <a:ext cx="156" cy="15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83304" name="Line 8"/>
              <p:cNvSpPr>
                <a:spLocks noChangeShapeType="1"/>
              </p:cNvSpPr>
              <p:nvPr/>
            </p:nvSpPr>
            <p:spPr bwMode="auto">
              <a:xfrm>
                <a:off x="659" y="2060"/>
                <a:ext cx="299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83305" name="Oval 9"/>
              <p:cNvSpPr>
                <a:spLocks noChangeArrowheads="1"/>
              </p:cNvSpPr>
              <p:nvPr/>
            </p:nvSpPr>
            <p:spPr bwMode="auto">
              <a:xfrm>
                <a:off x="731" y="1833"/>
                <a:ext cx="155" cy="156"/>
              </a:xfrm>
              <a:prstGeom prst="ellipse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</p:grpSp>
        <p:sp>
          <p:nvSpPr>
            <p:cNvPr id="183306" name="Rectangle 10"/>
            <p:cNvSpPr>
              <a:spLocks noChangeArrowheads="1"/>
            </p:cNvSpPr>
            <p:nvPr/>
          </p:nvSpPr>
          <p:spPr bwMode="auto">
            <a:xfrm>
              <a:off x="1021" y="2165"/>
              <a:ext cx="1035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altLang="en-US" sz="2400" b="1" dirty="0">
                  <a:solidFill>
                    <a:srgbClr val="000000"/>
                  </a:solidFill>
                  <a:latin typeface="Courier New" pitchFamily="49" charset="0"/>
                </a:rPr>
                <a:t>Passenger</a:t>
              </a:r>
              <a:endParaRPr lang="en-US" altLang="en-US" sz="2400" dirty="0">
                <a:latin typeface="Helvetica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15544</TotalTime>
  <Words>3045</Words>
  <Application>Microsoft PowerPoint</Application>
  <PresentationFormat>On-screen Show (4:3)</PresentationFormat>
  <Paragraphs>738</Paragraphs>
  <Slides>48</Slides>
  <Notes>44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Watermark</vt:lpstr>
      <vt:lpstr>Introduction to Software Engineering</vt:lpstr>
      <vt:lpstr>Modeling</vt:lpstr>
      <vt:lpstr>Why model software?</vt:lpstr>
      <vt:lpstr>Systems, Models, and Views</vt:lpstr>
      <vt:lpstr>What is UML?</vt:lpstr>
      <vt:lpstr>What is UML?</vt:lpstr>
      <vt:lpstr>UML Aspects Covered Here</vt:lpstr>
      <vt:lpstr>Use Case Diagrams</vt:lpstr>
      <vt:lpstr>Actors</vt:lpstr>
      <vt:lpstr>Use Case</vt:lpstr>
      <vt:lpstr>Use Case Diagram Example</vt:lpstr>
      <vt:lpstr>Use Case Example</vt:lpstr>
      <vt:lpstr>Scenarios</vt:lpstr>
      <vt:lpstr>The &lt;&lt;extend&gt;&gt; Relationship</vt:lpstr>
      <vt:lpstr>Extend</vt:lpstr>
      <vt:lpstr>The &lt;&lt;include&gt;&gt; Relationship (re-use)</vt:lpstr>
      <vt:lpstr>Include</vt:lpstr>
      <vt:lpstr>Inheritance Relationship</vt:lpstr>
      <vt:lpstr>Class Diagrams</vt:lpstr>
      <vt:lpstr>Classes</vt:lpstr>
      <vt:lpstr>Class Diagrams</vt:lpstr>
      <vt:lpstr>Objects (instances)</vt:lpstr>
      <vt:lpstr>Actor vs. Instances</vt:lpstr>
      <vt:lpstr>Associations</vt:lpstr>
      <vt:lpstr>1-to-1 and 1-to-Many Associations</vt:lpstr>
      <vt:lpstr>Many-to-Many and Navigational Associations</vt:lpstr>
      <vt:lpstr>Aggregation</vt:lpstr>
      <vt:lpstr>Composition</vt:lpstr>
      <vt:lpstr>Dependency</vt:lpstr>
      <vt:lpstr>Generalization</vt:lpstr>
      <vt:lpstr>A File System Example</vt:lpstr>
      <vt:lpstr>From Problem Statement to Code</vt:lpstr>
      <vt:lpstr>Example - ATM</vt:lpstr>
      <vt:lpstr>Slide 34</vt:lpstr>
      <vt:lpstr>Slide 35</vt:lpstr>
      <vt:lpstr>UML Sequence Diagrams</vt:lpstr>
      <vt:lpstr>UML Sequence Diagrams: Nested Messages</vt:lpstr>
      <vt:lpstr>Sequence Diagram Observations</vt:lpstr>
      <vt:lpstr>State charts</vt:lpstr>
      <vt:lpstr>Activity Diagrams</vt:lpstr>
      <vt:lpstr>Activity Diagram: Modeling Decisions</vt:lpstr>
      <vt:lpstr>Activity Diagrams: Modeling Concurrency</vt:lpstr>
      <vt:lpstr>Activity Diagrams: Swimlanes</vt:lpstr>
      <vt:lpstr>Summary</vt:lpstr>
      <vt:lpstr>Use Case Diagram for Simple Watch</vt:lpstr>
      <vt:lpstr>Class Diagrams for Simple Watch</vt:lpstr>
      <vt:lpstr>Interaction Diagrams for Simple Watch</vt:lpstr>
      <vt:lpstr>Statechart for SimpleWatch</vt:lpstr>
    </vt:vector>
  </TitlesOfParts>
  <Company>Massachusetts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Shie Mannor</dc:creator>
  <cp:lastModifiedBy>mahes25</cp:lastModifiedBy>
  <cp:revision>182</cp:revision>
  <dcterms:created xsi:type="dcterms:W3CDTF">2004-08-13T14:37:36Z</dcterms:created>
  <dcterms:modified xsi:type="dcterms:W3CDTF">2009-01-27T15:26:41Z</dcterms:modified>
</cp:coreProperties>
</file>