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1" r:id="rId3"/>
    <p:sldId id="282" r:id="rId4"/>
    <p:sldId id="277" r:id="rId5"/>
    <p:sldId id="283" r:id="rId6"/>
    <p:sldId id="284" r:id="rId7"/>
    <p:sldId id="285" r:id="rId8"/>
    <p:sldId id="270" r:id="rId9"/>
    <p:sldId id="276" r:id="rId10"/>
    <p:sldId id="271" r:id="rId11"/>
    <p:sldId id="272" r:id="rId12"/>
    <p:sldId id="273" r:id="rId13"/>
    <p:sldId id="274" r:id="rId14"/>
    <p:sldId id="275" r:id="rId15"/>
    <p:sldId id="297" r:id="rId16"/>
    <p:sldId id="298" r:id="rId17"/>
    <p:sldId id="265" r:id="rId18"/>
    <p:sldId id="266" r:id="rId19"/>
    <p:sldId id="300" r:id="rId20"/>
    <p:sldId id="267" r:id="rId21"/>
    <p:sldId id="268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78436" autoAdjust="0"/>
  </p:normalViewPr>
  <p:slideViewPr>
    <p:cSldViewPr snapToGrid="0" snapToObjects="1">
      <p:cViewPr varScale="1">
        <p:scale>
          <a:sx n="91" d="100"/>
          <a:sy n="91" d="100"/>
        </p:scale>
        <p:origin x="-23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071F2-AA1D-4B0C-A84D-D49EF586066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5F629CC-D727-4D50-A201-7E9D8A961EC4}">
      <dgm:prSet phldrT="[Text]"/>
      <dgm:spPr/>
      <dgm:t>
        <a:bodyPr/>
        <a:lstStyle/>
        <a:p>
          <a:r>
            <a:rPr lang="en-US" dirty="0" smtClean="0"/>
            <a:t>Maximize Profits</a:t>
          </a:r>
          <a:endParaRPr lang="en-CA" dirty="0"/>
        </a:p>
      </dgm:t>
    </dgm:pt>
    <dgm:pt modelId="{5399C5E1-0FB5-40BB-B8CE-935DBBB09C44}" type="parTrans" cxnId="{8FFA9446-A211-4167-A4CD-A3F381B14E32}">
      <dgm:prSet/>
      <dgm:spPr/>
      <dgm:t>
        <a:bodyPr/>
        <a:lstStyle/>
        <a:p>
          <a:endParaRPr lang="en-CA"/>
        </a:p>
      </dgm:t>
    </dgm:pt>
    <dgm:pt modelId="{09005C36-AC78-4596-A2CE-0DD6CF91327C}" type="sibTrans" cxnId="{8FFA9446-A211-4167-A4CD-A3F381B14E32}">
      <dgm:prSet/>
      <dgm:spPr/>
      <dgm:t>
        <a:bodyPr/>
        <a:lstStyle/>
        <a:p>
          <a:endParaRPr lang="en-CA"/>
        </a:p>
      </dgm:t>
    </dgm:pt>
    <dgm:pt modelId="{93630D3D-BB7E-4AE6-BCF0-61F6EF5E77B1}">
      <dgm:prSet phldrT="[Text]"/>
      <dgm:spPr/>
      <dgm:t>
        <a:bodyPr/>
        <a:lstStyle/>
        <a:p>
          <a:r>
            <a:rPr lang="en-US" dirty="0" smtClean="0"/>
            <a:t>Minimize negative impacts on local communities</a:t>
          </a:r>
          <a:endParaRPr lang="en-CA" dirty="0"/>
        </a:p>
      </dgm:t>
    </dgm:pt>
    <dgm:pt modelId="{9EA3491E-A244-4EF4-AE84-D4446AD4E4B1}" type="parTrans" cxnId="{0CD925D7-E0EF-4281-BE3C-353FF2D92B85}">
      <dgm:prSet/>
      <dgm:spPr/>
      <dgm:t>
        <a:bodyPr/>
        <a:lstStyle/>
        <a:p>
          <a:endParaRPr lang="en-CA"/>
        </a:p>
      </dgm:t>
    </dgm:pt>
    <dgm:pt modelId="{55600A0A-1DD8-4447-A3CE-01205A879483}" type="sibTrans" cxnId="{0CD925D7-E0EF-4281-BE3C-353FF2D92B85}">
      <dgm:prSet/>
      <dgm:spPr/>
      <dgm:t>
        <a:bodyPr/>
        <a:lstStyle/>
        <a:p>
          <a:endParaRPr lang="en-CA"/>
        </a:p>
      </dgm:t>
    </dgm:pt>
    <dgm:pt modelId="{4FCF07F7-9F32-45CD-B2FB-BDDF7B5A4744}" type="pres">
      <dgm:prSet presAssocID="{378071F2-AA1D-4B0C-A84D-D49EF586066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48C52-8C76-411F-B196-A58D706E33B6}" type="pres">
      <dgm:prSet presAssocID="{378071F2-AA1D-4B0C-A84D-D49EF5860667}" presName="divider" presStyleLbl="fgShp" presStyleIdx="0" presStyleCnt="1" custScaleY="149541"/>
      <dgm:spPr>
        <a:solidFill>
          <a:srgbClr val="648933"/>
        </a:solidFill>
        <a:ln>
          <a:noFill/>
        </a:ln>
      </dgm:spPr>
    </dgm:pt>
    <dgm:pt modelId="{1D397F12-5F0F-4324-BB30-C21617A4E9CD}" type="pres">
      <dgm:prSet presAssocID="{75F629CC-D727-4D50-A201-7E9D8A961EC4}" presName="downArrow" presStyleLbl="node1" presStyleIdx="0" presStyleCnt="2" custLinFactX="52901" custLinFactY="25051" custLinFactNeighborX="100000" custLinFactNeighborY="100000"/>
      <dgm:spPr/>
    </dgm:pt>
    <dgm:pt modelId="{5DEE5850-9C86-4E06-9BE3-83053BB89F82}" type="pres">
      <dgm:prSet presAssocID="{75F629CC-D727-4D50-A201-7E9D8A961EC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F6B207-334D-484B-8CF6-9C3C42A2B8CB}" type="pres">
      <dgm:prSet presAssocID="{93630D3D-BB7E-4AE6-BCF0-61F6EF5E77B1}" presName="upArrow" presStyleLbl="node1" presStyleIdx="1" presStyleCnt="2" custLinFactX="-44011" custLinFactY="-26368" custLinFactNeighborX="-100000" custLinFactNeighborY="-100000"/>
      <dgm:spPr/>
    </dgm:pt>
    <dgm:pt modelId="{8A8877A6-73F7-437E-87BF-24506E4468E9}" type="pres">
      <dgm:prSet presAssocID="{93630D3D-BB7E-4AE6-BCF0-61F6EF5E77B1}" presName="upArrowText" presStyleLbl="revTx" presStyleIdx="1" presStyleCnt="2" custScaleX="16066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209C440-E436-44EF-A130-D845E19F0A91}" type="presOf" srcId="{75F629CC-D727-4D50-A201-7E9D8A961EC4}" destId="{5DEE5850-9C86-4E06-9BE3-83053BB89F82}" srcOrd="0" destOrd="0" presId="urn:microsoft.com/office/officeart/2005/8/layout/arrow3"/>
    <dgm:cxn modelId="{8FFA9446-A211-4167-A4CD-A3F381B14E32}" srcId="{378071F2-AA1D-4B0C-A84D-D49EF5860667}" destId="{75F629CC-D727-4D50-A201-7E9D8A961EC4}" srcOrd="0" destOrd="0" parTransId="{5399C5E1-0FB5-40BB-B8CE-935DBBB09C44}" sibTransId="{09005C36-AC78-4596-A2CE-0DD6CF91327C}"/>
    <dgm:cxn modelId="{0CD925D7-E0EF-4281-BE3C-353FF2D92B85}" srcId="{378071F2-AA1D-4B0C-A84D-D49EF5860667}" destId="{93630D3D-BB7E-4AE6-BCF0-61F6EF5E77B1}" srcOrd="1" destOrd="0" parTransId="{9EA3491E-A244-4EF4-AE84-D4446AD4E4B1}" sibTransId="{55600A0A-1DD8-4447-A3CE-01205A879483}"/>
    <dgm:cxn modelId="{4450D9BD-074D-4CB7-AC4C-2809CACF7C94}" type="presOf" srcId="{378071F2-AA1D-4B0C-A84D-D49EF5860667}" destId="{4FCF07F7-9F32-45CD-B2FB-BDDF7B5A4744}" srcOrd="0" destOrd="0" presId="urn:microsoft.com/office/officeart/2005/8/layout/arrow3"/>
    <dgm:cxn modelId="{5C610354-4C71-44BE-9EA1-0A9BDECA5C3E}" type="presOf" srcId="{93630D3D-BB7E-4AE6-BCF0-61F6EF5E77B1}" destId="{8A8877A6-73F7-437E-87BF-24506E4468E9}" srcOrd="0" destOrd="0" presId="urn:microsoft.com/office/officeart/2005/8/layout/arrow3"/>
    <dgm:cxn modelId="{84495264-81D2-436E-B7A0-394BB916C4B1}" type="presParOf" srcId="{4FCF07F7-9F32-45CD-B2FB-BDDF7B5A4744}" destId="{5D648C52-8C76-411F-B196-A58D706E33B6}" srcOrd="0" destOrd="0" presId="urn:microsoft.com/office/officeart/2005/8/layout/arrow3"/>
    <dgm:cxn modelId="{89FB7BBE-8273-4285-88EB-DF8DE8088CAB}" type="presParOf" srcId="{4FCF07F7-9F32-45CD-B2FB-BDDF7B5A4744}" destId="{1D397F12-5F0F-4324-BB30-C21617A4E9CD}" srcOrd="1" destOrd="0" presId="urn:microsoft.com/office/officeart/2005/8/layout/arrow3"/>
    <dgm:cxn modelId="{A7FC970F-8F53-4629-A34E-639DA2CEBE4B}" type="presParOf" srcId="{4FCF07F7-9F32-45CD-B2FB-BDDF7B5A4744}" destId="{5DEE5850-9C86-4E06-9BE3-83053BB89F82}" srcOrd="2" destOrd="0" presId="urn:microsoft.com/office/officeart/2005/8/layout/arrow3"/>
    <dgm:cxn modelId="{EE02EEBC-75F1-4FA3-B778-1F9BA89C07E6}" type="presParOf" srcId="{4FCF07F7-9F32-45CD-B2FB-BDDF7B5A4744}" destId="{0AF6B207-334D-484B-8CF6-9C3C42A2B8CB}" srcOrd="3" destOrd="0" presId="urn:microsoft.com/office/officeart/2005/8/layout/arrow3"/>
    <dgm:cxn modelId="{6B9A3C80-2A46-4AD4-A565-8B2D9CE5C8A7}" type="presParOf" srcId="{4FCF07F7-9F32-45CD-B2FB-BDDF7B5A4744}" destId="{8A8877A6-73F7-437E-87BF-24506E4468E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F7C8DF-0F90-0049-8CCC-731F8AE55178}" type="doc">
      <dgm:prSet loTypeId="urn:microsoft.com/office/officeart/2009/3/layout/IncreasingArrowsProces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13E68-0155-424B-815D-2427D9DA909E}">
      <dgm:prSet phldrT="[Text]"/>
      <dgm:spPr>
        <a:gradFill rotWithShape="0">
          <a:gsLst>
            <a:gs pos="100000">
              <a:schemeClr val="accent1"/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Short Term (&lt;1yr)</a:t>
          </a:r>
          <a:endParaRPr lang="en-US" dirty="0"/>
        </a:p>
      </dgm:t>
    </dgm:pt>
    <dgm:pt modelId="{105CC00C-A568-2645-9C4B-3A172C8B7282}" type="parTrans" cxnId="{7D0EB767-A8C1-7F47-A7B0-BD4868BE22AB}">
      <dgm:prSet/>
      <dgm:spPr/>
      <dgm:t>
        <a:bodyPr/>
        <a:lstStyle/>
        <a:p>
          <a:endParaRPr lang="en-US"/>
        </a:p>
      </dgm:t>
    </dgm:pt>
    <dgm:pt modelId="{B1DFA208-DD4A-1446-B68F-62DFB82DEFDB}" type="sibTrans" cxnId="{7D0EB767-A8C1-7F47-A7B0-BD4868BE22AB}">
      <dgm:prSet/>
      <dgm:spPr/>
      <dgm:t>
        <a:bodyPr/>
        <a:lstStyle/>
        <a:p>
          <a:endParaRPr lang="en-US"/>
        </a:p>
      </dgm:t>
    </dgm:pt>
    <dgm:pt modelId="{38F122FE-638D-AF48-B85E-81187184A9FB}">
      <dgm:prSet phldrT="[Text]"/>
      <dgm:spPr/>
      <dgm:t>
        <a:bodyPr/>
        <a:lstStyle/>
        <a:p>
          <a:r>
            <a:rPr lang="en-CA" dirty="0" smtClean="0"/>
            <a:t>Create industry associations</a:t>
          </a:r>
          <a:endParaRPr lang="en-US" dirty="0"/>
        </a:p>
      </dgm:t>
    </dgm:pt>
    <dgm:pt modelId="{D718683D-4794-9C48-920B-44982E8D1149}" type="parTrans" cxnId="{CF17728E-B286-B84B-AA52-DF06800A117A}">
      <dgm:prSet/>
      <dgm:spPr/>
      <dgm:t>
        <a:bodyPr/>
        <a:lstStyle/>
        <a:p>
          <a:endParaRPr lang="en-US"/>
        </a:p>
      </dgm:t>
    </dgm:pt>
    <dgm:pt modelId="{CB08C6B8-E339-8246-ADCE-BA28A616FC33}" type="sibTrans" cxnId="{CF17728E-B286-B84B-AA52-DF06800A117A}">
      <dgm:prSet/>
      <dgm:spPr/>
      <dgm:t>
        <a:bodyPr/>
        <a:lstStyle/>
        <a:p>
          <a:endParaRPr lang="en-US"/>
        </a:p>
      </dgm:t>
    </dgm:pt>
    <dgm:pt modelId="{3054F7E2-85D8-2044-9C6A-9972CE1A092A}">
      <dgm:prSet phldrT="[Text]"/>
      <dgm:spPr>
        <a:gradFill rotWithShape="0">
          <a:gsLst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Medium Term (1-2yr)</a:t>
          </a:r>
          <a:endParaRPr lang="en-US" dirty="0"/>
        </a:p>
      </dgm:t>
    </dgm:pt>
    <dgm:pt modelId="{29887FB0-516D-6F45-96E9-5BA197293D34}" type="parTrans" cxnId="{3A1D850C-699A-E945-9DE1-F6FA815B2EED}">
      <dgm:prSet/>
      <dgm:spPr/>
      <dgm:t>
        <a:bodyPr/>
        <a:lstStyle/>
        <a:p>
          <a:endParaRPr lang="en-US"/>
        </a:p>
      </dgm:t>
    </dgm:pt>
    <dgm:pt modelId="{5609561C-E1D6-9C40-9551-4D53BCA4F4A7}" type="sibTrans" cxnId="{3A1D850C-699A-E945-9DE1-F6FA815B2EED}">
      <dgm:prSet/>
      <dgm:spPr/>
      <dgm:t>
        <a:bodyPr/>
        <a:lstStyle/>
        <a:p>
          <a:endParaRPr lang="en-US"/>
        </a:p>
      </dgm:t>
    </dgm:pt>
    <dgm:pt modelId="{D877BAE8-0601-BE4D-A13E-38460C4203AE}">
      <dgm:prSet phldrT="[Text]"/>
      <dgm:spPr/>
      <dgm:t>
        <a:bodyPr/>
        <a:lstStyle/>
        <a:p>
          <a:r>
            <a:rPr lang="en-CA" dirty="0" smtClean="0"/>
            <a:t>Create a cultural training program expatriates </a:t>
          </a:r>
          <a:endParaRPr lang="en-US" dirty="0"/>
        </a:p>
      </dgm:t>
    </dgm:pt>
    <dgm:pt modelId="{CC1DF8FD-5FED-7E4D-8259-C4A776897FE4}" type="parTrans" cxnId="{E58B38C9-CEA0-FF44-9BF5-A39749194596}">
      <dgm:prSet/>
      <dgm:spPr/>
      <dgm:t>
        <a:bodyPr/>
        <a:lstStyle/>
        <a:p>
          <a:endParaRPr lang="en-US"/>
        </a:p>
      </dgm:t>
    </dgm:pt>
    <dgm:pt modelId="{13F9264A-0E84-D14F-9045-B56F4845802B}" type="sibTrans" cxnId="{E58B38C9-CEA0-FF44-9BF5-A39749194596}">
      <dgm:prSet/>
      <dgm:spPr/>
      <dgm:t>
        <a:bodyPr/>
        <a:lstStyle/>
        <a:p>
          <a:endParaRPr lang="en-US"/>
        </a:p>
      </dgm:t>
    </dgm:pt>
    <dgm:pt modelId="{6CF9562B-D0EC-6C47-81FA-ACDD4DCD957B}">
      <dgm:prSet phldrT="[Text]"/>
      <dgm:spPr>
        <a:gradFill rotWithShape="0">
          <a:gsLst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Long Term (2yr+)</a:t>
          </a:r>
          <a:endParaRPr lang="en-US" dirty="0"/>
        </a:p>
      </dgm:t>
    </dgm:pt>
    <dgm:pt modelId="{1B476050-C7C1-EC48-89DB-B2EC9065DF06}" type="parTrans" cxnId="{D4BF20B1-F9F8-4644-8656-2D0392498D04}">
      <dgm:prSet/>
      <dgm:spPr/>
      <dgm:t>
        <a:bodyPr/>
        <a:lstStyle/>
        <a:p>
          <a:endParaRPr lang="en-US"/>
        </a:p>
      </dgm:t>
    </dgm:pt>
    <dgm:pt modelId="{9B3CB5D6-480D-2D4D-8A94-1C5BE189A3D5}" type="sibTrans" cxnId="{D4BF20B1-F9F8-4644-8656-2D0392498D04}">
      <dgm:prSet/>
      <dgm:spPr/>
      <dgm:t>
        <a:bodyPr/>
        <a:lstStyle/>
        <a:p>
          <a:endParaRPr lang="en-US"/>
        </a:p>
      </dgm:t>
    </dgm:pt>
    <dgm:pt modelId="{6F050929-1A08-DE48-B753-0346EF42F4D3}">
      <dgm:prSet phldrT="[Text]"/>
      <dgm:spPr/>
      <dgm:t>
        <a:bodyPr/>
        <a:lstStyle/>
        <a:p>
          <a:r>
            <a:rPr lang="en-CA" dirty="0" smtClean="0"/>
            <a:t>Plan and eventually execute a clean exit strategy</a:t>
          </a:r>
          <a:endParaRPr lang="en-US" dirty="0"/>
        </a:p>
      </dgm:t>
    </dgm:pt>
    <dgm:pt modelId="{725BBEEF-2453-6B42-885E-464922778DFE}" type="parTrans" cxnId="{3987DC5E-8B9A-0A4A-8062-1636D354584B}">
      <dgm:prSet/>
      <dgm:spPr/>
      <dgm:t>
        <a:bodyPr/>
        <a:lstStyle/>
        <a:p>
          <a:endParaRPr lang="en-US"/>
        </a:p>
      </dgm:t>
    </dgm:pt>
    <dgm:pt modelId="{FB0739E2-7C05-1041-883D-C2A61BC02FDC}" type="sibTrans" cxnId="{3987DC5E-8B9A-0A4A-8062-1636D354584B}">
      <dgm:prSet/>
      <dgm:spPr/>
      <dgm:t>
        <a:bodyPr/>
        <a:lstStyle/>
        <a:p>
          <a:endParaRPr lang="en-US"/>
        </a:p>
      </dgm:t>
    </dgm:pt>
    <dgm:pt modelId="{B39492F6-9E1F-8D4D-A687-F6A1AFC86A5B}">
      <dgm:prSet/>
      <dgm:spPr/>
      <dgm:t>
        <a:bodyPr/>
        <a:lstStyle/>
        <a:p>
          <a:endParaRPr lang="en-CA" dirty="0" smtClean="0"/>
        </a:p>
      </dgm:t>
    </dgm:pt>
    <dgm:pt modelId="{A7BC0B16-39AE-8442-9453-4E2201BFCAFC}" type="parTrans" cxnId="{2F4DD5B4-5312-284E-8D2F-DF64E6852A3E}">
      <dgm:prSet/>
      <dgm:spPr/>
      <dgm:t>
        <a:bodyPr/>
        <a:lstStyle/>
        <a:p>
          <a:endParaRPr lang="en-US"/>
        </a:p>
      </dgm:t>
    </dgm:pt>
    <dgm:pt modelId="{61307666-5DD3-2249-8EC1-63141015FC6D}" type="sibTrans" cxnId="{2F4DD5B4-5312-284E-8D2F-DF64E6852A3E}">
      <dgm:prSet/>
      <dgm:spPr/>
      <dgm:t>
        <a:bodyPr/>
        <a:lstStyle/>
        <a:p>
          <a:endParaRPr lang="en-US"/>
        </a:p>
      </dgm:t>
    </dgm:pt>
    <dgm:pt modelId="{809D2873-B4A8-4A45-BD5C-8F2F823A09B2}">
      <dgm:prSet/>
      <dgm:spPr/>
      <dgm:t>
        <a:bodyPr/>
        <a:lstStyle/>
        <a:p>
          <a:r>
            <a:rPr lang="en-CA" dirty="0" smtClean="0"/>
            <a:t>Share best practices</a:t>
          </a:r>
          <a:endParaRPr lang="fr-CA" dirty="0"/>
        </a:p>
      </dgm:t>
    </dgm:pt>
    <dgm:pt modelId="{4F9EECF2-A9FE-1F43-87F5-CADABC9890DE}" type="parTrans" cxnId="{22208348-8C7F-364C-9EE2-4CEB6CB23B32}">
      <dgm:prSet/>
      <dgm:spPr/>
      <dgm:t>
        <a:bodyPr/>
        <a:lstStyle/>
        <a:p>
          <a:endParaRPr lang="en-US"/>
        </a:p>
      </dgm:t>
    </dgm:pt>
    <dgm:pt modelId="{906F5CF7-80F3-3244-BF01-C27601DE667B}" type="sibTrans" cxnId="{22208348-8C7F-364C-9EE2-4CEB6CB23B32}">
      <dgm:prSet/>
      <dgm:spPr/>
      <dgm:t>
        <a:bodyPr/>
        <a:lstStyle/>
        <a:p>
          <a:endParaRPr lang="en-US"/>
        </a:p>
      </dgm:t>
    </dgm:pt>
    <dgm:pt modelId="{BEF4E6BB-3E4F-BB46-ADD4-55BD7AA5BAB7}" type="pres">
      <dgm:prSet presAssocID="{B6F7C8DF-0F90-0049-8CCC-731F8AE5517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F31C8F-A6BC-A045-BB83-4B8028141883}" type="pres">
      <dgm:prSet presAssocID="{06513E68-0155-424B-815D-2427D9DA90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05BD-FCBD-B14B-B003-7236EC4D1710}" type="pres">
      <dgm:prSet presAssocID="{06513E68-0155-424B-815D-2427D9DA909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138FA-A057-0B42-9B73-19ED5B296B9F}" type="pres">
      <dgm:prSet presAssocID="{3054F7E2-85D8-2044-9C6A-9972CE1A092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4236B-16E3-6C4C-9A1F-1D1390F50ECB}" type="pres">
      <dgm:prSet presAssocID="{3054F7E2-85D8-2044-9C6A-9972CE1A092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8370-0273-E94B-A43C-60798270F90B}" type="pres">
      <dgm:prSet presAssocID="{6CF9562B-D0EC-6C47-81FA-ACDD4DCD957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F8B97-110B-B34B-A9AB-AE9756AC6801}" type="pres">
      <dgm:prSet presAssocID="{6CF9562B-D0EC-6C47-81FA-ACDD4DCD957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D850C-699A-E945-9DE1-F6FA815B2EED}" srcId="{B6F7C8DF-0F90-0049-8CCC-731F8AE55178}" destId="{3054F7E2-85D8-2044-9C6A-9972CE1A092A}" srcOrd="1" destOrd="0" parTransId="{29887FB0-516D-6F45-96E9-5BA197293D34}" sibTransId="{5609561C-E1D6-9C40-9551-4D53BCA4F4A7}"/>
    <dgm:cxn modelId="{30E1E6FC-0A42-CA47-BBE8-3BBC74E5797B}" type="presOf" srcId="{809D2873-B4A8-4A45-BD5C-8F2F823A09B2}" destId="{2F5005BD-FCBD-B14B-B003-7236EC4D1710}" srcOrd="0" destOrd="2" presId="urn:microsoft.com/office/officeart/2009/3/layout/IncreasingArrowsProcess"/>
    <dgm:cxn modelId="{CF184C55-C0DE-DC41-A570-726FC72C4AEF}" type="presOf" srcId="{06513E68-0155-424B-815D-2427D9DA909E}" destId="{E3F31C8F-A6BC-A045-BB83-4B8028141883}" srcOrd="0" destOrd="0" presId="urn:microsoft.com/office/officeart/2009/3/layout/IncreasingArrowsProcess"/>
    <dgm:cxn modelId="{3F3C0FDA-D1CE-6145-910E-7568690A4B49}" type="presOf" srcId="{6F050929-1A08-DE48-B753-0346EF42F4D3}" destId="{637F8B97-110B-B34B-A9AB-AE9756AC6801}" srcOrd="0" destOrd="0" presId="urn:microsoft.com/office/officeart/2009/3/layout/IncreasingArrowsProcess"/>
    <dgm:cxn modelId="{22208348-8C7F-364C-9EE2-4CEB6CB23B32}" srcId="{06513E68-0155-424B-815D-2427D9DA909E}" destId="{809D2873-B4A8-4A45-BD5C-8F2F823A09B2}" srcOrd="2" destOrd="0" parTransId="{4F9EECF2-A9FE-1F43-87F5-CADABC9890DE}" sibTransId="{906F5CF7-80F3-3244-BF01-C27601DE667B}"/>
    <dgm:cxn modelId="{E58B38C9-CEA0-FF44-9BF5-A39749194596}" srcId="{3054F7E2-85D8-2044-9C6A-9972CE1A092A}" destId="{D877BAE8-0601-BE4D-A13E-38460C4203AE}" srcOrd="0" destOrd="0" parTransId="{CC1DF8FD-5FED-7E4D-8259-C4A776897FE4}" sibTransId="{13F9264A-0E84-D14F-9045-B56F4845802B}"/>
    <dgm:cxn modelId="{0A9E4C04-ED33-9F45-826B-882C2F9B0A58}" type="presOf" srcId="{B39492F6-9E1F-8D4D-A687-F6A1AFC86A5B}" destId="{2F5005BD-FCBD-B14B-B003-7236EC4D1710}" srcOrd="0" destOrd="1" presId="urn:microsoft.com/office/officeart/2009/3/layout/IncreasingArrowsProcess"/>
    <dgm:cxn modelId="{CF17728E-B286-B84B-AA52-DF06800A117A}" srcId="{06513E68-0155-424B-815D-2427D9DA909E}" destId="{38F122FE-638D-AF48-B85E-81187184A9FB}" srcOrd="0" destOrd="0" parTransId="{D718683D-4794-9C48-920B-44982E8D1149}" sibTransId="{CB08C6B8-E339-8246-ADCE-BA28A616FC33}"/>
    <dgm:cxn modelId="{2F4DD5B4-5312-284E-8D2F-DF64E6852A3E}" srcId="{06513E68-0155-424B-815D-2427D9DA909E}" destId="{B39492F6-9E1F-8D4D-A687-F6A1AFC86A5B}" srcOrd="1" destOrd="0" parTransId="{A7BC0B16-39AE-8442-9453-4E2201BFCAFC}" sibTransId="{61307666-5DD3-2249-8EC1-63141015FC6D}"/>
    <dgm:cxn modelId="{4100CAB9-B7EC-1644-A5A8-E1532F2EA72D}" type="presOf" srcId="{38F122FE-638D-AF48-B85E-81187184A9FB}" destId="{2F5005BD-FCBD-B14B-B003-7236EC4D1710}" srcOrd="0" destOrd="0" presId="urn:microsoft.com/office/officeart/2009/3/layout/IncreasingArrowsProcess"/>
    <dgm:cxn modelId="{49A14620-83F1-A049-96DD-CB48E8BCAA5C}" type="presOf" srcId="{3054F7E2-85D8-2044-9C6A-9972CE1A092A}" destId="{C84138FA-A057-0B42-9B73-19ED5B296B9F}" srcOrd="0" destOrd="0" presId="urn:microsoft.com/office/officeart/2009/3/layout/IncreasingArrowsProcess"/>
    <dgm:cxn modelId="{8DB5731B-E5EF-8446-976F-D6E8783B4848}" type="presOf" srcId="{B6F7C8DF-0F90-0049-8CCC-731F8AE55178}" destId="{BEF4E6BB-3E4F-BB46-ADD4-55BD7AA5BAB7}" srcOrd="0" destOrd="0" presId="urn:microsoft.com/office/officeart/2009/3/layout/IncreasingArrowsProcess"/>
    <dgm:cxn modelId="{3987DC5E-8B9A-0A4A-8062-1636D354584B}" srcId="{6CF9562B-D0EC-6C47-81FA-ACDD4DCD957B}" destId="{6F050929-1A08-DE48-B753-0346EF42F4D3}" srcOrd="0" destOrd="0" parTransId="{725BBEEF-2453-6B42-885E-464922778DFE}" sibTransId="{FB0739E2-7C05-1041-883D-C2A61BC02FDC}"/>
    <dgm:cxn modelId="{7D0EB767-A8C1-7F47-A7B0-BD4868BE22AB}" srcId="{B6F7C8DF-0F90-0049-8CCC-731F8AE55178}" destId="{06513E68-0155-424B-815D-2427D9DA909E}" srcOrd="0" destOrd="0" parTransId="{105CC00C-A568-2645-9C4B-3A172C8B7282}" sibTransId="{B1DFA208-DD4A-1446-B68F-62DFB82DEFDB}"/>
    <dgm:cxn modelId="{D4BF20B1-F9F8-4644-8656-2D0392498D04}" srcId="{B6F7C8DF-0F90-0049-8CCC-731F8AE55178}" destId="{6CF9562B-D0EC-6C47-81FA-ACDD4DCD957B}" srcOrd="2" destOrd="0" parTransId="{1B476050-C7C1-EC48-89DB-B2EC9065DF06}" sibTransId="{9B3CB5D6-480D-2D4D-8A94-1C5BE189A3D5}"/>
    <dgm:cxn modelId="{13AC77D9-8F9F-D74C-B1D9-1F15000E06D8}" type="presOf" srcId="{6CF9562B-D0EC-6C47-81FA-ACDD4DCD957B}" destId="{945D8370-0273-E94B-A43C-60798270F90B}" srcOrd="0" destOrd="0" presId="urn:microsoft.com/office/officeart/2009/3/layout/IncreasingArrowsProcess"/>
    <dgm:cxn modelId="{02B5859F-093B-C64A-8FD0-B49CB52D1501}" type="presOf" srcId="{D877BAE8-0601-BE4D-A13E-38460C4203AE}" destId="{6FB4236B-16E3-6C4C-9A1F-1D1390F50ECB}" srcOrd="0" destOrd="0" presId="urn:microsoft.com/office/officeart/2009/3/layout/IncreasingArrowsProcess"/>
    <dgm:cxn modelId="{933AB5DC-A630-B944-97A3-B2B56732A94F}" type="presParOf" srcId="{BEF4E6BB-3E4F-BB46-ADD4-55BD7AA5BAB7}" destId="{E3F31C8F-A6BC-A045-BB83-4B8028141883}" srcOrd="0" destOrd="0" presId="urn:microsoft.com/office/officeart/2009/3/layout/IncreasingArrowsProcess"/>
    <dgm:cxn modelId="{781A40E0-CA4D-8D4A-96F1-9D504AA26EB5}" type="presParOf" srcId="{BEF4E6BB-3E4F-BB46-ADD4-55BD7AA5BAB7}" destId="{2F5005BD-FCBD-B14B-B003-7236EC4D1710}" srcOrd="1" destOrd="0" presId="urn:microsoft.com/office/officeart/2009/3/layout/IncreasingArrowsProcess"/>
    <dgm:cxn modelId="{D349BD43-93B9-CC48-AE8D-02EB7C81B4D7}" type="presParOf" srcId="{BEF4E6BB-3E4F-BB46-ADD4-55BD7AA5BAB7}" destId="{C84138FA-A057-0B42-9B73-19ED5B296B9F}" srcOrd="2" destOrd="0" presId="urn:microsoft.com/office/officeart/2009/3/layout/IncreasingArrowsProcess"/>
    <dgm:cxn modelId="{A77923BB-03EB-3843-A69A-FDE6086E222F}" type="presParOf" srcId="{BEF4E6BB-3E4F-BB46-ADD4-55BD7AA5BAB7}" destId="{6FB4236B-16E3-6C4C-9A1F-1D1390F50ECB}" srcOrd="3" destOrd="0" presId="urn:microsoft.com/office/officeart/2009/3/layout/IncreasingArrowsProcess"/>
    <dgm:cxn modelId="{14508C5B-2F18-A543-B902-AE867E317EB2}" type="presParOf" srcId="{BEF4E6BB-3E4F-BB46-ADD4-55BD7AA5BAB7}" destId="{945D8370-0273-E94B-A43C-60798270F90B}" srcOrd="4" destOrd="0" presId="urn:microsoft.com/office/officeart/2009/3/layout/IncreasingArrowsProcess"/>
    <dgm:cxn modelId="{135E81DB-D6C6-EE41-8F11-A7D526177813}" type="presParOf" srcId="{BEF4E6BB-3E4F-BB46-ADD4-55BD7AA5BAB7}" destId="{637F8B97-110B-B34B-A9AB-AE9756AC680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F7C8DF-0F90-0049-8CCC-731F8AE55178}" type="doc">
      <dgm:prSet loTypeId="urn:microsoft.com/office/officeart/2009/3/layout/IncreasingArrowsProcess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6513E68-0155-424B-815D-2427D9DA909E}">
      <dgm:prSet phldrT="[Text]"/>
      <dgm:spPr>
        <a:gradFill rotWithShape="0">
          <a:gsLst>
            <a:gs pos="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r>
            <a:rPr lang="en-US" dirty="0" smtClean="0"/>
            <a:t>Short Term (&lt;1yr)</a:t>
          </a:r>
          <a:endParaRPr lang="en-US" dirty="0"/>
        </a:p>
      </dgm:t>
    </dgm:pt>
    <dgm:pt modelId="{105CC00C-A568-2645-9C4B-3A172C8B7282}" type="parTrans" cxnId="{7D0EB767-A8C1-7F47-A7B0-BD4868BE22AB}">
      <dgm:prSet/>
      <dgm:spPr/>
      <dgm:t>
        <a:bodyPr/>
        <a:lstStyle/>
        <a:p>
          <a:endParaRPr lang="en-US"/>
        </a:p>
      </dgm:t>
    </dgm:pt>
    <dgm:pt modelId="{B1DFA208-DD4A-1446-B68F-62DFB82DEFDB}" type="sibTrans" cxnId="{7D0EB767-A8C1-7F47-A7B0-BD4868BE22AB}">
      <dgm:prSet/>
      <dgm:spPr/>
      <dgm:t>
        <a:bodyPr/>
        <a:lstStyle/>
        <a:p>
          <a:endParaRPr lang="en-US"/>
        </a:p>
      </dgm:t>
    </dgm:pt>
    <dgm:pt modelId="{38F122FE-638D-AF48-B85E-81187184A9FB}">
      <dgm:prSet phldrT="[Text]"/>
      <dgm:spPr/>
      <dgm:t>
        <a:bodyPr/>
        <a:lstStyle/>
        <a:p>
          <a:r>
            <a:rPr lang="en-CA" smtClean="0"/>
            <a:t>Strengthen communication with community leaders &amp; government</a:t>
          </a:r>
          <a:endParaRPr lang="en-US" dirty="0"/>
        </a:p>
      </dgm:t>
    </dgm:pt>
    <dgm:pt modelId="{D718683D-4794-9C48-920B-44982E8D1149}" type="parTrans" cxnId="{CF17728E-B286-B84B-AA52-DF06800A117A}">
      <dgm:prSet/>
      <dgm:spPr/>
      <dgm:t>
        <a:bodyPr/>
        <a:lstStyle/>
        <a:p>
          <a:endParaRPr lang="en-US"/>
        </a:p>
      </dgm:t>
    </dgm:pt>
    <dgm:pt modelId="{CB08C6B8-E339-8246-ADCE-BA28A616FC33}" type="sibTrans" cxnId="{CF17728E-B286-B84B-AA52-DF06800A117A}">
      <dgm:prSet/>
      <dgm:spPr/>
      <dgm:t>
        <a:bodyPr/>
        <a:lstStyle/>
        <a:p>
          <a:endParaRPr lang="en-US"/>
        </a:p>
      </dgm:t>
    </dgm:pt>
    <dgm:pt modelId="{3054F7E2-85D8-2044-9C6A-9972CE1A092A}">
      <dgm:prSet phldrT="[Text]"/>
      <dgm:spPr>
        <a:gradFill rotWithShape="0">
          <a:gsLst>
            <a:gs pos="94000">
              <a:schemeClr val="accent1"/>
            </a:gs>
            <a:gs pos="98437">
              <a:srgbClr val="7E8D39"/>
            </a:gs>
            <a:gs pos="100000">
              <a:srgbClr val="7E8E38"/>
            </a:gs>
            <a:gs pos="100000">
              <a:srgbClr val="7F9036"/>
            </a:gs>
            <a:gs pos="100000">
              <a:srgbClr val="809432"/>
            </a:gs>
            <a:gs pos="100000">
              <a:srgbClr val="839B2B"/>
            </a:gs>
            <a:gs pos="100000">
              <a:srgbClr val="89A91D"/>
            </a:gs>
            <a:gs pos="100000">
              <a:srgbClr val="7D8C39"/>
            </a:gs>
            <a:gs pos="100000">
              <a:srgbClr val="859F26"/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Medium Term (1-2yr)</a:t>
          </a:r>
          <a:endParaRPr lang="en-US" dirty="0"/>
        </a:p>
      </dgm:t>
    </dgm:pt>
    <dgm:pt modelId="{29887FB0-516D-6F45-96E9-5BA197293D34}" type="parTrans" cxnId="{3A1D850C-699A-E945-9DE1-F6FA815B2EED}">
      <dgm:prSet/>
      <dgm:spPr/>
      <dgm:t>
        <a:bodyPr/>
        <a:lstStyle/>
        <a:p>
          <a:endParaRPr lang="en-US"/>
        </a:p>
      </dgm:t>
    </dgm:pt>
    <dgm:pt modelId="{5609561C-E1D6-9C40-9551-4D53BCA4F4A7}" type="sibTrans" cxnId="{3A1D850C-699A-E945-9DE1-F6FA815B2EED}">
      <dgm:prSet/>
      <dgm:spPr/>
      <dgm:t>
        <a:bodyPr/>
        <a:lstStyle/>
        <a:p>
          <a:endParaRPr lang="en-US"/>
        </a:p>
      </dgm:t>
    </dgm:pt>
    <dgm:pt modelId="{D877BAE8-0601-BE4D-A13E-38460C4203AE}">
      <dgm:prSet phldrT="[Text]"/>
      <dgm:spPr/>
      <dgm:t>
        <a:bodyPr/>
        <a:lstStyle/>
        <a:p>
          <a:r>
            <a:rPr lang="en-CA" dirty="0" smtClean="0"/>
            <a:t>Build framework where local communities can voice their concerns</a:t>
          </a:r>
          <a:endParaRPr lang="en-US" dirty="0"/>
        </a:p>
      </dgm:t>
    </dgm:pt>
    <dgm:pt modelId="{CC1DF8FD-5FED-7E4D-8259-C4A776897FE4}" type="parTrans" cxnId="{E58B38C9-CEA0-FF44-9BF5-A39749194596}">
      <dgm:prSet/>
      <dgm:spPr/>
      <dgm:t>
        <a:bodyPr/>
        <a:lstStyle/>
        <a:p>
          <a:endParaRPr lang="en-US"/>
        </a:p>
      </dgm:t>
    </dgm:pt>
    <dgm:pt modelId="{13F9264A-0E84-D14F-9045-B56F4845802B}" type="sibTrans" cxnId="{E58B38C9-CEA0-FF44-9BF5-A39749194596}">
      <dgm:prSet/>
      <dgm:spPr/>
      <dgm:t>
        <a:bodyPr/>
        <a:lstStyle/>
        <a:p>
          <a:endParaRPr lang="en-US"/>
        </a:p>
      </dgm:t>
    </dgm:pt>
    <dgm:pt modelId="{6CF9562B-D0EC-6C47-81FA-ACDD4DCD957B}">
      <dgm:prSet phldrT="[Text]"/>
      <dgm:spPr>
        <a:gradFill rotWithShape="0">
          <a:gsLst>
            <a:gs pos="100000">
              <a:schemeClr val="accent1"/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Long Term (2yr+)</a:t>
          </a:r>
          <a:endParaRPr lang="en-US" dirty="0"/>
        </a:p>
      </dgm:t>
    </dgm:pt>
    <dgm:pt modelId="{1B476050-C7C1-EC48-89DB-B2EC9065DF06}" type="parTrans" cxnId="{D4BF20B1-F9F8-4644-8656-2D0392498D04}">
      <dgm:prSet/>
      <dgm:spPr/>
      <dgm:t>
        <a:bodyPr/>
        <a:lstStyle/>
        <a:p>
          <a:endParaRPr lang="en-US"/>
        </a:p>
      </dgm:t>
    </dgm:pt>
    <dgm:pt modelId="{9B3CB5D6-480D-2D4D-8A94-1C5BE189A3D5}" type="sibTrans" cxnId="{D4BF20B1-F9F8-4644-8656-2D0392498D04}">
      <dgm:prSet/>
      <dgm:spPr/>
      <dgm:t>
        <a:bodyPr/>
        <a:lstStyle/>
        <a:p>
          <a:endParaRPr lang="en-US"/>
        </a:p>
      </dgm:t>
    </dgm:pt>
    <dgm:pt modelId="{6F050929-1A08-DE48-B753-0346EF42F4D3}">
      <dgm:prSet phldrT="[Text]"/>
      <dgm:spPr/>
      <dgm:t>
        <a:bodyPr/>
        <a:lstStyle/>
        <a:p>
          <a:r>
            <a:rPr lang="en-CA" dirty="0" smtClean="0"/>
            <a:t>Bridge the gap between level of </a:t>
          </a:r>
          <a:r>
            <a:rPr lang="en-CA" dirty="0" err="1" smtClean="0"/>
            <a:t>labor</a:t>
          </a:r>
          <a:r>
            <a:rPr lang="en-CA" dirty="0" smtClean="0"/>
            <a:t> required and education</a:t>
          </a:r>
          <a:endParaRPr lang="en-US" dirty="0"/>
        </a:p>
      </dgm:t>
    </dgm:pt>
    <dgm:pt modelId="{725BBEEF-2453-6B42-885E-464922778DFE}" type="parTrans" cxnId="{3987DC5E-8B9A-0A4A-8062-1636D354584B}">
      <dgm:prSet/>
      <dgm:spPr/>
      <dgm:t>
        <a:bodyPr/>
        <a:lstStyle/>
        <a:p>
          <a:endParaRPr lang="en-US"/>
        </a:p>
      </dgm:t>
    </dgm:pt>
    <dgm:pt modelId="{FB0739E2-7C05-1041-883D-C2A61BC02FDC}" type="sibTrans" cxnId="{3987DC5E-8B9A-0A4A-8062-1636D354584B}">
      <dgm:prSet/>
      <dgm:spPr/>
      <dgm:t>
        <a:bodyPr/>
        <a:lstStyle/>
        <a:p>
          <a:endParaRPr lang="en-US"/>
        </a:p>
      </dgm:t>
    </dgm:pt>
    <dgm:pt modelId="{CE8B8319-5BB9-A948-8815-90BB1F93CE8D}">
      <dgm:prSet/>
      <dgm:spPr/>
      <dgm:t>
        <a:bodyPr/>
        <a:lstStyle/>
        <a:p>
          <a:endParaRPr lang="en-CA" dirty="0" smtClean="0">
            <a:solidFill>
              <a:schemeClr val="bg2">
                <a:lumMod val="85000"/>
                <a:lumOff val="15000"/>
              </a:schemeClr>
            </a:solidFill>
          </a:endParaRPr>
        </a:p>
      </dgm:t>
    </dgm:pt>
    <dgm:pt modelId="{357BAA9F-FE23-124D-B164-B924514E8E5D}" type="parTrans" cxnId="{2A07C51E-C946-8246-B34D-6F5EAAAA98FA}">
      <dgm:prSet/>
      <dgm:spPr/>
      <dgm:t>
        <a:bodyPr/>
        <a:lstStyle/>
        <a:p>
          <a:endParaRPr lang="en-US"/>
        </a:p>
      </dgm:t>
    </dgm:pt>
    <dgm:pt modelId="{C1DA8FDE-B4E0-DB4F-A42E-3433643E1678}" type="sibTrans" cxnId="{2A07C51E-C946-8246-B34D-6F5EAAAA98FA}">
      <dgm:prSet/>
      <dgm:spPr/>
      <dgm:t>
        <a:bodyPr/>
        <a:lstStyle/>
        <a:p>
          <a:endParaRPr lang="en-US"/>
        </a:p>
      </dgm:t>
    </dgm:pt>
    <dgm:pt modelId="{F28B66CB-0F45-7044-92CD-259631132730}">
      <dgm:prSet/>
      <dgm:spPr/>
      <dgm:t>
        <a:bodyPr/>
        <a:lstStyle/>
        <a:p>
          <a:r>
            <a:rPr lang="en-CA" dirty="0" smtClean="0"/>
            <a:t>Habitat for humanity</a:t>
          </a:r>
        </a:p>
        <a:p>
          <a:endParaRPr lang="en-CA" dirty="0"/>
        </a:p>
      </dgm:t>
    </dgm:pt>
    <dgm:pt modelId="{1CFE2188-A3AF-9446-ADD6-4E43A96AFC26}" type="parTrans" cxnId="{E2B06596-6FCD-B640-9A1B-374F393A5B3C}">
      <dgm:prSet/>
      <dgm:spPr/>
      <dgm:t>
        <a:bodyPr/>
        <a:lstStyle/>
        <a:p>
          <a:endParaRPr lang="en-US"/>
        </a:p>
      </dgm:t>
    </dgm:pt>
    <dgm:pt modelId="{BA331E0B-3A86-8A45-A4F2-C02CE2154AF2}" type="sibTrans" cxnId="{E2B06596-6FCD-B640-9A1B-374F393A5B3C}">
      <dgm:prSet/>
      <dgm:spPr/>
      <dgm:t>
        <a:bodyPr/>
        <a:lstStyle/>
        <a:p>
          <a:endParaRPr lang="en-US"/>
        </a:p>
      </dgm:t>
    </dgm:pt>
    <dgm:pt modelId="{86AAF1CF-C363-0A4A-A55D-23F1C8BEB24B}">
      <dgm:prSet/>
      <dgm:spPr/>
      <dgm:t>
        <a:bodyPr/>
        <a:lstStyle/>
        <a:p>
          <a:r>
            <a:rPr lang="en-CA" dirty="0" smtClean="0"/>
            <a:t>Identify entrepreneurships and invest in them (Agriculture/fishing)</a:t>
          </a:r>
          <a:endParaRPr lang="en-US" dirty="0"/>
        </a:p>
      </dgm:t>
    </dgm:pt>
    <dgm:pt modelId="{EBD089D9-0C50-FE4F-8F16-763C0E5DCDDD}" type="parTrans" cxnId="{53754897-0F6B-664E-9C25-2FA6AAD3A7DC}">
      <dgm:prSet/>
      <dgm:spPr/>
      <dgm:t>
        <a:bodyPr/>
        <a:lstStyle/>
        <a:p>
          <a:endParaRPr lang="en-US"/>
        </a:p>
      </dgm:t>
    </dgm:pt>
    <dgm:pt modelId="{F0346D00-F90A-A549-B1AD-705C26625C07}" type="sibTrans" cxnId="{53754897-0F6B-664E-9C25-2FA6AAD3A7DC}">
      <dgm:prSet/>
      <dgm:spPr/>
      <dgm:t>
        <a:bodyPr/>
        <a:lstStyle/>
        <a:p>
          <a:endParaRPr lang="en-US"/>
        </a:p>
      </dgm:t>
    </dgm:pt>
    <dgm:pt modelId="{C7835112-D51B-454A-8EA5-40356E39EDE9}">
      <dgm:prSet/>
      <dgm:spPr/>
      <dgm:t>
        <a:bodyPr/>
        <a:lstStyle/>
        <a:p>
          <a:endParaRPr lang="fr-CA" dirty="0" smtClean="0">
            <a:solidFill>
              <a:schemeClr val="bg2">
                <a:lumMod val="85000"/>
                <a:lumOff val="15000"/>
              </a:schemeClr>
            </a:solidFill>
          </a:endParaRPr>
        </a:p>
      </dgm:t>
    </dgm:pt>
    <dgm:pt modelId="{7BCA0393-3D9E-624C-BA44-B32474A9F0E2}" type="parTrans" cxnId="{56601A76-6D80-E54B-963C-DFB9531BD20C}">
      <dgm:prSet/>
      <dgm:spPr/>
      <dgm:t>
        <a:bodyPr/>
        <a:lstStyle/>
        <a:p>
          <a:endParaRPr lang="en-US"/>
        </a:p>
      </dgm:t>
    </dgm:pt>
    <dgm:pt modelId="{691C25CC-C4E0-754E-8CF5-DE92F2EE0FE0}" type="sibTrans" cxnId="{56601A76-6D80-E54B-963C-DFB9531BD20C}">
      <dgm:prSet/>
      <dgm:spPr/>
      <dgm:t>
        <a:bodyPr/>
        <a:lstStyle/>
        <a:p>
          <a:endParaRPr lang="en-US"/>
        </a:p>
      </dgm:t>
    </dgm:pt>
    <dgm:pt modelId="{BC540504-C394-1740-B530-2AAE50096E20}">
      <dgm:prSet/>
      <dgm:spPr/>
      <dgm:t>
        <a:bodyPr/>
        <a:lstStyle/>
        <a:p>
          <a:r>
            <a:rPr lang="en-CA" dirty="0" smtClean="0"/>
            <a:t>Invest in technology (R&amp;D) to minimise the environmental impacts of operations </a:t>
          </a:r>
        </a:p>
      </dgm:t>
    </dgm:pt>
    <dgm:pt modelId="{B13A6D64-5348-AF42-9ED2-3AD14453C675}" type="parTrans" cxnId="{BB7C0096-7FB8-BF4E-8729-F0B7B12A8A3C}">
      <dgm:prSet/>
      <dgm:spPr/>
      <dgm:t>
        <a:bodyPr/>
        <a:lstStyle/>
        <a:p>
          <a:endParaRPr lang="en-US"/>
        </a:p>
      </dgm:t>
    </dgm:pt>
    <dgm:pt modelId="{899B1DAA-18D2-9F46-96E4-5A0217B8BED2}" type="sibTrans" cxnId="{BB7C0096-7FB8-BF4E-8729-F0B7B12A8A3C}">
      <dgm:prSet/>
      <dgm:spPr/>
      <dgm:t>
        <a:bodyPr/>
        <a:lstStyle/>
        <a:p>
          <a:endParaRPr lang="en-US"/>
        </a:p>
      </dgm:t>
    </dgm:pt>
    <dgm:pt modelId="{E7923536-EA54-7D4F-89E3-F7D63C4E265F}">
      <dgm:prSet/>
      <dgm:spPr/>
      <dgm:t>
        <a:bodyPr/>
        <a:lstStyle/>
        <a:p>
          <a:r>
            <a:rPr lang="en-CA" dirty="0" smtClean="0"/>
            <a:t>Reduce the amounts of ex-pats by using people from the community</a:t>
          </a:r>
          <a:endParaRPr lang="en-CA" dirty="0"/>
        </a:p>
      </dgm:t>
    </dgm:pt>
    <dgm:pt modelId="{65623B58-6964-4243-81A9-533F4069729A}" type="parTrans" cxnId="{0A7D14D7-F148-8B45-A6E0-A6FDFCF544BC}">
      <dgm:prSet/>
      <dgm:spPr/>
      <dgm:t>
        <a:bodyPr/>
        <a:lstStyle/>
        <a:p>
          <a:endParaRPr lang="en-US"/>
        </a:p>
      </dgm:t>
    </dgm:pt>
    <dgm:pt modelId="{BAB9276F-98BC-E043-B6AD-85F59B5B5234}" type="sibTrans" cxnId="{0A7D14D7-F148-8B45-A6E0-A6FDFCF544BC}">
      <dgm:prSet/>
      <dgm:spPr/>
      <dgm:t>
        <a:bodyPr/>
        <a:lstStyle/>
        <a:p>
          <a:endParaRPr lang="en-US"/>
        </a:p>
      </dgm:t>
    </dgm:pt>
    <dgm:pt modelId="{BEF4E6BB-3E4F-BB46-ADD4-55BD7AA5BAB7}" type="pres">
      <dgm:prSet presAssocID="{B6F7C8DF-0F90-0049-8CCC-731F8AE5517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F31C8F-A6BC-A045-BB83-4B8028141883}" type="pres">
      <dgm:prSet presAssocID="{06513E68-0155-424B-815D-2427D9DA90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05BD-FCBD-B14B-B003-7236EC4D1710}" type="pres">
      <dgm:prSet presAssocID="{06513E68-0155-424B-815D-2427D9DA909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138FA-A057-0B42-9B73-19ED5B296B9F}" type="pres">
      <dgm:prSet presAssocID="{3054F7E2-85D8-2044-9C6A-9972CE1A092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4236B-16E3-6C4C-9A1F-1D1390F50ECB}" type="pres">
      <dgm:prSet presAssocID="{3054F7E2-85D8-2044-9C6A-9972CE1A092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8370-0273-E94B-A43C-60798270F90B}" type="pres">
      <dgm:prSet presAssocID="{6CF9562B-D0EC-6C47-81FA-ACDD4DCD957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F8B97-110B-B34B-A9AB-AE9756AC6801}" type="pres">
      <dgm:prSet presAssocID="{6CF9562B-D0EC-6C47-81FA-ACDD4DCD957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53895-9E6F-2B45-B89A-F0E5486CC0F5}" type="presOf" srcId="{CE8B8319-5BB9-A948-8815-90BB1F93CE8D}" destId="{2F5005BD-FCBD-B14B-B003-7236EC4D1710}" srcOrd="0" destOrd="1" presId="urn:microsoft.com/office/officeart/2009/3/layout/IncreasingArrowsProcess"/>
    <dgm:cxn modelId="{E2B06596-6FCD-B640-9A1B-374F393A5B3C}" srcId="{06513E68-0155-424B-815D-2427D9DA909E}" destId="{F28B66CB-0F45-7044-92CD-259631132730}" srcOrd="2" destOrd="0" parTransId="{1CFE2188-A3AF-9446-ADD6-4E43A96AFC26}" sibTransId="{BA331E0B-3A86-8A45-A4F2-C02CE2154AF2}"/>
    <dgm:cxn modelId="{2A07C51E-C946-8246-B34D-6F5EAAAA98FA}" srcId="{06513E68-0155-424B-815D-2427D9DA909E}" destId="{CE8B8319-5BB9-A948-8815-90BB1F93CE8D}" srcOrd="1" destOrd="0" parTransId="{357BAA9F-FE23-124D-B164-B924514E8E5D}" sibTransId="{C1DA8FDE-B4E0-DB4F-A42E-3433643E1678}"/>
    <dgm:cxn modelId="{0A7D14D7-F148-8B45-A6E0-A6FDFCF544BC}" srcId="{6CF9562B-D0EC-6C47-81FA-ACDD4DCD957B}" destId="{E7923536-EA54-7D4F-89E3-F7D63C4E265F}" srcOrd="1" destOrd="0" parTransId="{65623B58-6964-4243-81A9-533F4069729A}" sibTransId="{BAB9276F-98BC-E043-B6AD-85F59B5B5234}"/>
    <dgm:cxn modelId="{3A1D850C-699A-E945-9DE1-F6FA815B2EED}" srcId="{B6F7C8DF-0F90-0049-8CCC-731F8AE55178}" destId="{3054F7E2-85D8-2044-9C6A-9972CE1A092A}" srcOrd="1" destOrd="0" parTransId="{29887FB0-516D-6F45-96E9-5BA197293D34}" sibTransId="{5609561C-E1D6-9C40-9551-4D53BCA4F4A7}"/>
    <dgm:cxn modelId="{BB7C0096-7FB8-BF4E-8729-F0B7B12A8A3C}" srcId="{3054F7E2-85D8-2044-9C6A-9972CE1A092A}" destId="{BC540504-C394-1740-B530-2AAE50096E20}" srcOrd="2" destOrd="0" parTransId="{B13A6D64-5348-AF42-9ED2-3AD14453C675}" sibTransId="{899B1DAA-18D2-9F46-96E4-5A0217B8BED2}"/>
    <dgm:cxn modelId="{CF17728E-B286-B84B-AA52-DF06800A117A}" srcId="{06513E68-0155-424B-815D-2427D9DA909E}" destId="{38F122FE-638D-AF48-B85E-81187184A9FB}" srcOrd="0" destOrd="0" parTransId="{D718683D-4794-9C48-920B-44982E8D1149}" sibTransId="{CB08C6B8-E339-8246-ADCE-BA28A616FC33}"/>
    <dgm:cxn modelId="{315314C9-88BA-294A-99FB-B27F8C056152}" type="presOf" srcId="{D877BAE8-0601-BE4D-A13E-38460C4203AE}" destId="{6FB4236B-16E3-6C4C-9A1F-1D1390F50ECB}" srcOrd="0" destOrd="0" presId="urn:microsoft.com/office/officeart/2009/3/layout/IncreasingArrowsProcess"/>
    <dgm:cxn modelId="{BD308CE7-F9BF-8A4D-9048-12B9F897B998}" type="presOf" srcId="{38F122FE-638D-AF48-B85E-81187184A9FB}" destId="{2F5005BD-FCBD-B14B-B003-7236EC4D1710}" srcOrd="0" destOrd="0" presId="urn:microsoft.com/office/officeart/2009/3/layout/IncreasingArrowsProcess"/>
    <dgm:cxn modelId="{1B8B5525-A44D-5B4F-B61A-02A3F514A8BF}" type="presOf" srcId="{E7923536-EA54-7D4F-89E3-F7D63C4E265F}" destId="{637F8B97-110B-B34B-A9AB-AE9756AC6801}" srcOrd="0" destOrd="1" presId="urn:microsoft.com/office/officeart/2009/3/layout/IncreasingArrowsProcess"/>
    <dgm:cxn modelId="{1D23EA19-4A6A-F34E-A9EA-A9EF8773CF65}" type="presOf" srcId="{86AAF1CF-C363-0A4A-A55D-23F1C8BEB24B}" destId="{2F5005BD-FCBD-B14B-B003-7236EC4D1710}" srcOrd="0" destOrd="3" presId="urn:microsoft.com/office/officeart/2009/3/layout/IncreasingArrowsProcess"/>
    <dgm:cxn modelId="{9E829DC5-5E7C-EA46-875D-9975B7E45D90}" type="presOf" srcId="{06513E68-0155-424B-815D-2427D9DA909E}" destId="{E3F31C8F-A6BC-A045-BB83-4B8028141883}" srcOrd="0" destOrd="0" presId="urn:microsoft.com/office/officeart/2009/3/layout/IncreasingArrowsProcess"/>
    <dgm:cxn modelId="{71761AD0-0448-B547-B550-E21380D3ADAD}" type="presOf" srcId="{BC540504-C394-1740-B530-2AAE50096E20}" destId="{6FB4236B-16E3-6C4C-9A1F-1D1390F50ECB}" srcOrd="0" destOrd="2" presId="urn:microsoft.com/office/officeart/2009/3/layout/IncreasingArrowsProcess"/>
    <dgm:cxn modelId="{3EEEB93A-3972-9A45-80F1-738ED62A591C}" type="presOf" srcId="{6F050929-1A08-DE48-B753-0346EF42F4D3}" destId="{637F8B97-110B-B34B-A9AB-AE9756AC6801}" srcOrd="0" destOrd="0" presId="urn:microsoft.com/office/officeart/2009/3/layout/IncreasingArrowsProcess"/>
    <dgm:cxn modelId="{5BBBC63C-1EF3-8D48-90BF-058A112A0A9C}" type="presOf" srcId="{B6F7C8DF-0F90-0049-8CCC-731F8AE55178}" destId="{BEF4E6BB-3E4F-BB46-ADD4-55BD7AA5BAB7}" srcOrd="0" destOrd="0" presId="urn:microsoft.com/office/officeart/2009/3/layout/IncreasingArrowsProcess"/>
    <dgm:cxn modelId="{56601A76-6D80-E54B-963C-DFB9531BD20C}" srcId="{3054F7E2-85D8-2044-9C6A-9972CE1A092A}" destId="{C7835112-D51B-454A-8EA5-40356E39EDE9}" srcOrd="1" destOrd="0" parTransId="{7BCA0393-3D9E-624C-BA44-B32474A9F0E2}" sibTransId="{691C25CC-C4E0-754E-8CF5-DE92F2EE0FE0}"/>
    <dgm:cxn modelId="{3987DC5E-8B9A-0A4A-8062-1636D354584B}" srcId="{6CF9562B-D0EC-6C47-81FA-ACDD4DCD957B}" destId="{6F050929-1A08-DE48-B753-0346EF42F4D3}" srcOrd="0" destOrd="0" parTransId="{725BBEEF-2453-6B42-885E-464922778DFE}" sibTransId="{FB0739E2-7C05-1041-883D-C2A61BC02FDC}"/>
    <dgm:cxn modelId="{0B6BC6DD-0153-2945-A628-0B41913B2122}" type="presOf" srcId="{3054F7E2-85D8-2044-9C6A-9972CE1A092A}" destId="{C84138FA-A057-0B42-9B73-19ED5B296B9F}" srcOrd="0" destOrd="0" presId="urn:microsoft.com/office/officeart/2009/3/layout/IncreasingArrowsProcess"/>
    <dgm:cxn modelId="{37317F34-7F64-8F4A-B6CF-059779289820}" type="presOf" srcId="{C7835112-D51B-454A-8EA5-40356E39EDE9}" destId="{6FB4236B-16E3-6C4C-9A1F-1D1390F50ECB}" srcOrd="0" destOrd="1" presId="urn:microsoft.com/office/officeart/2009/3/layout/IncreasingArrowsProcess"/>
    <dgm:cxn modelId="{53754897-0F6B-664E-9C25-2FA6AAD3A7DC}" srcId="{06513E68-0155-424B-815D-2427D9DA909E}" destId="{86AAF1CF-C363-0A4A-A55D-23F1C8BEB24B}" srcOrd="3" destOrd="0" parTransId="{EBD089D9-0C50-FE4F-8F16-763C0E5DCDDD}" sibTransId="{F0346D00-F90A-A549-B1AD-705C26625C07}"/>
    <dgm:cxn modelId="{D4BF20B1-F9F8-4644-8656-2D0392498D04}" srcId="{B6F7C8DF-0F90-0049-8CCC-731F8AE55178}" destId="{6CF9562B-D0EC-6C47-81FA-ACDD4DCD957B}" srcOrd="2" destOrd="0" parTransId="{1B476050-C7C1-EC48-89DB-B2EC9065DF06}" sibTransId="{9B3CB5D6-480D-2D4D-8A94-1C5BE189A3D5}"/>
    <dgm:cxn modelId="{ADA2EBFA-1217-0E43-8F8B-47E6D2B2FC18}" type="presOf" srcId="{F28B66CB-0F45-7044-92CD-259631132730}" destId="{2F5005BD-FCBD-B14B-B003-7236EC4D1710}" srcOrd="0" destOrd="2" presId="urn:microsoft.com/office/officeart/2009/3/layout/IncreasingArrowsProcess"/>
    <dgm:cxn modelId="{E58B38C9-CEA0-FF44-9BF5-A39749194596}" srcId="{3054F7E2-85D8-2044-9C6A-9972CE1A092A}" destId="{D877BAE8-0601-BE4D-A13E-38460C4203AE}" srcOrd="0" destOrd="0" parTransId="{CC1DF8FD-5FED-7E4D-8259-C4A776897FE4}" sibTransId="{13F9264A-0E84-D14F-9045-B56F4845802B}"/>
    <dgm:cxn modelId="{7D0EB767-A8C1-7F47-A7B0-BD4868BE22AB}" srcId="{B6F7C8DF-0F90-0049-8CCC-731F8AE55178}" destId="{06513E68-0155-424B-815D-2427D9DA909E}" srcOrd="0" destOrd="0" parTransId="{105CC00C-A568-2645-9C4B-3A172C8B7282}" sibTransId="{B1DFA208-DD4A-1446-B68F-62DFB82DEFDB}"/>
    <dgm:cxn modelId="{11CAF7A0-14AB-DF43-96BA-63CAE7D8BBD4}" type="presOf" srcId="{6CF9562B-D0EC-6C47-81FA-ACDD4DCD957B}" destId="{945D8370-0273-E94B-A43C-60798270F90B}" srcOrd="0" destOrd="0" presId="urn:microsoft.com/office/officeart/2009/3/layout/IncreasingArrowsProcess"/>
    <dgm:cxn modelId="{F8A40032-F475-B247-A369-E686F067D2A0}" type="presParOf" srcId="{BEF4E6BB-3E4F-BB46-ADD4-55BD7AA5BAB7}" destId="{E3F31C8F-A6BC-A045-BB83-4B8028141883}" srcOrd="0" destOrd="0" presId="urn:microsoft.com/office/officeart/2009/3/layout/IncreasingArrowsProcess"/>
    <dgm:cxn modelId="{1F63F6F2-E5EC-C849-94BD-E782D08A0669}" type="presParOf" srcId="{BEF4E6BB-3E4F-BB46-ADD4-55BD7AA5BAB7}" destId="{2F5005BD-FCBD-B14B-B003-7236EC4D1710}" srcOrd="1" destOrd="0" presId="urn:microsoft.com/office/officeart/2009/3/layout/IncreasingArrowsProcess"/>
    <dgm:cxn modelId="{01353589-B59A-D145-B007-FA9A88166331}" type="presParOf" srcId="{BEF4E6BB-3E4F-BB46-ADD4-55BD7AA5BAB7}" destId="{C84138FA-A057-0B42-9B73-19ED5B296B9F}" srcOrd="2" destOrd="0" presId="urn:microsoft.com/office/officeart/2009/3/layout/IncreasingArrowsProcess"/>
    <dgm:cxn modelId="{39DA67DF-CD49-3A4C-B570-6D393ECDC136}" type="presParOf" srcId="{BEF4E6BB-3E4F-BB46-ADD4-55BD7AA5BAB7}" destId="{6FB4236B-16E3-6C4C-9A1F-1D1390F50ECB}" srcOrd="3" destOrd="0" presId="urn:microsoft.com/office/officeart/2009/3/layout/IncreasingArrowsProcess"/>
    <dgm:cxn modelId="{61A7C30E-D409-8047-899C-9A25E60C54D5}" type="presParOf" srcId="{BEF4E6BB-3E4F-BB46-ADD4-55BD7AA5BAB7}" destId="{945D8370-0273-E94B-A43C-60798270F90B}" srcOrd="4" destOrd="0" presId="urn:microsoft.com/office/officeart/2009/3/layout/IncreasingArrowsProcess"/>
    <dgm:cxn modelId="{38C58299-6CF8-8946-A795-BFB56AA53263}" type="presParOf" srcId="{BEF4E6BB-3E4F-BB46-ADD4-55BD7AA5BAB7}" destId="{637F8B97-110B-B34B-A9AB-AE9756AC680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446FCC-91D3-4E14-9CD9-C800B2B47BD8}" type="doc">
      <dgm:prSet loTypeId="urn:microsoft.com/office/officeart/2005/8/layout/matrix1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2BEE282E-6F44-4C7C-9E3F-EE950DEACAD6}">
      <dgm:prSet phldrT="[Text]" custT="1"/>
      <dgm:spPr/>
      <dgm:t>
        <a:bodyPr/>
        <a:lstStyle/>
        <a:p>
          <a:r>
            <a:rPr lang="en-US" sz="2400" dirty="0" smtClean="0"/>
            <a:t>Brand a commodity</a:t>
          </a:r>
          <a:endParaRPr lang="fr-CA" sz="2400" dirty="0"/>
        </a:p>
      </dgm:t>
    </dgm:pt>
    <dgm:pt modelId="{25BC84C2-0698-4547-969F-7988681DE4A7}" type="parTrans" cxnId="{2DA07134-4368-4D8B-8330-8E4CEA2A1F04}">
      <dgm:prSet/>
      <dgm:spPr/>
      <dgm:t>
        <a:bodyPr/>
        <a:lstStyle/>
        <a:p>
          <a:endParaRPr lang="fr-CA" sz="1800"/>
        </a:p>
      </dgm:t>
    </dgm:pt>
    <dgm:pt modelId="{D0AA1DB6-E41F-4DA7-8EFC-CF8E7EBE0777}" type="sibTrans" cxnId="{2DA07134-4368-4D8B-8330-8E4CEA2A1F04}">
      <dgm:prSet/>
      <dgm:spPr/>
      <dgm:t>
        <a:bodyPr/>
        <a:lstStyle/>
        <a:p>
          <a:endParaRPr lang="fr-CA" sz="1800"/>
        </a:p>
      </dgm:t>
    </dgm:pt>
    <dgm:pt modelId="{627926F3-58EF-4DC7-BFC6-11373F3564A9}">
      <dgm:prSet phldrT="[Text]" custT="1"/>
      <dgm:spPr/>
      <dgm:t>
        <a:bodyPr anchor="ctr"/>
        <a:lstStyle/>
        <a:p>
          <a:r>
            <a:rPr lang="en-US" sz="2400" dirty="0" smtClean="0"/>
            <a:t>Develop marketing plan for “Green Gold”</a:t>
          </a:r>
          <a:endParaRPr lang="fr-CA" sz="2400" dirty="0"/>
        </a:p>
      </dgm:t>
    </dgm:pt>
    <dgm:pt modelId="{51BE13D3-537E-4EEC-AA7E-9824641D8925}" type="parTrans" cxnId="{EA53F068-10B1-4EFC-8EAB-61575BF0D05F}">
      <dgm:prSet/>
      <dgm:spPr/>
      <dgm:t>
        <a:bodyPr/>
        <a:lstStyle/>
        <a:p>
          <a:endParaRPr lang="fr-CA" sz="1800"/>
        </a:p>
      </dgm:t>
    </dgm:pt>
    <dgm:pt modelId="{6E17993B-D20B-4CFD-A0FF-DB3698E888DE}" type="sibTrans" cxnId="{EA53F068-10B1-4EFC-8EAB-61575BF0D05F}">
      <dgm:prSet/>
      <dgm:spPr/>
      <dgm:t>
        <a:bodyPr/>
        <a:lstStyle/>
        <a:p>
          <a:endParaRPr lang="fr-CA" sz="1800"/>
        </a:p>
      </dgm:t>
    </dgm:pt>
    <dgm:pt modelId="{7BD941C1-76E5-4E1D-9BA6-6950CEAA7DE5}">
      <dgm:prSet phldrT="[Text]" custT="1"/>
      <dgm:spPr/>
      <dgm:t>
        <a:bodyPr/>
        <a:lstStyle/>
        <a:p>
          <a:r>
            <a:rPr lang="en-US" sz="2400" smtClean="0"/>
            <a:t>Create new traceable distribution channel</a:t>
          </a:r>
          <a:endParaRPr lang="fr-CA" sz="2400" dirty="0"/>
        </a:p>
      </dgm:t>
    </dgm:pt>
    <dgm:pt modelId="{130B1671-0262-4D5F-B30E-B90675618B65}" type="parTrans" cxnId="{B3E13DE2-43BE-4016-A355-FF09C9A29FCB}">
      <dgm:prSet/>
      <dgm:spPr/>
      <dgm:t>
        <a:bodyPr/>
        <a:lstStyle/>
        <a:p>
          <a:endParaRPr lang="fr-CA" sz="1800"/>
        </a:p>
      </dgm:t>
    </dgm:pt>
    <dgm:pt modelId="{53132464-5CF6-4DAC-B1E9-3BCE15FEDD28}" type="sibTrans" cxnId="{B3E13DE2-43BE-4016-A355-FF09C9A29FCB}">
      <dgm:prSet/>
      <dgm:spPr/>
      <dgm:t>
        <a:bodyPr/>
        <a:lstStyle/>
        <a:p>
          <a:endParaRPr lang="fr-CA" sz="1800"/>
        </a:p>
      </dgm:t>
    </dgm:pt>
    <dgm:pt modelId="{08A94EA6-612D-4107-93AB-044BB9385170}">
      <dgm:prSet phldrT="[Text]" custT="1"/>
      <dgm:spPr/>
      <dgm:t>
        <a:bodyPr/>
        <a:lstStyle/>
        <a:p>
          <a:r>
            <a:rPr lang="en-US" sz="2400" smtClean="0"/>
            <a:t>Target Jewelry industry</a:t>
          </a:r>
          <a:endParaRPr lang="fr-CA" sz="2400" dirty="0"/>
        </a:p>
      </dgm:t>
    </dgm:pt>
    <dgm:pt modelId="{24FDDE70-25C7-4BA3-8224-06B7C1B6CE7A}" type="parTrans" cxnId="{3C681466-1C70-4814-BE68-7664A7B536AE}">
      <dgm:prSet/>
      <dgm:spPr/>
      <dgm:t>
        <a:bodyPr/>
        <a:lstStyle/>
        <a:p>
          <a:endParaRPr lang="fr-CA" sz="1800"/>
        </a:p>
      </dgm:t>
    </dgm:pt>
    <dgm:pt modelId="{E795D95F-0723-425B-BD3A-B9B70644C30A}" type="sibTrans" cxnId="{3C681466-1C70-4814-BE68-7664A7B536AE}">
      <dgm:prSet/>
      <dgm:spPr/>
      <dgm:t>
        <a:bodyPr/>
        <a:lstStyle/>
        <a:p>
          <a:endParaRPr lang="fr-CA" sz="1800"/>
        </a:p>
      </dgm:t>
    </dgm:pt>
    <dgm:pt modelId="{62A2B5DE-A7CB-4798-9128-067B9737D5C4}">
      <dgm:prSet phldrT="[Text]" custT="1"/>
      <dgm:spPr/>
      <dgm:t>
        <a:bodyPr/>
        <a:lstStyle/>
        <a:p>
          <a:r>
            <a:rPr lang="en-US" sz="2400" dirty="0" smtClean="0"/>
            <a:t>Charge premium to cover CSR costs</a:t>
          </a:r>
          <a:endParaRPr lang="fr-CA" sz="2400" dirty="0"/>
        </a:p>
      </dgm:t>
    </dgm:pt>
    <dgm:pt modelId="{412D5C75-9016-4FB8-94FB-52B2DE153112}" type="parTrans" cxnId="{305FD9E9-039F-4E4D-B65A-393EC993A404}">
      <dgm:prSet/>
      <dgm:spPr/>
      <dgm:t>
        <a:bodyPr/>
        <a:lstStyle/>
        <a:p>
          <a:endParaRPr lang="fr-CA" sz="1800"/>
        </a:p>
      </dgm:t>
    </dgm:pt>
    <dgm:pt modelId="{C6E3E0B5-FC44-4FF3-AF1C-482FA744BCFB}" type="sibTrans" cxnId="{305FD9E9-039F-4E4D-B65A-393EC993A404}">
      <dgm:prSet/>
      <dgm:spPr/>
      <dgm:t>
        <a:bodyPr/>
        <a:lstStyle/>
        <a:p>
          <a:endParaRPr lang="fr-CA" sz="1800"/>
        </a:p>
      </dgm:t>
    </dgm:pt>
    <dgm:pt modelId="{E61A9942-D834-4495-A08B-FF865BAF3A06}" type="pres">
      <dgm:prSet presAssocID="{EA446FCC-91D3-4E14-9CD9-C800B2B47BD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33996CA-AABE-489D-9F28-6F3DC43D4EEB}" type="pres">
      <dgm:prSet presAssocID="{EA446FCC-91D3-4E14-9CD9-C800B2B47BD8}" presName="matrix" presStyleCnt="0"/>
      <dgm:spPr/>
      <dgm:t>
        <a:bodyPr/>
        <a:lstStyle/>
        <a:p>
          <a:endParaRPr lang="en-US"/>
        </a:p>
      </dgm:t>
    </dgm:pt>
    <dgm:pt modelId="{E1752EA0-B7D5-4AA3-BB76-54564572DF84}" type="pres">
      <dgm:prSet presAssocID="{EA446FCC-91D3-4E14-9CD9-C800B2B47BD8}" presName="tile1" presStyleLbl="node1" presStyleIdx="0" presStyleCnt="4"/>
      <dgm:spPr/>
      <dgm:t>
        <a:bodyPr/>
        <a:lstStyle/>
        <a:p>
          <a:endParaRPr lang="fr-CA"/>
        </a:p>
      </dgm:t>
    </dgm:pt>
    <dgm:pt modelId="{4F859276-64BC-4CCF-B991-AC63B0CEF4FD}" type="pres">
      <dgm:prSet presAssocID="{EA446FCC-91D3-4E14-9CD9-C800B2B47BD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4E964A9-F6DA-4817-B984-5F22B89E7430}" type="pres">
      <dgm:prSet presAssocID="{EA446FCC-91D3-4E14-9CD9-C800B2B47BD8}" presName="tile2" presStyleLbl="node1" presStyleIdx="1" presStyleCnt="4"/>
      <dgm:spPr/>
      <dgm:t>
        <a:bodyPr/>
        <a:lstStyle/>
        <a:p>
          <a:endParaRPr lang="fr-CA"/>
        </a:p>
      </dgm:t>
    </dgm:pt>
    <dgm:pt modelId="{34357318-63F5-4862-9E96-041709753A62}" type="pres">
      <dgm:prSet presAssocID="{EA446FCC-91D3-4E14-9CD9-C800B2B47BD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9EF7F26-2CB4-4101-8864-2650CFA92BC5}" type="pres">
      <dgm:prSet presAssocID="{EA446FCC-91D3-4E14-9CD9-C800B2B47BD8}" presName="tile3" presStyleLbl="node1" presStyleIdx="2" presStyleCnt="4"/>
      <dgm:spPr/>
      <dgm:t>
        <a:bodyPr/>
        <a:lstStyle/>
        <a:p>
          <a:endParaRPr lang="fr-CA"/>
        </a:p>
      </dgm:t>
    </dgm:pt>
    <dgm:pt modelId="{3CE95909-1857-4B89-8BDC-9DACCEC6137E}" type="pres">
      <dgm:prSet presAssocID="{EA446FCC-91D3-4E14-9CD9-C800B2B47BD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7D70052-BA2C-4A9F-A86C-F964B6934C4F}" type="pres">
      <dgm:prSet presAssocID="{EA446FCC-91D3-4E14-9CD9-C800B2B47BD8}" presName="tile4" presStyleLbl="node1" presStyleIdx="3" presStyleCnt="4"/>
      <dgm:spPr/>
      <dgm:t>
        <a:bodyPr/>
        <a:lstStyle/>
        <a:p>
          <a:endParaRPr lang="fr-CA"/>
        </a:p>
      </dgm:t>
    </dgm:pt>
    <dgm:pt modelId="{C9AB5DA3-5BE2-4647-9389-E141338C19D2}" type="pres">
      <dgm:prSet presAssocID="{EA446FCC-91D3-4E14-9CD9-C800B2B47BD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A58F9B4-663E-495F-A0EB-EC4DC7D6D8B0}" type="pres">
      <dgm:prSet presAssocID="{EA446FCC-91D3-4E14-9CD9-C800B2B47BD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</dgm:ptLst>
  <dgm:cxnLst>
    <dgm:cxn modelId="{F083FE0C-1CDD-A544-B75E-608ADD6AC2AB}" type="presOf" srcId="{7BD941C1-76E5-4E1D-9BA6-6950CEAA7DE5}" destId="{F4E964A9-F6DA-4817-B984-5F22B89E7430}" srcOrd="0" destOrd="0" presId="urn:microsoft.com/office/officeart/2005/8/layout/matrix1"/>
    <dgm:cxn modelId="{B3E13DE2-43BE-4016-A355-FF09C9A29FCB}" srcId="{2BEE282E-6F44-4C7C-9E3F-EE950DEACAD6}" destId="{7BD941C1-76E5-4E1D-9BA6-6950CEAA7DE5}" srcOrd="1" destOrd="0" parTransId="{130B1671-0262-4D5F-B30E-B90675618B65}" sibTransId="{53132464-5CF6-4DAC-B1E9-3BCE15FEDD28}"/>
    <dgm:cxn modelId="{62D1694D-79C1-2241-8CEE-3AFA5FD661CB}" type="presOf" srcId="{08A94EA6-612D-4107-93AB-044BB9385170}" destId="{3CE95909-1857-4B89-8BDC-9DACCEC6137E}" srcOrd="1" destOrd="0" presId="urn:microsoft.com/office/officeart/2005/8/layout/matrix1"/>
    <dgm:cxn modelId="{305FD9E9-039F-4E4D-B65A-393EC993A404}" srcId="{2BEE282E-6F44-4C7C-9E3F-EE950DEACAD6}" destId="{62A2B5DE-A7CB-4798-9128-067B9737D5C4}" srcOrd="3" destOrd="0" parTransId="{412D5C75-9016-4FB8-94FB-52B2DE153112}" sibTransId="{C6E3E0B5-FC44-4FF3-AF1C-482FA744BCFB}"/>
    <dgm:cxn modelId="{62717B79-CC3A-ED4E-8C5F-7C0E3E524E69}" type="presOf" srcId="{08A94EA6-612D-4107-93AB-044BB9385170}" destId="{79EF7F26-2CB4-4101-8864-2650CFA92BC5}" srcOrd="0" destOrd="0" presId="urn:microsoft.com/office/officeart/2005/8/layout/matrix1"/>
    <dgm:cxn modelId="{4740F808-D5F2-174E-9042-9B2FDD2BAE79}" type="presOf" srcId="{2BEE282E-6F44-4C7C-9E3F-EE950DEACAD6}" destId="{BA58F9B4-663E-495F-A0EB-EC4DC7D6D8B0}" srcOrd="0" destOrd="0" presId="urn:microsoft.com/office/officeart/2005/8/layout/matrix1"/>
    <dgm:cxn modelId="{EA53F068-10B1-4EFC-8EAB-61575BF0D05F}" srcId="{2BEE282E-6F44-4C7C-9E3F-EE950DEACAD6}" destId="{627926F3-58EF-4DC7-BFC6-11373F3564A9}" srcOrd="0" destOrd="0" parTransId="{51BE13D3-537E-4EEC-AA7E-9824641D8925}" sibTransId="{6E17993B-D20B-4CFD-A0FF-DB3698E888DE}"/>
    <dgm:cxn modelId="{2DA07134-4368-4D8B-8330-8E4CEA2A1F04}" srcId="{EA446FCC-91D3-4E14-9CD9-C800B2B47BD8}" destId="{2BEE282E-6F44-4C7C-9E3F-EE950DEACAD6}" srcOrd="0" destOrd="0" parTransId="{25BC84C2-0698-4547-969F-7988681DE4A7}" sibTransId="{D0AA1DB6-E41F-4DA7-8EFC-CF8E7EBE0777}"/>
    <dgm:cxn modelId="{A8287367-2233-F449-B3B5-870C2C85E8E4}" type="presOf" srcId="{62A2B5DE-A7CB-4798-9128-067B9737D5C4}" destId="{B7D70052-BA2C-4A9F-A86C-F964B6934C4F}" srcOrd="0" destOrd="0" presId="urn:microsoft.com/office/officeart/2005/8/layout/matrix1"/>
    <dgm:cxn modelId="{76A47D59-7BF7-1948-AA5B-A19397711ADE}" type="presOf" srcId="{62A2B5DE-A7CB-4798-9128-067B9737D5C4}" destId="{C9AB5DA3-5BE2-4647-9389-E141338C19D2}" srcOrd="1" destOrd="0" presId="urn:microsoft.com/office/officeart/2005/8/layout/matrix1"/>
    <dgm:cxn modelId="{E0CD5230-249B-024A-BDCB-60ECA4C858FF}" type="presOf" srcId="{EA446FCC-91D3-4E14-9CD9-C800B2B47BD8}" destId="{E61A9942-D834-4495-A08B-FF865BAF3A06}" srcOrd="0" destOrd="0" presId="urn:microsoft.com/office/officeart/2005/8/layout/matrix1"/>
    <dgm:cxn modelId="{ABED0928-B3A2-4B48-84AB-F1C0DFDCBAE8}" type="presOf" srcId="{627926F3-58EF-4DC7-BFC6-11373F3564A9}" destId="{E1752EA0-B7D5-4AA3-BB76-54564572DF84}" srcOrd="0" destOrd="0" presId="urn:microsoft.com/office/officeart/2005/8/layout/matrix1"/>
    <dgm:cxn modelId="{CA399178-E4EA-4449-AF4B-33F0BCDD241E}" type="presOf" srcId="{627926F3-58EF-4DC7-BFC6-11373F3564A9}" destId="{4F859276-64BC-4CCF-B991-AC63B0CEF4FD}" srcOrd="1" destOrd="0" presId="urn:microsoft.com/office/officeart/2005/8/layout/matrix1"/>
    <dgm:cxn modelId="{C6898EC2-E893-E24B-A480-86EED18BA708}" type="presOf" srcId="{7BD941C1-76E5-4E1D-9BA6-6950CEAA7DE5}" destId="{34357318-63F5-4862-9E96-041709753A62}" srcOrd="1" destOrd="0" presId="urn:microsoft.com/office/officeart/2005/8/layout/matrix1"/>
    <dgm:cxn modelId="{3C681466-1C70-4814-BE68-7664A7B536AE}" srcId="{2BEE282E-6F44-4C7C-9E3F-EE950DEACAD6}" destId="{08A94EA6-612D-4107-93AB-044BB9385170}" srcOrd="2" destOrd="0" parTransId="{24FDDE70-25C7-4BA3-8224-06B7C1B6CE7A}" sibTransId="{E795D95F-0723-425B-BD3A-B9B70644C30A}"/>
    <dgm:cxn modelId="{60102893-DE80-124D-8EA3-42175FA80154}" type="presParOf" srcId="{E61A9942-D834-4495-A08B-FF865BAF3A06}" destId="{233996CA-AABE-489D-9F28-6F3DC43D4EEB}" srcOrd="0" destOrd="0" presId="urn:microsoft.com/office/officeart/2005/8/layout/matrix1"/>
    <dgm:cxn modelId="{9575094D-5A1D-CC4E-AE44-3B7368F4D838}" type="presParOf" srcId="{233996CA-AABE-489D-9F28-6F3DC43D4EEB}" destId="{E1752EA0-B7D5-4AA3-BB76-54564572DF84}" srcOrd="0" destOrd="0" presId="urn:microsoft.com/office/officeart/2005/8/layout/matrix1"/>
    <dgm:cxn modelId="{5E2F13A8-DB4B-8143-8BC9-6E8D0E30B058}" type="presParOf" srcId="{233996CA-AABE-489D-9F28-6F3DC43D4EEB}" destId="{4F859276-64BC-4CCF-B991-AC63B0CEF4FD}" srcOrd="1" destOrd="0" presId="urn:microsoft.com/office/officeart/2005/8/layout/matrix1"/>
    <dgm:cxn modelId="{DFD14E0C-8D5A-4246-95E3-07D7AD6FD51D}" type="presParOf" srcId="{233996CA-AABE-489D-9F28-6F3DC43D4EEB}" destId="{F4E964A9-F6DA-4817-B984-5F22B89E7430}" srcOrd="2" destOrd="0" presId="urn:microsoft.com/office/officeart/2005/8/layout/matrix1"/>
    <dgm:cxn modelId="{B4E5148D-C3F5-044A-9C90-907B86B13CF0}" type="presParOf" srcId="{233996CA-AABE-489D-9F28-6F3DC43D4EEB}" destId="{34357318-63F5-4862-9E96-041709753A62}" srcOrd="3" destOrd="0" presId="urn:microsoft.com/office/officeart/2005/8/layout/matrix1"/>
    <dgm:cxn modelId="{07770E66-0976-424D-8AA9-656B56D03F11}" type="presParOf" srcId="{233996CA-AABE-489D-9F28-6F3DC43D4EEB}" destId="{79EF7F26-2CB4-4101-8864-2650CFA92BC5}" srcOrd="4" destOrd="0" presId="urn:microsoft.com/office/officeart/2005/8/layout/matrix1"/>
    <dgm:cxn modelId="{03E1DCFE-4F45-824E-B95C-45925391AAB0}" type="presParOf" srcId="{233996CA-AABE-489D-9F28-6F3DC43D4EEB}" destId="{3CE95909-1857-4B89-8BDC-9DACCEC6137E}" srcOrd="5" destOrd="0" presId="urn:microsoft.com/office/officeart/2005/8/layout/matrix1"/>
    <dgm:cxn modelId="{009077BD-0B3C-B542-8F9B-772D411DBDF1}" type="presParOf" srcId="{233996CA-AABE-489D-9F28-6F3DC43D4EEB}" destId="{B7D70052-BA2C-4A9F-A86C-F964B6934C4F}" srcOrd="6" destOrd="0" presId="urn:microsoft.com/office/officeart/2005/8/layout/matrix1"/>
    <dgm:cxn modelId="{DC2AD002-55D8-064D-AAC1-CB51A47EE8CD}" type="presParOf" srcId="{233996CA-AABE-489D-9F28-6F3DC43D4EEB}" destId="{C9AB5DA3-5BE2-4647-9389-E141338C19D2}" srcOrd="7" destOrd="0" presId="urn:microsoft.com/office/officeart/2005/8/layout/matrix1"/>
    <dgm:cxn modelId="{030CCCED-D568-3F49-AAAF-1965B078CC59}" type="presParOf" srcId="{E61A9942-D834-4495-A08B-FF865BAF3A06}" destId="{BA58F9B4-663E-495F-A0EB-EC4DC7D6D8B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77AD7-FF48-4854-89F9-E577EC420D84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D7D81-A395-4839-868B-63BC68315FDC}">
      <dgm:prSet phldrT="[Text]" custT="1"/>
      <dgm:spPr/>
      <dgm:t>
        <a:bodyPr/>
        <a:lstStyle/>
        <a:p>
          <a:r>
            <a:rPr lang="en-US" sz="1200" spc="-30" dirty="0" smtClean="0">
              <a:solidFill>
                <a:schemeClr val="bg1"/>
              </a:solidFill>
            </a:rPr>
            <a:t>Industry Rivalry:</a:t>
          </a:r>
        </a:p>
        <a:p>
          <a:r>
            <a:rPr lang="en-US" sz="1200" b="1" spc="-30" dirty="0" smtClean="0">
              <a:solidFill>
                <a:schemeClr val="bg1"/>
              </a:solidFill>
            </a:rPr>
            <a:t>Med-High</a:t>
          </a:r>
          <a:endParaRPr lang="en-US" sz="1200" b="1" spc="-30" dirty="0">
            <a:solidFill>
              <a:schemeClr val="bg1"/>
            </a:solidFill>
          </a:endParaRPr>
        </a:p>
      </dgm:t>
    </dgm:pt>
    <dgm:pt modelId="{D3EC214A-BF6D-4D7E-B468-349A6650336F}" type="parTrans" cxnId="{54E4F9E6-27CF-4CE2-8289-A44614643CD8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927761D2-9FB8-42D1-B0E5-44094C6DCC27}" type="sibTrans" cxnId="{54E4F9E6-27CF-4CE2-8289-A44614643CD8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1A2B4D3A-B353-4269-B8C5-ACFE3BF80C78}">
      <dgm:prSet phldrT="[Text]" custT="1"/>
      <dgm:spPr/>
      <dgm:t>
        <a:bodyPr/>
        <a:lstStyle/>
        <a:p>
          <a:r>
            <a:rPr lang="en-US" sz="1200" spc="-30" dirty="0" smtClean="0">
              <a:solidFill>
                <a:schemeClr val="bg1"/>
              </a:solidFill>
            </a:rPr>
            <a:t>Threats of New Entrants: </a:t>
          </a:r>
          <a:r>
            <a:rPr lang="en-US" sz="1200" b="1" spc="-30" dirty="0" smtClean="0">
              <a:solidFill>
                <a:schemeClr val="bg1"/>
              </a:solidFill>
            </a:rPr>
            <a:t>Low</a:t>
          </a:r>
          <a:endParaRPr lang="en-US" sz="1200" b="1" spc="-30" dirty="0">
            <a:solidFill>
              <a:schemeClr val="bg1"/>
            </a:solidFill>
          </a:endParaRPr>
        </a:p>
      </dgm:t>
    </dgm:pt>
    <dgm:pt modelId="{09F8006A-8926-4A27-9C57-49BD8492E1F7}" type="parTrans" cxnId="{6C8842E8-732F-41AD-B938-244125C142FF}">
      <dgm:prSet custT="1"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43C35D7D-B023-47A1-8D94-39281906D1C7}" type="sibTrans" cxnId="{6C8842E8-732F-41AD-B938-244125C142FF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8D691852-C354-4CA0-8D71-865905E7CFE6}">
      <dgm:prSet phldrT="[Text]" custT="1"/>
      <dgm:spPr/>
      <dgm:t>
        <a:bodyPr/>
        <a:lstStyle/>
        <a:p>
          <a:r>
            <a:rPr lang="en-US" sz="1200" spc="-30" dirty="0" smtClean="0">
              <a:solidFill>
                <a:schemeClr val="bg1"/>
              </a:solidFill>
            </a:rPr>
            <a:t>Buyer Power:</a:t>
          </a:r>
        </a:p>
        <a:p>
          <a:r>
            <a:rPr lang="en-US" sz="1200" b="1" spc="-30" dirty="0" smtClean="0">
              <a:solidFill>
                <a:schemeClr val="bg1"/>
              </a:solidFill>
            </a:rPr>
            <a:t>High</a:t>
          </a:r>
          <a:endParaRPr lang="en-US" sz="1200" b="1" spc="-30" dirty="0">
            <a:solidFill>
              <a:schemeClr val="bg1"/>
            </a:solidFill>
          </a:endParaRPr>
        </a:p>
      </dgm:t>
    </dgm:pt>
    <dgm:pt modelId="{6CE22CCA-EA2B-4A42-9A9F-DC591E59FF0E}" type="parTrans" cxnId="{A7E8462C-5481-4381-80FA-D90B4B31E5A3}">
      <dgm:prSet custT="1"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169F92F0-45A1-4E01-83F5-0374A6BE3B77}" type="sibTrans" cxnId="{A7E8462C-5481-4381-80FA-D90B4B31E5A3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AED60728-146F-496E-9FEA-8081F8643F51}">
      <dgm:prSet phldrT="[Text]" custT="1"/>
      <dgm:spPr/>
      <dgm:t>
        <a:bodyPr vert="horz" lIns="0" tIns="0" rIns="0" bIns="0" anchor="ctr" anchorCtr="0"/>
        <a:lstStyle/>
        <a:p>
          <a:endParaRPr lang="en-US" sz="1200" spc="-30" dirty="0" smtClean="0">
            <a:solidFill>
              <a:schemeClr val="bg1"/>
            </a:solidFill>
          </a:endParaRPr>
        </a:p>
        <a:p>
          <a:r>
            <a:rPr lang="en-US" sz="1200" spc="-30" baseline="0" dirty="0" smtClean="0">
              <a:solidFill>
                <a:schemeClr val="bg1"/>
              </a:solidFill>
            </a:rPr>
            <a:t>Threats of Substitutes</a:t>
          </a:r>
          <a:r>
            <a:rPr lang="en-US" sz="1200" spc="-30" dirty="0" smtClean="0">
              <a:solidFill>
                <a:schemeClr val="bg1"/>
              </a:solidFill>
            </a:rPr>
            <a:t>: </a:t>
          </a:r>
          <a:r>
            <a:rPr lang="en-US" sz="1200" b="1" spc="-30" dirty="0" smtClean="0">
              <a:solidFill>
                <a:schemeClr val="bg1"/>
              </a:solidFill>
            </a:rPr>
            <a:t>Low</a:t>
          </a:r>
        </a:p>
        <a:p>
          <a:endParaRPr lang="en-US" sz="1200" spc="-30" dirty="0">
            <a:solidFill>
              <a:schemeClr val="bg1"/>
            </a:solidFill>
          </a:endParaRPr>
        </a:p>
      </dgm:t>
    </dgm:pt>
    <dgm:pt modelId="{15BE3140-2D1B-4793-A939-2FF3A4DC999E}" type="parTrans" cxnId="{31FB4EA4-2A53-41D5-B97B-971596CC75DE}">
      <dgm:prSet custT="1"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5904EE81-D193-43A2-8E2C-231AF9C5F40F}" type="sibTrans" cxnId="{31FB4EA4-2A53-41D5-B97B-971596CC75DE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9170957E-D853-4404-9FCB-FE9E1144A186}">
      <dgm:prSet phldrT="[Text]" custT="1"/>
      <dgm:spPr/>
      <dgm:t>
        <a:bodyPr/>
        <a:lstStyle/>
        <a:p>
          <a:r>
            <a:rPr lang="en-US" sz="1200" spc="-30" dirty="0" smtClean="0">
              <a:solidFill>
                <a:schemeClr val="bg1"/>
              </a:solidFill>
            </a:rPr>
            <a:t>Supplier Power:</a:t>
          </a:r>
        </a:p>
        <a:p>
          <a:r>
            <a:rPr lang="en-US" sz="1200" b="1" spc="-30" dirty="0" smtClean="0">
              <a:solidFill>
                <a:schemeClr val="bg1"/>
              </a:solidFill>
            </a:rPr>
            <a:t>Low-Med</a:t>
          </a:r>
          <a:endParaRPr lang="en-US" sz="1200" b="1" spc="-30" dirty="0">
            <a:solidFill>
              <a:schemeClr val="bg1"/>
            </a:solidFill>
          </a:endParaRPr>
        </a:p>
      </dgm:t>
    </dgm:pt>
    <dgm:pt modelId="{E975CD1A-1AF5-4089-A637-4B999902ACDC}" type="parTrans" cxnId="{E07AF235-86CD-407C-84DD-71F7DB1D8638}">
      <dgm:prSet custT="1"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EC391298-8DF2-4F2F-B6FF-BD145E30FEAA}" type="sibTrans" cxnId="{E07AF235-86CD-407C-84DD-71F7DB1D8638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75871F60-ADA4-4334-986D-5BC202C8D908}" type="pres">
      <dgm:prSet presAssocID="{04277AD7-FF48-4854-89F9-E577EC420D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2AE7081-E97A-4FCF-9796-4E826D7B19E2}" type="pres">
      <dgm:prSet presAssocID="{77AD7D81-A395-4839-868B-63BC68315FDC}" presName="centerShape" presStyleLbl="node0" presStyleIdx="0" presStyleCnt="1" custScaleX="164081" custScaleY="164081" custLinFactNeighborX="8601" custLinFactNeighborY="1274"/>
      <dgm:spPr/>
      <dgm:t>
        <a:bodyPr/>
        <a:lstStyle/>
        <a:p>
          <a:endParaRPr lang="fr-CA"/>
        </a:p>
      </dgm:t>
    </dgm:pt>
    <dgm:pt modelId="{F38E9F19-3040-4306-9044-DB46FBD213D1}" type="pres">
      <dgm:prSet presAssocID="{09F8006A-8926-4A27-9C57-49BD8492E1F7}" presName="Name9" presStyleLbl="parChTrans1D2" presStyleIdx="0" presStyleCnt="4"/>
      <dgm:spPr/>
      <dgm:t>
        <a:bodyPr/>
        <a:lstStyle/>
        <a:p>
          <a:endParaRPr lang="fr-CA"/>
        </a:p>
      </dgm:t>
    </dgm:pt>
    <dgm:pt modelId="{23035461-B46C-468F-9140-2E963E168FDA}" type="pres">
      <dgm:prSet presAssocID="{09F8006A-8926-4A27-9C57-49BD8492E1F7}" presName="connTx" presStyleLbl="parChTrans1D2" presStyleIdx="0" presStyleCnt="4"/>
      <dgm:spPr/>
      <dgm:t>
        <a:bodyPr/>
        <a:lstStyle/>
        <a:p>
          <a:endParaRPr lang="fr-CA"/>
        </a:p>
      </dgm:t>
    </dgm:pt>
    <dgm:pt modelId="{8D456946-A452-4E46-9871-AC1B48738C1D}" type="pres">
      <dgm:prSet presAssocID="{1A2B4D3A-B353-4269-B8C5-ACFE3BF80C78}" presName="node" presStyleLbl="node1" presStyleIdx="0" presStyleCnt="4" custScaleX="118221" custScaleY="118221" custRadScaleRad="96155" custRadScaleInc="21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91E66-4B78-4AC8-8967-69C02F7BD10B}" type="pres">
      <dgm:prSet presAssocID="{6CE22CCA-EA2B-4A42-9A9F-DC591E59FF0E}" presName="Name9" presStyleLbl="parChTrans1D2" presStyleIdx="1" presStyleCnt="4"/>
      <dgm:spPr/>
      <dgm:t>
        <a:bodyPr/>
        <a:lstStyle/>
        <a:p>
          <a:endParaRPr lang="fr-CA"/>
        </a:p>
      </dgm:t>
    </dgm:pt>
    <dgm:pt modelId="{DC119D3E-829C-4344-BEB8-CF129CB060AC}" type="pres">
      <dgm:prSet presAssocID="{6CE22CCA-EA2B-4A42-9A9F-DC591E59FF0E}" presName="connTx" presStyleLbl="parChTrans1D2" presStyleIdx="1" presStyleCnt="4"/>
      <dgm:spPr/>
      <dgm:t>
        <a:bodyPr/>
        <a:lstStyle/>
        <a:p>
          <a:endParaRPr lang="fr-CA"/>
        </a:p>
      </dgm:t>
    </dgm:pt>
    <dgm:pt modelId="{E16C286A-04D4-429B-B426-2CC0D86EF88D}" type="pres">
      <dgm:prSet presAssocID="{8D691852-C354-4CA0-8D71-865905E7CFE6}" presName="node" presStyleLbl="node1" presStyleIdx="1" presStyleCnt="4" custScaleX="217691" custScaleY="217691" custRadScaleRad="174735" custRadScaleInc="1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01D1B-DA89-494A-AD48-98154173AC4B}" type="pres">
      <dgm:prSet presAssocID="{15BE3140-2D1B-4793-A939-2FF3A4DC999E}" presName="Name9" presStyleLbl="parChTrans1D2" presStyleIdx="2" presStyleCnt="4"/>
      <dgm:spPr/>
      <dgm:t>
        <a:bodyPr/>
        <a:lstStyle/>
        <a:p>
          <a:endParaRPr lang="fr-CA"/>
        </a:p>
      </dgm:t>
    </dgm:pt>
    <dgm:pt modelId="{63927507-FA56-4B08-945A-FBA93F887D0F}" type="pres">
      <dgm:prSet presAssocID="{15BE3140-2D1B-4793-A939-2FF3A4DC999E}" presName="connTx" presStyleLbl="parChTrans1D2" presStyleIdx="2" presStyleCnt="4"/>
      <dgm:spPr/>
      <dgm:t>
        <a:bodyPr/>
        <a:lstStyle/>
        <a:p>
          <a:endParaRPr lang="fr-CA"/>
        </a:p>
      </dgm:t>
    </dgm:pt>
    <dgm:pt modelId="{0E49759A-76EF-4FB5-83F4-77DC9C7AC17A}" type="pres">
      <dgm:prSet presAssocID="{AED60728-146F-496E-9FEA-8081F8643F51}" presName="node" presStyleLbl="node1" presStyleIdx="2" presStyleCnt="4" custScaleX="114592" custScaleY="114591" custRadScaleRad="96266" custRadScaleInc="-2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4A1B1-5132-45FC-B93C-4DF889775B3C}" type="pres">
      <dgm:prSet presAssocID="{E975CD1A-1AF5-4089-A637-4B999902ACDC}" presName="Name9" presStyleLbl="parChTrans1D2" presStyleIdx="3" presStyleCnt="4"/>
      <dgm:spPr/>
      <dgm:t>
        <a:bodyPr/>
        <a:lstStyle/>
        <a:p>
          <a:endParaRPr lang="fr-CA"/>
        </a:p>
      </dgm:t>
    </dgm:pt>
    <dgm:pt modelId="{4471567D-AD95-4573-B1F6-EF3E95843EDC}" type="pres">
      <dgm:prSet presAssocID="{E975CD1A-1AF5-4089-A637-4B999902ACDC}" presName="connTx" presStyleLbl="parChTrans1D2" presStyleIdx="3" presStyleCnt="4"/>
      <dgm:spPr/>
      <dgm:t>
        <a:bodyPr/>
        <a:lstStyle/>
        <a:p>
          <a:endParaRPr lang="fr-CA"/>
        </a:p>
      </dgm:t>
    </dgm:pt>
    <dgm:pt modelId="{ACD3BF8A-7B21-4302-B18C-F1C7630FDCB1}" type="pres">
      <dgm:prSet presAssocID="{9170957E-D853-4404-9FCB-FE9E1144A186}" presName="node" presStyleLbl="node1" presStyleIdx="3" presStyleCnt="4" custScaleX="138258" custScaleY="138260" custRadScaleRad="109682" custRadScaleInc="-295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4602C1B-4FA4-4D07-AE02-C9CB07474334}" type="presOf" srcId="{6CE22CCA-EA2B-4A42-9A9F-DC591E59FF0E}" destId="{5FD91E66-4B78-4AC8-8967-69C02F7BD10B}" srcOrd="0" destOrd="0" presId="urn:microsoft.com/office/officeart/2005/8/layout/radial1"/>
    <dgm:cxn modelId="{661A742B-4287-43D1-96B5-0BF023B36C5C}" type="presOf" srcId="{04277AD7-FF48-4854-89F9-E577EC420D84}" destId="{75871F60-ADA4-4334-986D-5BC202C8D908}" srcOrd="0" destOrd="0" presId="urn:microsoft.com/office/officeart/2005/8/layout/radial1"/>
    <dgm:cxn modelId="{B41FD316-A640-400B-B132-A141BB954E2D}" type="presOf" srcId="{AED60728-146F-496E-9FEA-8081F8643F51}" destId="{0E49759A-76EF-4FB5-83F4-77DC9C7AC17A}" srcOrd="0" destOrd="0" presId="urn:microsoft.com/office/officeart/2005/8/layout/radial1"/>
    <dgm:cxn modelId="{663B092D-103C-4151-841E-D2E377B1C001}" type="presOf" srcId="{8D691852-C354-4CA0-8D71-865905E7CFE6}" destId="{E16C286A-04D4-429B-B426-2CC0D86EF88D}" srcOrd="0" destOrd="0" presId="urn:microsoft.com/office/officeart/2005/8/layout/radial1"/>
    <dgm:cxn modelId="{A7E8462C-5481-4381-80FA-D90B4B31E5A3}" srcId="{77AD7D81-A395-4839-868B-63BC68315FDC}" destId="{8D691852-C354-4CA0-8D71-865905E7CFE6}" srcOrd="1" destOrd="0" parTransId="{6CE22CCA-EA2B-4A42-9A9F-DC591E59FF0E}" sibTransId="{169F92F0-45A1-4E01-83F5-0374A6BE3B77}"/>
    <dgm:cxn modelId="{54E4F9E6-27CF-4CE2-8289-A44614643CD8}" srcId="{04277AD7-FF48-4854-89F9-E577EC420D84}" destId="{77AD7D81-A395-4839-868B-63BC68315FDC}" srcOrd="0" destOrd="0" parTransId="{D3EC214A-BF6D-4D7E-B468-349A6650336F}" sibTransId="{927761D2-9FB8-42D1-B0E5-44094C6DCC27}"/>
    <dgm:cxn modelId="{31FB4EA4-2A53-41D5-B97B-971596CC75DE}" srcId="{77AD7D81-A395-4839-868B-63BC68315FDC}" destId="{AED60728-146F-496E-9FEA-8081F8643F51}" srcOrd="2" destOrd="0" parTransId="{15BE3140-2D1B-4793-A939-2FF3A4DC999E}" sibTransId="{5904EE81-D193-43A2-8E2C-231AF9C5F40F}"/>
    <dgm:cxn modelId="{28A35445-E2CF-420C-8E3B-050CD2CCF974}" type="presOf" srcId="{15BE3140-2D1B-4793-A939-2FF3A4DC999E}" destId="{63927507-FA56-4B08-945A-FBA93F887D0F}" srcOrd="1" destOrd="0" presId="urn:microsoft.com/office/officeart/2005/8/layout/radial1"/>
    <dgm:cxn modelId="{05670151-D00B-45D3-8597-10ACE44F01BD}" type="presOf" srcId="{9170957E-D853-4404-9FCB-FE9E1144A186}" destId="{ACD3BF8A-7B21-4302-B18C-F1C7630FDCB1}" srcOrd="0" destOrd="0" presId="urn:microsoft.com/office/officeart/2005/8/layout/radial1"/>
    <dgm:cxn modelId="{C17F625C-83BB-46F0-B3C0-F89234E802CE}" type="presOf" srcId="{77AD7D81-A395-4839-868B-63BC68315FDC}" destId="{C2AE7081-E97A-4FCF-9796-4E826D7B19E2}" srcOrd="0" destOrd="0" presId="urn:microsoft.com/office/officeart/2005/8/layout/radial1"/>
    <dgm:cxn modelId="{8E0EAECB-74B5-4722-9729-E554A2A02476}" type="presOf" srcId="{09F8006A-8926-4A27-9C57-49BD8492E1F7}" destId="{23035461-B46C-468F-9140-2E963E168FDA}" srcOrd="1" destOrd="0" presId="urn:microsoft.com/office/officeart/2005/8/layout/radial1"/>
    <dgm:cxn modelId="{84B8F53C-BF03-4E52-A6F9-FA13651F7B60}" type="presOf" srcId="{15BE3140-2D1B-4793-A939-2FF3A4DC999E}" destId="{9CD01D1B-DA89-494A-AD48-98154173AC4B}" srcOrd="0" destOrd="0" presId="urn:microsoft.com/office/officeart/2005/8/layout/radial1"/>
    <dgm:cxn modelId="{E07AF235-86CD-407C-84DD-71F7DB1D8638}" srcId="{77AD7D81-A395-4839-868B-63BC68315FDC}" destId="{9170957E-D853-4404-9FCB-FE9E1144A186}" srcOrd="3" destOrd="0" parTransId="{E975CD1A-1AF5-4089-A637-4B999902ACDC}" sibTransId="{EC391298-8DF2-4F2F-B6FF-BD145E30FEAA}"/>
    <dgm:cxn modelId="{3419A6CB-430C-4E63-8EE6-9498A3C43256}" type="presOf" srcId="{1A2B4D3A-B353-4269-B8C5-ACFE3BF80C78}" destId="{8D456946-A452-4E46-9871-AC1B48738C1D}" srcOrd="0" destOrd="0" presId="urn:microsoft.com/office/officeart/2005/8/layout/radial1"/>
    <dgm:cxn modelId="{A7BE2273-A050-4BD4-983F-86B18764BB35}" type="presOf" srcId="{6CE22CCA-EA2B-4A42-9A9F-DC591E59FF0E}" destId="{DC119D3E-829C-4344-BEB8-CF129CB060AC}" srcOrd="1" destOrd="0" presId="urn:microsoft.com/office/officeart/2005/8/layout/radial1"/>
    <dgm:cxn modelId="{F710B46F-9763-4E35-9BF3-D702764B6638}" type="presOf" srcId="{E975CD1A-1AF5-4089-A637-4B999902ACDC}" destId="{4471567D-AD95-4573-B1F6-EF3E95843EDC}" srcOrd="1" destOrd="0" presId="urn:microsoft.com/office/officeart/2005/8/layout/radial1"/>
    <dgm:cxn modelId="{91629BD2-51C9-46B6-BE37-2050BBC796FB}" type="presOf" srcId="{09F8006A-8926-4A27-9C57-49BD8492E1F7}" destId="{F38E9F19-3040-4306-9044-DB46FBD213D1}" srcOrd="0" destOrd="0" presId="urn:microsoft.com/office/officeart/2005/8/layout/radial1"/>
    <dgm:cxn modelId="{6C8842E8-732F-41AD-B938-244125C142FF}" srcId="{77AD7D81-A395-4839-868B-63BC68315FDC}" destId="{1A2B4D3A-B353-4269-B8C5-ACFE3BF80C78}" srcOrd="0" destOrd="0" parTransId="{09F8006A-8926-4A27-9C57-49BD8492E1F7}" sibTransId="{43C35D7D-B023-47A1-8D94-39281906D1C7}"/>
    <dgm:cxn modelId="{C2452F22-E306-483E-9920-1DDAC656A095}" type="presOf" srcId="{E975CD1A-1AF5-4089-A637-4B999902ACDC}" destId="{9D34A1B1-5132-45FC-B93C-4DF889775B3C}" srcOrd="0" destOrd="0" presId="urn:microsoft.com/office/officeart/2005/8/layout/radial1"/>
    <dgm:cxn modelId="{19D09089-B5C5-4959-B074-48A73A65444D}" type="presParOf" srcId="{75871F60-ADA4-4334-986D-5BC202C8D908}" destId="{C2AE7081-E97A-4FCF-9796-4E826D7B19E2}" srcOrd="0" destOrd="0" presId="urn:microsoft.com/office/officeart/2005/8/layout/radial1"/>
    <dgm:cxn modelId="{2B435CC8-E0BF-4671-85BA-8D9AA5323BB6}" type="presParOf" srcId="{75871F60-ADA4-4334-986D-5BC202C8D908}" destId="{F38E9F19-3040-4306-9044-DB46FBD213D1}" srcOrd="1" destOrd="0" presId="urn:microsoft.com/office/officeart/2005/8/layout/radial1"/>
    <dgm:cxn modelId="{7296B06A-DD5F-4F41-8F9D-306A91D7FE96}" type="presParOf" srcId="{F38E9F19-3040-4306-9044-DB46FBD213D1}" destId="{23035461-B46C-468F-9140-2E963E168FDA}" srcOrd="0" destOrd="0" presId="urn:microsoft.com/office/officeart/2005/8/layout/radial1"/>
    <dgm:cxn modelId="{C5F8CAE2-A983-4921-8271-1C21A008FAA2}" type="presParOf" srcId="{75871F60-ADA4-4334-986D-5BC202C8D908}" destId="{8D456946-A452-4E46-9871-AC1B48738C1D}" srcOrd="2" destOrd="0" presId="urn:microsoft.com/office/officeart/2005/8/layout/radial1"/>
    <dgm:cxn modelId="{DF8077C0-B5F2-478F-BA38-D9734919B158}" type="presParOf" srcId="{75871F60-ADA4-4334-986D-5BC202C8D908}" destId="{5FD91E66-4B78-4AC8-8967-69C02F7BD10B}" srcOrd="3" destOrd="0" presId="urn:microsoft.com/office/officeart/2005/8/layout/radial1"/>
    <dgm:cxn modelId="{6D4A4F6D-03AD-408F-879A-913B50EE3879}" type="presParOf" srcId="{5FD91E66-4B78-4AC8-8967-69C02F7BD10B}" destId="{DC119D3E-829C-4344-BEB8-CF129CB060AC}" srcOrd="0" destOrd="0" presId="urn:microsoft.com/office/officeart/2005/8/layout/radial1"/>
    <dgm:cxn modelId="{0284DC5B-0BE7-4FAC-86C7-E58CFF16CD1D}" type="presParOf" srcId="{75871F60-ADA4-4334-986D-5BC202C8D908}" destId="{E16C286A-04D4-429B-B426-2CC0D86EF88D}" srcOrd="4" destOrd="0" presId="urn:microsoft.com/office/officeart/2005/8/layout/radial1"/>
    <dgm:cxn modelId="{2A790B0F-9A40-4E4C-8384-F932DA1CD439}" type="presParOf" srcId="{75871F60-ADA4-4334-986D-5BC202C8D908}" destId="{9CD01D1B-DA89-494A-AD48-98154173AC4B}" srcOrd="5" destOrd="0" presId="urn:microsoft.com/office/officeart/2005/8/layout/radial1"/>
    <dgm:cxn modelId="{16B2A831-86F0-42DF-A402-CE8FDC30838A}" type="presParOf" srcId="{9CD01D1B-DA89-494A-AD48-98154173AC4B}" destId="{63927507-FA56-4B08-945A-FBA93F887D0F}" srcOrd="0" destOrd="0" presId="urn:microsoft.com/office/officeart/2005/8/layout/radial1"/>
    <dgm:cxn modelId="{B62A6C0E-B210-47CB-BAEF-9817970B1D66}" type="presParOf" srcId="{75871F60-ADA4-4334-986D-5BC202C8D908}" destId="{0E49759A-76EF-4FB5-83F4-77DC9C7AC17A}" srcOrd="6" destOrd="0" presId="urn:microsoft.com/office/officeart/2005/8/layout/radial1"/>
    <dgm:cxn modelId="{1E02E987-2875-4B67-BF7D-D1F91DFEF5B9}" type="presParOf" srcId="{75871F60-ADA4-4334-986D-5BC202C8D908}" destId="{9D34A1B1-5132-45FC-B93C-4DF889775B3C}" srcOrd="7" destOrd="0" presId="urn:microsoft.com/office/officeart/2005/8/layout/radial1"/>
    <dgm:cxn modelId="{E036BA03-9591-4B6A-ACCD-C9A1E8CD68AB}" type="presParOf" srcId="{9D34A1B1-5132-45FC-B93C-4DF889775B3C}" destId="{4471567D-AD95-4573-B1F6-EF3E95843EDC}" srcOrd="0" destOrd="0" presId="urn:microsoft.com/office/officeart/2005/8/layout/radial1"/>
    <dgm:cxn modelId="{14485516-A4B3-4D7F-A960-9C368E47B6D2}" type="presParOf" srcId="{75871F60-ADA4-4334-986D-5BC202C8D908}" destId="{ACD3BF8A-7B21-4302-B18C-F1C7630FDCB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9DB50-3E53-4E59-A98C-4B2709AE87F0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D9CCDC7-6E1F-4209-B9F6-6C6EAFB010C9}">
      <dgm:prSet phldrT="[Text]" custT="1"/>
      <dgm:spPr/>
      <dgm:t>
        <a:bodyPr/>
        <a:lstStyle/>
        <a:p>
          <a:r>
            <a:rPr lang="en-US" sz="2100" dirty="0" smtClean="0"/>
            <a:t>Minerals in developing country with weak institutions</a:t>
          </a:r>
          <a:endParaRPr lang="en-CA" sz="2100" dirty="0"/>
        </a:p>
      </dgm:t>
    </dgm:pt>
    <dgm:pt modelId="{1D135D23-3925-402A-AD13-87443F334BDF}" type="parTrans" cxnId="{E84571DB-19A7-41F2-8EEC-4FB956949685}">
      <dgm:prSet/>
      <dgm:spPr/>
      <dgm:t>
        <a:bodyPr/>
        <a:lstStyle/>
        <a:p>
          <a:endParaRPr lang="en-CA" sz="2100"/>
        </a:p>
      </dgm:t>
    </dgm:pt>
    <dgm:pt modelId="{A21689E0-A9A8-4838-84AC-80ED3CD7DCA9}" type="sibTrans" cxnId="{E84571DB-19A7-41F2-8EEC-4FB956949685}">
      <dgm:prSet/>
      <dgm:spPr/>
      <dgm:t>
        <a:bodyPr/>
        <a:lstStyle/>
        <a:p>
          <a:endParaRPr lang="en-CA" sz="2100"/>
        </a:p>
      </dgm:t>
    </dgm:pt>
    <dgm:pt modelId="{ECFCDC74-676B-4F15-AF2F-08BB75D80958}">
      <dgm:prSet phldrT="[Text]" custT="1"/>
      <dgm:spPr/>
      <dgm:t>
        <a:bodyPr/>
        <a:lstStyle/>
        <a:p>
          <a:r>
            <a:rPr lang="en-US" sz="2100" dirty="0" smtClean="0"/>
            <a:t>Corruption leading to lost revenues and inadequate redistribution of wealth</a:t>
          </a:r>
          <a:endParaRPr lang="en-CA" sz="2100" dirty="0"/>
        </a:p>
      </dgm:t>
    </dgm:pt>
    <dgm:pt modelId="{EB29B28F-3778-4605-BBD2-566C8D5D40C3}" type="parTrans" cxnId="{A1737194-A233-4451-B7C5-DF2E897C0F90}">
      <dgm:prSet/>
      <dgm:spPr/>
      <dgm:t>
        <a:bodyPr/>
        <a:lstStyle/>
        <a:p>
          <a:endParaRPr lang="en-CA" sz="2100"/>
        </a:p>
      </dgm:t>
    </dgm:pt>
    <dgm:pt modelId="{B232A4A4-3425-4F0E-A010-889676151AAC}" type="sibTrans" cxnId="{A1737194-A233-4451-B7C5-DF2E897C0F90}">
      <dgm:prSet/>
      <dgm:spPr/>
      <dgm:t>
        <a:bodyPr/>
        <a:lstStyle/>
        <a:p>
          <a:endParaRPr lang="en-CA" sz="2100"/>
        </a:p>
      </dgm:t>
    </dgm:pt>
    <dgm:pt modelId="{A1563DE0-1788-49D7-85AF-D09D1902537E}">
      <dgm:prSet phldrT="[Text]" custT="1"/>
      <dgm:spPr/>
      <dgm:t>
        <a:bodyPr/>
        <a:lstStyle/>
        <a:p>
          <a:r>
            <a:rPr lang="en-US" sz="2100" dirty="0" smtClean="0"/>
            <a:t>Minimalistic compliance / Externalities</a:t>
          </a:r>
          <a:endParaRPr lang="en-CA" sz="2100" dirty="0"/>
        </a:p>
      </dgm:t>
    </dgm:pt>
    <dgm:pt modelId="{275BEC67-5C4F-4644-A324-79011DD03E14}" type="parTrans" cxnId="{BD5402CE-560A-4568-8DDE-A08AD06B8AEF}">
      <dgm:prSet/>
      <dgm:spPr/>
      <dgm:t>
        <a:bodyPr/>
        <a:lstStyle/>
        <a:p>
          <a:endParaRPr lang="en-CA" sz="2100"/>
        </a:p>
      </dgm:t>
    </dgm:pt>
    <dgm:pt modelId="{20741E09-C3E7-4D97-9E10-6141B30E69F4}" type="sibTrans" cxnId="{BD5402CE-560A-4568-8DDE-A08AD06B8AEF}">
      <dgm:prSet/>
      <dgm:spPr/>
      <dgm:t>
        <a:bodyPr/>
        <a:lstStyle/>
        <a:p>
          <a:endParaRPr lang="en-CA" sz="2100"/>
        </a:p>
      </dgm:t>
    </dgm:pt>
    <dgm:pt modelId="{C74D0CC9-F24D-437B-BD0C-755DA7B1759B}" type="pres">
      <dgm:prSet presAssocID="{91C9DB50-3E53-4E59-A98C-4B2709AE87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FD21F3-2B27-432C-AFB2-39310BFB906E}" type="pres">
      <dgm:prSet presAssocID="{8D9CCDC7-6E1F-4209-B9F6-6C6EAFB010C9}" presName="parentLin" presStyleCnt="0"/>
      <dgm:spPr/>
    </dgm:pt>
    <dgm:pt modelId="{E086B9D3-FF3B-4DBD-8AD6-EA8EDBD5E97C}" type="pres">
      <dgm:prSet presAssocID="{8D9CCDC7-6E1F-4209-B9F6-6C6EAFB010C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081DAA-4032-4BB1-A622-DD4D4ECC7E3F}" type="pres">
      <dgm:prSet presAssocID="{8D9CCDC7-6E1F-4209-B9F6-6C6EAFB010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1669F8-BF35-4320-82CB-74F1AFB1DE95}" type="pres">
      <dgm:prSet presAssocID="{8D9CCDC7-6E1F-4209-B9F6-6C6EAFB010C9}" presName="negativeSpace" presStyleCnt="0"/>
      <dgm:spPr/>
    </dgm:pt>
    <dgm:pt modelId="{10D3E439-0180-4826-909A-2ED80846E609}" type="pres">
      <dgm:prSet presAssocID="{8D9CCDC7-6E1F-4209-B9F6-6C6EAFB010C9}" presName="childText" presStyleLbl="conFgAcc1" presStyleIdx="0" presStyleCnt="3">
        <dgm:presLayoutVars>
          <dgm:bulletEnabled val="1"/>
        </dgm:presLayoutVars>
      </dgm:prSet>
      <dgm:spPr/>
    </dgm:pt>
    <dgm:pt modelId="{D4475008-A6BF-4634-AE81-B8EFEE4E2FF6}" type="pres">
      <dgm:prSet presAssocID="{A21689E0-A9A8-4838-84AC-80ED3CD7DCA9}" presName="spaceBetweenRectangles" presStyleCnt="0"/>
      <dgm:spPr/>
    </dgm:pt>
    <dgm:pt modelId="{792376E9-0C47-4357-8F77-4AC461FD0C94}" type="pres">
      <dgm:prSet presAssocID="{ECFCDC74-676B-4F15-AF2F-08BB75D80958}" presName="parentLin" presStyleCnt="0"/>
      <dgm:spPr/>
    </dgm:pt>
    <dgm:pt modelId="{2C12A15E-C084-4996-9E28-612B7EBE4157}" type="pres">
      <dgm:prSet presAssocID="{ECFCDC74-676B-4F15-AF2F-08BB75D8095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1931397-7C33-451A-A8B5-7017E21E19C0}" type="pres">
      <dgm:prSet presAssocID="{ECFCDC74-676B-4F15-AF2F-08BB75D8095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03495D-82F8-48B8-8BCC-0D00E71FCCBC}" type="pres">
      <dgm:prSet presAssocID="{ECFCDC74-676B-4F15-AF2F-08BB75D80958}" presName="negativeSpace" presStyleCnt="0"/>
      <dgm:spPr/>
    </dgm:pt>
    <dgm:pt modelId="{595FD66A-9E68-433F-8960-78FCE089E6AB}" type="pres">
      <dgm:prSet presAssocID="{ECFCDC74-676B-4F15-AF2F-08BB75D80958}" presName="childText" presStyleLbl="conFgAcc1" presStyleIdx="1" presStyleCnt="3">
        <dgm:presLayoutVars>
          <dgm:bulletEnabled val="1"/>
        </dgm:presLayoutVars>
      </dgm:prSet>
      <dgm:spPr/>
    </dgm:pt>
    <dgm:pt modelId="{317F0683-F9F1-48F9-B930-E1DF3241FF53}" type="pres">
      <dgm:prSet presAssocID="{B232A4A4-3425-4F0E-A010-889676151AAC}" presName="spaceBetweenRectangles" presStyleCnt="0"/>
      <dgm:spPr/>
    </dgm:pt>
    <dgm:pt modelId="{B4F1B591-0650-4C29-8C7E-717E2D778629}" type="pres">
      <dgm:prSet presAssocID="{A1563DE0-1788-49D7-85AF-D09D1902537E}" presName="parentLin" presStyleCnt="0"/>
      <dgm:spPr/>
    </dgm:pt>
    <dgm:pt modelId="{AB051421-FBF6-46EE-BAF2-6510E1B61EF6}" type="pres">
      <dgm:prSet presAssocID="{A1563DE0-1788-49D7-85AF-D09D190253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C06AE37-EB79-4E7B-BE80-7E8F61072455}" type="pres">
      <dgm:prSet presAssocID="{A1563DE0-1788-49D7-85AF-D09D190253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0EE420-1F48-4A3A-857F-A5AFAFD4CC78}" type="pres">
      <dgm:prSet presAssocID="{A1563DE0-1788-49D7-85AF-D09D1902537E}" presName="negativeSpace" presStyleCnt="0"/>
      <dgm:spPr/>
    </dgm:pt>
    <dgm:pt modelId="{CC1969BC-81F5-45FE-BB74-B3779A07065B}" type="pres">
      <dgm:prSet presAssocID="{A1563DE0-1788-49D7-85AF-D09D190253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A1C23C-3FBA-45C7-B700-85D1E77E03C1}" type="presOf" srcId="{A1563DE0-1788-49D7-85AF-D09D1902537E}" destId="{4C06AE37-EB79-4E7B-BE80-7E8F61072455}" srcOrd="1" destOrd="0" presId="urn:microsoft.com/office/officeart/2005/8/layout/list1"/>
    <dgm:cxn modelId="{E84571DB-19A7-41F2-8EEC-4FB956949685}" srcId="{91C9DB50-3E53-4E59-A98C-4B2709AE87F0}" destId="{8D9CCDC7-6E1F-4209-B9F6-6C6EAFB010C9}" srcOrd="0" destOrd="0" parTransId="{1D135D23-3925-402A-AD13-87443F334BDF}" sibTransId="{A21689E0-A9A8-4838-84AC-80ED3CD7DCA9}"/>
    <dgm:cxn modelId="{A6FEB8D6-7D94-40F0-8E87-51D5EA84B548}" type="presOf" srcId="{8D9CCDC7-6E1F-4209-B9F6-6C6EAFB010C9}" destId="{E086B9D3-FF3B-4DBD-8AD6-EA8EDBD5E97C}" srcOrd="0" destOrd="0" presId="urn:microsoft.com/office/officeart/2005/8/layout/list1"/>
    <dgm:cxn modelId="{348BF4BC-61D6-4B16-9C82-EE5BFC716C7C}" type="presOf" srcId="{91C9DB50-3E53-4E59-A98C-4B2709AE87F0}" destId="{C74D0CC9-F24D-437B-BD0C-755DA7B1759B}" srcOrd="0" destOrd="0" presId="urn:microsoft.com/office/officeart/2005/8/layout/list1"/>
    <dgm:cxn modelId="{BD5402CE-560A-4568-8DDE-A08AD06B8AEF}" srcId="{91C9DB50-3E53-4E59-A98C-4B2709AE87F0}" destId="{A1563DE0-1788-49D7-85AF-D09D1902537E}" srcOrd="2" destOrd="0" parTransId="{275BEC67-5C4F-4644-A324-79011DD03E14}" sibTransId="{20741E09-C3E7-4D97-9E10-6141B30E69F4}"/>
    <dgm:cxn modelId="{9A39E139-5848-4075-969B-321C4E4246E0}" type="presOf" srcId="{ECFCDC74-676B-4F15-AF2F-08BB75D80958}" destId="{2C12A15E-C084-4996-9E28-612B7EBE4157}" srcOrd="0" destOrd="0" presId="urn:microsoft.com/office/officeart/2005/8/layout/list1"/>
    <dgm:cxn modelId="{7463880A-5C75-416D-8A36-1E2DFE5E78F6}" type="presOf" srcId="{ECFCDC74-676B-4F15-AF2F-08BB75D80958}" destId="{71931397-7C33-451A-A8B5-7017E21E19C0}" srcOrd="1" destOrd="0" presId="urn:microsoft.com/office/officeart/2005/8/layout/list1"/>
    <dgm:cxn modelId="{E335898B-4CE1-41B0-923F-2FF53FC77B63}" type="presOf" srcId="{A1563DE0-1788-49D7-85AF-D09D1902537E}" destId="{AB051421-FBF6-46EE-BAF2-6510E1B61EF6}" srcOrd="0" destOrd="0" presId="urn:microsoft.com/office/officeart/2005/8/layout/list1"/>
    <dgm:cxn modelId="{568EBFC6-5FE6-4E27-9284-FB8447173838}" type="presOf" srcId="{8D9CCDC7-6E1F-4209-B9F6-6C6EAFB010C9}" destId="{5A081DAA-4032-4BB1-A622-DD4D4ECC7E3F}" srcOrd="1" destOrd="0" presId="urn:microsoft.com/office/officeart/2005/8/layout/list1"/>
    <dgm:cxn modelId="{A1737194-A233-4451-B7C5-DF2E897C0F90}" srcId="{91C9DB50-3E53-4E59-A98C-4B2709AE87F0}" destId="{ECFCDC74-676B-4F15-AF2F-08BB75D80958}" srcOrd="1" destOrd="0" parTransId="{EB29B28F-3778-4605-BBD2-566C8D5D40C3}" sibTransId="{B232A4A4-3425-4F0E-A010-889676151AAC}"/>
    <dgm:cxn modelId="{EC7A810B-B067-42BA-8466-4A80D96397AE}" type="presParOf" srcId="{C74D0CC9-F24D-437B-BD0C-755DA7B1759B}" destId="{6BFD21F3-2B27-432C-AFB2-39310BFB906E}" srcOrd="0" destOrd="0" presId="urn:microsoft.com/office/officeart/2005/8/layout/list1"/>
    <dgm:cxn modelId="{17FA378C-6D12-4F7D-9F08-FC188AD4E777}" type="presParOf" srcId="{6BFD21F3-2B27-432C-AFB2-39310BFB906E}" destId="{E086B9D3-FF3B-4DBD-8AD6-EA8EDBD5E97C}" srcOrd="0" destOrd="0" presId="urn:microsoft.com/office/officeart/2005/8/layout/list1"/>
    <dgm:cxn modelId="{024614AF-7AB6-42D9-ABE7-38D98EB870A5}" type="presParOf" srcId="{6BFD21F3-2B27-432C-AFB2-39310BFB906E}" destId="{5A081DAA-4032-4BB1-A622-DD4D4ECC7E3F}" srcOrd="1" destOrd="0" presId="urn:microsoft.com/office/officeart/2005/8/layout/list1"/>
    <dgm:cxn modelId="{78C1D5EC-591B-443D-B89C-EFF737CD404B}" type="presParOf" srcId="{C74D0CC9-F24D-437B-BD0C-755DA7B1759B}" destId="{6C1669F8-BF35-4320-82CB-74F1AFB1DE95}" srcOrd="1" destOrd="0" presId="urn:microsoft.com/office/officeart/2005/8/layout/list1"/>
    <dgm:cxn modelId="{39A394FC-D3A5-41D4-B043-81342ACBC0D5}" type="presParOf" srcId="{C74D0CC9-F24D-437B-BD0C-755DA7B1759B}" destId="{10D3E439-0180-4826-909A-2ED80846E609}" srcOrd="2" destOrd="0" presId="urn:microsoft.com/office/officeart/2005/8/layout/list1"/>
    <dgm:cxn modelId="{A870E6D7-AF16-46F3-9E7B-2F41B670450F}" type="presParOf" srcId="{C74D0CC9-F24D-437B-BD0C-755DA7B1759B}" destId="{D4475008-A6BF-4634-AE81-B8EFEE4E2FF6}" srcOrd="3" destOrd="0" presId="urn:microsoft.com/office/officeart/2005/8/layout/list1"/>
    <dgm:cxn modelId="{13F521A1-594C-43FA-937C-C64E4D659498}" type="presParOf" srcId="{C74D0CC9-F24D-437B-BD0C-755DA7B1759B}" destId="{792376E9-0C47-4357-8F77-4AC461FD0C94}" srcOrd="4" destOrd="0" presId="urn:microsoft.com/office/officeart/2005/8/layout/list1"/>
    <dgm:cxn modelId="{7203DF69-136C-45AA-A5BC-9C4F2876BEDB}" type="presParOf" srcId="{792376E9-0C47-4357-8F77-4AC461FD0C94}" destId="{2C12A15E-C084-4996-9E28-612B7EBE4157}" srcOrd="0" destOrd="0" presId="urn:microsoft.com/office/officeart/2005/8/layout/list1"/>
    <dgm:cxn modelId="{5C59FFED-2459-4E4D-A99E-DB1971A40B8D}" type="presParOf" srcId="{792376E9-0C47-4357-8F77-4AC461FD0C94}" destId="{71931397-7C33-451A-A8B5-7017E21E19C0}" srcOrd="1" destOrd="0" presId="urn:microsoft.com/office/officeart/2005/8/layout/list1"/>
    <dgm:cxn modelId="{3DDDCACC-C508-4947-90BF-8C9EAD53B777}" type="presParOf" srcId="{C74D0CC9-F24D-437B-BD0C-755DA7B1759B}" destId="{2203495D-82F8-48B8-8BCC-0D00E71FCCBC}" srcOrd="5" destOrd="0" presId="urn:microsoft.com/office/officeart/2005/8/layout/list1"/>
    <dgm:cxn modelId="{4DDCA7FD-0E1C-40E0-903D-2FAAE3D625A8}" type="presParOf" srcId="{C74D0CC9-F24D-437B-BD0C-755DA7B1759B}" destId="{595FD66A-9E68-433F-8960-78FCE089E6AB}" srcOrd="6" destOrd="0" presId="urn:microsoft.com/office/officeart/2005/8/layout/list1"/>
    <dgm:cxn modelId="{78CFDF2F-3E4E-45EB-B652-9E8D5265E06E}" type="presParOf" srcId="{C74D0CC9-F24D-437B-BD0C-755DA7B1759B}" destId="{317F0683-F9F1-48F9-B930-E1DF3241FF53}" srcOrd="7" destOrd="0" presId="urn:microsoft.com/office/officeart/2005/8/layout/list1"/>
    <dgm:cxn modelId="{A246232A-AC7C-41D6-AB43-1CCA59A296E2}" type="presParOf" srcId="{C74D0CC9-F24D-437B-BD0C-755DA7B1759B}" destId="{B4F1B591-0650-4C29-8C7E-717E2D778629}" srcOrd="8" destOrd="0" presId="urn:microsoft.com/office/officeart/2005/8/layout/list1"/>
    <dgm:cxn modelId="{7355CEFF-45B7-4C65-8F75-7DB124635201}" type="presParOf" srcId="{B4F1B591-0650-4C29-8C7E-717E2D778629}" destId="{AB051421-FBF6-46EE-BAF2-6510E1B61EF6}" srcOrd="0" destOrd="0" presId="urn:microsoft.com/office/officeart/2005/8/layout/list1"/>
    <dgm:cxn modelId="{A865A094-8C07-42DB-949A-925D62F061BD}" type="presParOf" srcId="{B4F1B591-0650-4C29-8C7E-717E2D778629}" destId="{4C06AE37-EB79-4E7B-BE80-7E8F61072455}" srcOrd="1" destOrd="0" presId="urn:microsoft.com/office/officeart/2005/8/layout/list1"/>
    <dgm:cxn modelId="{A50A1515-381E-4A1D-BF27-D7804D615C0F}" type="presParOf" srcId="{C74D0CC9-F24D-437B-BD0C-755DA7B1759B}" destId="{0C0EE420-1F48-4A3A-857F-A5AFAFD4CC78}" srcOrd="9" destOrd="0" presId="urn:microsoft.com/office/officeart/2005/8/layout/list1"/>
    <dgm:cxn modelId="{961D4DCC-10B9-4C0A-BE70-EEABFBECC763}" type="presParOf" srcId="{C74D0CC9-F24D-437B-BD0C-755DA7B1759B}" destId="{CC1969BC-81F5-45FE-BB74-B3779A0706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EE9B5-CD99-4E64-AE53-34881A1B28BF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7254403-B3D7-415D-970A-685E72E64CB9}">
      <dgm:prSet phldrT="[Text]" custT="1"/>
      <dgm:spPr/>
      <dgm:t>
        <a:bodyPr lIns="0" rIns="0"/>
        <a:lstStyle/>
        <a:p>
          <a:pPr algn="ctr"/>
          <a:r>
            <a:rPr lang="en-US" sz="2000" b="1" dirty="0" smtClean="0"/>
            <a:t>Shareholders</a:t>
          </a:r>
          <a:endParaRPr lang="en-CA" sz="2000" b="1" dirty="0"/>
        </a:p>
      </dgm:t>
    </dgm:pt>
    <dgm:pt modelId="{2B5F6050-CB00-4113-857D-E22E60412DC6}" type="parTrans" cxnId="{4AB7398C-F5CC-40F2-926C-68DD1A1319B0}">
      <dgm:prSet/>
      <dgm:spPr/>
      <dgm:t>
        <a:bodyPr/>
        <a:lstStyle/>
        <a:p>
          <a:endParaRPr lang="en-CA" sz="1600"/>
        </a:p>
      </dgm:t>
    </dgm:pt>
    <dgm:pt modelId="{E8E8ED02-1D9A-4477-AB68-54E6B6A933F9}" type="sibTrans" cxnId="{4AB7398C-F5CC-40F2-926C-68DD1A1319B0}">
      <dgm:prSet/>
      <dgm:spPr/>
      <dgm:t>
        <a:bodyPr/>
        <a:lstStyle/>
        <a:p>
          <a:endParaRPr lang="en-CA" sz="1600"/>
        </a:p>
      </dgm:t>
    </dgm:pt>
    <dgm:pt modelId="{3C9C0809-7B30-4A35-8F8B-83CF49699723}">
      <dgm:prSet phldrT="[Text]" custT="1"/>
      <dgm:spPr/>
      <dgm:t>
        <a:bodyPr lIns="0" rIns="0"/>
        <a:lstStyle/>
        <a:p>
          <a:pPr algn="ctr"/>
          <a:r>
            <a:rPr lang="en-US" sz="2000" b="1" dirty="0" err="1" smtClean="0"/>
            <a:t>Barrick</a:t>
          </a:r>
          <a:r>
            <a:rPr lang="en-US" sz="2000" b="1" dirty="0" smtClean="0"/>
            <a:t> Gold</a:t>
          </a:r>
          <a:endParaRPr lang="en-CA" sz="2000" b="1" dirty="0"/>
        </a:p>
      </dgm:t>
    </dgm:pt>
    <dgm:pt modelId="{FAB13A1F-6DF4-44F6-A961-0FBD881D1B67}" type="parTrans" cxnId="{9454EED6-8080-45FD-A64A-70FD117FC1BA}">
      <dgm:prSet/>
      <dgm:spPr/>
      <dgm:t>
        <a:bodyPr/>
        <a:lstStyle/>
        <a:p>
          <a:endParaRPr lang="en-CA" sz="1600"/>
        </a:p>
      </dgm:t>
    </dgm:pt>
    <dgm:pt modelId="{E3C93B56-0AFE-40BC-BC07-D9E2A58EEFFF}" type="sibTrans" cxnId="{9454EED6-8080-45FD-A64A-70FD117FC1BA}">
      <dgm:prSet/>
      <dgm:spPr/>
      <dgm:t>
        <a:bodyPr/>
        <a:lstStyle/>
        <a:p>
          <a:endParaRPr lang="en-CA" sz="1600"/>
        </a:p>
      </dgm:t>
    </dgm:pt>
    <dgm:pt modelId="{80C97E0C-A596-486C-9EA2-4148743FA535}">
      <dgm:prSet phldrT="[Text]" custT="1"/>
      <dgm:spPr/>
      <dgm:t>
        <a:bodyPr lIns="0" rIns="0"/>
        <a:lstStyle/>
        <a:p>
          <a:pPr algn="ctr"/>
          <a:r>
            <a:rPr lang="en-US" sz="2000" b="1" dirty="0" smtClean="0"/>
            <a:t>Government</a:t>
          </a:r>
          <a:endParaRPr lang="en-CA" sz="2000" b="1" dirty="0"/>
        </a:p>
      </dgm:t>
    </dgm:pt>
    <dgm:pt modelId="{6D876C14-C055-4C49-BAEB-30DAA244A5C8}" type="parTrans" cxnId="{6B9E4F19-F21A-4EF6-BF12-4438922CB936}">
      <dgm:prSet/>
      <dgm:spPr/>
      <dgm:t>
        <a:bodyPr/>
        <a:lstStyle/>
        <a:p>
          <a:endParaRPr lang="en-CA" sz="1600"/>
        </a:p>
      </dgm:t>
    </dgm:pt>
    <dgm:pt modelId="{74BEDCEC-E7C5-4DF8-89A9-EFF998BA4673}" type="sibTrans" cxnId="{6B9E4F19-F21A-4EF6-BF12-4438922CB936}">
      <dgm:prSet/>
      <dgm:spPr/>
      <dgm:t>
        <a:bodyPr/>
        <a:lstStyle/>
        <a:p>
          <a:endParaRPr lang="en-CA" sz="1600"/>
        </a:p>
      </dgm:t>
    </dgm:pt>
    <dgm:pt modelId="{7F6A6FA0-3C9F-4F8A-AAC3-91F7E3F7F464}">
      <dgm:prSet phldrT="[Text]" custT="1"/>
      <dgm:spPr/>
      <dgm:t>
        <a:bodyPr lIns="0" rIns="0"/>
        <a:lstStyle/>
        <a:p>
          <a:pPr algn="ctr"/>
          <a:r>
            <a:rPr lang="en-US" sz="2000" b="1" dirty="0" smtClean="0"/>
            <a:t>Communities</a:t>
          </a:r>
          <a:endParaRPr lang="en-CA" sz="2000" b="1" dirty="0"/>
        </a:p>
      </dgm:t>
    </dgm:pt>
    <dgm:pt modelId="{EC69A137-CD29-4E8E-9AC3-3A98D6777FA0}" type="parTrans" cxnId="{99B9206A-4E32-47F3-925C-677602418613}">
      <dgm:prSet/>
      <dgm:spPr/>
      <dgm:t>
        <a:bodyPr/>
        <a:lstStyle/>
        <a:p>
          <a:endParaRPr lang="en-CA" sz="1600"/>
        </a:p>
      </dgm:t>
    </dgm:pt>
    <dgm:pt modelId="{8F4A2CDA-0B25-4A70-BEA2-BB6E52670135}" type="sibTrans" cxnId="{99B9206A-4E32-47F3-925C-677602418613}">
      <dgm:prSet/>
      <dgm:spPr/>
      <dgm:t>
        <a:bodyPr/>
        <a:lstStyle/>
        <a:p>
          <a:endParaRPr lang="en-CA" sz="1600"/>
        </a:p>
      </dgm:t>
    </dgm:pt>
    <dgm:pt modelId="{06F0CCC2-1247-4AA1-8673-FB1296EC3E3D}" type="pres">
      <dgm:prSet presAssocID="{E81EE9B5-CD99-4E64-AE53-34881A1B28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1D4FF-4485-4A18-8A64-B8D236F05F50}" type="pres">
      <dgm:prSet presAssocID="{F7254403-B3D7-415D-970A-685E72E64CB9}" presName="parentLin" presStyleCnt="0"/>
      <dgm:spPr/>
    </dgm:pt>
    <dgm:pt modelId="{4C242D4D-3B99-4B7B-AA70-E5521F3A880A}" type="pres">
      <dgm:prSet presAssocID="{F7254403-B3D7-415D-970A-685E72E64CB9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89E3C188-2982-42CD-B292-78B34689722D}" type="pres">
      <dgm:prSet presAssocID="{F7254403-B3D7-415D-970A-685E72E64CB9}" presName="parentText" presStyleLbl="node1" presStyleIdx="0" presStyleCnt="4" custScaleX="40242" custLinFactNeighborX="-77710" custLinFactNeighborY="-107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A31EB4-DA11-4F6C-96CB-31A656B35043}" type="pres">
      <dgm:prSet presAssocID="{F7254403-B3D7-415D-970A-685E72E64CB9}" presName="negativeSpace" presStyleCnt="0"/>
      <dgm:spPr/>
    </dgm:pt>
    <dgm:pt modelId="{23C0262C-59D1-471C-8796-AA9AE45F6477}" type="pres">
      <dgm:prSet presAssocID="{F7254403-B3D7-415D-970A-685E72E64CB9}" presName="childText" presStyleLbl="conFgAcc1" presStyleIdx="0" presStyleCnt="4" custScaleX="88094" custLinFactNeighborX="8451" custLinFactNeighborY="5876">
        <dgm:presLayoutVars>
          <dgm:bulletEnabled val="1"/>
        </dgm:presLayoutVars>
      </dgm:prSet>
      <dgm:spPr/>
    </dgm:pt>
    <dgm:pt modelId="{CE6DF921-2320-4549-BBC3-AF4778232FFA}" type="pres">
      <dgm:prSet presAssocID="{E8E8ED02-1D9A-4477-AB68-54E6B6A933F9}" presName="spaceBetweenRectangles" presStyleCnt="0"/>
      <dgm:spPr/>
    </dgm:pt>
    <dgm:pt modelId="{E7AC6CA1-E403-4E29-AD90-88C08F0A8FFF}" type="pres">
      <dgm:prSet presAssocID="{3C9C0809-7B30-4A35-8F8B-83CF49699723}" presName="parentLin" presStyleCnt="0"/>
      <dgm:spPr/>
    </dgm:pt>
    <dgm:pt modelId="{5D9312F2-EE05-4792-B43E-AE8966BDEC9E}" type="pres">
      <dgm:prSet presAssocID="{3C9C0809-7B30-4A35-8F8B-83CF49699723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1DAFE1A8-AC9A-4CC6-A368-A5673168391F}" type="pres">
      <dgm:prSet presAssocID="{3C9C0809-7B30-4A35-8F8B-83CF49699723}" presName="parentText" presStyleLbl="node1" presStyleIdx="1" presStyleCnt="4" custScaleX="40242" custLinFactNeighborX="-77710" custLinFactNeighborY="-107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3B14F9-9B95-4C8B-9C1B-FCCC10598E18}" type="pres">
      <dgm:prSet presAssocID="{3C9C0809-7B30-4A35-8F8B-83CF49699723}" presName="negativeSpace" presStyleCnt="0"/>
      <dgm:spPr/>
    </dgm:pt>
    <dgm:pt modelId="{4B3D4FD9-0FF6-4F78-8DD1-3D6B4F133D90}" type="pres">
      <dgm:prSet presAssocID="{3C9C0809-7B30-4A35-8F8B-83CF49699723}" presName="childText" presStyleLbl="conFgAcc1" presStyleIdx="1" presStyleCnt="4" custScaleX="88094" custLinFactNeighborX="8451" custLinFactNeighborY="5876">
        <dgm:presLayoutVars>
          <dgm:bulletEnabled val="1"/>
        </dgm:presLayoutVars>
      </dgm:prSet>
      <dgm:spPr/>
    </dgm:pt>
    <dgm:pt modelId="{7BA1D067-D4C5-4165-B69C-9AFB719A1EC2}" type="pres">
      <dgm:prSet presAssocID="{E3C93B56-0AFE-40BC-BC07-D9E2A58EEFFF}" presName="spaceBetweenRectangles" presStyleCnt="0"/>
      <dgm:spPr/>
    </dgm:pt>
    <dgm:pt modelId="{5005EC5F-A4D9-4978-896A-F4D5B5AEA9B4}" type="pres">
      <dgm:prSet presAssocID="{80C97E0C-A596-486C-9EA2-4148743FA535}" presName="parentLin" presStyleCnt="0"/>
      <dgm:spPr/>
    </dgm:pt>
    <dgm:pt modelId="{5E3E8000-3B48-451C-A6A7-C1F200243DBC}" type="pres">
      <dgm:prSet presAssocID="{80C97E0C-A596-486C-9EA2-4148743FA535}" presName="parentLeftMargin" presStyleLbl="node1" presStyleIdx="1" presStyleCnt="4"/>
      <dgm:spPr/>
      <dgm:t>
        <a:bodyPr/>
        <a:lstStyle/>
        <a:p>
          <a:endParaRPr lang="en-CA"/>
        </a:p>
      </dgm:t>
    </dgm:pt>
    <dgm:pt modelId="{EB795643-5C44-4778-87E7-50C9AF4E761C}" type="pres">
      <dgm:prSet presAssocID="{80C97E0C-A596-486C-9EA2-4148743FA535}" presName="parentText" presStyleLbl="node1" presStyleIdx="2" presStyleCnt="4" custScaleX="40242" custLinFactNeighborX="-77710" custLinFactNeighborY="-107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9C98CE-0723-4A82-85AF-4B63CBEF7F0C}" type="pres">
      <dgm:prSet presAssocID="{80C97E0C-A596-486C-9EA2-4148743FA535}" presName="negativeSpace" presStyleCnt="0"/>
      <dgm:spPr/>
    </dgm:pt>
    <dgm:pt modelId="{54AC45C2-4B6B-4262-849D-D48CD5ED5DE8}" type="pres">
      <dgm:prSet presAssocID="{80C97E0C-A596-486C-9EA2-4148743FA535}" presName="childText" presStyleLbl="conFgAcc1" presStyleIdx="2" presStyleCnt="4" custScaleX="88094" custLinFactNeighborX="8451" custLinFactNeighborY="5876">
        <dgm:presLayoutVars>
          <dgm:bulletEnabled val="1"/>
        </dgm:presLayoutVars>
      </dgm:prSet>
      <dgm:spPr/>
    </dgm:pt>
    <dgm:pt modelId="{3BB18C44-8EB8-4F04-8DAB-2DC28998B4CB}" type="pres">
      <dgm:prSet presAssocID="{74BEDCEC-E7C5-4DF8-89A9-EFF998BA4673}" presName="spaceBetweenRectangles" presStyleCnt="0"/>
      <dgm:spPr/>
    </dgm:pt>
    <dgm:pt modelId="{6987ECAD-32DC-4728-B0CC-C20A8AEEB0FE}" type="pres">
      <dgm:prSet presAssocID="{7F6A6FA0-3C9F-4F8A-AAC3-91F7E3F7F464}" presName="parentLin" presStyleCnt="0"/>
      <dgm:spPr/>
    </dgm:pt>
    <dgm:pt modelId="{D48D3367-EE50-43D2-B3F2-98220711CA59}" type="pres">
      <dgm:prSet presAssocID="{7F6A6FA0-3C9F-4F8A-AAC3-91F7E3F7F464}" presName="parentLeftMargin" presStyleLbl="node1" presStyleIdx="2" presStyleCnt="4"/>
      <dgm:spPr/>
      <dgm:t>
        <a:bodyPr/>
        <a:lstStyle/>
        <a:p>
          <a:endParaRPr lang="en-CA"/>
        </a:p>
      </dgm:t>
    </dgm:pt>
    <dgm:pt modelId="{48E394D2-FAE0-4CA3-8F3D-434011CD870A}" type="pres">
      <dgm:prSet presAssocID="{7F6A6FA0-3C9F-4F8A-AAC3-91F7E3F7F464}" presName="parentText" presStyleLbl="node1" presStyleIdx="3" presStyleCnt="4" custScaleX="40242" custLinFactNeighborX="-77710" custLinFactNeighborY="-107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D0EAE6-67D8-438F-B70F-AA35A68CDA14}" type="pres">
      <dgm:prSet presAssocID="{7F6A6FA0-3C9F-4F8A-AAC3-91F7E3F7F464}" presName="negativeSpace" presStyleCnt="0"/>
      <dgm:spPr/>
    </dgm:pt>
    <dgm:pt modelId="{9C62157B-FF1D-4534-A4A7-B7BFC53E2AAF}" type="pres">
      <dgm:prSet presAssocID="{7F6A6FA0-3C9F-4F8A-AAC3-91F7E3F7F464}" presName="childText" presStyleLbl="conFgAcc1" presStyleIdx="3" presStyleCnt="4" custScaleX="88094" custLinFactNeighborX="8451" custLinFactNeighborY="2150">
        <dgm:presLayoutVars>
          <dgm:bulletEnabled val="1"/>
        </dgm:presLayoutVars>
      </dgm:prSet>
      <dgm:spPr/>
    </dgm:pt>
  </dgm:ptLst>
  <dgm:cxnLst>
    <dgm:cxn modelId="{F6A84F54-7312-4D4E-9593-1CB31B3CFE80}" type="presOf" srcId="{80C97E0C-A596-486C-9EA2-4148743FA535}" destId="{5E3E8000-3B48-451C-A6A7-C1F200243DBC}" srcOrd="0" destOrd="0" presId="urn:microsoft.com/office/officeart/2005/8/layout/list1"/>
    <dgm:cxn modelId="{9454EED6-8080-45FD-A64A-70FD117FC1BA}" srcId="{E81EE9B5-CD99-4E64-AE53-34881A1B28BF}" destId="{3C9C0809-7B30-4A35-8F8B-83CF49699723}" srcOrd="1" destOrd="0" parTransId="{FAB13A1F-6DF4-44F6-A961-0FBD881D1B67}" sibTransId="{E3C93B56-0AFE-40BC-BC07-D9E2A58EEFFF}"/>
    <dgm:cxn modelId="{D7398C6C-C6AF-4D2D-B142-5F9E7C1C735A}" type="presOf" srcId="{3C9C0809-7B30-4A35-8F8B-83CF49699723}" destId="{1DAFE1A8-AC9A-4CC6-A368-A5673168391F}" srcOrd="1" destOrd="0" presId="urn:microsoft.com/office/officeart/2005/8/layout/list1"/>
    <dgm:cxn modelId="{0B480C37-2F4C-4FB4-A756-EB485D5E44C0}" type="presOf" srcId="{E81EE9B5-CD99-4E64-AE53-34881A1B28BF}" destId="{06F0CCC2-1247-4AA1-8673-FB1296EC3E3D}" srcOrd="0" destOrd="0" presId="urn:microsoft.com/office/officeart/2005/8/layout/list1"/>
    <dgm:cxn modelId="{E54011FF-5AE7-414F-A5E0-7B8B7BC8F463}" type="presOf" srcId="{3C9C0809-7B30-4A35-8F8B-83CF49699723}" destId="{5D9312F2-EE05-4792-B43E-AE8966BDEC9E}" srcOrd="0" destOrd="0" presId="urn:microsoft.com/office/officeart/2005/8/layout/list1"/>
    <dgm:cxn modelId="{E06E8D41-057E-43CF-9A07-7A2395EBEE9A}" type="presOf" srcId="{80C97E0C-A596-486C-9EA2-4148743FA535}" destId="{EB795643-5C44-4778-87E7-50C9AF4E761C}" srcOrd="1" destOrd="0" presId="urn:microsoft.com/office/officeart/2005/8/layout/list1"/>
    <dgm:cxn modelId="{A22D6360-4431-439C-8158-DA735F422962}" type="presOf" srcId="{F7254403-B3D7-415D-970A-685E72E64CB9}" destId="{89E3C188-2982-42CD-B292-78B34689722D}" srcOrd="1" destOrd="0" presId="urn:microsoft.com/office/officeart/2005/8/layout/list1"/>
    <dgm:cxn modelId="{6B9E4F19-F21A-4EF6-BF12-4438922CB936}" srcId="{E81EE9B5-CD99-4E64-AE53-34881A1B28BF}" destId="{80C97E0C-A596-486C-9EA2-4148743FA535}" srcOrd="2" destOrd="0" parTransId="{6D876C14-C055-4C49-BAEB-30DAA244A5C8}" sibTransId="{74BEDCEC-E7C5-4DF8-89A9-EFF998BA4673}"/>
    <dgm:cxn modelId="{99B9206A-4E32-47F3-925C-677602418613}" srcId="{E81EE9B5-CD99-4E64-AE53-34881A1B28BF}" destId="{7F6A6FA0-3C9F-4F8A-AAC3-91F7E3F7F464}" srcOrd="3" destOrd="0" parTransId="{EC69A137-CD29-4E8E-9AC3-3A98D6777FA0}" sibTransId="{8F4A2CDA-0B25-4A70-BEA2-BB6E52670135}"/>
    <dgm:cxn modelId="{930CCE19-2C68-434D-BFF5-BC8432290BD9}" type="presOf" srcId="{7F6A6FA0-3C9F-4F8A-AAC3-91F7E3F7F464}" destId="{D48D3367-EE50-43D2-B3F2-98220711CA59}" srcOrd="0" destOrd="0" presId="urn:microsoft.com/office/officeart/2005/8/layout/list1"/>
    <dgm:cxn modelId="{AB859306-2812-4714-9478-693BE5C93287}" type="presOf" srcId="{7F6A6FA0-3C9F-4F8A-AAC3-91F7E3F7F464}" destId="{48E394D2-FAE0-4CA3-8F3D-434011CD870A}" srcOrd="1" destOrd="0" presId="urn:microsoft.com/office/officeart/2005/8/layout/list1"/>
    <dgm:cxn modelId="{4AB7398C-F5CC-40F2-926C-68DD1A1319B0}" srcId="{E81EE9B5-CD99-4E64-AE53-34881A1B28BF}" destId="{F7254403-B3D7-415D-970A-685E72E64CB9}" srcOrd="0" destOrd="0" parTransId="{2B5F6050-CB00-4113-857D-E22E60412DC6}" sibTransId="{E8E8ED02-1D9A-4477-AB68-54E6B6A933F9}"/>
    <dgm:cxn modelId="{418478BC-477A-4277-8474-80828B74F8AE}" type="presOf" srcId="{F7254403-B3D7-415D-970A-685E72E64CB9}" destId="{4C242D4D-3B99-4B7B-AA70-E5521F3A880A}" srcOrd="0" destOrd="0" presId="urn:microsoft.com/office/officeart/2005/8/layout/list1"/>
    <dgm:cxn modelId="{6F774F71-3C7E-4164-B374-133F92C7200D}" type="presParOf" srcId="{06F0CCC2-1247-4AA1-8673-FB1296EC3E3D}" destId="{A791D4FF-4485-4A18-8A64-B8D236F05F50}" srcOrd="0" destOrd="0" presId="urn:microsoft.com/office/officeart/2005/8/layout/list1"/>
    <dgm:cxn modelId="{EB9F6D29-096D-47CA-B43A-9F622B5B1FD0}" type="presParOf" srcId="{A791D4FF-4485-4A18-8A64-B8D236F05F50}" destId="{4C242D4D-3B99-4B7B-AA70-E5521F3A880A}" srcOrd="0" destOrd="0" presId="urn:microsoft.com/office/officeart/2005/8/layout/list1"/>
    <dgm:cxn modelId="{FDD07130-4768-4BC4-B9E9-796199B3EC16}" type="presParOf" srcId="{A791D4FF-4485-4A18-8A64-B8D236F05F50}" destId="{89E3C188-2982-42CD-B292-78B34689722D}" srcOrd="1" destOrd="0" presId="urn:microsoft.com/office/officeart/2005/8/layout/list1"/>
    <dgm:cxn modelId="{F866251A-9621-4864-95AE-EFEB6DD16FAD}" type="presParOf" srcId="{06F0CCC2-1247-4AA1-8673-FB1296EC3E3D}" destId="{33A31EB4-DA11-4F6C-96CB-31A656B35043}" srcOrd="1" destOrd="0" presId="urn:microsoft.com/office/officeart/2005/8/layout/list1"/>
    <dgm:cxn modelId="{EB50F0E4-DE6B-403A-9E92-1B8DE9F8500F}" type="presParOf" srcId="{06F0CCC2-1247-4AA1-8673-FB1296EC3E3D}" destId="{23C0262C-59D1-471C-8796-AA9AE45F6477}" srcOrd="2" destOrd="0" presId="urn:microsoft.com/office/officeart/2005/8/layout/list1"/>
    <dgm:cxn modelId="{0A7EA56B-59D6-44EE-8ADC-1B52E655B828}" type="presParOf" srcId="{06F0CCC2-1247-4AA1-8673-FB1296EC3E3D}" destId="{CE6DF921-2320-4549-BBC3-AF4778232FFA}" srcOrd="3" destOrd="0" presId="urn:microsoft.com/office/officeart/2005/8/layout/list1"/>
    <dgm:cxn modelId="{81882D23-F862-43D8-A588-E6F2F873FD56}" type="presParOf" srcId="{06F0CCC2-1247-4AA1-8673-FB1296EC3E3D}" destId="{E7AC6CA1-E403-4E29-AD90-88C08F0A8FFF}" srcOrd="4" destOrd="0" presId="urn:microsoft.com/office/officeart/2005/8/layout/list1"/>
    <dgm:cxn modelId="{4D053E56-3854-4E94-A2A7-98B3CE3306C3}" type="presParOf" srcId="{E7AC6CA1-E403-4E29-AD90-88C08F0A8FFF}" destId="{5D9312F2-EE05-4792-B43E-AE8966BDEC9E}" srcOrd="0" destOrd="0" presId="urn:microsoft.com/office/officeart/2005/8/layout/list1"/>
    <dgm:cxn modelId="{23E7D684-3F57-488A-BF54-FCFA5E809AC2}" type="presParOf" srcId="{E7AC6CA1-E403-4E29-AD90-88C08F0A8FFF}" destId="{1DAFE1A8-AC9A-4CC6-A368-A5673168391F}" srcOrd="1" destOrd="0" presId="urn:microsoft.com/office/officeart/2005/8/layout/list1"/>
    <dgm:cxn modelId="{9D564F25-3E68-46FC-93EA-C957F823765F}" type="presParOf" srcId="{06F0CCC2-1247-4AA1-8673-FB1296EC3E3D}" destId="{6F3B14F9-9B95-4C8B-9C1B-FCCC10598E18}" srcOrd="5" destOrd="0" presId="urn:microsoft.com/office/officeart/2005/8/layout/list1"/>
    <dgm:cxn modelId="{8B309FDD-E218-47CE-A4CA-48E060ED8314}" type="presParOf" srcId="{06F0CCC2-1247-4AA1-8673-FB1296EC3E3D}" destId="{4B3D4FD9-0FF6-4F78-8DD1-3D6B4F133D90}" srcOrd="6" destOrd="0" presId="urn:microsoft.com/office/officeart/2005/8/layout/list1"/>
    <dgm:cxn modelId="{B86D2CCF-3A37-470B-A7D4-61F01541EB3B}" type="presParOf" srcId="{06F0CCC2-1247-4AA1-8673-FB1296EC3E3D}" destId="{7BA1D067-D4C5-4165-B69C-9AFB719A1EC2}" srcOrd="7" destOrd="0" presId="urn:microsoft.com/office/officeart/2005/8/layout/list1"/>
    <dgm:cxn modelId="{0F17AAB3-783E-47E1-8BEB-6BA50EA25D5C}" type="presParOf" srcId="{06F0CCC2-1247-4AA1-8673-FB1296EC3E3D}" destId="{5005EC5F-A4D9-4978-896A-F4D5B5AEA9B4}" srcOrd="8" destOrd="0" presId="urn:microsoft.com/office/officeart/2005/8/layout/list1"/>
    <dgm:cxn modelId="{95BE1B18-F6CC-42F2-986A-6C25B8BD66B3}" type="presParOf" srcId="{5005EC5F-A4D9-4978-896A-F4D5B5AEA9B4}" destId="{5E3E8000-3B48-451C-A6A7-C1F200243DBC}" srcOrd="0" destOrd="0" presId="urn:microsoft.com/office/officeart/2005/8/layout/list1"/>
    <dgm:cxn modelId="{04D063B9-17AC-47AA-81FF-7E793E7273FF}" type="presParOf" srcId="{5005EC5F-A4D9-4978-896A-F4D5B5AEA9B4}" destId="{EB795643-5C44-4778-87E7-50C9AF4E761C}" srcOrd="1" destOrd="0" presId="urn:microsoft.com/office/officeart/2005/8/layout/list1"/>
    <dgm:cxn modelId="{A2A90567-B5D3-44D5-8D06-992B1F9339D0}" type="presParOf" srcId="{06F0CCC2-1247-4AA1-8673-FB1296EC3E3D}" destId="{149C98CE-0723-4A82-85AF-4B63CBEF7F0C}" srcOrd="9" destOrd="0" presId="urn:microsoft.com/office/officeart/2005/8/layout/list1"/>
    <dgm:cxn modelId="{6243D4D5-A0E6-4F0C-9EEE-BFA0D8E93F72}" type="presParOf" srcId="{06F0CCC2-1247-4AA1-8673-FB1296EC3E3D}" destId="{54AC45C2-4B6B-4262-849D-D48CD5ED5DE8}" srcOrd="10" destOrd="0" presId="urn:microsoft.com/office/officeart/2005/8/layout/list1"/>
    <dgm:cxn modelId="{6F55B3CF-FDF0-4F34-B915-A3B822A1B216}" type="presParOf" srcId="{06F0CCC2-1247-4AA1-8673-FB1296EC3E3D}" destId="{3BB18C44-8EB8-4F04-8DAB-2DC28998B4CB}" srcOrd="11" destOrd="0" presId="urn:microsoft.com/office/officeart/2005/8/layout/list1"/>
    <dgm:cxn modelId="{9A3A4D1D-E04F-4D83-A803-63BE0E7D3B66}" type="presParOf" srcId="{06F0CCC2-1247-4AA1-8673-FB1296EC3E3D}" destId="{6987ECAD-32DC-4728-B0CC-C20A8AEEB0FE}" srcOrd="12" destOrd="0" presId="urn:microsoft.com/office/officeart/2005/8/layout/list1"/>
    <dgm:cxn modelId="{53D00D97-BFA3-482C-B06B-BCA97F1CA8DB}" type="presParOf" srcId="{6987ECAD-32DC-4728-B0CC-C20A8AEEB0FE}" destId="{D48D3367-EE50-43D2-B3F2-98220711CA59}" srcOrd="0" destOrd="0" presId="urn:microsoft.com/office/officeart/2005/8/layout/list1"/>
    <dgm:cxn modelId="{6F9AAE46-7ED8-4BB9-A33A-81D8209A1D25}" type="presParOf" srcId="{6987ECAD-32DC-4728-B0CC-C20A8AEEB0FE}" destId="{48E394D2-FAE0-4CA3-8F3D-434011CD870A}" srcOrd="1" destOrd="0" presId="urn:microsoft.com/office/officeart/2005/8/layout/list1"/>
    <dgm:cxn modelId="{4DF69ABC-8F9F-4A09-963D-EF58FB560C56}" type="presParOf" srcId="{06F0CCC2-1247-4AA1-8673-FB1296EC3E3D}" destId="{9AD0EAE6-67D8-438F-B70F-AA35A68CDA14}" srcOrd="13" destOrd="0" presId="urn:microsoft.com/office/officeart/2005/8/layout/list1"/>
    <dgm:cxn modelId="{3434EDBD-D851-4507-8BA1-CEE8A192C88B}" type="presParOf" srcId="{06F0CCC2-1247-4AA1-8673-FB1296EC3E3D}" destId="{9C62157B-FF1D-4534-A4A7-B7BFC53E2A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67612C-870E-8449-9A1E-4ABE326E1BCD}" type="doc">
      <dgm:prSet loTypeId="urn:microsoft.com/office/officeart/2009/3/layout/PlusandMinus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C34032F-6336-3E4D-B9D1-FE31897BDE43}">
      <dgm:prSet/>
      <dgm:spPr/>
      <dgm:t>
        <a:bodyPr/>
        <a:lstStyle/>
        <a:p>
          <a:pPr rtl="0">
            <a:spcBef>
              <a:spcPct val="0"/>
            </a:spcBef>
            <a:spcAft>
              <a:spcPct val="35000"/>
            </a:spcAft>
          </a:pPr>
          <a:r>
            <a:rPr lang="en-CA" b="1" dirty="0" smtClean="0"/>
            <a:t>Opportunities</a:t>
          </a:r>
          <a:endParaRPr lang="en-CA" dirty="0"/>
        </a:p>
      </dgm:t>
    </dgm:pt>
    <dgm:pt modelId="{43F8E2F5-14B2-3A43-9018-60C3C4C20D55}" type="parTrans" cxnId="{1B05DCC2-10BC-0041-92CA-4E8EA8459EE4}">
      <dgm:prSet/>
      <dgm:spPr/>
      <dgm:t>
        <a:bodyPr/>
        <a:lstStyle/>
        <a:p>
          <a:endParaRPr lang="en-US"/>
        </a:p>
      </dgm:t>
    </dgm:pt>
    <dgm:pt modelId="{EB33BB2A-CB75-8947-9134-B8AF8765297C}" type="sibTrans" cxnId="{1B05DCC2-10BC-0041-92CA-4E8EA8459EE4}">
      <dgm:prSet/>
      <dgm:spPr/>
      <dgm:t>
        <a:bodyPr/>
        <a:lstStyle/>
        <a:p>
          <a:endParaRPr lang="en-US"/>
        </a:p>
      </dgm:t>
    </dgm:pt>
    <dgm:pt modelId="{99C98EDD-F673-714B-9D85-6972DBAAD17E}">
      <dgm:prSet/>
      <dgm:spPr/>
      <dgm:t>
        <a:bodyPr/>
        <a:lstStyle/>
        <a:p>
          <a:pPr rtl="0">
            <a:spcBef>
              <a:spcPct val="0"/>
            </a:spcBef>
            <a:spcAft>
              <a:spcPts val="1000"/>
            </a:spcAft>
          </a:pPr>
          <a:r>
            <a:rPr lang="en-CA" dirty="0" smtClean="0"/>
            <a:t>Low wages</a:t>
          </a:r>
          <a:endParaRPr lang="en-CA" dirty="0"/>
        </a:p>
      </dgm:t>
    </dgm:pt>
    <dgm:pt modelId="{7735956B-6EC1-EF4E-AAB2-46D053AD6EF0}" type="parTrans" cxnId="{8B85CADF-D296-2D4F-9338-23123307AC83}">
      <dgm:prSet/>
      <dgm:spPr/>
      <dgm:t>
        <a:bodyPr/>
        <a:lstStyle/>
        <a:p>
          <a:endParaRPr lang="en-US"/>
        </a:p>
      </dgm:t>
    </dgm:pt>
    <dgm:pt modelId="{B7BBD84E-EB1E-F141-9A80-2B903A009A1F}" type="sibTrans" cxnId="{8B85CADF-D296-2D4F-9338-23123307AC83}">
      <dgm:prSet/>
      <dgm:spPr/>
      <dgm:t>
        <a:bodyPr/>
        <a:lstStyle/>
        <a:p>
          <a:endParaRPr lang="en-US"/>
        </a:p>
      </dgm:t>
    </dgm:pt>
    <dgm:pt modelId="{05B82BD7-4DA2-0F43-A252-F30A8FF275C5}">
      <dgm:prSet/>
      <dgm:spPr/>
      <dgm:t>
        <a:bodyPr/>
        <a:lstStyle/>
        <a:p>
          <a:pPr rtl="0">
            <a:spcBef>
              <a:spcPts val="500"/>
            </a:spcBef>
            <a:spcAft>
              <a:spcPts val="1000"/>
            </a:spcAft>
          </a:pPr>
          <a:r>
            <a:rPr lang="en-CA" dirty="0" smtClean="0"/>
            <a:t>Unaddressed social issues</a:t>
          </a:r>
          <a:endParaRPr lang="en-CA" dirty="0"/>
        </a:p>
      </dgm:t>
    </dgm:pt>
    <dgm:pt modelId="{25940F8A-4B8F-AF4C-B27F-899494C5EE84}" type="parTrans" cxnId="{F4F17B57-315E-4F4E-B0E4-2367B692C77B}">
      <dgm:prSet/>
      <dgm:spPr/>
      <dgm:t>
        <a:bodyPr/>
        <a:lstStyle/>
        <a:p>
          <a:endParaRPr lang="en-US"/>
        </a:p>
      </dgm:t>
    </dgm:pt>
    <dgm:pt modelId="{144A45A4-4CB6-D941-8642-6DEC16235C6D}" type="sibTrans" cxnId="{F4F17B57-315E-4F4E-B0E4-2367B692C77B}">
      <dgm:prSet/>
      <dgm:spPr/>
      <dgm:t>
        <a:bodyPr/>
        <a:lstStyle/>
        <a:p>
          <a:endParaRPr lang="en-US"/>
        </a:p>
      </dgm:t>
    </dgm:pt>
    <dgm:pt modelId="{8463DF30-E306-9E41-BB3C-E7EB1C0FEDDC}">
      <dgm:prSet/>
      <dgm:spPr/>
      <dgm:t>
        <a:bodyPr/>
        <a:lstStyle/>
        <a:p>
          <a:pPr rtl="0">
            <a:spcBef>
              <a:spcPct val="0"/>
            </a:spcBef>
            <a:spcAft>
              <a:spcPct val="35000"/>
            </a:spcAft>
          </a:pPr>
          <a:r>
            <a:rPr lang="en-CA" b="1" dirty="0" smtClean="0"/>
            <a:t>Threats</a:t>
          </a:r>
          <a:endParaRPr lang="en-CA" dirty="0"/>
        </a:p>
      </dgm:t>
    </dgm:pt>
    <dgm:pt modelId="{121E9001-6737-6240-9E85-CA51C32C3BC0}" type="parTrans" cxnId="{44786CEB-5397-AE43-97F7-5003B69C677C}">
      <dgm:prSet/>
      <dgm:spPr/>
      <dgm:t>
        <a:bodyPr/>
        <a:lstStyle/>
        <a:p>
          <a:endParaRPr lang="en-US"/>
        </a:p>
      </dgm:t>
    </dgm:pt>
    <dgm:pt modelId="{559B8AB7-D69A-3C48-9627-560CB0B3A0B9}" type="sibTrans" cxnId="{44786CEB-5397-AE43-97F7-5003B69C677C}">
      <dgm:prSet/>
      <dgm:spPr/>
      <dgm:t>
        <a:bodyPr/>
        <a:lstStyle/>
        <a:p>
          <a:endParaRPr lang="en-US"/>
        </a:p>
      </dgm:t>
    </dgm:pt>
    <dgm:pt modelId="{0A5E9FFB-CBAD-2244-BC3E-D823AB924D22}">
      <dgm:prSet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r>
            <a:rPr lang="en-CA" dirty="0" smtClean="0"/>
            <a:t>Vandalism and theft</a:t>
          </a:r>
          <a:endParaRPr lang="en-CA" dirty="0"/>
        </a:p>
      </dgm:t>
    </dgm:pt>
    <dgm:pt modelId="{AA09A760-99A4-FE47-831F-8ADC4D269677}" type="parTrans" cxnId="{CE2D0936-84F0-FD44-A7E2-7AF3CFDECE05}">
      <dgm:prSet/>
      <dgm:spPr/>
      <dgm:t>
        <a:bodyPr/>
        <a:lstStyle/>
        <a:p>
          <a:endParaRPr lang="en-US"/>
        </a:p>
      </dgm:t>
    </dgm:pt>
    <dgm:pt modelId="{684DCD1E-9365-374A-A61B-3ED8610230BE}" type="sibTrans" cxnId="{CE2D0936-84F0-FD44-A7E2-7AF3CFDECE05}">
      <dgm:prSet/>
      <dgm:spPr/>
      <dgm:t>
        <a:bodyPr/>
        <a:lstStyle/>
        <a:p>
          <a:endParaRPr lang="en-US"/>
        </a:p>
      </dgm:t>
    </dgm:pt>
    <dgm:pt modelId="{73EC6A4A-5F71-C145-B7FF-221AA4C2CA1F}">
      <dgm:prSet/>
      <dgm:spPr/>
      <dgm:t>
        <a:bodyPr/>
        <a:lstStyle/>
        <a:p>
          <a:pPr rtl="0">
            <a:spcBef>
              <a:spcPts val="500"/>
            </a:spcBef>
            <a:spcAft>
              <a:spcPts val="1000"/>
            </a:spcAft>
          </a:pPr>
          <a:r>
            <a:rPr lang="en-CA" dirty="0" smtClean="0"/>
            <a:t>Pollution</a:t>
          </a:r>
          <a:endParaRPr lang="en-CA" dirty="0"/>
        </a:p>
      </dgm:t>
    </dgm:pt>
    <dgm:pt modelId="{3E4232B2-34F0-DC47-B4D6-4C7369621203}" type="parTrans" cxnId="{060B0B73-0237-D84B-B6C6-FAA1BF660B7B}">
      <dgm:prSet/>
      <dgm:spPr/>
      <dgm:t>
        <a:bodyPr/>
        <a:lstStyle/>
        <a:p>
          <a:endParaRPr lang="en-US"/>
        </a:p>
      </dgm:t>
    </dgm:pt>
    <dgm:pt modelId="{A22F1708-4AC0-BD41-BBDB-89050EC3CD8B}" type="sibTrans" cxnId="{060B0B73-0237-D84B-B6C6-FAA1BF660B7B}">
      <dgm:prSet/>
      <dgm:spPr/>
      <dgm:t>
        <a:bodyPr/>
        <a:lstStyle/>
        <a:p>
          <a:endParaRPr lang="en-US"/>
        </a:p>
      </dgm:t>
    </dgm:pt>
    <dgm:pt modelId="{722BF09D-E951-BE4D-BFBC-DDE41D954BAA}">
      <dgm:prSet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r>
            <a:rPr lang="en-CA" smtClean="0"/>
            <a:t>Scrutiny by activists and NGOs</a:t>
          </a:r>
          <a:endParaRPr lang="en-CA"/>
        </a:p>
      </dgm:t>
    </dgm:pt>
    <dgm:pt modelId="{48A1E7FE-24A6-3B40-B825-9FE7F07E41FB}" type="parTrans" cxnId="{158A8EAA-0989-6C4F-87B7-07A2F0C44A66}">
      <dgm:prSet/>
      <dgm:spPr/>
      <dgm:t>
        <a:bodyPr/>
        <a:lstStyle/>
        <a:p>
          <a:endParaRPr lang="en-US"/>
        </a:p>
      </dgm:t>
    </dgm:pt>
    <dgm:pt modelId="{B1A98901-CF75-FF49-8FC7-CF941D10EBD9}" type="sibTrans" cxnId="{158A8EAA-0989-6C4F-87B7-07A2F0C44A66}">
      <dgm:prSet/>
      <dgm:spPr/>
      <dgm:t>
        <a:bodyPr/>
        <a:lstStyle/>
        <a:p>
          <a:endParaRPr lang="en-US"/>
        </a:p>
      </dgm:t>
    </dgm:pt>
    <dgm:pt modelId="{5FB9ED1D-A128-1C4E-A684-44F6CE1EF1A2}" type="pres">
      <dgm:prSet presAssocID="{3367612C-870E-8449-9A1E-4ABE326E1BC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161E3-CE54-ED4D-AA4B-DCD870E8EAF1}" type="pres">
      <dgm:prSet presAssocID="{3367612C-870E-8449-9A1E-4ABE326E1BCD}" presName="Background" presStyleLbl="bgImgPlace1" presStyleIdx="0" presStyleCnt="1"/>
      <dgm:spPr/>
    </dgm:pt>
    <dgm:pt modelId="{6FC7CABF-C262-E84E-8818-56B237F66CD7}" type="pres">
      <dgm:prSet presAssocID="{3367612C-870E-8449-9A1E-4ABE326E1BC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F1292-6762-CA4E-9C96-F7438648BB96}" type="pres">
      <dgm:prSet presAssocID="{3367612C-870E-8449-9A1E-4ABE326E1BC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30A3E-BCEA-904E-BABD-77ED4DD08CED}" type="pres">
      <dgm:prSet presAssocID="{3367612C-870E-8449-9A1E-4ABE326E1BCD}" presName="Plus" presStyleLbl="alignNode1" presStyleIdx="0" presStyleCnt="2"/>
      <dgm:spPr/>
    </dgm:pt>
    <dgm:pt modelId="{4D443810-F818-854D-B9C6-6652E87C49AB}" type="pres">
      <dgm:prSet presAssocID="{3367612C-870E-8449-9A1E-4ABE326E1BCD}" presName="Minus" presStyleLbl="alignNode1" presStyleIdx="1" presStyleCnt="2"/>
      <dgm:spPr/>
    </dgm:pt>
    <dgm:pt modelId="{911128CB-6F53-BD4F-B2D1-21AAE09FDE43}" type="pres">
      <dgm:prSet presAssocID="{3367612C-870E-8449-9A1E-4ABE326E1BCD}" presName="Divider" presStyleLbl="parChTrans1D1" presStyleIdx="0" presStyleCnt="1"/>
      <dgm:spPr/>
    </dgm:pt>
  </dgm:ptLst>
  <dgm:cxnLst>
    <dgm:cxn modelId="{060B0B73-0237-D84B-B6C6-FAA1BF660B7B}" srcId="{8463DF30-E306-9E41-BB3C-E7EB1C0FEDDC}" destId="{73EC6A4A-5F71-C145-B7FF-221AA4C2CA1F}" srcOrd="1" destOrd="0" parTransId="{3E4232B2-34F0-DC47-B4D6-4C7369621203}" sibTransId="{A22F1708-4AC0-BD41-BBDB-89050EC3CD8B}"/>
    <dgm:cxn modelId="{5A14F8EF-6D4F-9E43-AB23-536A35AE70D0}" type="presOf" srcId="{99C98EDD-F673-714B-9D85-6972DBAAD17E}" destId="{6FC7CABF-C262-E84E-8818-56B237F66CD7}" srcOrd="0" destOrd="1" presId="urn:microsoft.com/office/officeart/2009/3/layout/PlusandMinus"/>
    <dgm:cxn modelId="{36F8C86D-88A1-3449-A241-BB10E4016B8A}" type="presOf" srcId="{0A5E9FFB-CBAD-2244-BC3E-D823AB924D22}" destId="{209F1292-6762-CA4E-9C96-F7438648BB96}" srcOrd="0" destOrd="1" presId="urn:microsoft.com/office/officeart/2009/3/layout/PlusandMinus"/>
    <dgm:cxn modelId="{158A8EAA-0989-6C4F-87B7-07A2F0C44A66}" srcId="{8463DF30-E306-9E41-BB3C-E7EB1C0FEDDC}" destId="{722BF09D-E951-BE4D-BFBC-DDE41D954BAA}" srcOrd="2" destOrd="0" parTransId="{48A1E7FE-24A6-3B40-B825-9FE7F07E41FB}" sibTransId="{B1A98901-CF75-FF49-8FC7-CF941D10EBD9}"/>
    <dgm:cxn modelId="{8B85CADF-D296-2D4F-9338-23123307AC83}" srcId="{7C34032F-6336-3E4D-B9D1-FE31897BDE43}" destId="{99C98EDD-F673-714B-9D85-6972DBAAD17E}" srcOrd="0" destOrd="0" parTransId="{7735956B-6EC1-EF4E-AAB2-46D053AD6EF0}" sibTransId="{B7BBD84E-EB1E-F141-9A80-2B903A009A1F}"/>
    <dgm:cxn modelId="{F4F17B57-315E-4F4E-B0E4-2367B692C77B}" srcId="{7C34032F-6336-3E4D-B9D1-FE31897BDE43}" destId="{05B82BD7-4DA2-0F43-A252-F30A8FF275C5}" srcOrd="1" destOrd="0" parTransId="{25940F8A-4B8F-AF4C-B27F-899494C5EE84}" sibTransId="{144A45A4-4CB6-D941-8642-6DEC16235C6D}"/>
    <dgm:cxn modelId="{183374C1-E653-A540-8970-D196D541F67A}" type="presOf" srcId="{73EC6A4A-5F71-C145-B7FF-221AA4C2CA1F}" destId="{209F1292-6762-CA4E-9C96-F7438648BB96}" srcOrd="0" destOrd="2" presId="urn:microsoft.com/office/officeart/2009/3/layout/PlusandMinus"/>
    <dgm:cxn modelId="{959A69A3-019D-CA4D-B3FE-E8C478B3C31F}" type="presOf" srcId="{7C34032F-6336-3E4D-B9D1-FE31897BDE43}" destId="{6FC7CABF-C262-E84E-8818-56B237F66CD7}" srcOrd="0" destOrd="0" presId="urn:microsoft.com/office/officeart/2009/3/layout/PlusandMinus"/>
    <dgm:cxn modelId="{F770DD90-DB09-D347-9A13-E0160B0D0CEA}" type="presOf" srcId="{722BF09D-E951-BE4D-BFBC-DDE41D954BAA}" destId="{209F1292-6762-CA4E-9C96-F7438648BB96}" srcOrd="0" destOrd="3" presId="urn:microsoft.com/office/officeart/2009/3/layout/PlusandMinus"/>
    <dgm:cxn modelId="{AED17E3A-6B4D-984C-A4C3-134A81FA6127}" type="presOf" srcId="{3367612C-870E-8449-9A1E-4ABE326E1BCD}" destId="{5FB9ED1D-A128-1C4E-A684-44F6CE1EF1A2}" srcOrd="0" destOrd="0" presId="urn:microsoft.com/office/officeart/2009/3/layout/PlusandMinus"/>
    <dgm:cxn modelId="{AA14986A-51E8-5942-A02F-9DA78D4DC7DF}" type="presOf" srcId="{8463DF30-E306-9E41-BB3C-E7EB1C0FEDDC}" destId="{209F1292-6762-CA4E-9C96-F7438648BB96}" srcOrd="0" destOrd="0" presId="urn:microsoft.com/office/officeart/2009/3/layout/PlusandMinus"/>
    <dgm:cxn modelId="{CE2D0936-84F0-FD44-A7E2-7AF3CFDECE05}" srcId="{8463DF30-E306-9E41-BB3C-E7EB1C0FEDDC}" destId="{0A5E9FFB-CBAD-2244-BC3E-D823AB924D22}" srcOrd="0" destOrd="0" parTransId="{AA09A760-99A4-FE47-831F-8ADC4D269677}" sibTransId="{684DCD1E-9365-374A-A61B-3ED8610230BE}"/>
    <dgm:cxn modelId="{1B05DCC2-10BC-0041-92CA-4E8EA8459EE4}" srcId="{3367612C-870E-8449-9A1E-4ABE326E1BCD}" destId="{7C34032F-6336-3E4D-B9D1-FE31897BDE43}" srcOrd="0" destOrd="0" parTransId="{43F8E2F5-14B2-3A43-9018-60C3C4C20D55}" sibTransId="{EB33BB2A-CB75-8947-9134-B8AF8765297C}"/>
    <dgm:cxn modelId="{985CEBED-04F1-E549-A2F4-4FCB37019993}" type="presOf" srcId="{05B82BD7-4DA2-0F43-A252-F30A8FF275C5}" destId="{6FC7CABF-C262-E84E-8818-56B237F66CD7}" srcOrd="0" destOrd="2" presId="urn:microsoft.com/office/officeart/2009/3/layout/PlusandMinus"/>
    <dgm:cxn modelId="{44786CEB-5397-AE43-97F7-5003B69C677C}" srcId="{3367612C-870E-8449-9A1E-4ABE326E1BCD}" destId="{8463DF30-E306-9E41-BB3C-E7EB1C0FEDDC}" srcOrd="1" destOrd="0" parTransId="{121E9001-6737-6240-9E85-CA51C32C3BC0}" sibTransId="{559B8AB7-D69A-3C48-9627-560CB0B3A0B9}"/>
    <dgm:cxn modelId="{3851140E-B047-A246-8F43-48AB719625CC}" type="presParOf" srcId="{5FB9ED1D-A128-1C4E-A684-44F6CE1EF1A2}" destId="{C82161E3-CE54-ED4D-AA4B-DCD870E8EAF1}" srcOrd="0" destOrd="0" presId="urn:microsoft.com/office/officeart/2009/3/layout/PlusandMinus"/>
    <dgm:cxn modelId="{BDD2C3EA-699F-854D-A282-5D441C4BFCBC}" type="presParOf" srcId="{5FB9ED1D-A128-1C4E-A684-44F6CE1EF1A2}" destId="{6FC7CABF-C262-E84E-8818-56B237F66CD7}" srcOrd="1" destOrd="0" presId="urn:microsoft.com/office/officeart/2009/3/layout/PlusandMinus"/>
    <dgm:cxn modelId="{283952B6-CBBB-FB4D-9AAA-57BA6EE299BD}" type="presParOf" srcId="{5FB9ED1D-A128-1C4E-A684-44F6CE1EF1A2}" destId="{209F1292-6762-CA4E-9C96-F7438648BB96}" srcOrd="2" destOrd="0" presId="urn:microsoft.com/office/officeart/2009/3/layout/PlusandMinus"/>
    <dgm:cxn modelId="{9D85E6CE-AC0C-6E49-9146-4A67E83152A4}" type="presParOf" srcId="{5FB9ED1D-A128-1C4E-A684-44F6CE1EF1A2}" destId="{6C330A3E-BCEA-904E-BABD-77ED4DD08CED}" srcOrd="3" destOrd="0" presId="urn:microsoft.com/office/officeart/2009/3/layout/PlusandMinus"/>
    <dgm:cxn modelId="{341CFA3D-BCE8-EA4B-8035-DEB0EF315EFD}" type="presParOf" srcId="{5FB9ED1D-A128-1C4E-A684-44F6CE1EF1A2}" destId="{4D443810-F818-854D-B9C6-6652E87C49AB}" srcOrd="4" destOrd="0" presId="urn:microsoft.com/office/officeart/2009/3/layout/PlusandMinus"/>
    <dgm:cxn modelId="{27989D7C-F9AE-BA46-A66A-80F7D68F0338}" type="presParOf" srcId="{5FB9ED1D-A128-1C4E-A684-44F6CE1EF1A2}" destId="{911128CB-6F53-BD4F-B2D1-21AAE09FDE43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33AA6E-0407-4F4A-BE19-0BA8159DD2A0}" type="doc">
      <dgm:prSet loTypeId="urn:microsoft.com/office/officeart/2009/3/layout/PlusandMinu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36C398-3709-C444-A68F-B9E6398A2C6E}">
      <dgm:prSet/>
      <dgm:spPr/>
      <dgm:t>
        <a:bodyPr/>
        <a:lstStyle/>
        <a:p>
          <a:pPr rtl="0">
            <a:lnSpc>
              <a:spcPct val="100000"/>
            </a:lnSpc>
            <a:spcBef>
              <a:spcPts val="500"/>
            </a:spcBef>
            <a:spcAft>
              <a:spcPts val="1000"/>
            </a:spcAft>
          </a:pPr>
          <a:r>
            <a:rPr lang="en-CA" b="1" dirty="0" smtClean="0"/>
            <a:t>Strengths</a:t>
          </a:r>
          <a:endParaRPr lang="en-CA" dirty="0"/>
        </a:p>
      </dgm:t>
    </dgm:pt>
    <dgm:pt modelId="{67A00678-41BD-1F4D-8010-4A4267CFBD5D}" type="parTrans" cxnId="{A0115FDA-2AFF-B14C-A253-4D1667D8AA39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EB22D61B-AB14-314B-B55F-F7F386C00960}" type="sibTrans" cxnId="{A0115FDA-2AFF-B14C-A253-4D1667D8AA39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CC61F339-8525-4444-A737-3789CA041E73}">
      <dgm:prSet/>
      <dgm:spPr/>
      <dgm:t>
        <a:bodyPr/>
        <a:lstStyle/>
        <a:p>
          <a:pPr rtl="0">
            <a:lnSpc>
              <a:spcPct val="10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strong corporate culture and HR management</a:t>
          </a:r>
          <a:endParaRPr lang="en-CA" dirty="0"/>
        </a:p>
      </dgm:t>
    </dgm:pt>
    <dgm:pt modelId="{0D8FF2D7-4EBA-C041-AE15-BE1C1C5684E5}" type="parTrans" cxnId="{3FCAE65C-2105-2E4E-A0FF-17D5D46EC708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2CB3B20C-E9BE-194B-976A-8429030B4048}" type="sibTrans" cxnId="{3FCAE65C-2105-2E4E-A0FF-17D5D46EC708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A72C327D-E22B-DE49-B0E5-37E49420592C}">
      <dgm:prSet/>
      <dgm:spPr/>
      <dgm:t>
        <a:bodyPr/>
        <a:lstStyle/>
        <a:p>
          <a:pPr rtl="0">
            <a:lnSpc>
              <a:spcPct val="90000"/>
            </a:lnSpc>
            <a:spcBef>
              <a:spcPts val="500"/>
            </a:spcBef>
            <a:spcAft>
              <a:spcPts val="1000"/>
            </a:spcAft>
          </a:pPr>
          <a:r>
            <a:rPr lang="en-CA" b="1" smtClean="0"/>
            <a:t>Weaknesses</a:t>
          </a:r>
          <a:endParaRPr lang="en-CA"/>
        </a:p>
      </dgm:t>
    </dgm:pt>
    <dgm:pt modelId="{DADC8FD4-99EA-C044-B16B-D52C109A74A5}" type="parTrans" cxnId="{BD618E42-0DC5-C242-BE78-524FD19562F1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91BE25CF-5DFB-4548-9330-0E55E70E3EB0}" type="sibTrans" cxnId="{BD618E42-0DC5-C242-BE78-524FD19562F1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DBD937A7-7D52-BF4C-AF3C-F190C2B07B58}">
      <dgm:prSet/>
      <dgm:spPr/>
      <dgm:t>
        <a:bodyPr/>
        <a:lstStyle/>
        <a:p>
          <a:pPr rtl="0">
            <a:lnSpc>
              <a:spcPct val="9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CSR efforts perceived negatively</a:t>
          </a:r>
          <a:endParaRPr lang="en-CA" dirty="0"/>
        </a:p>
      </dgm:t>
    </dgm:pt>
    <dgm:pt modelId="{D7E120DF-9C73-C24B-81C7-C246919821D6}" type="parTrans" cxnId="{5FE5BAA7-BAA8-5147-9538-6820434B7C9D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A3579BA4-7332-3F4C-900E-D81B78EF337E}" type="sibTrans" cxnId="{5FE5BAA7-BAA8-5147-9538-6820434B7C9D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9C22A51E-F91F-674D-890E-8A92882CDE63}">
      <dgm:prSet/>
      <dgm:spPr/>
      <dgm:t>
        <a:bodyPr/>
        <a:lstStyle/>
        <a:p>
          <a:pPr rtl="0">
            <a:lnSpc>
              <a:spcPct val="10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reliance on government and institutions</a:t>
          </a:r>
          <a:endParaRPr lang="en-CA" dirty="0"/>
        </a:p>
      </dgm:t>
    </dgm:pt>
    <dgm:pt modelId="{3DE96948-59C8-4647-9268-59E7605C1237}" type="parTrans" cxnId="{1393E53E-73BC-2846-AF51-D673670FE6DF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72717274-A372-634F-82F4-E94368B59484}" type="sibTrans" cxnId="{1393E53E-73BC-2846-AF51-D673670FE6DF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1C60FEBA-F633-D844-A1C8-CD632C66A22B}">
      <dgm:prSet/>
      <dgm:spPr/>
      <dgm:t>
        <a:bodyPr/>
        <a:lstStyle/>
        <a:p>
          <a:pPr rtl="0">
            <a:lnSpc>
              <a:spcPct val="9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poor cultural understanding and communication with stakeholders</a:t>
          </a:r>
          <a:endParaRPr lang="en-CA" dirty="0"/>
        </a:p>
      </dgm:t>
    </dgm:pt>
    <dgm:pt modelId="{3284B65B-48CD-0F48-AF8E-B09B2FE5C142}" type="parTrans" cxnId="{9DBF69A4-90F8-554F-857E-58A2FB9CB243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7F46593B-D3EA-E643-9B63-EE5079576BD5}" type="sibTrans" cxnId="{9DBF69A4-90F8-554F-857E-58A2FB9CB243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42C806E8-DF78-F841-8759-AD1CFDDC4047}">
      <dgm:prSet/>
      <dgm:spPr/>
      <dgm:t>
        <a:bodyPr/>
        <a:lstStyle/>
        <a:p>
          <a:pPr rtl="0">
            <a:lnSpc>
              <a:spcPct val="10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advanced technology and global expertise</a:t>
          </a:r>
          <a:endParaRPr lang="en-CA" dirty="0"/>
        </a:p>
      </dgm:t>
    </dgm:pt>
    <dgm:pt modelId="{9B27F6F1-AE5E-744B-B97F-FCC1F50FDB82}" type="parTrans" cxnId="{B95A21FD-4438-B243-B13F-C111AAA4C3AF}">
      <dgm:prSet/>
      <dgm:spPr/>
      <dgm:t>
        <a:bodyPr/>
        <a:lstStyle/>
        <a:p>
          <a:endParaRPr lang="en-US"/>
        </a:p>
      </dgm:t>
    </dgm:pt>
    <dgm:pt modelId="{D92FCEC6-36B9-9C45-85E4-553404102B20}" type="sibTrans" cxnId="{B95A21FD-4438-B243-B13F-C111AAA4C3AF}">
      <dgm:prSet/>
      <dgm:spPr/>
      <dgm:t>
        <a:bodyPr/>
        <a:lstStyle/>
        <a:p>
          <a:endParaRPr lang="en-US"/>
        </a:p>
      </dgm:t>
    </dgm:pt>
    <dgm:pt modelId="{31071842-5B68-8C4F-A31C-526477E53118}" type="pres">
      <dgm:prSet presAssocID="{9F33AA6E-0407-4F4A-BE19-0BA8159DD2A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B3E540-6BFB-6F43-B8E5-3C9D82D9EECE}" type="pres">
      <dgm:prSet presAssocID="{9F33AA6E-0407-4F4A-BE19-0BA8159DD2A0}" presName="Background" presStyleLbl="bgImgPlace1" presStyleIdx="0" presStyleCnt="1"/>
      <dgm:spPr/>
    </dgm:pt>
    <dgm:pt modelId="{D7E16CAB-9173-1D46-B023-EF562ECDD6E6}" type="pres">
      <dgm:prSet presAssocID="{9F33AA6E-0407-4F4A-BE19-0BA8159DD2A0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25798-B50C-CC4F-9871-6625D5F82766}" type="pres">
      <dgm:prSet presAssocID="{9F33AA6E-0407-4F4A-BE19-0BA8159DD2A0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C8D9A-65DC-0F45-88A2-9EDE6053CF86}" type="pres">
      <dgm:prSet presAssocID="{9F33AA6E-0407-4F4A-BE19-0BA8159DD2A0}" presName="Plus" presStyleLbl="alignNode1" presStyleIdx="0" presStyleCnt="2"/>
      <dgm:spPr/>
    </dgm:pt>
    <dgm:pt modelId="{D4A645E5-7CA6-AE4A-9794-B1B226FC7CA2}" type="pres">
      <dgm:prSet presAssocID="{9F33AA6E-0407-4F4A-BE19-0BA8159DD2A0}" presName="Minus" presStyleLbl="alignNode1" presStyleIdx="1" presStyleCnt="2"/>
      <dgm:spPr/>
    </dgm:pt>
    <dgm:pt modelId="{C4E139F2-6F49-B44D-BBB1-16A88267D951}" type="pres">
      <dgm:prSet presAssocID="{9F33AA6E-0407-4F4A-BE19-0BA8159DD2A0}" presName="Divider" presStyleLbl="parChTrans1D1" presStyleIdx="0" presStyleCnt="1"/>
      <dgm:spPr/>
    </dgm:pt>
  </dgm:ptLst>
  <dgm:cxnLst>
    <dgm:cxn modelId="{3FCAE65C-2105-2E4E-A0FF-17D5D46EC708}" srcId="{2636C398-3709-C444-A68F-B9E6398A2C6E}" destId="{CC61F339-8525-4444-A737-3789CA041E73}" srcOrd="0" destOrd="0" parTransId="{0D8FF2D7-4EBA-C041-AE15-BE1C1C5684E5}" sibTransId="{2CB3B20C-E9BE-194B-976A-8429030B4048}"/>
    <dgm:cxn modelId="{CF1F49B4-0129-8649-AC4A-BD7564335225}" type="presOf" srcId="{DBD937A7-7D52-BF4C-AF3C-F190C2B07B58}" destId="{A5125798-B50C-CC4F-9871-6625D5F82766}" srcOrd="0" destOrd="1" presId="urn:microsoft.com/office/officeart/2009/3/layout/PlusandMinus"/>
    <dgm:cxn modelId="{A0115FDA-2AFF-B14C-A253-4D1667D8AA39}" srcId="{9F33AA6E-0407-4F4A-BE19-0BA8159DD2A0}" destId="{2636C398-3709-C444-A68F-B9E6398A2C6E}" srcOrd="0" destOrd="0" parTransId="{67A00678-41BD-1F4D-8010-4A4267CFBD5D}" sibTransId="{EB22D61B-AB14-314B-B55F-F7F386C00960}"/>
    <dgm:cxn modelId="{B95A21FD-4438-B243-B13F-C111AAA4C3AF}" srcId="{2636C398-3709-C444-A68F-B9E6398A2C6E}" destId="{42C806E8-DF78-F841-8759-AD1CFDDC4047}" srcOrd="1" destOrd="0" parTransId="{9B27F6F1-AE5E-744B-B97F-FCC1F50FDB82}" sibTransId="{D92FCEC6-36B9-9C45-85E4-553404102B20}"/>
    <dgm:cxn modelId="{B5BCFBDD-079B-AD4A-AE1A-6B99BD55CB4A}" type="presOf" srcId="{1C60FEBA-F633-D844-A1C8-CD632C66A22B}" destId="{A5125798-B50C-CC4F-9871-6625D5F82766}" srcOrd="0" destOrd="3" presId="urn:microsoft.com/office/officeart/2009/3/layout/PlusandMinus"/>
    <dgm:cxn modelId="{10018B61-91AD-1348-87CA-F1E39F95394A}" type="presOf" srcId="{A72C327D-E22B-DE49-B0E5-37E49420592C}" destId="{A5125798-B50C-CC4F-9871-6625D5F82766}" srcOrd="0" destOrd="0" presId="urn:microsoft.com/office/officeart/2009/3/layout/PlusandMinus"/>
    <dgm:cxn modelId="{856B40B9-78CA-1745-B2AE-2E435AE4E7FA}" type="presOf" srcId="{2636C398-3709-C444-A68F-B9E6398A2C6E}" destId="{D7E16CAB-9173-1D46-B023-EF562ECDD6E6}" srcOrd="0" destOrd="0" presId="urn:microsoft.com/office/officeart/2009/3/layout/PlusandMinus"/>
    <dgm:cxn modelId="{908E2B1E-BC92-9043-93D6-68F6A374B41C}" type="presOf" srcId="{42C806E8-DF78-F841-8759-AD1CFDDC4047}" destId="{D7E16CAB-9173-1D46-B023-EF562ECDD6E6}" srcOrd="0" destOrd="2" presId="urn:microsoft.com/office/officeart/2009/3/layout/PlusandMinus"/>
    <dgm:cxn modelId="{1393E53E-73BC-2846-AF51-D673670FE6DF}" srcId="{A72C327D-E22B-DE49-B0E5-37E49420592C}" destId="{9C22A51E-F91F-674D-890E-8A92882CDE63}" srcOrd="1" destOrd="0" parTransId="{3DE96948-59C8-4647-9268-59E7605C1237}" sibTransId="{72717274-A372-634F-82F4-E94368B59484}"/>
    <dgm:cxn modelId="{9DBF69A4-90F8-554F-857E-58A2FB9CB243}" srcId="{A72C327D-E22B-DE49-B0E5-37E49420592C}" destId="{1C60FEBA-F633-D844-A1C8-CD632C66A22B}" srcOrd="2" destOrd="0" parTransId="{3284B65B-48CD-0F48-AF8E-B09B2FE5C142}" sibTransId="{7F46593B-D3EA-E643-9B63-EE5079576BD5}"/>
    <dgm:cxn modelId="{694C52A7-0D36-0B48-9FD0-348624A2ACD1}" type="presOf" srcId="{9F33AA6E-0407-4F4A-BE19-0BA8159DD2A0}" destId="{31071842-5B68-8C4F-A31C-526477E53118}" srcOrd="0" destOrd="0" presId="urn:microsoft.com/office/officeart/2009/3/layout/PlusandMinus"/>
    <dgm:cxn modelId="{5FE5BAA7-BAA8-5147-9538-6820434B7C9D}" srcId="{A72C327D-E22B-DE49-B0E5-37E49420592C}" destId="{DBD937A7-7D52-BF4C-AF3C-F190C2B07B58}" srcOrd="0" destOrd="0" parTransId="{D7E120DF-9C73-C24B-81C7-C246919821D6}" sibTransId="{A3579BA4-7332-3F4C-900E-D81B78EF337E}"/>
    <dgm:cxn modelId="{067B07FE-B59C-E94E-9923-1440B9B93AA5}" type="presOf" srcId="{9C22A51E-F91F-674D-890E-8A92882CDE63}" destId="{A5125798-B50C-CC4F-9871-6625D5F82766}" srcOrd="0" destOrd="2" presId="urn:microsoft.com/office/officeart/2009/3/layout/PlusandMinus"/>
    <dgm:cxn modelId="{BD618E42-0DC5-C242-BE78-524FD19562F1}" srcId="{9F33AA6E-0407-4F4A-BE19-0BA8159DD2A0}" destId="{A72C327D-E22B-DE49-B0E5-37E49420592C}" srcOrd="1" destOrd="0" parTransId="{DADC8FD4-99EA-C044-B16B-D52C109A74A5}" sibTransId="{91BE25CF-5DFB-4548-9330-0E55E70E3EB0}"/>
    <dgm:cxn modelId="{DAFEA51E-B695-4E44-800D-ADF01476291A}" type="presOf" srcId="{CC61F339-8525-4444-A737-3789CA041E73}" destId="{D7E16CAB-9173-1D46-B023-EF562ECDD6E6}" srcOrd="0" destOrd="1" presId="urn:microsoft.com/office/officeart/2009/3/layout/PlusandMinus"/>
    <dgm:cxn modelId="{628D314E-6AF0-9B4E-8DBC-F0E851E015AC}" type="presParOf" srcId="{31071842-5B68-8C4F-A31C-526477E53118}" destId="{EBB3E540-6BFB-6F43-B8E5-3C9D82D9EECE}" srcOrd="0" destOrd="0" presId="urn:microsoft.com/office/officeart/2009/3/layout/PlusandMinus"/>
    <dgm:cxn modelId="{AA58CEE6-37C2-5B49-A25D-4621B0382BC3}" type="presParOf" srcId="{31071842-5B68-8C4F-A31C-526477E53118}" destId="{D7E16CAB-9173-1D46-B023-EF562ECDD6E6}" srcOrd="1" destOrd="0" presId="urn:microsoft.com/office/officeart/2009/3/layout/PlusandMinus"/>
    <dgm:cxn modelId="{91BFCB6D-E97A-7147-845B-35F248C19C86}" type="presParOf" srcId="{31071842-5B68-8C4F-A31C-526477E53118}" destId="{A5125798-B50C-CC4F-9871-6625D5F82766}" srcOrd="2" destOrd="0" presId="urn:microsoft.com/office/officeart/2009/3/layout/PlusandMinus"/>
    <dgm:cxn modelId="{8F2A69B7-C826-3A42-BE20-C1BE3DF45895}" type="presParOf" srcId="{31071842-5B68-8C4F-A31C-526477E53118}" destId="{EAEC8D9A-65DC-0F45-88A2-9EDE6053CF86}" srcOrd="3" destOrd="0" presId="urn:microsoft.com/office/officeart/2009/3/layout/PlusandMinus"/>
    <dgm:cxn modelId="{3692AF46-A118-9F48-ABB9-B1445B970E08}" type="presParOf" srcId="{31071842-5B68-8C4F-A31C-526477E53118}" destId="{D4A645E5-7CA6-AE4A-9794-B1B226FC7CA2}" srcOrd="4" destOrd="0" presId="urn:microsoft.com/office/officeart/2009/3/layout/PlusandMinus"/>
    <dgm:cxn modelId="{915D7272-7854-744E-96CE-E1A6E5AED247}" type="presParOf" srcId="{31071842-5B68-8C4F-A31C-526477E53118}" destId="{C4E139F2-6F49-B44D-BBB1-16A88267D95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8071F2-AA1D-4B0C-A84D-D49EF586066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5F629CC-D727-4D50-A201-7E9D8A961EC4}">
      <dgm:prSet phldrT="[Text]"/>
      <dgm:spPr/>
      <dgm:t>
        <a:bodyPr/>
        <a:lstStyle/>
        <a:p>
          <a:r>
            <a:rPr lang="en-US" dirty="0" smtClean="0"/>
            <a:t>Maximize Profits</a:t>
          </a:r>
          <a:endParaRPr lang="en-CA" dirty="0"/>
        </a:p>
      </dgm:t>
    </dgm:pt>
    <dgm:pt modelId="{5399C5E1-0FB5-40BB-B8CE-935DBBB09C44}" type="parTrans" cxnId="{8FFA9446-A211-4167-A4CD-A3F381B14E32}">
      <dgm:prSet/>
      <dgm:spPr/>
      <dgm:t>
        <a:bodyPr/>
        <a:lstStyle/>
        <a:p>
          <a:endParaRPr lang="en-CA"/>
        </a:p>
      </dgm:t>
    </dgm:pt>
    <dgm:pt modelId="{09005C36-AC78-4596-A2CE-0DD6CF91327C}" type="sibTrans" cxnId="{8FFA9446-A211-4167-A4CD-A3F381B14E32}">
      <dgm:prSet/>
      <dgm:spPr/>
      <dgm:t>
        <a:bodyPr/>
        <a:lstStyle/>
        <a:p>
          <a:endParaRPr lang="en-CA"/>
        </a:p>
      </dgm:t>
    </dgm:pt>
    <dgm:pt modelId="{93630D3D-BB7E-4AE6-BCF0-61F6EF5E77B1}">
      <dgm:prSet phldrT="[Text]"/>
      <dgm:spPr/>
      <dgm:t>
        <a:bodyPr/>
        <a:lstStyle/>
        <a:p>
          <a:r>
            <a:rPr lang="en-US" dirty="0" smtClean="0"/>
            <a:t>Minimize negative impacts on local communities</a:t>
          </a:r>
          <a:endParaRPr lang="en-CA" dirty="0"/>
        </a:p>
      </dgm:t>
    </dgm:pt>
    <dgm:pt modelId="{9EA3491E-A244-4EF4-AE84-D4446AD4E4B1}" type="parTrans" cxnId="{0CD925D7-E0EF-4281-BE3C-353FF2D92B85}">
      <dgm:prSet/>
      <dgm:spPr/>
      <dgm:t>
        <a:bodyPr/>
        <a:lstStyle/>
        <a:p>
          <a:endParaRPr lang="en-CA"/>
        </a:p>
      </dgm:t>
    </dgm:pt>
    <dgm:pt modelId="{55600A0A-1DD8-4447-A3CE-01205A879483}" type="sibTrans" cxnId="{0CD925D7-E0EF-4281-BE3C-353FF2D92B85}">
      <dgm:prSet/>
      <dgm:spPr/>
      <dgm:t>
        <a:bodyPr/>
        <a:lstStyle/>
        <a:p>
          <a:endParaRPr lang="en-CA"/>
        </a:p>
      </dgm:t>
    </dgm:pt>
    <dgm:pt modelId="{4FCF07F7-9F32-45CD-B2FB-BDDF7B5A4744}" type="pres">
      <dgm:prSet presAssocID="{378071F2-AA1D-4B0C-A84D-D49EF586066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48C52-8C76-411F-B196-A58D706E33B6}" type="pres">
      <dgm:prSet presAssocID="{378071F2-AA1D-4B0C-A84D-D49EF5860667}" presName="divider" presStyleLbl="fgShp" presStyleIdx="0" presStyleCnt="1" custScaleY="149541"/>
      <dgm:spPr>
        <a:solidFill>
          <a:srgbClr val="648933"/>
        </a:solidFill>
        <a:ln>
          <a:noFill/>
        </a:ln>
      </dgm:spPr>
    </dgm:pt>
    <dgm:pt modelId="{1D397F12-5F0F-4324-BB30-C21617A4E9CD}" type="pres">
      <dgm:prSet presAssocID="{75F629CC-D727-4D50-A201-7E9D8A961EC4}" presName="downArrow" presStyleLbl="node1" presStyleIdx="0" presStyleCnt="2" custLinFactX="52901" custLinFactY="25051" custLinFactNeighborX="100000" custLinFactNeighborY="100000"/>
      <dgm:spPr/>
    </dgm:pt>
    <dgm:pt modelId="{5DEE5850-9C86-4E06-9BE3-83053BB89F82}" type="pres">
      <dgm:prSet presAssocID="{75F629CC-D727-4D50-A201-7E9D8A961EC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F6B207-334D-484B-8CF6-9C3C42A2B8CB}" type="pres">
      <dgm:prSet presAssocID="{93630D3D-BB7E-4AE6-BCF0-61F6EF5E77B1}" presName="upArrow" presStyleLbl="node1" presStyleIdx="1" presStyleCnt="2" custLinFactX="-44011" custLinFactY="-26368" custLinFactNeighborX="-100000" custLinFactNeighborY="-100000"/>
      <dgm:spPr/>
    </dgm:pt>
    <dgm:pt modelId="{8A8877A6-73F7-437E-87BF-24506E4468E9}" type="pres">
      <dgm:prSet presAssocID="{93630D3D-BB7E-4AE6-BCF0-61F6EF5E77B1}" presName="upArrowText" presStyleLbl="revTx" presStyleIdx="1" presStyleCnt="2" custScaleX="16066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857106F-0193-ED42-9A3E-BF0C7CF0112A}" type="presOf" srcId="{93630D3D-BB7E-4AE6-BCF0-61F6EF5E77B1}" destId="{8A8877A6-73F7-437E-87BF-24506E4468E9}" srcOrd="0" destOrd="0" presId="urn:microsoft.com/office/officeart/2005/8/layout/arrow3"/>
    <dgm:cxn modelId="{8FFA9446-A211-4167-A4CD-A3F381B14E32}" srcId="{378071F2-AA1D-4B0C-A84D-D49EF5860667}" destId="{75F629CC-D727-4D50-A201-7E9D8A961EC4}" srcOrd="0" destOrd="0" parTransId="{5399C5E1-0FB5-40BB-B8CE-935DBBB09C44}" sibTransId="{09005C36-AC78-4596-A2CE-0DD6CF91327C}"/>
    <dgm:cxn modelId="{0CD925D7-E0EF-4281-BE3C-353FF2D92B85}" srcId="{378071F2-AA1D-4B0C-A84D-D49EF5860667}" destId="{93630D3D-BB7E-4AE6-BCF0-61F6EF5E77B1}" srcOrd="1" destOrd="0" parTransId="{9EA3491E-A244-4EF4-AE84-D4446AD4E4B1}" sibTransId="{55600A0A-1DD8-4447-A3CE-01205A879483}"/>
    <dgm:cxn modelId="{C0686E75-1A0C-BD4B-9BD2-B14FB6E852E4}" type="presOf" srcId="{75F629CC-D727-4D50-A201-7E9D8A961EC4}" destId="{5DEE5850-9C86-4E06-9BE3-83053BB89F82}" srcOrd="0" destOrd="0" presId="urn:microsoft.com/office/officeart/2005/8/layout/arrow3"/>
    <dgm:cxn modelId="{E28F7426-4260-3543-A0B4-F6C04E361057}" type="presOf" srcId="{378071F2-AA1D-4B0C-A84D-D49EF5860667}" destId="{4FCF07F7-9F32-45CD-B2FB-BDDF7B5A4744}" srcOrd="0" destOrd="0" presId="urn:microsoft.com/office/officeart/2005/8/layout/arrow3"/>
    <dgm:cxn modelId="{63B0A693-A911-1D47-BF60-FD7AD975EA66}" type="presParOf" srcId="{4FCF07F7-9F32-45CD-B2FB-BDDF7B5A4744}" destId="{5D648C52-8C76-411F-B196-A58D706E33B6}" srcOrd="0" destOrd="0" presId="urn:microsoft.com/office/officeart/2005/8/layout/arrow3"/>
    <dgm:cxn modelId="{0DE46A00-B76E-9149-9385-B922B0279BBC}" type="presParOf" srcId="{4FCF07F7-9F32-45CD-B2FB-BDDF7B5A4744}" destId="{1D397F12-5F0F-4324-BB30-C21617A4E9CD}" srcOrd="1" destOrd="0" presId="urn:microsoft.com/office/officeart/2005/8/layout/arrow3"/>
    <dgm:cxn modelId="{A4405C1F-2287-9843-9B95-1E27CE008EF5}" type="presParOf" srcId="{4FCF07F7-9F32-45CD-B2FB-BDDF7B5A4744}" destId="{5DEE5850-9C86-4E06-9BE3-83053BB89F82}" srcOrd="2" destOrd="0" presId="urn:microsoft.com/office/officeart/2005/8/layout/arrow3"/>
    <dgm:cxn modelId="{7B05B2ED-8F8D-7C44-A867-820E43DC78E6}" type="presParOf" srcId="{4FCF07F7-9F32-45CD-B2FB-BDDF7B5A4744}" destId="{0AF6B207-334D-484B-8CF6-9C3C42A2B8CB}" srcOrd="3" destOrd="0" presId="urn:microsoft.com/office/officeart/2005/8/layout/arrow3"/>
    <dgm:cxn modelId="{4CEC2A58-0584-BC4D-8EBE-D3755ADD8522}" type="presParOf" srcId="{4FCF07F7-9F32-45CD-B2FB-BDDF7B5A4744}" destId="{8A8877A6-73F7-437E-87BF-24506E4468E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EF3C15-B1FD-44EF-985F-60627B2CC983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9E87DA2-553D-4D2F-87B8-CFC1C3743534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3 pillars strategy</a:t>
          </a:r>
          <a:endParaRPr lang="fr-CA" dirty="0">
            <a:solidFill>
              <a:srgbClr val="FFFFFF"/>
            </a:solidFill>
          </a:endParaRPr>
        </a:p>
      </dgm:t>
    </dgm:pt>
    <dgm:pt modelId="{3D7A1696-8B69-4A26-AE61-3C4578D5F6B4}" type="parTrans" cxnId="{ECBD5697-9149-4740-BF4D-436387CA05C1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6C21E6CF-BD34-4E12-8623-00263D2BB348}" type="sibTrans" cxnId="{ECBD5697-9149-4740-BF4D-436387CA05C1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278713EF-43B6-4627-B069-EC5259CB4BDD}">
      <dgm:prSet phldrT="[Text]"/>
      <dgm:spPr/>
      <dgm:t>
        <a:bodyPr/>
        <a:lstStyle/>
        <a:p>
          <a:r>
            <a:rPr lang="en-US" smtClean="0">
              <a:solidFill>
                <a:srgbClr val="FFFFFF"/>
              </a:solidFill>
            </a:rPr>
            <a:t>Health</a:t>
          </a:r>
          <a:endParaRPr lang="fr-CA" dirty="0">
            <a:solidFill>
              <a:srgbClr val="FFFFFF"/>
            </a:solidFill>
          </a:endParaRPr>
        </a:p>
      </dgm:t>
    </dgm:pt>
    <dgm:pt modelId="{EB80B3CE-F974-431A-9D39-94B69C320E04}" type="parTrans" cxnId="{3B950288-A8C4-4129-A6C7-DF377006DD53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B0EFBC2B-8BC7-4404-AFCB-DAA5091FE5DC}" type="sibTrans" cxnId="{3B950288-A8C4-4129-A6C7-DF377006DD53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6E0D4DCA-B376-4770-91E9-52807A219491}">
      <dgm:prSet phldrT="[Text]"/>
      <dgm:spPr/>
      <dgm:t>
        <a:bodyPr/>
        <a:lstStyle/>
        <a:p>
          <a:r>
            <a:rPr lang="en-US" smtClean="0">
              <a:solidFill>
                <a:srgbClr val="FFFFFF"/>
              </a:solidFill>
            </a:rPr>
            <a:t>Environment</a:t>
          </a:r>
          <a:endParaRPr lang="fr-CA" dirty="0">
            <a:solidFill>
              <a:srgbClr val="FFFFFF"/>
            </a:solidFill>
          </a:endParaRPr>
        </a:p>
      </dgm:t>
    </dgm:pt>
    <dgm:pt modelId="{E6EBC696-CAF1-4DF4-B06B-D275349C49BD}" type="parTrans" cxnId="{46C03073-18CE-4B6F-90FC-CE97E69CD34E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7C941650-6E18-4AFC-890B-DAF03FD097AC}" type="sibTrans" cxnId="{46C03073-18CE-4B6F-90FC-CE97E69CD34E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6625DCDC-A775-4406-98EA-AC370BA4FFB0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Social and Community</a:t>
          </a:r>
          <a:endParaRPr lang="fr-CA" dirty="0">
            <a:solidFill>
              <a:srgbClr val="FFFFFF"/>
            </a:solidFill>
          </a:endParaRPr>
        </a:p>
      </dgm:t>
    </dgm:pt>
    <dgm:pt modelId="{3FCC96B6-03B8-436A-AE74-D4498E09C8F7}" type="parTrans" cxnId="{150AA9F6-DF4F-49CC-8BBE-EC562A70EBC5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B1BAACA7-F053-43F7-9033-85ED52B7247F}" type="sibTrans" cxnId="{150AA9F6-DF4F-49CC-8BBE-EC562A70EBC5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ACE4C821-9004-4928-AE53-19D399116ECE}" type="pres">
      <dgm:prSet presAssocID="{2AEF3C15-B1FD-44EF-985F-60627B2CC9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3968C4-BAB4-4201-AF61-DD5663F4977F}" type="pres">
      <dgm:prSet presAssocID="{99E87DA2-553D-4D2F-87B8-CFC1C3743534}" presName="roof" presStyleLbl="dkBgShp" presStyleIdx="0" presStyleCnt="2" custLinFactNeighborY="0"/>
      <dgm:spPr/>
      <dgm:t>
        <a:bodyPr/>
        <a:lstStyle/>
        <a:p>
          <a:endParaRPr lang="en-US"/>
        </a:p>
      </dgm:t>
    </dgm:pt>
    <dgm:pt modelId="{D480CF72-6DBF-4BA0-BF38-38A634846FA4}" type="pres">
      <dgm:prSet presAssocID="{99E87DA2-553D-4D2F-87B8-CFC1C3743534}" presName="pillars" presStyleCnt="0"/>
      <dgm:spPr/>
      <dgm:t>
        <a:bodyPr/>
        <a:lstStyle/>
        <a:p>
          <a:endParaRPr lang="en-US"/>
        </a:p>
      </dgm:t>
    </dgm:pt>
    <dgm:pt modelId="{E92D0A4D-37CF-4D6F-89F1-060365074851}" type="pres">
      <dgm:prSet presAssocID="{99E87DA2-553D-4D2F-87B8-CFC1C37435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C8EAD-2F18-4983-8408-C1DDF0AF6E6A}" type="pres">
      <dgm:prSet presAssocID="{6E0D4DCA-B376-4770-91E9-52807A21949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51662-0BB3-47A2-8BB2-83A690C519A0}" type="pres">
      <dgm:prSet presAssocID="{6625DCDC-A775-4406-98EA-AC370BA4FFB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E9BC-EBDD-4632-9254-F5A8093B837A}" type="pres">
      <dgm:prSet presAssocID="{99E87DA2-553D-4D2F-87B8-CFC1C3743534}" presName="base" presStyleLbl="dkBgShp" presStyleIdx="1" presStyleCnt="2" custFlipVert="1" custScaleX="15999" custScaleY="15237" custLinFactNeighborX="666" custLinFactNeighborY="-3246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CBD5697-9149-4740-BF4D-436387CA05C1}" srcId="{2AEF3C15-B1FD-44EF-985F-60627B2CC983}" destId="{99E87DA2-553D-4D2F-87B8-CFC1C3743534}" srcOrd="0" destOrd="0" parTransId="{3D7A1696-8B69-4A26-AE61-3C4578D5F6B4}" sibTransId="{6C21E6CF-BD34-4E12-8623-00263D2BB348}"/>
    <dgm:cxn modelId="{B8F8C3ED-DA3A-D34C-97A6-95F842F37016}" type="presOf" srcId="{278713EF-43B6-4627-B069-EC5259CB4BDD}" destId="{E92D0A4D-37CF-4D6F-89F1-060365074851}" srcOrd="0" destOrd="0" presId="urn:microsoft.com/office/officeart/2005/8/layout/hList3"/>
    <dgm:cxn modelId="{4A7957E6-FF5D-BD48-A2F2-F7B7CD12319A}" type="presOf" srcId="{99E87DA2-553D-4D2F-87B8-CFC1C3743534}" destId="{033968C4-BAB4-4201-AF61-DD5663F4977F}" srcOrd="0" destOrd="0" presId="urn:microsoft.com/office/officeart/2005/8/layout/hList3"/>
    <dgm:cxn modelId="{C6F1ACC3-4DCD-BD45-BEDB-6DBCA86CB22B}" type="presOf" srcId="{2AEF3C15-B1FD-44EF-985F-60627B2CC983}" destId="{ACE4C821-9004-4928-AE53-19D399116ECE}" srcOrd="0" destOrd="0" presId="urn:microsoft.com/office/officeart/2005/8/layout/hList3"/>
    <dgm:cxn modelId="{150AA9F6-DF4F-49CC-8BBE-EC562A70EBC5}" srcId="{99E87DA2-553D-4D2F-87B8-CFC1C3743534}" destId="{6625DCDC-A775-4406-98EA-AC370BA4FFB0}" srcOrd="2" destOrd="0" parTransId="{3FCC96B6-03B8-436A-AE74-D4498E09C8F7}" sibTransId="{B1BAACA7-F053-43F7-9033-85ED52B7247F}"/>
    <dgm:cxn modelId="{3B950288-A8C4-4129-A6C7-DF377006DD53}" srcId="{99E87DA2-553D-4D2F-87B8-CFC1C3743534}" destId="{278713EF-43B6-4627-B069-EC5259CB4BDD}" srcOrd="0" destOrd="0" parTransId="{EB80B3CE-F974-431A-9D39-94B69C320E04}" sibTransId="{B0EFBC2B-8BC7-4404-AFCB-DAA5091FE5DC}"/>
    <dgm:cxn modelId="{46C03073-18CE-4B6F-90FC-CE97E69CD34E}" srcId="{99E87DA2-553D-4D2F-87B8-CFC1C3743534}" destId="{6E0D4DCA-B376-4770-91E9-52807A219491}" srcOrd="1" destOrd="0" parTransId="{E6EBC696-CAF1-4DF4-B06B-D275349C49BD}" sibTransId="{7C941650-6E18-4AFC-890B-DAF03FD097AC}"/>
    <dgm:cxn modelId="{02BEB68A-3FAF-CA48-9F4D-4C02314AC4F2}" type="presOf" srcId="{6E0D4DCA-B376-4770-91E9-52807A219491}" destId="{39BC8EAD-2F18-4983-8408-C1DDF0AF6E6A}" srcOrd="0" destOrd="0" presId="urn:microsoft.com/office/officeart/2005/8/layout/hList3"/>
    <dgm:cxn modelId="{0A7EAEB3-61FC-3143-8003-36B30E07BCC2}" type="presOf" srcId="{6625DCDC-A775-4406-98EA-AC370BA4FFB0}" destId="{A5951662-0BB3-47A2-8BB2-83A690C519A0}" srcOrd="0" destOrd="0" presId="urn:microsoft.com/office/officeart/2005/8/layout/hList3"/>
    <dgm:cxn modelId="{FDE57B41-7288-CF45-952D-5E6E20DF3AE4}" type="presParOf" srcId="{ACE4C821-9004-4928-AE53-19D399116ECE}" destId="{033968C4-BAB4-4201-AF61-DD5663F4977F}" srcOrd="0" destOrd="0" presId="urn:microsoft.com/office/officeart/2005/8/layout/hList3"/>
    <dgm:cxn modelId="{2761F6B7-AEB1-A74C-97EA-03D5C352D092}" type="presParOf" srcId="{ACE4C821-9004-4928-AE53-19D399116ECE}" destId="{D480CF72-6DBF-4BA0-BF38-38A634846FA4}" srcOrd="1" destOrd="0" presId="urn:microsoft.com/office/officeart/2005/8/layout/hList3"/>
    <dgm:cxn modelId="{72B41530-91ED-D44D-A740-0FB8B07F9F2A}" type="presParOf" srcId="{D480CF72-6DBF-4BA0-BF38-38A634846FA4}" destId="{E92D0A4D-37CF-4D6F-89F1-060365074851}" srcOrd="0" destOrd="0" presId="urn:microsoft.com/office/officeart/2005/8/layout/hList3"/>
    <dgm:cxn modelId="{5BF4FAFB-D01E-A749-BA7A-45CC1E048699}" type="presParOf" srcId="{D480CF72-6DBF-4BA0-BF38-38A634846FA4}" destId="{39BC8EAD-2F18-4983-8408-C1DDF0AF6E6A}" srcOrd="1" destOrd="0" presId="urn:microsoft.com/office/officeart/2005/8/layout/hList3"/>
    <dgm:cxn modelId="{DDB2AACD-2108-004D-B638-895CC7420FE0}" type="presParOf" srcId="{D480CF72-6DBF-4BA0-BF38-38A634846FA4}" destId="{A5951662-0BB3-47A2-8BB2-83A690C519A0}" srcOrd="2" destOrd="0" presId="urn:microsoft.com/office/officeart/2005/8/layout/hList3"/>
    <dgm:cxn modelId="{206664DE-73FB-1A40-A40C-BD8A47B925E8}" type="presParOf" srcId="{ACE4C821-9004-4928-AE53-19D399116ECE}" destId="{449BE9BC-EBDD-4632-9254-F5A8093B837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F7C8DF-0F90-0049-8CCC-731F8AE55178}" type="doc">
      <dgm:prSet loTypeId="urn:microsoft.com/office/officeart/2009/3/layout/IncreasingArrowsProcess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6513E68-0155-424B-815D-2427D9DA909E}">
      <dgm:prSet phldrT="[Text]"/>
      <dgm:spPr>
        <a:gradFill rotWithShape="0">
          <a:gsLst>
            <a:gs pos="100000">
              <a:schemeClr val="accent1"/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Short Term (&lt;1yr)</a:t>
          </a:r>
          <a:endParaRPr lang="en-US" dirty="0"/>
        </a:p>
      </dgm:t>
    </dgm:pt>
    <dgm:pt modelId="{105CC00C-A568-2645-9C4B-3A172C8B7282}" type="parTrans" cxnId="{7D0EB767-A8C1-7F47-A7B0-BD4868BE22AB}">
      <dgm:prSet/>
      <dgm:spPr/>
      <dgm:t>
        <a:bodyPr/>
        <a:lstStyle/>
        <a:p>
          <a:endParaRPr lang="en-US"/>
        </a:p>
      </dgm:t>
    </dgm:pt>
    <dgm:pt modelId="{B1DFA208-DD4A-1446-B68F-62DFB82DEFDB}" type="sibTrans" cxnId="{7D0EB767-A8C1-7F47-A7B0-BD4868BE22AB}">
      <dgm:prSet/>
      <dgm:spPr/>
      <dgm:t>
        <a:bodyPr/>
        <a:lstStyle/>
        <a:p>
          <a:endParaRPr lang="en-US"/>
        </a:p>
      </dgm:t>
    </dgm:pt>
    <dgm:pt modelId="{38F122FE-638D-AF48-B85E-81187184A9FB}">
      <dgm:prSet phldrT="[Text]"/>
      <dgm:spPr/>
      <dgm:t>
        <a:bodyPr/>
        <a:lstStyle/>
        <a:p>
          <a:r>
            <a:rPr lang="en-US" dirty="0" smtClean="0"/>
            <a:t>Reduce noise pollution</a:t>
          </a:r>
          <a:endParaRPr lang="en-US" dirty="0"/>
        </a:p>
      </dgm:t>
    </dgm:pt>
    <dgm:pt modelId="{D718683D-4794-9C48-920B-44982E8D1149}" type="parTrans" cxnId="{CF17728E-B286-B84B-AA52-DF06800A117A}">
      <dgm:prSet/>
      <dgm:spPr/>
      <dgm:t>
        <a:bodyPr/>
        <a:lstStyle/>
        <a:p>
          <a:endParaRPr lang="en-US"/>
        </a:p>
      </dgm:t>
    </dgm:pt>
    <dgm:pt modelId="{CB08C6B8-E339-8246-ADCE-BA28A616FC33}" type="sibTrans" cxnId="{CF17728E-B286-B84B-AA52-DF06800A117A}">
      <dgm:prSet/>
      <dgm:spPr/>
      <dgm:t>
        <a:bodyPr/>
        <a:lstStyle/>
        <a:p>
          <a:endParaRPr lang="en-US"/>
        </a:p>
      </dgm:t>
    </dgm:pt>
    <dgm:pt modelId="{3054F7E2-85D8-2044-9C6A-9972CE1A092A}">
      <dgm:prSet phldrT="[Text]"/>
      <dgm:spPr>
        <a:gradFill rotWithShape="0">
          <a:gsLst>
            <a:gs pos="100000">
              <a:schemeClr val="accent1"/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Medium Term (1-2yr)</a:t>
          </a:r>
          <a:endParaRPr lang="en-US" dirty="0"/>
        </a:p>
      </dgm:t>
    </dgm:pt>
    <dgm:pt modelId="{29887FB0-516D-6F45-96E9-5BA197293D34}" type="parTrans" cxnId="{3A1D850C-699A-E945-9DE1-F6FA815B2EED}">
      <dgm:prSet/>
      <dgm:spPr/>
      <dgm:t>
        <a:bodyPr/>
        <a:lstStyle/>
        <a:p>
          <a:endParaRPr lang="en-US"/>
        </a:p>
      </dgm:t>
    </dgm:pt>
    <dgm:pt modelId="{5609561C-E1D6-9C40-9551-4D53BCA4F4A7}" type="sibTrans" cxnId="{3A1D850C-699A-E945-9DE1-F6FA815B2EED}">
      <dgm:prSet/>
      <dgm:spPr/>
      <dgm:t>
        <a:bodyPr/>
        <a:lstStyle/>
        <a:p>
          <a:endParaRPr lang="en-US"/>
        </a:p>
      </dgm:t>
    </dgm:pt>
    <dgm:pt modelId="{D877BAE8-0601-BE4D-A13E-38460C4203AE}">
      <dgm:prSet phldrT="[Text]"/>
      <dgm:spPr/>
      <dgm:t>
        <a:bodyPr/>
        <a:lstStyle/>
        <a:p>
          <a:r>
            <a:rPr lang="en-US" dirty="0" smtClean="0"/>
            <a:t>Continue investing in hospital</a:t>
          </a:r>
        </a:p>
        <a:p>
          <a:endParaRPr lang="en-US" dirty="0" smtClean="0"/>
        </a:p>
        <a:p>
          <a:r>
            <a:rPr lang="en-CA" dirty="0" smtClean="0"/>
            <a:t>Reach out to the government to get the hospital subsidised</a:t>
          </a:r>
          <a:endParaRPr lang="en-US" dirty="0"/>
        </a:p>
      </dgm:t>
    </dgm:pt>
    <dgm:pt modelId="{CC1DF8FD-5FED-7E4D-8259-C4A776897FE4}" type="parTrans" cxnId="{E58B38C9-CEA0-FF44-9BF5-A39749194596}">
      <dgm:prSet/>
      <dgm:spPr/>
      <dgm:t>
        <a:bodyPr/>
        <a:lstStyle/>
        <a:p>
          <a:endParaRPr lang="en-US"/>
        </a:p>
      </dgm:t>
    </dgm:pt>
    <dgm:pt modelId="{13F9264A-0E84-D14F-9045-B56F4845802B}" type="sibTrans" cxnId="{E58B38C9-CEA0-FF44-9BF5-A39749194596}">
      <dgm:prSet/>
      <dgm:spPr/>
      <dgm:t>
        <a:bodyPr/>
        <a:lstStyle/>
        <a:p>
          <a:endParaRPr lang="en-US"/>
        </a:p>
      </dgm:t>
    </dgm:pt>
    <dgm:pt modelId="{6CF9562B-D0EC-6C47-81FA-ACDD4DCD957B}">
      <dgm:prSet phldrT="[Text]"/>
      <dgm:spPr>
        <a:gradFill rotWithShape="0">
          <a:gsLst>
            <a:gs pos="100000">
              <a:schemeClr val="accent1"/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</a:gradFill>
      </dgm:spPr>
      <dgm:t>
        <a:bodyPr/>
        <a:lstStyle/>
        <a:p>
          <a:r>
            <a:rPr lang="en-US" dirty="0" smtClean="0"/>
            <a:t>Long Term (2yr+)</a:t>
          </a:r>
          <a:endParaRPr lang="en-US" dirty="0"/>
        </a:p>
      </dgm:t>
    </dgm:pt>
    <dgm:pt modelId="{1B476050-C7C1-EC48-89DB-B2EC9065DF06}" type="parTrans" cxnId="{D4BF20B1-F9F8-4644-8656-2D0392498D04}">
      <dgm:prSet/>
      <dgm:spPr/>
      <dgm:t>
        <a:bodyPr/>
        <a:lstStyle/>
        <a:p>
          <a:endParaRPr lang="en-US"/>
        </a:p>
      </dgm:t>
    </dgm:pt>
    <dgm:pt modelId="{9B3CB5D6-480D-2D4D-8A94-1C5BE189A3D5}" type="sibTrans" cxnId="{D4BF20B1-F9F8-4644-8656-2D0392498D04}">
      <dgm:prSet/>
      <dgm:spPr/>
      <dgm:t>
        <a:bodyPr/>
        <a:lstStyle/>
        <a:p>
          <a:endParaRPr lang="en-US"/>
        </a:p>
      </dgm:t>
    </dgm:pt>
    <dgm:pt modelId="{6F050929-1A08-DE48-B753-0346EF42F4D3}">
      <dgm:prSet phldrT="[Text]"/>
      <dgm:spPr/>
      <dgm:t>
        <a:bodyPr/>
        <a:lstStyle/>
        <a:p>
          <a:r>
            <a:rPr lang="en-CA" dirty="0" smtClean="0"/>
            <a:t>Work with the Africa “The water project” to create drinkable water</a:t>
          </a:r>
          <a:endParaRPr lang="en-US" dirty="0"/>
        </a:p>
      </dgm:t>
    </dgm:pt>
    <dgm:pt modelId="{725BBEEF-2453-6B42-885E-464922778DFE}" type="parTrans" cxnId="{3987DC5E-8B9A-0A4A-8062-1636D354584B}">
      <dgm:prSet/>
      <dgm:spPr/>
      <dgm:t>
        <a:bodyPr/>
        <a:lstStyle/>
        <a:p>
          <a:endParaRPr lang="en-US"/>
        </a:p>
      </dgm:t>
    </dgm:pt>
    <dgm:pt modelId="{FB0739E2-7C05-1041-883D-C2A61BC02FDC}" type="sibTrans" cxnId="{3987DC5E-8B9A-0A4A-8062-1636D354584B}">
      <dgm:prSet/>
      <dgm:spPr/>
      <dgm:t>
        <a:bodyPr/>
        <a:lstStyle/>
        <a:p>
          <a:endParaRPr lang="en-US"/>
        </a:p>
      </dgm:t>
    </dgm:pt>
    <dgm:pt modelId="{BEF4E6BB-3E4F-BB46-ADD4-55BD7AA5BAB7}" type="pres">
      <dgm:prSet presAssocID="{B6F7C8DF-0F90-0049-8CCC-731F8AE5517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F31C8F-A6BC-A045-BB83-4B8028141883}" type="pres">
      <dgm:prSet presAssocID="{06513E68-0155-424B-815D-2427D9DA90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05BD-FCBD-B14B-B003-7236EC4D1710}" type="pres">
      <dgm:prSet presAssocID="{06513E68-0155-424B-815D-2427D9DA909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138FA-A057-0B42-9B73-19ED5B296B9F}" type="pres">
      <dgm:prSet presAssocID="{3054F7E2-85D8-2044-9C6A-9972CE1A092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4236B-16E3-6C4C-9A1F-1D1390F50ECB}" type="pres">
      <dgm:prSet presAssocID="{3054F7E2-85D8-2044-9C6A-9972CE1A092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8370-0273-E94B-A43C-60798270F90B}" type="pres">
      <dgm:prSet presAssocID="{6CF9562B-D0EC-6C47-81FA-ACDD4DCD957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F8B97-110B-B34B-A9AB-AE9756AC6801}" type="pres">
      <dgm:prSet presAssocID="{6CF9562B-D0EC-6C47-81FA-ACDD4DCD957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D850C-699A-E945-9DE1-F6FA815B2EED}" srcId="{B6F7C8DF-0F90-0049-8CCC-731F8AE55178}" destId="{3054F7E2-85D8-2044-9C6A-9972CE1A092A}" srcOrd="1" destOrd="0" parTransId="{29887FB0-516D-6F45-96E9-5BA197293D34}" sibTransId="{5609561C-E1D6-9C40-9551-4D53BCA4F4A7}"/>
    <dgm:cxn modelId="{AE5D062B-B75A-3B4D-A7A3-CBDF5620CD02}" type="presOf" srcId="{3054F7E2-85D8-2044-9C6A-9972CE1A092A}" destId="{C84138FA-A057-0B42-9B73-19ED5B296B9F}" srcOrd="0" destOrd="0" presId="urn:microsoft.com/office/officeart/2009/3/layout/IncreasingArrowsProcess"/>
    <dgm:cxn modelId="{D62D56A7-A85B-654C-BE3D-196D9AAED009}" type="presOf" srcId="{06513E68-0155-424B-815D-2427D9DA909E}" destId="{E3F31C8F-A6BC-A045-BB83-4B8028141883}" srcOrd="0" destOrd="0" presId="urn:microsoft.com/office/officeart/2009/3/layout/IncreasingArrowsProcess"/>
    <dgm:cxn modelId="{B782A805-243A-7041-A4CF-38F73D054FBA}" type="presOf" srcId="{D877BAE8-0601-BE4D-A13E-38460C4203AE}" destId="{6FB4236B-16E3-6C4C-9A1F-1D1390F50ECB}" srcOrd="0" destOrd="0" presId="urn:microsoft.com/office/officeart/2009/3/layout/IncreasingArrowsProcess"/>
    <dgm:cxn modelId="{75E5062F-C7FA-3D44-B5F3-3CAB97DB3AA0}" type="presOf" srcId="{6CF9562B-D0EC-6C47-81FA-ACDD4DCD957B}" destId="{945D8370-0273-E94B-A43C-60798270F90B}" srcOrd="0" destOrd="0" presId="urn:microsoft.com/office/officeart/2009/3/layout/IncreasingArrowsProcess"/>
    <dgm:cxn modelId="{E58B38C9-CEA0-FF44-9BF5-A39749194596}" srcId="{3054F7E2-85D8-2044-9C6A-9972CE1A092A}" destId="{D877BAE8-0601-BE4D-A13E-38460C4203AE}" srcOrd="0" destOrd="0" parTransId="{CC1DF8FD-5FED-7E4D-8259-C4A776897FE4}" sibTransId="{13F9264A-0E84-D14F-9045-B56F4845802B}"/>
    <dgm:cxn modelId="{A5AA2C91-F530-D34E-B10E-35317455BDA7}" type="presOf" srcId="{B6F7C8DF-0F90-0049-8CCC-731F8AE55178}" destId="{BEF4E6BB-3E4F-BB46-ADD4-55BD7AA5BAB7}" srcOrd="0" destOrd="0" presId="urn:microsoft.com/office/officeart/2009/3/layout/IncreasingArrowsProcess"/>
    <dgm:cxn modelId="{946412F0-2DE8-6D43-93B2-1F457CCD2E0D}" type="presOf" srcId="{6F050929-1A08-DE48-B753-0346EF42F4D3}" destId="{637F8B97-110B-B34B-A9AB-AE9756AC6801}" srcOrd="0" destOrd="0" presId="urn:microsoft.com/office/officeart/2009/3/layout/IncreasingArrowsProcess"/>
    <dgm:cxn modelId="{CF17728E-B286-B84B-AA52-DF06800A117A}" srcId="{06513E68-0155-424B-815D-2427D9DA909E}" destId="{38F122FE-638D-AF48-B85E-81187184A9FB}" srcOrd="0" destOrd="0" parTransId="{D718683D-4794-9C48-920B-44982E8D1149}" sibTransId="{CB08C6B8-E339-8246-ADCE-BA28A616FC33}"/>
    <dgm:cxn modelId="{3987DC5E-8B9A-0A4A-8062-1636D354584B}" srcId="{6CF9562B-D0EC-6C47-81FA-ACDD4DCD957B}" destId="{6F050929-1A08-DE48-B753-0346EF42F4D3}" srcOrd="0" destOrd="0" parTransId="{725BBEEF-2453-6B42-885E-464922778DFE}" sibTransId="{FB0739E2-7C05-1041-883D-C2A61BC02FDC}"/>
    <dgm:cxn modelId="{7D0EB767-A8C1-7F47-A7B0-BD4868BE22AB}" srcId="{B6F7C8DF-0F90-0049-8CCC-731F8AE55178}" destId="{06513E68-0155-424B-815D-2427D9DA909E}" srcOrd="0" destOrd="0" parTransId="{105CC00C-A568-2645-9C4B-3A172C8B7282}" sibTransId="{B1DFA208-DD4A-1446-B68F-62DFB82DEFDB}"/>
    <dgm:cxn modelId="{0BDBD8C9-8332-DA4E-9234-244B218189DA}" type="presOf" srcId="{38F122FE-638D-AF48-B85E-81187184A9FB}" destId="{2F5005BD-FCBD-B14B-B003-7236EC4D1710}" srcOrd="0" destOrd="0" presId="urn:microsoft.com/office/officeart/2009/3/layout/IncreasingArrowsProcess"/>
    <dgm:cxn modelId="{D4BF20B1-F9F8-4644-8656-2D0392498D04}" srcId="{B6F7C8DF-0F90-0049-8CCC-731F8AE55178}" destId="{6CF9562B-D0EC-6C47-81FA-ACDD4DCD957B}" srcOrd="2" destOrd="0" parTransId="{1B476050-C7C1-EC48-89DB-B2EC9065DF06}" sibTransId="{9B3CB5D6-480D-2D4D-8A94-1C5BE189A3D5}"/>
    <dgm:cxn modelId="{0552C1C0-9DB3-7E4E-A4DB-EE4B65DC6324}" type="presParOf" srcId="{BEF4E6BB-3E4F-BB46-ADD4-55BD7AA5BAB7}" destId="{E3F31C8F-A6BC-A045-BB83-4B8028141883}" srcOrd="0" destOrd="0" presId="urn:microsoft.com/office/officeart/2009/3/layout/IncreasingArrowsProcess"/>
    <dgm:cxn modelId="{E217A705-1D8F-FE46-9615-17CBCC6E18B1}" type="presParOf" srcId="{BEF4E6BB-3E4F-BB46-ADD4-55BD7AA5BAB7}" destId="{2F5005BD-FCBD-B14B-B003-7236EC4D1710}" srcOrd="1" destOrd="0" presId="urn:microsoft.com/office/officeart/2009/3/layout/IncreasingArrowsProcess"/>
    <dgm:cxn modelId="{87E88F9A-93CE-E042-8B6C-CF262E95729D}" type="presParOf" srcId="{BEF4E6BB-3E4F-BB46-ADD4-55BD7AA5BAB7}" destId="{C84138FA-A057-0B42-9B73-19ED5B296B9F}" srcOrd="2" destOrd="0" presId="urn:microsoft.com/office/officeart/2009/3/layout/IncreasingArrowsProcess"/>
    <dgm:cxn modelId="{A1070BAB-05AC-9A40-937A-654DC6744A5D}" type="presParOf" srcId="{BEF4E6BB-3E4F-BB46-ADD4-55BD7AA5BAB7}" destId="{6FB4236B-16E3-6C4C-9A1F-1D1390F50ECB}" srcOrd="3" destOrd="0" presId="urn:microsoft.com/office/officeart/2009/3/layout/IncreasingArrowsProcess"/>
    <dgm:cxn modelId="{AAC5FD33-EFF0-8446-9C4D-81AEAA27CF09}" type="presParOf" srcId="{BEF4E6BB-3E4F-BB46-ADD4-55BD7AA5BAB7}" destId="{945D8370-0273-E94B-A43C-60798270F90B}" srcOrd="4" destOrd="0" presId="urn:microsoft.com/office/officeart/2009/3/layout/IncreasingArrowsProcess"/>
    <dgm:cxn modelId="{75359E0E-BE8A-084F-9441-0E782B21873C}" type="presParOf" srcId="{BEF4E6BB-3E4F-BB46-ADD4-55BD7AA5BAB7}" destId="{637F8B97-110B-B34B-A9AB-AE9756AC680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8C52-8C76-411F-B196-A58D706E33B6}">
      <dsp:nvSpPr>
        <dsp:cNvPr id="0" name=""/>
        <dsp:cNvSpPr/>
      </dsp:nvSpPr>
      <dsp:spPr>
        <a:xfrm rot="21300000">
          <a:off x="50510" y="1028909"/>
          <a:ext cx="6676016" cy="1450556"/>
        </a:xfrm>
        <a:prstGeom prst="mathMinus">
          <a:avLst/>
        </a:prstGeom>
        <a:solidFill>
          <a:srgbClr val="648933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97F12-5F0F-4324-BB30-C21617A4E9CD}">
      <dsp:nvSpPr>
        <dsp:cNvPr id="0" name=""/>
        <dsp:cNvSpPr/>
      </dsp:nvSpPr>
      <dsp:spPr>
        <a:xfrm>
          <a:off x="3921891" y="1930321"/>
          <a:ext cx="2033111" cy="14033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E5850-9C86-4E06-9BE3-83053BB89F82}">
      <dsp:nvSpPr>
        <dsp:cNvPr id="0" name=""/>
        <dsp:cNvSpPr/>
      </dsp:nvSpPr>
      <dsp:spPr>
        <a:xfrm>
          <a:off x="3591829" y="0"/>
          <a:ext cx="2168651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Maximize Profits</a:t>
          </a:r>
          <a:endParaRPr lang="en-CA" sz="2600" kern="1200" dirty="0"/>
        </a:p>
      </dsp:txBody>
      <dsp:txXfrm>
        <a:off x="3591829" y="0"/>
        <a:ext cx="2168651" cy="1473517"/>
      </dsp:txXfrm>
    </dsp:sp>
    <dsp:sp modelId="{0AF6B207-334D-484B-8CF6-9C3C42A2B8CB}">
      <dsp:nvSpPr>
        <dsp:cNvPr id="0" name=""/>
        <dsp:cNvSpPr/>
      </dsp:nvSpPr>
      <dsp:spPr>
        <a:xfrm>
          <a:off x="1002777" y="156220"/>
          <a:ext cx="2033111" cy="14033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877A6-73F7-437E-87BF-24506E4468E9}">
      <dsp:nvSpPr>
        <dsp:cNvPr id="0" name=""/>
        <dsp:cNvSpPr/>
      </dsp:nvSpPr>
      <dsp:spPr>
        <a:xfrm>
          <a:off x="358716" y="2034857"/>
          <a:ext cx="3484329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Minimize negative impacts on local communities</a:t>
          </a:r>
          <a:endParaRPr lang="en-CA" sz="2600" kern="1200" dirty="0"/>
        </a:p>
      </dsp:txBody>
      <dsp:txXfrm>
        <a:off x="358716" y="2034857"/>
        <a:ext cx="3484329" cy="14735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31C8F-A6BC-A045-BB83-4B8028141883}">
      <dsp:nvSpPr>
        <dsp:cNvPr id="0" name=""/>
        <dsp:cNvSpPr/>
      </dsp:nvSpPr>
      <dsp:spPr>
        <a:xfrm>
          <a:off x="0" y="14216"/>
          <a:ext cx="817811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00000">
              <a:schemeClr val="accent1"/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Short Term (&lt;1yr)</a:t>
          </a:r>
          <a:endParaRPr lang="en-US" sz="2200" kern="1200" dirty="0"/>
        </a:p>
      </dsp:txBody>
      <dsp:txXfrm>
        <a:off x="0" y="311977"/>
        <a:ext cx="7880355" cy="595523"/>
      </dsp:txXfrm>
    </dsp:sp>
    <dsp:sp modelId="{2F5005BD-FCBD-B14B-B003-7236EC4D1710}">
      <dsp:nvSpPr>
        <dsp:cNvPr id="0" name=""/>
        <dsp:cNvSpPr/>
      </dsp:nvSpPr>
      <dsp:spPr>
        <a:xfrm>
          <a:off x="0" y="932684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Create industry associations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Share best practices</a:t>
          </a:r>
          <a:endParaRPr lang="fr-CA" sz="2200" kern="1200" dirty="0"/>
        </a:p>
      </dsp:txBody>
      <dsp:txXfrm>
        <a:off x="0" y="932684"/>
        <a:ext cx="2518859" cy="2294391"/>
      </dsp:txXfrm>
    </dsp:sp>
    <dsp:sp modelId="{C84138FA-A057-0B42-9B73-19ED5B296B9F}">
      <dsp:nvSpPr>
        <dsp:cNvPr id="0" name=""/>
        <dsp:cNvSpPr/>
      </dsp:nvSpPr>
      <dsp:spPr>
        <a:xfrm>
          <a:off x="2518859" y="411231"/>
          <a:ext cx="565925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Medium Term (1-2yr)</a:t>
          </a:r>
          <a:endParaRPr lang="en-US" sz="2200" kern="1200" dirty="0"/>
        </a:p>
      </dsp:txBody>
      <dsp:txXfrm>
        <a:off x="2518859" y="708992"/>
        <a:ext cx="5361495" cy="595523"/>
      </dsp:txXfrm>
    </dsp:sp>
    <dsp:sp modelId="{6FB4236B-16E3-6C4C-9A1F-1D1390F50ECB}">
      <dsp:nvSpPr>
        <dsp:cNvPr id="0" name=""/>
        <dsp:cNvSpPr/>
      </dsp:nvSpPr>
      <dsp:spPr>
        <a:xfrm>
          <a:off x="2518859" y="1329699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Create a cultural training program expatriates </a:t>
          </a:r>
          <a:endParaRPr lang="en-US" sz="2200" kern="1200" dirty="0"/>
        </a:p>
      </dsp:txBody>
      <dsp:txXfrm>
        <a:off x="2518859" y="1329699"/>
        <a:ext cx="2518859" cy="2294391"/>
      </dsp:txXfrm>
    </dsp:sp>
    <dsp:sp modelId="{945D8370-0273-E94B-A43C-60798270F90B}">
      <dsp:nvSpPr>
        <dsp:cNvPr id="0" name=""/>
        <dsp:cNvSpPr/>
      </dsp:nvSpPr>
      <dsp:spPr>
        <a:xfrm>
          <a:off x="5037719" y="808246"/>
          <a:ext cx="314039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Long Term (2yr+)</a:t>
          </a:r>
          <a:endParaRPr lang="en-US" sz="2200" kern="1200" dirty="0"/>
        </a:p>
      </dsp:txBody>
      <dsp:txXfrm>
        <a:off x="5037719" y="1106007"/>
        <a:ext cx="2842635" cy="595523"/>
      </dsp:txXfrm>
    </dsp:sp>
    <dsp:sp modelId="{637F8B97-110B-B34B-A9AB-AE9756AC6801}">
      <dsp:nvSpPr>
        <dsp:cNvPr id="0" name=""/>
        <dsp:cNvSpPr/>
      </dsp:nvSpPr>
      <dsp:spPr>
        <a:xfrm>
          <a:off x="5037719" y="1726714"/>
          <a:ext cx="2518859" cy="2260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Plan and eventually execute a clean exit strategy</a:t>
          </a:r>
          <a:endParaRPr lang="en-US" sz="2200" kern="1200" dirty="0"/>
        </a:p>
      </dsp:txBody>
      <dsp:txXfrm>
        <a:off x="5037719" y="1726714"/>
        <a:ext cx="2518859" cy="22608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31C8F-A6BC-A045-BB83-4B8028141883}">
      <dsp:nvSpPr>
        <dsp:cNvPr id="0" name=""/>
        <dsp:cNvSpPr/>
      </dsp:nvSpPr>
      <dsp:spPr>
        <a:xfrm>
          <a:off x="0" y="14216"/>
          <a:ext cx="817811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/>
            </a:gs>
            <a:gs pos="100000">
              <a:schemeClr val="accent1"/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Short Term (&lt;1yr)</a:t>
          </a:r>
          <a:endParaRPr lang="en-US" sz="2200" kern="1200" dirty="0"/>
        </a:p>
      </dsp:txBody>
      <dsp:txXfrm>
        <a:off x="0" y="311977"/>
        <a:ext cx="7880355" cy="595523"/>
      </dsp:txXfrm>
    </dsp:sp>
    <dsp:sp modelId="{2F5005BD-FCBD-B14B-B003-7236EC4D1710}">
      <dsp:nvSpPr>
        <dsp:cNvPr id="0" name=""/>
        <dsp:cNvSpPr/>
      </dsp:nvSpPr>
      <dsp:spPr>
        <a:xfrm>
          <a:off x="0" y="932684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smtClean="0"/>
            <a:t>Strengthen communication with community leaders &amp; government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 smtClean="0">
            <a:solidFill>
              <a:schemeClr val="bg2">
                <a:lumMod val="85000"/>
                <a:lumOff val="1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Habitat for humanity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Identify entrepreneurships and invest in them (Agriculture/fishing)</a:t>
          </a:r>
          <a:endParaRPr lang="en-US" sz="1400" kern="1200" dirty="0"/>
        </a:p>
      </dsp:txBody>
      <dsp:txXfrm>
        <a:off x="0" y="932684"/>
        <a:ext cx="2518859" cy="2294391"/>
      </dsp:txXfrm>
    </dsp:sp>
    <dsp:sp modelId="{C84138FA-A057-0B42-9B73-19ED5B296B9F}">
      <dsp:nvSpPr>
        <dsp:cNvPr id="0" name=""/>
        <dsp:cNvSpPr/>
      </dsp:nvSpPr>
      <dsp:spPr>
        <a:xfrm>
          <a:off x="2518859" y="411231"/>
          <a:ext cx="565925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94000">
              <a:schemeClr val="accent1"/>
            </a:gs>
            <a:gs pos="98437">
              <a:srgbClr val="7E8D39"/>
            </a:gs>
            <a:gs pos="100000">
              <a:srgbClr val="7E8E38"/>
            </a:gs>
            <a:gs pos="100000">
              <a:srgbClr val="7F9036"/>
            </a:gs>
            <a:gs pos="100000">
              <a:srgbClr val="809432"/>
            </a:gs>
            <a:gs pos="100000">
              <a:srgbClr val="839B2B"/>
            </a:gs>
            <a:gs pos="100000">
              <a:srgbClr val="89A91D"/>
            </a:gs>
            <a:gs pos="100000">
              <a:srgbClr val="7D8C39"/>
            </a:gs>
            <a:gs pos="100000">
              <a:srgbClr val="859F26"/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Medium Term (1-2yr)</a:t>
          </a:r>
          <a:endParaRPr lang="en-US" sz="2200" kern="1200" dirty="0"/>
        </a:p>
      </dsp:txBody>
      <dsp:txXfrm>
        <a:off x="2518859" y="708992"/>
        <a:ext cx="5361495" cy="595523"/>
      </dsp:txXfrm>
    </dsp:sp>
    <dsp:sp modelId="{6FB4236B-16E3-6C4C-9A1F-1D1390F50ECB}">
      <dsp:nvSpPr>
        <dsp:cNvPr id="0" name=""/>
        <dsp:cNvSpPr/>
      </dsp:nvSpPr>
      <dsp:spPr>
        <a:xfrm>
          <a:off x="2518859" y="1329699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Build framework where local communities can voice their concerns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 smtClean="0">
            <a:solidFill>
              <a:schemeClr val="bg2">
                <a:lumMod val="85000"/>
                <a:lumOff val="1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Invest in technology (R&amp;D) to minimise the environmental impacts of operations </a:t>
          </a:r>
        </a:p>
      </dsp:txBody>
      <dsp:txXfrm>
        <a:off x="2518859" y="1329699"/>
        <a:ext cx="2518859" cy="2294391"/>
      </dsp:txXfrm>
    </dsp:sp>
    <dsp:sp modelId="{945D8370-0273-E94B-A43C-60798270F90B}">
      <dsp:nvSpPr>
        <dsp:cNvPr id="0" name=""/>
        <dsp:cNvSpPr/>
      </dsp:nvSpPr>
      <dsp:spPr>
        <a:xfrm>
          <a:off x="5037719" y="808246"/>
          <a:ext cx="314039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00000">
              <a:schemeClr val="accent1"/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Long Term (2yr+)</a:t>
          </a:r>
          <a:endParaRPr lang="en-US" sz="2200" kern="1200" dirty="0"/>
        </a:p>
      </dsp:txBody>
      <dsp:txXfrm>
        <a:off x="5037719" y="1106007"/>
        <a:ext cx="2842635" cy="595523"/>
      </dsp:txXfrm>
    </dsp:sp>
    <dsp:sp modelId="{637F8B97-110B-B34B-A9AB-AE9756AC6801}">
      <dsp:nvSpPr>
        <dsp:cNvPr id="0" name=""/>
        <dsp:cNvSpPr/>
      </dsp:nvSpPr>
      <dsp:spPr>
        <a:xfrm>
          <a:off x="5037719" y="1726714"/>
          <a:ext cx="2518859" cy="2260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Bridge the gap between level of </a:t>
          </a:r>
          <a:r>
            <a:rPr lang="en-CA" sz="1400" kern="1200" dirty="0" err="1" smtClean="0"/>
            <a:t>labor</a:t>
          </a:r>
          <a:r>
            <a:rPr lang="en-CA" sz="1400" kern="1200" dirty="0" smtClean="0"/>
            <a:t> required and education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Reduce the amounts of ex-pats by using people from the community</a:t>
          </a:r>
          <a:endParaRPr lang="en-CA" sz="1400" kern="1200" dirty="0"/>
        </a:p>
      </dsp:txBody>
      <dsp:txXfrm>
        <a:off x="5037719" y="1726714"/>
        <a:ext cx="2518859" cy="22608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52EA0-B7D5-4AA3-BB76-54564572DF84}">
      <dsp:nvSpPr>
        <dsp:cNvPr id="0" name=""/>
        <dsp:cNvSpPr/>
      </dsp:nvSpPr>
      <dsp:spPr>
        <a:xfrm rot="16200000">
          <a:off x="817165" y="-817165"/>
          <a:ext cx="1754187" cy="3388518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 marketing plan for “Green Gold”</a:t>
          </a:r>
          <a:endParaRPr lang="fr-CA" sz="2400" kern="1200" dirty="0"/>
        </a:p>
      </dsp:txBody>
      <dsp:txXfrm rot="5400000">
        <a:off x="-1" y="1"/>
        <a:ext cx="3388518" cy="1315640"/>
      </dsp:txXfrm>
    </dsp:sp>
    <dsp:sp modelId="{F4E964A9-F6DA-4817-B984-5F22B89E7430}">
      <dsp:nvSpPr>
        <dsp:cNvPr id="0" name=""/>
        <dsp:cNvSpPr/>
      </dsp:nvSpPr>
      <dsp:spPr>
        <a:xfrm>
          <a:off x="3388518" y="0"/>
          <a:ext cx="3388518" cy="1754187"/>
        </a:xfrm>
        <a:prstGeom prst="round1Rect">
          <a:avLst/>
        </a:prstGeom>
        <a:gradFill rotWithShape="0">
          <a:gsLst>
            <a:gs pos="0">
              <a:schemeClr val="accent3">
                <a:hueOff val="817465"/>
                <a:satOff val="-27042"/>
                <a:lumOff val="-392"/>
                <a:alphaOff val="0"/>
              </a:schemeClr>
            </a:gs>
            <a:gs pos="100000">
              <a:schemeClr val="accent3">
                <a:hueOff val="817465"/>
                <a:satOff val="-27042"/>
                <a:lumOff val="-39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Create new traceable distribution channel</a:t>
          </a:r>
          <a:endParaRPr lang="fr-CA" sz="2400" kern="1200" dirty="0"/>
        </a:p>
      </dsp:txBody>
      <dsp:txXfrm>
        <a:off x="3388518" y="0"/>
        <a:ext cx="3388518" cy="1315640"/>
      </dsp:txXfrm>
    </dsp:sp>
    <dsp:sp modelId="{79EF7F26-2CB4-4101-8864-2650CFA92BC5}">
      <dsp:nvSpPr>
        <dsp:cNvPr id="0" name=""/>
        <dsp:cNvSpPr/>
      </dsp:nvSpPr>
      <dsp:spPr>
        <a:xfrm rot="10800000">
          <a:off x="0" y="1754187"/>
          <a:ext cx="3388518" cy="1754187"/>
        </a:xfrm>
        <a:prstGeom prst="round1Rect">
          <a:avLst/>
        </a:prstGeom>
        <a:gradFill rotWithShape="0">
          <a:gsLst>
            <a:gs pos="0">
              <a:schemeClr val="accent3">
                <a:hueOff val="1634930"/>
                <a:satOff val="-54083"/>
                <a:lumOff val="-784"/>
                <a:alphaOff val="0"/>
              </a:schemeClr>
            </a:gs>
            <a:gs pos="100000">
              <a:schemeClr val="accent3">
                <a:hueOff val="1634930"/>
                <a:satOff val="-54083"/>
                <a:lumOff val="-78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Target Jewelry industry</a:t>
          </a:r>
          <a:endParaRPr lang="fr-CA" sz="2400" kern="1200" dirty="0"/>
        </a:p>
      </dsp:txBody>
      <dsp:txXfrm rot="10800000">
        <a:off x="0" y="2192734"/>
        <a:ext cx="3388518" cy="1315640"/>
      </dsp:txXfrm>
    </dsp:sp>
    <dsp:sp modelId="{B7D70052-BA2C-4A9F-A86C-F964B6934C4F}">
      <dsp:nvSpPr>
        <dsp:cNvPr id="0" name=""/>
        <dsp:cNvSpPr/>
      </dsp:nvSpPr>
      <dsp:spPr>
        <a:xfrm rot="5400000">
          <a:off x="4205684" y="937022"/>
          <a:ext cx="1754187" cy="3388518"/>
        </a:xfrm>
        <a:prstGeom prst="round1Rect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Charge premium to cover CSR costs</a:t>
          </a:r>
          <a:endParaRPr lang="fr-CA" sz="2400" kern="1200" dirty="0"/>
        </a:p>
      </dsp:txBody>
      <dsp:txXfrm rot="-5400000">
        <a:off x="3388518" y="2192734"/>
        <a:ext cx="3388518" cy="1315640"/>
      </dsp:txXfrm>
    </dsp:sp>
    <dsp:sp modelId="{BA58F9B4-663E-495F-A0EB-EC4DC7D6D8B0}">
      <dsp:nvSpPr>
        <dsp:cNvPr id="0" name=""/>
        <dsp:cNvSpPr/>
      </dsp:nvSpPr>
      <dsp:spPr>
        <a:xfrm>
          <a:off x="2371962" y="1315640"/>
          <a:ext cx="2033111" cy="877093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Brand a commodity</a:t>
          </a:r>
          <a:endParaRPr lang="fr-CA" sz="2400" kern="1200" dirty="0"/>
        </a:p>
      </dsp:txBody>
      <dsp:txXfrm>
        <a:off x="2414778" y="1358456"/>
        <a:ext cx="1947479" cy="791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E7081-E97A-4FCF-9796-4E826D7B19E2}">
      <dsp:nvSpPr>
        <dsp:cNvPr id="0" name=""/>
        <dsp:cNvSpPr/>
      </dsp:nvSpPr>
      <dsp:spPr>
        <a:xfrm>
          <a:off x="2590705" y="1011048"/>
          <a:ext cx="1600111" cy="1600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dirty="0" smtClean="0">
              <a:solidFill>
                <a:schemeClr val="bg1"/>
              </a:solidFill>
            </a:rPr>
            <a:t>Industry Rivalry: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30" dirty="0" smtClean="0">
              <a:solidFill>
                <a:schemeClr val="bg1"/>
              </a:solidFill>
            </a:rPr>
            <a:t>Med-High</a:t>
          </a:r>
          <a:endParaRPr lang="en-US" sz="1200" b="1" kern="1200" spc="-30" dirty="0">
            <a:solidFill>
              <a:schemeClr val="bg1"/>
            </a:solidFill>
          </a:endParaRPr>
        </a:p>
      </dsp:txBody>
      <dsp:txXfrm>
        <a:off x="2825036" y="1245379"/>
        <a:ext cx="1131449" cy="1131449"/>
      </dsp:txXfrm>
    </dsp:sp>
    <dsp:sp modelId="{F38E9F19-3040-4306-9044-DB46FBD213D1}">
      <dsp:nvSpPr>
        <dsp:cNvPr id="0" name=""/>
        <dsp:cNvSpPr/>
      </dsp:nvSpPr>
      <dsp:spPr>
        <a:xfrm rot="5373874">
          <a:off x="3314321" y="1068930"/>
          <a:ext cx="141796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41796" y="130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>
            <a:solidFill>
              <a:schemeClr val="bg1"/>
            </a:solidFill>
          </a:endParaRPr>
        </a:p>
      </dsp:txBody>
      <dsp:txXfrm>
        <a:off x="3381674" y="1078422"/>
        <a:ext cx="7089" cy="7089"/>
      </dsp:txXfrm>
    </dsp:sp>
    <dsp:sp modelId="{8D456946-A452-4E46-9871-AC1B48738C1D}">
      <dsp:nvSpPr>
        <dsp:cNvPr id="0" name=""/>
        <dsp:cNvSpPr/>
      </dsp:nvSpPr>
      <dsp:spPr>
        <a:xfrm>
          <a:off x="2804934" y="-5"/>
          <a:ext cx="1152886" cy="1152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dirty="0" smtClean="0">
              <a:solidFill>
                <a:schemeClr val="bg1"/>
              </a:solidFill>
            </a:rPr>
            <a:t>Threats of New Entrants: </a:t>
          </a:r>
          <a:r>
            <a:rPr lang="en-US" sz="1200" b="1" kern="1200" spc="-30" dirty="0" smtClean="0">
              <a:solidFill>
                <a:schemeClr val="bg1"/>
              </a:solidFill>
            </a:rPr>
            <a:t>Low</a:t>
          </a:r>
          <a:endParaRPr lang="en-US" sz="1200" b="1" kern="1200" spc="-30" dirty="0">
            <a:solidFill>
              <a:schemeClr val="bg1"/>
            </a:solidFill>
          </a:endParaRPr>
        </a:p>
      </dsp:txBody>
      <dsp:txXfrm>
        <a:off x="2973770" y="168831"/>
        <a:ext cx="815214" cy="815214"/>
      </dsp:txXfrm>
    </dsp:sp>
    <dsp:sp modelId="{5FD91E66-4B78-4AC8-8967-69C02F7BD10B}">
      <dsp:nvSpPr>
        <dsp:cNvPr id="0" name=""/>
        <dsp:cNvSpPr/>
      </dsp:nvSpPr>
      <dsp:spPr>
        <a:xfrm rot="1266">
          <a:off x="4190816" y="1798387"/>
          <a:ext cx="137565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7565" y="130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>
            <a:solidFill>
              <a:schemeClr val="bg1"/>
            </a:solidFill>
          </a:endParaRPr>
        </a:p>
      </dsp:txBody>
      <dsp:txXfrm>
        <a:off x="4256160" y="1807985"/>
        <a:ext cx="6878" cy="6878"/>
      </dsp:txXfrm>
    </dsp:sp>
    <dsp:sp modelId="{E16C286A-04D4-429B-B426-2CC0D86EF88D}">
      <dsp:nvSpPr>
        <dsp:cNvPr id="0" name=""/>
        <dsp:cNvSpPr/>
      </dsp:nvSpPr>
      <dsp:spPr>
        <a:xfrm>
          <a:off x="4328382" y="750383"/>
          <a:ext cx="2122914" cy="21229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dirty="0" smtClean="0">
              <a:solidFill>
                <a:schemeClr val="bg1"/>
              </a:solidFill>
            </a:rPr>
            <a:t>Buyer Power: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30" dirty="0" smtClean="0">
              <a:solidFill>
                <a:schemeClr val="bg1"/>
              </a:solidFill>
            </a:rPr>
            <a:t>High</a:t>
          </a:r>
          <a:endParaRPr lang="en-US" sz="1200" b="1" kern="1200" spc="-30" dirty="0">
            <a:solidFill>
              <a:schemeClr val="bg1"/>
            </a:solidFill>
          </a:endParaRPr>
        </a:p>
      </dsp:txBody>
      <dsp:txXfrm>
        <a:off x="4639276" y="1061277"/>
        <a:ext cx="1501126" cy="1501126"/>
      </dsp:txXfrm>
    </dsp:sp>
    <dsp:sp modelId="{9CD01D1B-DA89-494A-AD48-98154173AC4B}">
      <dsp:nvSpPr>
        <dsp:cNvPr id="0" name=""/>
        <dsp:cNvSpPr/>
      </dsp:nvSpPr>
      <dsp:spPr>
        <a:xfrm rot="16203792">
          <a:off x="3295577" y="2503717"/>
          <a:ext cx="188810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88810" y="130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>
            <a:solidFill>
              <a:schemeClr val="bg1"/>
            </a:solidFill>
          </a:endParaRPr>
        </a:p>
      </dsp:txBody>
      <dsp:txXfrm>
        <a:off x="3385262" y="2512034"/>
        <a:ext cx="9440" cy="9440"/>
      </dsp:txXfrm>
    </dsp:sp>
    <dsp:sp modelId="{0E49759A-76EF-4FB5-83F4-77DC9C7AC17A}">
      <dsp:nvSpPr>
        <dsp:cNvPr id="0" name=""/>
        <dsp:cNvSpPr/>
      </dsp:nvSpPr>
      <dsp:spPr>
        <a:xfrm>
          <a:off x="2830722" y="2422349"/>
          <a:ext cx="1117496" cy="1117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baseline="0" dirty="0" smtClean="0">
              <a:solidFill>
                <a:schemeClr val="bg1"/>
              </a:solidFill>
            </a:rPr>
            <a:t>Threats of Substitutes</a:t>
          </a:r>
          <a:r>
            <a:rPr lang="en-US" sz="1200" kern="1200" spc="-30" dirty="0" smtClean="0">
              <a:solidFill>
                <a:schemeClr val="bg1"/>
              </a:solidFill>
            </a:rPr>
            <a:t>: </a:t>
          </a:r>
          <a:r>
            <a:rPr lang="en-US" sz="1200" b="1" kern="1200" spc="-30" dirty="0" smtClean="0">
              <a:solidFill>
                <a:schemeClr val="bg1"/>
              </a:solidFill>
            </a:rPr>
            <a:t>Low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 dirty="0">
            <a:solidFill>
              <a:schemeClr val="bg1"/>
            </a:solidFill>
          </a:endParaRPr>
        </a:p>
      </dsp:txBody>
      <dsp:txXfrm>
        <a:off x="2994376" y="2586001"/>
        <a:ext cx="790188" cy="790182"/>
      </dsp:txXfrm>
    </dsp:sp>
    <dsp:sp modelId="{9D34A1B1-5132-45FC-B93C-4DF889775B3C}">
      <dsp:nvSpPr>
        <dsp:cNvPr id="0" name=""/>
        <dsp:cNvSpPr/>
      </dsp:nvSpPr>
      <dsp:spPr>
        <a:xfrm rot="10799979">
          <a:off x="2454936" y="1798072"/>
          <a:ext cx="135768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5768" y="130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>
            <a:solidFill>
              <a:schemeClr val="bg1"/>
            </a:solidFill>
          </a:endParaRPr>
        </a:p>
      </dsp:txBody>
      <dsp:txXfrm rot="10800000">
        <a:off x="2519426" y="1807715"/>
        <a:ext cx="6788" cy="6788"/>
      </dsp:txXfrm>
    </dsp:sp>
    <dsp:sp modelId="{ACD3BF8A-7B21-4302-B18C-F1C7630FDCB1}">
      <dsp:nvSpPr>
        <dsp:cNvPr id="0" name=""/>
        <dsp:cNvSpPr/>
      </dsp:nvSpPr>
      <dsp:spPr>
        <a:xfrm>
          <a:off x="1106649" y="1136961"/>
          <a:ext cx="1348286" cy="13483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dirty="0" smtClean="0">
              <a:solidFill>
                <a:schemeClr val="bg1"/>
              </a:solidFill>
            </a:rPr>
            <a:t>Supplier Power: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30" dirty="0" smtClean="0">
              <a:solidFill>
                <a:schemeClr val="bg1"/>
              </a:solidFill>
            </a:rPr>
            <a:t>Low-Med</a:t>
          </a:r>
          <a:endParaRPr lang="en-US" sz="1200" b="1" kern="1200" spc="-30" dirty="0">
            <a:solidFill>
              <a:schemeClr val="bg1"/>
            </a:solidFill>
          </a:endParaRPr>
        </a:p>
      </dsp:txBody>
      <dsp:txXfrm>
        <a:off x="1304101" y="1334416"/>
        <a:ext cx="953382" cy="953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3E439-0180-4826-909A-2ED80846E609}">
      <dsp:nvSpPr>
        <dsp:cNvPr id="0" name=""/>
        <dsp:cNvSpPr/>
      </dsp:nvSpPr>
      <dsp:spPr>
        <a:xfrm>
          <a:off x="0" y="439107"/>
          <a:ext cx="823679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081DAA-4032-4BB1-A622-DD4D4ECC7E3F}">
      <dsp:nvSpPr>
        <dsp:cNvPr id="0" name=""/>
        <dsp:cNvSpPr/>
      </dsp:nvSpPr>
      <dsp:spPr>
        <a:xfrm>
          <a:off x="411839" y="55347"/>
          <a:ext cx="5765759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32" tIns="0" rIns="2179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Minerals in developing country with weak institutions</a:t>
          </a:r>
          <a:endParaRPr lang="en-CA" sz="2100" kern="1200" dirty="0"/>
        </a:p>
      </dsp:txBody>
      <dsp:txXfrm>
        <a:off x="449306" y="92814"/>
        <a:ext cx="5690825" cy="692586"/>
      </dsp:txXfrm>
    </dsp:sp>
    <dsp:sp modelId="{595FD66A-9E68-433F-8960-78FCE089E6AB}">
      <dsp:nvSpPr>
        <dsp:cNvPr id="0" name=""/>
        <dsp:cNvSpPr/>
      </dsp:nvSpPr>
      <dsp:spPr>
        <a:xfrm>
          <a:off x="0" y="1618467"/>
          <a:ext cx="823679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931397-7C33-451A-A8B5-7017E21E19C0}">
      <dsp:nvSpPr>
        <dsp:cNvPr id="0" name=""/>
        <dsp:cNvSpPr/>
      </dsp:nvSpPr>
      <dsp:spPr>
        <a:xfrm>
          <a:off x="411839" y="1234707"/>
          <a:ext cx="5765759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32" tIns="0" rIns="2179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Corruption leading to lost revenues and inadequate redistribution of wealth</a:t>
          </a:r>
          <a:endParaRPr lang="en-CA" sz="2100" kern="1200" dirty="0"/>
        </a:p>
      </dsp:txBody>
      <dsp:txXfrm>
        <a:off x="449306" y="1272174"/>
        <a:ext cx="5690825" cy="692586"/>
      </dsp:txXfrm>
    </dsp:sp>
    <dsp:sp modelId="{CC1969BC-81F5-45FE-BB74-B3779A07065B}">
      <dsp:nvSpPr>
        <dsp:cNvPr id="0" name=""/>
        <dsp:cNvSpPr/>
      </dsp:nvSpPr>
      <dsp:spPr>
        <a:xfrm>
          <a:off x="0" y="2797827"/>
          <a:ext cx="823679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06AE37-EB79-4E7B-BE80-7E8F61072455}">
      <dsp:nvSpPr>
        <dsp:cNvPr id="0" name=""/>
        <dsp:cNvSpPr/>
      </dsp:nvSpPr>
      <dsp:spPr>
        <a:xfrm>
          <a:off x="411839" y="2414067"/>
          <a:ext cx="5765759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32" tIns="0" rIns="2179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Minimalistic compliance / Externalities</a:t>
          </a:r>
          <a:endParaRPr lang="en-CA" sz="2100" kern="1200" dirty="0"/>
        </a:p>
      </dsp:txBody>
      <dsp:txXfrm>
        <a:off x="449306" y="2451534"/>
        <a:ext cx="5690825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0262C-59D1-471C-8796-AA9AE45F6477}">
      <dsp:nvSpPr>
        <dsp:cNvPr id="0" name=""/>
        <dsp:cNvSpPr/>
      </dsp:nvSpPr>
      <dsp:spPr>
        <a:xfrm>
          <a:off x="696091" y="241368"/>
          <a:ext cx="7256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3C188-2982-42CD-B292-78B34689722D}">
      <dsp:nvSpPr>
        <dsp:cNvPr id="0" name=""/>
        <dsp:cNvSpPr/>
      </dsp:nvSpPr>
      <dsp:spPr>
        <a:xfrm>
          <a:off x="91799" y="10448"/>
          <a:ext cx="2320257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Shareholders</a:t>
          </a:r>
          <a:endParaRPr lang="en-CA" sz="2000" b="1" kern="1200" dirty="0"/>
        </a:p>
      </dsp:txBody>
      <dsp:txXfrm>
        <a:off x="113415" y="32064"/>
        <a:ext cx="2277025" cy="399568"/>
      </dsp:txXfrm>
    </dsp:sp>
    <dsp:sp modelId="{4B3D4FD9-0FF6-4F78-8DD1-3D6B4F133D90}">
      <dsp:nvSpPr>
        <dsp:cNvPr id="0" name=""/>
        <dsp:cNvSpPr/>
      </dsp:nvSpPr>
      <dsp:spPr>
        <a:xfrm>
          <a:off x="696091" y="921768"/>
          <a:ext cx="7256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AFE1A8-AC9A-4CC6-A368-A5673168391F}">
      <dsp:nvSpPr>
        <dsp:cNvPr id="0" name=""/>
        <dsp:cNvSpPr/>
      </dsp:nvSpPr>
      <dsp:spPr>
        <a:xfrm>
          <a:off x="91799" y="690848"/>
          <a:ext cx="2320257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Barrick</a:t>
          </a:r>
          <a:r>
            <a:rPr lang="en-US" sz="2000" b="1" kern="1200" dirty="0" smtClean="0"/>
            <a:t> Gold</a:t>
          </a:r>
          <a:endParaRPr lang="en-CA" sz="2000" b="1" kern="1200" dirty="0"/>
        </a:p>
      </dsp:txBody>
      <dsp:txXfrm>
        <a:off x="113415" y="712464"/>
        <a:ext cx="2277025" cy="399568"/>
      </dsp:txXfrm>
    </dsp:sp>
    <dsp:sp modelId="{54AC45C2-4B6B-4262-849D-D48CD5ED5DE8}">
      <dsp:nvSpPr>
        <dsp:cNvPr id="0" name=""/>
        <dsp:cNvSpPr/>
      </dsp:nvSpPr>
      <dsp:spPr>
        <a:xfrm>
          <a:off x="696091" y="1602168"/>
          <a:ext cx="7256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795643-5C44-4778-87E7-50C9AF4E761C}">
      <dsp:nvSpPr>
        <dsp:cNvPr id="0" name=""/>
        <dsp:cNvSpPr/>
      </dsp:nvSpPr>
      <dsp:spPr>
        <a:xfrm>
          <a:off x="91799" y="1371248"/>
          <a:ext cx="2320257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Government</a:t>
          </a:r>
          <a:endParaRPr lang="en-CA" sz="2000" b="1" kern="1200" dirty="0"/>
        </a:p>
      </dsp:txBody>
      <dsp:txXfrm>
        <a:off x="113415" y="1392864"/>
        <a:ext cx="2277025" cy="399568"/>
      </dsp:txXfrm>
    </dsp:sp>
    <dsp:sp modelId="{9C62157B-FF1D-4534-A4A7-B7BFC53E2AAF}">
      <dsp:nvSpPr>
        <dsp:cNvPr id="0" name=""/>
        <dsp:cNvSpPr/>
      </dsp:nvSpPr>
      <dsp:spPr>
        <a:xfrm>
          <a:off x="696091" y="2282569"/>
          <a:ext cx="7256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E394D2-FAE0-4CA3-8F3D-434011CD870A}">
      <dsp:nvSpPr>
        <dsp:cNvPr id="0" name=""/>
        <dsp:cNvSpPr/>
      </dsp:nvSpPr>
      <dsp:spPr>
        <a:xfrm>
          <a:off x="91799" y="2051648"/>
          <a:ext cx="2320257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Communities</a:t>
          </a:r>
          <a:endParaRPr lang="en-CA" sz="2000" b="1" kern="1200" dirty="0"/>
        </a:p>
      </dsp:txBody>
      <dsp:txXfrm>
        <a:off x="113415" y="2073264"/>
        <a:ext cx="2277025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161E3-CE54-ED4D-AA4B-DCD870E8EAF1}">
      <dsp:nvSpPr>
        <dsp:cNvPr id="0" name=""/>
        <dsp:cNvSpPr/>
      </dsp:nvSpPr>
      <dsp:spPr>
        <a:xfrm>
          <a:off x="852587" y="742891"/>
          <a:ext cx="6851207" cy="35406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C7CABF-C262-E84E-8818-56B237F66CD7}">
      <dsp:nvSpPr>
        <dsp:cNvPr id="0" name=""/>
        <dsp:cNvSpPr/>
      </dsp:nvSpPr>
      <dsp:spPr>
        <a:xfrm>
          <a:off x="1057336" y="1156976"/>
          <a:ext cx="3181480" cy="302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b="1" kern="1200" dirty="0" smtClean="0"/>
            <a:t>Opportunities</a:t>
          </a:r>
          <a:endParaRPr lang="en-CA" sz="31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2400" kern="1200" dirty="0" smtClean="0"/>
            <a:t>Low wages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2400" kern="1200" dirty="0" smtClean="0"/>
            <a:t>Unaddressed social issues</a:t>
          </a:r>
          <a:endParaRPr lang="en-CA" sz="2400" kern="1200" dirty="0"/>
        </a:p>
      </dsp:txBody>
      <dsp:txXfrm>
        <a:off x="1057336" y="1156976"/>
        <a:ext cx="3181480" cy="3028993"/>
      </dsp:txXfrm>
    </dsp:sp>
    <dsp:sp modelId="{209F1292-6762-CA4E-9C96-F7438648BB96}">
      <dsp:nvSpPr>
        <dsp:cNvPr id="0" name=""/>
        <dsp:cNvSpPr/>
      </dsp:nvSpPr>
      <dsp:spPr>
        <a:xfrm>
          <a:off x="4309691" y="1156976"/>
          <a:ext cx="3181480" cy="302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b="1" kern="1200" dirty="0" smtClean="0"/>
            <a:t>Threats</a:t>
          </a:r>
          <a:endParaRPr lang="en-CA" sz="31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400" kern="1200" dirty="0" smtClean="0"/>
            <a:t>Vandalism and theft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2400" kern="1200" dirty="0" smtClean="0"/>
            <a:t>Pollution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400" kern="1200" smtClean="0"/>
            <a:t>Scrutiny by activists and NGOs</a:t>
          </a:r>
          <a:endParaRPr lang="en-CA" sz="2400" kern="1200"/>
        </a:p>
      </dsp:txBody>
      <dsp:txXfrm>
        <a:off x="4309691" y="1156976"/>
        <a:ext cx="3181480" cy="3028993"/>
      </dsp:txXfrm>
    </dsp:sp>
    <dsp:sp modelId="{6C330A3E-BCEA-904E-BABD-77ED4DD08CED}">
      <dsp:nvSpPr>
        <dsp:cNvPr id="0" name=""/>
        <dsp:cNvSpPr/>
      </dsp:nvSpPr>
      <dsp:spPr>
        <a:xfrm>
          <a:off x="143842" y="34327"/>
          <a:ext cx="1338741" cy="1338741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443810-F818-854D-B9C6-6652E87C49AB}">
      <dsp:nvSpPr>
        <dsp:cNvPr id="0" name=""/>
        <dsp:cNvSpPr/>
      </dsp:nvSpPr>
      <dsp:spPr>
        <a:xfrm>
          <a:off x="6758801" y="515770"/>
          <a:ext cx="1259992" cy="4317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128CB-6F53-BD4F-B2D1-21AAE09FDE43}">
      <dsp:nvSpPr>
        <dsp:cNvPr id="0" name=""/>
        <dsp:cNvSpPr/>
      </dsp:nvSpPr>
      <dsp:spPr>
        <a:xfrm>
          <a:off x="4278191" y="1163453"/>
          <a:ext cx="787" cy="289298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E540-6BFB-6F43-B8E5-3C9D82D9EECE}">
      <dsp:nvSpPr>
        <dsp:cNvPr id="0" name=""/>
        <dsp:cNvSpPr/>
      </dsp:nvSpPr>
      <dsp:spPr>
        <a:xfrm>
          <a:off x="883287" y="738655"/>
          <a:ext cx="6812146" cy="35204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E16CAB-9173-1D46-B023-EF562ECDD6E6}">
      <dsp:nvSpPr>
        <dsp:cNvPr id="0" name=""/>
        <dsp:cNvSpPr/>
      </dsp:nvSpPr>
      <dsp:spPr>
        <a:xfrm>
          <a:off x="1086868" y="1150379"/>
          <a:ext cx="3163341" cy="3011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en-CA" sz="2400" b="1" kern="1200" dirty="0" smtClean="0"/>
            <a:t>Strengths</a:t>
          </a:r>
          <a:endParaRPr lang="en-CA" sz="2400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strong corporate culture and HR management</a:t>
          </a:r>
          <a:endParaRPr lang="en-CA" sz="1900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advanced technology and global expertise</a:t>
          </a:r>
          <a:endParaRPr lang="en-CA" sz="1900" kern="1200" dirty="0"/>
        </a:p>
      </dsp:txBody>
      <dsp:txXfrm>
        <a:off x="1086868" y="1150379"/>
        <a:ext cx="3163341" cy="3011723"/>
      </dsp:txXfrm>
    </dsp:sp>
    <dsp:sp modelId="{A5125798-B50C-CC4F-9871-6625D5F82766}">
      <dsp:nvSpPr>
        <dsp:cNvPr id="0" name=""/>
        <dsp:cNvSpPr/>
      </dsp:nvSpPr>
      <dsp:spPr>
        <a:xfrm>
          <a:off x="4320680" y="1150379"/>
          <a:ext cx="3163341" cy="3011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400" b="1" kern="1200" smtClean="0"/>
            <a:t>Weaknesses</a:t>
          </a:r>
          <a:endParaRPr lang="en-CA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CSR efforts perceived negatively</a:t>
          </a:r>
          <a:endParaRPr lang="en-CA" sz="1900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reliance on government and institutions</a:t>
          </a:r>
          <a:endParaRPr lang="en-CA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poor cultural understanding and communication with stakeholders</a:t>
          </a:r>
          <a:endParaRPr lang="en-CA" sz="1900" kern="1200" dirty="0"/>
        </a:p>
      </dsp:txBody>
      <dsp:txXfrm>
        <a:off x="4320680" y="1150379"/>
        <a:ext cx="3163341" cy="3011723"/>
      </dsp:txXfrm>
    </dsp:sp>
    <dsp:sp modelId="{EAEC8D9A-65DC-0F45-88A2-9EDE6053CF86}">
      <dsp:nvSpPr>
        <dsp:cNvPr id="0" name=""/>
        <dsp:cNvSpPr/>
      </dsp:nvSpPr>
      <dsp:spPr>
        <a:xfrm>
          <a:off x="178582" y="34131"/>
          <a:ext cx="1331109" cy="1331109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645E5-7CA6-AE4A-9794-B1B226FC7CA2}">
      <dsp:nvSpPr>
        <dsp:cNvPr id="0" name=""/>
        <dsp:cNvSpPr/>
      </dsp:nvSpPr>
      <dsp:spPr>
        <a:xfrm>
          <a:off x="6755827" y="512830"/>
          <a:ext cx="1252808" cy="4293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139F2-6F49-B44D-BBB1-16A88267D951}">
      <dsp:nvSpPr>
        <dsp:cNvPr id="0" name=""/>
        <dsp:cNvSpPr/>
      </dsp:nvSpPr>
      <dsp:spPr>
        <a:xfrm>
          <a:off x="4289360" y="1156819"/>
          <a:ext cx="783" cy="2876486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8C52-8C76-411F-B196-A58D706E33B6}">
      <dsp:nvSpPr>
        <dsp:cNvPr id="0" name=""/>
        <dsp:cNvSpPr/>
      </dsp:nvSpPr>
      <dsp:spPr>
        <a:xfrm rot="21300000">
          <a:off x="50510" y="1028909"/>
          <a:ext cx="6676016" cy="1450556"/>
        </a:xfrm>
        <a:prstGeom prst="mathMinus">
          <a:avLst/>
        </a:prstGeom>
        <a:solidFill>
          <a:srgbClr val="648933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97F12-5F0F-4324-BB30-C21617A4E9CD}">
      <dsp:nvSpPr>
        <dsp:cNvPr id="0" name=""/>
        <dsp:cNvSpPr/>
      </dsp:nvSpPr>
      <dsp:spPr>
        <a:xfrm>
          <a:off x="3921891" y="1930321"/>
          <a:ext cx="2033111" cy="14033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E5850-9C86-4E06-9BE3-83053BB89F82}">
      <dsp:nvSpPr>
        <dsp:cNvPr id="0" name=""/>
        <dsp:cNvSpPr/>
      </dsp:nvSpPr>
      <dsp:spPr>
        <a:xfrm>
          <a:off x="3591829" y="0"/>
          <a:ext cx="2168651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Maximize Profits</a:t>
          </a:r>
          <a:endParaRPr lang="en-CA" sz="2600" kern="1200" dirty="0"/>
        </a:p>
      </dsp:txBody>
      <dsp:txXfrm>
        <a:off x="3591829" y="0"/>
        <a:ext cx="2168651" cy="1473517"/>
      </dsp:txXfrm>
    </dsp:sp>
    <dsp:sp modelId="{0AF6B207-334D-484B-8CF6-9C3C42A2B8CB}">
      <dsp:nvSpPr>
        <dsp:cNvPr id="0" name=""/>
        <dsp:cNvSpPr/>
      </dsp:nvSpPr>
      <dsp:spPr>
        <a:xfrm>
          <a:off x="1002777" y="156220"/>
          <a:ext cx="2033111" cy="14033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877A6-73F7-437E-87BF-24506E4468E9}">
      <dsp:nvSpPr>
        <dsp:cNvPr id="0" name=""/>
        <dsp:cNvSpPr/>
      </dsp:nvSpPr>
      <dsp:spPr>
        <a:xfrm>
          <a:off x="358716" y="2034857"/>
          <a:ext cx="3484329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Minimize negative impacts on local communities</a:t>
          </a:r>
          <a:endParaRPr lang="en-CA" sz="2600" kern="1200" dirty="0"/>
        </a:p>
      </dsp:txBody>
      <dsp:txXfrm>
        <a:off x="358716" y="2034857"/>
        <a:ext cx="3484329" cy="14735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968C4-BAB4-4201-AF61-DD5663F4977F}">
      <dsp:nvSpPr>
        <dsp:cNvPr id="0" name=""/>
        <dsp:cNvSpPr/>
      </dsp:nvSpPr>
      <dsp:spPr>
        <a:xfrm>
          <a:off x="0" y="66183"/>
          <a:ext cx="7625804" cy="13385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>
              <a:solidFill>
                <a:srgbClr val="FFFFFF"/>
              </a:solidFill>
            </a:rPr>
            <a:t>3 pillars strategy</a:t>
          </a:r>
          <a:endParaRPr lang="fr-CA" sz="6100" kern="1200" dirty="0">
            <a:solidFill>
              <a:srgbClr val="FFFFFF"/>
            </a:solidFill>
          </a:endParaRPr>
        </a:p>
      </dsp:txBody>
      <dsp:txXfrm>
        <a:off x="0" y="66183"/>
        <a:ext cx="7625804" cy="1338517"/>
      </dsp:txXfrm>
    </dsp:sp>
    <dsp:sp modelId="{E92D0A4D-37CF-4D6F-89F1-060365074851}">
      <dsp:nvSpPr>
        <dsp:cNvPr id="0" name=""/>
        <dsp:cNvSpPr/>
      </dsp:nvSpPr>
      <dsp:spPr>
        <a:xfrm>
          <a:off x="3723" y="1404700"/>
          <a:ext cx="2539452" cy="2810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rgbClr val="FFFFFF"/>
              </a:solidFill>
            </a:rPr>
            <a:t>Health</a:t>
          </a:r>
          <a:endParaRPr lang="fr-CA" sz="3000" kern="1200" dirty="0">
            <a:solidFill>
              <a:srgbClr val="FFFFFF"/>
            </a:solidFill>
          </a:endParaRPr>
        </a:p>
      </dsp:txBody>
      <dsp:txXfrm>
        <a:off x="3723" y="1404700"/>
        <a:ext cx="2539452" cy="2810887"/>
      </dsp:txXfrm>
    </dsp:sp>
    <dsp:sp modelId="{39BC8EAD-2F18-4983-8408-C1DDF0AF6E6A}">
      <dsp:nvSpPr>
        <dsp:cNvPr id="0" name=""/>
        <dsp:cNvSpPr/>
      </dsp:nvSpPr>
      <dsp:spPr>
        <a:xfrm>
          <a:off x="2543175" y="1404700"/>
          <a:ext cx="2539452" cy="2810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rgbClr val="FFFFFF"/>
              </a:solidFill>
            </a:rPr>
            <a:t>Environment</a:t>
          </a:r>
          <a:endParaRPr lang="fr-CA" sz="3000" kern="1200" dirty="0">
            <a:solidFill>
              <a:srgbClr val="FFFFFF"/>
            </a:solidFill>
          </a:endParaRPr>
        </a:p>
      </dsp:txBody>
      <dsp:txXfrm>
        <a:off x="2543175" y="1404700"/>
        <a:ext cx="2539452" cy="2810887"/>
      </dsp:txXfrm>
    </dsp:sp>
    <dsp:sp modelId="{A5951662-0BB3-47A2-8BB2-83A690C519A0}">
      <dsp:nvSpPr>
        <dsp:cNvPr id="0" name=""/>
        <dsp:cNvSpPr/>
      </dsp:nvSpPr>
      <dsp:spPr>
        <a:xfrm>
          <a:off x="5082628" y="1404700"/>
          <a:ext cx="2539452" cy="2810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FFFF"/>
              </a:solidFill>
            </a:rPr>
            <a:t>Social and Community</a:t>
          </a:r>
          <a:endParaRPr lang="fr-CA" sz="3000" kern="1200" dirty="0">
            <a:solidFill>
              <a:srgbClr val="FFFFFF"/>
            </a:solidFill>
          </a:endParaRPr>
        </a:p>
      </dsp:txBody>
      <dsp:txXfrm>
        <a:off x="5082628" y="1404700"/>
        <a:ext cx="2539452" cy="2810887"/>
      </dsp:txXfrm>
    </dsp:sp>
    <dsp:sp modelId="{449BE9BC-EBDD-4632-9254-F5A8093B837A}">
      <dsp:nvSpPr>
        <dsp:cNvPr id="0" name=""/>
        <dsp:cNvSpPr/>
      </dsp:nvSpPr>
      <dsp:spPr>
        <a:xfrm flipV="1">
          <a:off x="3253663" y="4246559"/>
          <a:ext cx="1220052" cy="475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31C8F-A6BC-A045-BB83-4B8028141883}">
      <dsp:nvSpPr>
        <dsp:cNvPr id="0" name=""/>
        <dsp:cNvSpPr/>
      </dsp:nvSpPr>
      <dsp:spPr>
        <a:xfrm>
          <a:off x="0" y="14216"/>
          <a:ext cx="817811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00000">
              <a:schemeClr val="accent1"/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Short Term (&lt;1yr)</a:t>
          </a:r>
          <a:endParaRPr lang="en-US" sz="2200" kern="1200" dirty="0"/>
        </a:p>
      </dsp:txBody>
      <dsp:txXfrm>
        <a:off x="0" y="311977"/>
        <a:ext cx="7880355" cy="595523"/>
      </dsp:txXfrm>
    </dsp:sp>
    <dsp:sp modelId="{2F5005BD-FCBD-B14B-B003-7236EC4D1710}">
      <dsp:nvSpPr>
        <dsp:cNvPr id="0" name=""/>
        <dsp:cNvSpPr/>
      </dsp:nvSpPr>
      <dsp:spPr>
        <a:xfrm>
          <a:off x="0" y="932684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Reduce noise pollution</a:t>
          </a:r>
          <a:endParaRPr lang="en-US" sz="1900" kern="1200" dirty="0"/>
        </a:p>
      </dsp:txBody>
      <dsp:txXfrm>
        <a:off x="0" y="932684"/>
        <a:ext cx="2518859" cy="2294391"/>
      </dsp:txXfrm>
    </dsp:sp>
    <dsp:sp modelId="{C84138FA-A057-0B42-9B73-19ED5B296B9F}">
      <dsp:nvSpPr>
        <dsp:cNvPr id="0" name=""/>
        <dsp:cNvSpPr/>
      </dsp:nvSpPr>
      <dsp:spPr>
        <a:xfrm>
          <a:off x="2518859" y="411231"/>
          <a:ext cx="565925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00000">
              <a:schemeClr val="accent1"/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Medium Term (1-2yr)</a:t>
          </a:r>
          <a:endParaRPr lang="en-US" sz="2200" kern="1200" dirty="0"/>
        </a:p>
      </dsp:txBody>
      <dsp:txXfrm>
        <a:off x="2518859" y="708992"/>
        <a:ext cx="5361495" cy="595523"/>
      </dsp:txXfrm>
    </dsp:sp>
    <dsp:sp modelId="{6FB4236B-16E3-6C4C-9A1F-1D1390F50ECB}">
      <dsp:nvSpPr>
        <dsp:cNvPr id="0" name=""/>
        <dsp:cNvSpPr/>
      </dsp:nvSpPr>
      <dsp:spPr>
        <a:xfrm>
          <a:off x="2518859" y="1329699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Continue investing in hospital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Reach out to the government to get the hospital subsidised</a:t>
          </a:r>
          <a:endParaRPr lang="en-US" sz="1900" kern="1200" dirty="0"/>
        </a:p>
      </dsp:txBody>
      <dsp:txXfrm>
        <a:off x="2518859" y="1329699"/>
        <a:ext cx="2518859" cy="2294391"/>
      </dsp:txXfrm>
    </dsp:sp>
    <dsp:sp modelId="{945D8370-0273-E94B-A43C-60798270F90B}">
      <dsp:nvSpPr>
        <dsp:cNvPr id="0" name=""/>
        <dsp:cNvSpPr/>
      </dsp:nvSpPr>
      <dsp:spPr>
        <a:xfrm>
          <a:off x="5037719" y="808246"/>
          <a:ext cx="314039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100000">
              <a:schemeClr val="accent1"/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Long Term (2yr+)</a:t>
          </a:r>
          <a:endParaRPr lang="en-US" sz="2200" kern="1200" dirty="0"/>
        </a:p>
      </dsp:txBody>
      <dsp:txXfrm>
        <a:off x="5037719" y="1106007"/>
        <a:ext cx="2842635" cy="595523"/>
      </dsp:txXfrm>
    </dsp:sp>
    <dsp:sp modelId="{637F8B97-110B-B34B-A9AB-AE9756AC6801}">
      <dsp:nvSpPr>
        <dsp:cNvPr id="0" name=""/>
        <dsp:cNvSpPr/>
      </dsp:nvSpPr>
      <dsp:spPr>
        <a:xfrm>
          <a:off x="5037719" y="1726714"/>
          <a:ext cx="2518859" cy="2260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Work with the Africa “The water project” to create drinkable water</a:t>
          </a:r>
          <a:endParaRPr lang="en-US" sz="1900" kern="1200" dirty="0"/>
        </a:p>
      </dsp:txBody>
      <dsp:txXfrm>
        <a:off x="5037719" y="1726714"/>
        <a:ext cx="2518859" cy="2260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4D6C9-3CC9-584D-B805-AB9872EA4F28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A066F-E32A-1649-BD2B-708874CB3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56308-BBE9-2149-8042-8226F6237F7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6D37-CAB4-2842-8F62-49FF1F8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7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So now we reached managerial how can we improve and get to startegic/instutionalised?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CD16F128-11C0-4447-89AD-BD80CE927C31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So now we reached managerial how can we improve and get to startegic/instutionalised?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A650A9E9-64A7-AF4D-B906-01B43D83824C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9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Say problem statement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Financial losses investment losses if potential buyer not secured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8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if it was an emergent issue then we could use this alternative and be minimally compliant...but at the moment we are in consolidating so</a:t>
            </a:r>
            <a:r>
              <a:rPr lang="en-CA" sz="1200" baseline="0" dirty="0" smtClean="0"/>
              <a:t> we have to be managerial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utilitarian approach we devised a metrics </a:t>
            </a:r>
            <a:r>
              <a:rPr lang="en-US" dirty="0" err="1" smtClean="0"/>
              <a:t>bla</a:t>
            </a:r>
            <a:r>
              <a:rPr lang="en-US" dirty="0" smtClean="0"/>
              <a:t> </a:t>
            </a:r>
            <a:r>
              <a:rPr lang="en-US" dirty="0" err="1" smtClean="0"/>
              <a:t>bla</a:t>
            </a:r>
            <a:r>
              <a:rPr lang="en-US" dirty="0" smtClean="0"/>
              <a:t> </a:t>
            </a:r>
            <a:r>
              <a:rPr lang="en-US" dirty="0" err="1" smtClean="0"/>
              <a:t>bla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7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A861222-2C8B-4501-BE87-6797EC025925}" type="datetime4">
              <a:rPr lang="en-US" smtClean="0"/>
              <a:pPr/>
              <a:t>August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2FB5AFD-D735-4504-A039-ADEBB6448D55}" type="datetime4">
              <a:rPr lang="en-US" smtClean="0"/>
              <a:pPr/>
              <a:t>August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B5C8118-FB93-4E87-B380-0175F2FE2167}" type="datetime4">
              <a:rPr lang="en-US" smtClean="0"/>
              <a:pPr/>
              <a:t>August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7586" y="108640"/>
            <a:ext cx="2451946" cy="697118"/>
          </a:xfrm>
          <a:custGeom>
            <a:avLst/>
            <a:gdLst>
              <a:gd name="connsiteX0" fmla="*/ 0 w 2451946"/>
              <a:gd name="connsiteY0" fmla="*/ 0 h 697118"/>
              <a:gd name="connsiteX1" fmla="*/ 2103387 w 2451946"/>
              <a:gd name="connsiteY1" fmla="*/ 0 h 697118"/>
              <a:gd name="connsiteX2" fmla="*/ 2451946 w 2451946"/>
              <a:gd name="connsiteY2" fmla="*/ 348559 h 697118"/>
              <a:gd name="connsiteX3" fmla="*/ 2103387 w 2451946"/>
              <a:gd name="connsiteY3" fmla="*/ 697118 h 697118"/>
              <a:gd name="connsiteX4" fmla="*/ 0 w 2451946"/>
              <a:gd name="connsiteY4" fmla="*/ 697118 h 697118"/>
              <a:gd name="connsiteX5" fmla="*/ 348559 w 2451946"/>
              <a:gd name="connsiteY5" fmla="*/ 348559 h 697118"/>
              <a:gd name="connsiteX6" fmla="*/ 0 w 2451946"/>
              <a:gd name="connsiteY6" fmla="*/ 0 h 6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1946" h="697118">
                <a:moveTo>
                  <a:pt x="0" y="0"/>
                </a:moveTo>
                <a:lnTo>
                  <a:pt x="2103387" y="0"/>
                </a:lnTo>
                <a:lnTo>
                  <a:pt x="2451946" y="348559"/>
                </a:lnTo>
                <a:lnTo>
                  <a:pt x="2103387" y="697118"/>
                </a:lnTo>
                <a:lnTo>
                  <a:pt x="0" y="697118"/>
                </a:lnTo>
                <a:lnTo>
                  <a:pt x="348559" y="348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20568" tIns="24003" rIns="372562" bIns="24003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External</a:t>
            </a:r>
            <a:endParaRPr lang="fr-CA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274337" y="108640"/>
            <a:ext cx="2451946" cy="697118"/>
          </a:xfrm>
          <a:custGeom>
            <a:avLst/>
            <a:gdLst>
              <a:gd name="connsiteX0" fmla="*/ 0 w 2451946"/>
              <a:gd name="connsiteY0" fmla="*/ 0 h 697118"/>
              <a:gd name="connsiteX1" fmla="*/ 2103387 w 2451946"/>
              <a:gd name="connsiteY1" fmla="*/ 0 h 697118"/>
              <a:gd name="connsiteX2" fmla="*/ 2451946 w 2451946"/>
              <a:gd name="connsiteY2" fmla="*/ 348559 h 697118"/>
              <a:gd name="connsiteX3" fmla="*/ 2103387 w 2451946"/>
              <a:gd name="connsiteY3" fmla="*/ 697118 h 697118"/>
              <a:gd name="connsiteX4" fmla="*/ 0 w 2451946"/>
              <a:gd name="connsiteY4" fmla="*/ 697118 h 697118"/>
              <a:gd name="connsiteX5" fmla="*/ 348559 w 2451946"/>
              <a:gd name="connsiteY5" fmla="*/ 348559 h 697118"/>
              <a:gd name="connsiteX6" fmla="*/ 0 w 2451946"/>
              <a:gd name="connsiteY6" fmla="*/ 0 h 6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1946" h="697118">
                <a:moveTo>
                  <a:pt x="0" y="0"/>
                </a:moveTo>
                <a:lnTo>
                  <a:pt x="2103387" y="0"/>
                </a:lnTo>
                <a:lnTo>
                  <a:pt x="2451946" y="348559"/>
                </a:lnTo>
                <a:lnTo>
                  <a:pt x="2103387" y="697118"/>
                </a:lnTo>
                <a:lnTo>
                  <a:pt x="0" y="697118"/>
                </a:lnTo>
                <a:lnTo>
                  <a:pt x="348559" y="348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0568" tIns="24003" rIns="372562" bIns="24003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Internal</a:t>
            </a:r>
            <a:endParaRPr lang="fr-CA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81089" y="108640"/>
            <a:ext cx="2451946" cy="697118"/>
          </a:xfrm>
          <a:custGeom>
            <a:avLst/>
            <a:gdLst>
              <a:gd name="connsiteX0" fmla="*/ 0 w 2451946"/>
              <a:gd name="connsiteY0" fmla="*/ 0 h 697118"/>
              <a:gd name="connsiteX1" fmla="*/ 2103387 w 2451946"/>
              <a:gd name="connsiteY1" fmla="*/ 0 h 697118"/>
              <a:gd name="connsiteX2" fmla="*/ 2451946 w 2451946"/>
              <a:gd name="connsiteY2" fmla="*/ 348559 h 697118"/>
              <a:gd name="connsiteX3" fmla="*/ 2103387 w 2451946"/>
              <a:gd name="connsiteY3" fmla="*/ 697118 h 697118"/>
              <a:gd name="connsiteX4" fmla="*/ 0 w 2451946"/>
              <a:gd name="connsiteY4" fmla="*/ 697118 h 697118"/>
              <a:gd name="connsiteX5" fmla="*/ 348559 w 2451946"/>
              <a:gd name="connsiteY5" fmla="*/ 348559 h 697118"/>
              <a:gd name="connsiteX6" fmla="*/ 0 w 2451946"/>
              <a:gd name="connsiteY6" fmla="*/ 0 h 6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1946" h="697118">
                <a:moveTo>
                  <a:pt x="0" y="0"/>
                </a:moveTo>
                <a:lnTo>
                  <a:pt x="2103387" y="0"/>
                </a:lnTo>
                <a:lnTo>
                  <a:pt x="2451946" y="348559"/>
                </a:lnTo>
                <a:lnTo>
                  <a:pt x="2103387" y="697118"/>
                </a:lnTo>
                <a:lnTo>
                  <a:pt x="0" y="697118"/>
                </a:lnTo>
                <a:lnTo>
                  <a:pt x="348559" y="348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0568" tIns="24003" rIns="372562" bIns="24003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Alternatives/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Strategy</a:t>
            </a:r>
            <a:endParaRPr lang="fr-CA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687841" y="108640"/>
            <a:ext cx="2451946" cy="697118"/>
          </a:xfrm>
          <a:custGeom>
            <a:avLst/>
            <a:gdLst>
              <a:gd name="connsiteX0" fmla="*/ 0 w 2451946"/>
              <a:gd name="connsiteY0" fmla="*/ 0 h 697118"/>
              <a:gd name="connsiteX1" fmla="*/ 2103387 w 2451946"/>
              <a:gd name="connsiteY1" fmla="*/ 0 h 697118"/>
              <a:gd name="connsiteX2" fmla="*/ 2451946 w 2451946"/>
              <a:gd name="connsiteY2" fmla="*/ 348559 h 697118"/>
              <a:gd name="connsiteX3" fmla="*/ 2103387 w 2451946"/>
              <a:gd name="connsiteY3" fmla="*/ 697118 h 697118"/>
              <a:gd name="connsiteX4" fmla="*/ 0 w 2451946"/>
              <a:gd name="connsiteY4" fmla="*/ 697118 h 697118"/>
              <a:gd name="connsiteX5" fmla="*/ 348559 w 2451946"/>
              <a:gd name="connsiteY5" fmla="*/ 348559 h 697118"/>
              <a:gd name="connsiteX6" fmla="*/ 0 w 2451946"/>
              <a:gd name="connsiteY6" fmla="*/ 0 h 6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1946" h="697118">
                <a:moveTo>
                  <a:pt x="0" y="0"/>
                </a:moveTo>
                <a:lnTo>
                  <a:pt x="2103387" y="0"/>
                </a:lnTo>
                <a:lnTo>
                  <a:pt x="2451946" y="348559"/>
                </a:lnTo>
                <a:lnTo>
                  <a:pt x="2103387" y="697118"/>
                </a:lnTo>
                <a:lnTo>
                  <a:pt x="0" y="697118"/>
                </a:lnTo>
                <a:lnTo>
                  <a:pt x="348559" y="348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lt2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0568" tIns="24003" rIns="372562" bIns="24003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Implementation</a:t>
            </a:r>
            <a:endParaRPr lang="fr-CA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4230"/>
      </p:ext>
    </p:extLst>
  </p:cSld>
  <p:clrMapOvr>
    <a:masterClrMapping/>
  </p:clrMapOvr>
  <p:transition spd="med"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7463" y="-21511"/>
            <a:ext cx="4326674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340622" y="-21510"/>
            <a:ext cx="412214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340225" y="-10496"/>
            <a:ext cx="4122738" cy="601663"/>
          </a:xfrm>
        </p:spPr>
        <p:txBody>
          <a:bodyPr anchor="ctr">
            <a:normAutofit/>
          </a:bodyPr>
          <a:lstStyle>
            <a:lvl1pPr marL="6858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7463" y="-21511"/>
            <a:ext cx="4326674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340622" y="-21510"/>
            <a:ext cx="412214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340225" y="-10496"/>
            <a:ext cx="4122738" cy="601663"/>
          </a:xfrm>
        </p:spPr>
        <p:txBody>
          <a:bodyPr anchor="ctr">
            <a:normAutofit/>
          </a:bodyPr>
          <a:lstStyle>
            <a:lvl1pPr marL="6858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237463" y="-21511"/>
            <a:ext cx="4326674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340622" y="-21510"/>
            <a:ext cx="412214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340225" y="-10496"/>
            <a:ext cx="4122738" cy="601663"/>
          </a:xfrm>
        </p:spPr>
        <p:txBody>
          <a:bodyPr anchor="ctr"/>
          <a:lstStyle>
            <a:lvl1pPr marL="6858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4237463" y="-21511"/>
            <a:ext cx="4326674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4340622" y="-21510"/>
            <a:ext cx="412214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340225" y="-10496"/>
            <a:ext cx="4122738" cy="601663"/>
          </a:xfrm>
        </p:spPr>
        <p:txBody>
          <a:bodyPr anchor="ctr">
            <a:normAutofit/>
          </a:bodyPr>
          <a:lstStyle>
            <a:lvl1pPr marL="6858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269927" y="619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49BF1-FCD3-4395-8FF6-0047AF66228E}" type="datetime4">
              <a:rPr lang="en-US" smtClean="0"/>
              <a:pPr/>
              <a:t>August 12,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283" y="2708476"/>
            <a:ext cx="3843330" cy="170216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err="1" smtClean="0"/>
              <a:t>Barrick</a:t>
            </a:r>
            <a:r>
              <a:rPr lang="en-US" sz="4800" dirty="0" smtClean="0"/>
              <a:t> Gold in Tanzania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670560"/>
            <a:ext cx="3465193" cy="1407795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Simon </a:t>
            </a:r>
            <a:r>
              <a:rPr lang="en-US" dirty="0" err="1" smtClean="0"/>
              <a:t>Foucher</a:t>
            </a:r>
            <a:endParaRPr lang="en-US" dirty="0" smtClean="0"/>
          </a:p>
          <a:p>
            <a:pPr algn="r"/>
            <a:r>
              <a:rPr lang="en-US" dirty="0" smtClean="0"/>
              <a:t>Weilun Chang</a:t>
            </a:r>
          </a:p>
          <a:p>
            <a:pPr algn="r"/>
            <a:r>
              <a:rPr lang="en-US" dirty="0" err="1" smtClean="0"/>
              <a:t>Archna</a:t>
            </a:r>
            <a:r>
              <a:rPr lang="en-US" dirty="0" smtClean="0"/>
              <a:t> </a:t>
            </a:r>
            <a:r>
              <a:rPr lang="en-US" dirty="0" err="1" smtClean="0"/>
              <a:t>Soni</a:t>
            </a:r>
            <a:endParaRPr lang="en-US" dirty="0" smtClean="0"/>
          </a:p>
          <a:p>
            <a:pPr algn="r"/>
            <a:r>
              <a:rPr lang="en-US" dirty="0" err="1" smtClean="0"/>
              <a:t>Heba</a:t>
            </a:r>
            <a:r>
              <a:rPr lang="en-US" dirty="0" smtClean="0"/>
              <a:t> </a:t>
            </a:r>
            <a:r>
              <a:rPr lang="en-US" dirty="0" err="1" smtClean="0"/>
              <a:t>Muhey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001" y="204124"/>
            <a:ext cx="3255719" cy="160496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3304" y="1094798"/>
            <a:ext cx="4515303" cy="4983557"/>
            <a:chOff x="0" y="1094798"/>
            <a:chExt cx="4515303" cy="4983557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1094798"/>
              <a:ext cx="4515303" cy="4983557"/>
              <a:chOff x="0" y="1094798"/>
              <a:chExt cx="4515303" cy="498355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>
                <a:alphaModFix amt="64000"/>
              </a:blip>
              <a:stretch>
                <a:fillRect/>
              </a:stretch>
            </p:blipFill>
            <p:spPr>
              <a:xfrm>
                <a:off x="0" y="1094798"/>
                <a:ext cx="4515303" cy="498355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09690" y="3786348"/>
                <a:ext cx="746252" cy="752419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343" y="3827434"/>
              <a:ext cx="143842" cy="14384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4426" y="3675874"/>
              <a:ext cx="143842" cy="1438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9275" y="3717905"/>
              <a:ext cx="143842" cy="14384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879" y="3944381"/>
              <a:ext cx="143842" cy="143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64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1176"/>
              </a:spcBef>
            </a:pPr>
            <a:r>
              <a:rPr lang="en-CA" dirty="0"/>
              <a:t>Operates in 5 continents</a:t>
            </a:r>
          </a:p>
          <a:p>
            <a:pPr fontAlgn="base">
              <a:spcBef>
                <a:spcPts val="1176"/>
              </a:spcBef>
            </a:pPr>
            <a:r>
              <a:rPr lang="en-CA" dirty="0"/>
              <a:t>Listed on multiple stock </a:t>
            </a:r>
            <a:r>
              <a:rPr lang="en-CA" dirty="0" smtClean="0"/>
              <a:t>exchanges</a:t>
            </a:r>
            <a:endParaRPr lang="en-CA" dirty="0"/>
          </a:p>
          <a:p>
            <a:pPr fontAlgn="base">
              <a:spcBef>
                <a:spcPts val="1176"/>
              </a:spcBef>
            </a:pPr>
            <a:r>
              <a:rPr lang="en-CA" dirty="0" smtClean="0"/>
              <a:t>1995 – exploration </a:t>
            </a:r>
          </a:p>
          <a:p>
            <a:pPr fontAlgn="base">
              <a:spcBef>
                <a:spcPts val="1176"/>
              </a:spcBef>
            </a:pPr>
            <a:r>
              <a:rPr lang="en-CA" dirty="0" smtClean="0"/>
              <a:t>1999 – excavation</a:t>
            </a:r>
          </a:p>
          <a:p>
            <a:pPr fontAlgn="base">
              <a:spcBef>
                <a:spcPts val="1176"/>
              </a:spcBef>
            </a:pPr>
            <a:r>
              <a:rPr lang="en-CA" dirty="0" smtClean="0"/>
              <a:t>2009 – spinoff TZ mines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Barrick</a:t>
            </a:r>
            <a:r>
              <a:rPr lang="en-US" dirty="0" smtClean="0"/>
              <a:t> Gold Corp.</a:t>
            </a:r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Internal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1" y="4953416"/>
            <a:ext cx="2508019" cy="119933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66113" y="3403708"/>
            <a:ext cx="3597371" cy="3100164"/>
            <a:chOff x="5066113" y="3125620"/>
            <a:chExt cx="3597371" cy="31001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5516" y="3125620"/>
              <a:ext cx="3537968" cy="31001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0338" y="3415048"/>
              <a:ext cx="264161" cy="2641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137" y="3858958"/>
              <a:ext cx="264161" cy="2641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4574" y="3784555"/>
              <a:ext cx="264161" cy="2641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0696" y="4075142"/>
              <a:ext cx="264161" cy="26416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98192" y="3300004"/>
              <a:ext cx="1598889" cy="36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North Mara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8712" y="3915658"/>
              <a:ext cx="1383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Bulyanhulu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8196" y="4145799"/>
              <a:ext cx="1106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Buzwagi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66113" y="3489626"/>
              <a:ext cx="1247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Tulawaka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3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9325"/>
          <a:stretch/>
        </p:blipFill>
        <p:spPr>
          <a:xfrm>
            <a:off x="1043490" y="2333898"/>
            <a:ext cx="6844557" cy="41342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333898"/>
            <a:ext cx="6844558" cy="3508977"/>
          </a:xfrm>
        </p:spPr>
        <p:txBody>
          <a:bodyPr>
            <a:normAutofit/>
          </a:bodyPr>
          <a:lstStyle/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Advanced </a:t>
            </a:r>
            <a:r>
              <a:rPr lang="en-CA" dirty="0">
                <a:solidFill>
                  <a:srgbClr val="FFFFFF"/>
                </a:solidFill>
              </a:rPr>
              <a:t>exploration </a:t>
            </a:r>
            <a:r>
              <a:rPr lang="en-CA" dirty="0" smtClean="0">
                <a:solidFill>
                  <a:srgbClr val="FFFFFF"/>
                </a:solidFill>
              </a:rPr>
              <a:t>and processing technologies</a:t>
            </a:r>
          </a:p>
          <a:p>
            <a:pPr fontAlgn="base">
              <a:spcBef>
                <a:spcPts val="1176"/>
              </a:spcBef>
            </a:pPr>
            <a:endParaRPr lang="en-CA" dirty="0" smtClean="0">
              <a:solidFill>
                <a:srgbClr val="FFFFFF"/>
              </a:solidFill>
            </a:endParaRPr>
          </a:p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Reliance </a:t>
            </a:r>
            <a:r>
              <a:rPr lang="en-CA" dirty="0">
                <a:solidFill>
                  <a:srgbClr val="FFFFFF"/>
                </a:solidFill>
              </a:rPr>
              <a:t>on TZ government and </a:t>
            </a:r>
            <a:r>
              <a:rPr lang="en-CA" dirty="0" smtClean="0">
                <a:solidFill>
                  <a:srgbClr val="FFFFFF"/>
                </a:solidFill>
              </a:rPr>
              <a:t>institutions</a:t>
            </a:r>
            <a:endParaRPr lang="en-CA" dirty="0">
              <a:solidFill>
                <a:srgbClr val="FFFFFF"/>
              </a:solidFill>
            </a:endParaRPr>
          </a:p>
          <a:p>
            <a:pPr marL="68580" indent="0" fontAlgn="base">
              <a:spcBef>
                <a:spcPts val="1176"/>
              </a:spcBef>
              <a:buNone/>
            </a:pPr>
            <a:endParaRPr lang="en-CA" dirty="0" smtClean="0">
              <a:solidFill>
                <a:srgbClr val="FFFFFF"/>
              </a:solidFill>
            </a:endParaRPr>
          </a:p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Operates more sustainably and responsibly than global competitors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Operations </a:t>
            </a:r>
            <a:r>
              <a:rPr lang="en-CA" dirty="0" smtClean="0"/>
              <a:t>Analysis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Internal </a:t>
            </a:r>
            <a:r>
              <a:rPr lang="en-CA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Social </a:t>
            </a:r>
            <a:r>
              <a:rPr lang="en-CA" dirty="0" smtClean="0"/>
              <a:t>Processes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Internal Analysis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Commitments </a:t>
            </a:r>
            <a:r>
              <a:rPr lang="en-CA" b="1" dirty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inconsistent </a:t>
            </a:r>
            <a:r>
              <a:rPr lang="en-CA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with </a:t>
            </a:r>
          </a:p>
          <a:p>
            <a:pPr marL="68580" indent="0" algn="ctr"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perceived  behaviours by locals</a:t>
            </a:r>
            <a:endParaRPr lang="en-CA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1069" r="-184" b="5805"/>
          <a:stretch/>
        </p:blipFill>
        <p:spPr>
          <a:xfrm>
            <a:off x="1043490" y="2323652"/>
            <a:ext cx="6504700" cy="34011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333899"/>
            <a:ext cx="6504700" cy="3390903"/>
          </a:xfrm>
          <a:noFill/>
        </p:spPr>
        <p:txBody>
          <a:bodyPr>
            <a:normAutofit/>
          </a:bodyPr>
          <a:lstStyle/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Global CSR</a:t>
            </a:r>
            <a:r>
              <a:rPr lang="en-CA" dirty="0">
                <a:solidFill>
                  <a:srgbClr val="FFFFFF"/>
                </a:solidFill>
              </a:rPr>
              <a:t> </a:t>
            </a:r>
            <a:r>
              <a:rPr lang="en-CA" dirty="0" smtClean="0">
                <a:solidFill>
                  <a:srgbClr val="FFFFFF"/>
                </a:solidFill>
              </a:rPr>
              <a:t>standards </a:t>
            </a:r>
            <a:endParaRPr lang="en-CA" b="1" dirty="0">
              <a:solidFill>
                <a:srgbClr val="FFFFFF"/>
              </a:solidFill>
            </a:endParaRPr>
          </a:p>
          <a:p>
            <a:pPr fontAlgn="base">
              <a:spcBef>
                <a:spcPts val="1176"/>
              </a:spcBef>
            </a:pPr>
            <a:endParaRPr lang="en-CA" dirty="0" smtClean="0">
              <a:solidFill>
                <a:srgbClr val="FFFFFF"/>
              </a:solidFill>
            </a:endParaRPr>
          </a:p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Established </a:t>
            </a:r>
            <a:r>
              <a:rPr lang="en-CA" dirty="0">
                <a:solidFill>
                  <a:srgbClr val="FFFFFF"/>
                </a:solidFill>
              </a:rPr>
              <a:t>a “community department</a:t>
            </a:r>
            <a:r>
              <a:rPr lang="en-CA" dirty="0" smtClean="0">
                <a:solidFill>
                  <a:srgbClr val="FFFFFF"/>
                </a:solidFill>
              </a:rPr>
              <a:t>”</a:t>
            </a:r>
            <a:endParaRPr lang="en-CA" b="1" dirty="0">
              <a:solidFill>
                <a:srgbClr val="FFFFFF"/>
              </a:solidFill>
            </a:endParaRPr>
          </a:p>
          <a:p>
            <a:pPr lvl="1" fontAlgn="base">
              <a:spcBef>
                <a:spcPts val="1176"/>
              </a:spcBef>
            </a:pPr>
            <a:r>
              <a:rPr lang="en-CA" dirty="0">
                <a:solidFill>
                  <a:srgbClr val="FFFFFF"/>
                </a:solidFill>
              </a:rPr>
              <a:t>entrepreneurship programs</a:t>
            </a:r>
          </a:p>
          <a:p>
            <a:pPr lvl="1" fontAlgn="base">
              <a:spcBef>
                <a:spcPts val="1176"/>
              </a:spcBef>
            </a:pPr>
            <a:r>
              <a:rPr lang="en-CA" dirty="0">
                <a:solidFill>
                  <a:srgbClr val="FFFFFF"/>
                </a:solidFill>
              </a:rPr>
              <a:t>healthcare accessibility</a:t>
            </a:r>
          </a:p>
          <a:p>
            <a:pPr lvl="1"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corporate ambassadors</a:t>
            </a:r>
          </a:p>
        </p:txBody>
      </p:sp>
    </p:spTree>
    <p:extLst>
      <p:ext uri="{BB962C8B-B14F-4D97-AF65-F5344CB8AC3E}">
        <p14:creationId xmlns:p14="http://schemas.microsoft.com/office/powerpoint/2010/main" val="42469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Capital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Internal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b="9150"/>
          <a:stretch/>
        </p:blipFill>
        <p:spPr>
          <a:xfrm>
            <a:off x="1043492" y="2323652"/>
            <a:ext cx="6777317" cy="41175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1"/>
            <a:ext cx="6777317" cy="4117595"/>
          </a:xfrm>
          <a:noFill/>
        </p:spPr>
        <p:txBody>
          <a:bodyPr>
            <a:normAutofit/>
          </a:bodyPr>
          <a:lstStyle/>
          <a:p>
            <a:pPr fontAlgn="base">
              <a:spcBef>
                <a:spcPts val="600"/>
              </a:spcBef>
              <a:spcAft>
                <a:spcPts val="1000"/>
              </a:spcAft>
            </a:pPr>
            <a:r>
              <a:rPr lang="en-CA" dirty="0" smtClean="0">
                <a:solidFill>
                  <a:schemeClr val="bg1"/>
                </a:solidFill>
              </a:rPr>
              <a:t>Corporate </a:t>
            </a:r>
            <a:r>
              <a:rPr lang="en-CA" dirty="0">
                <a:solidFill>
                  <a:schemeClr val="bg1"/>
                </a:solidFill>
              </a:rPr>
              <a:t>culture of socialization in human resource </a:t>
            </a:r>
            <a:r>
              <a:rPr lang="en-CA" dirty="0" smtClean="0">
                <a:solidFill>
                  <a:schemeClr val="bg1"/>
                </a:solidFill>
              </a:rPr>
              <a:t>management</a:t>
            </a:r>
            <a:endParaRPr lang="en-CA" dirty="0">
              <a:solidFill>
                <a:schemeClr val="bg1"/>
              </a:solidFill>
            </a:endParaRPr>
          </a:p>
          <a:p>
            <a:pPr fontAlgn="base">
              <a:spcBef>
                <a:spcPts val="600"/>
              </a:spcBef>
              <a:spcAft>
                <a:spcPts val="1000"/>
              </a:spcAft>
            </a:pPr>
            <a:endParaRPr lang="en-CA" dirty="0" smtClean="0">
              <a:solidFill>
                <a:schemeClr val="bg1"/>
              </a:solidFill>
            </a:endParaRPr>
          </a:p>
          <a:p>
            <a:pPr fontAlgn="base">
              <a:spcBef>
                <a:spcPts val="600"/>
              </a:spcBef>
              <a:spcAft>
                <a:spcPts val="1000"/>
              </a:spcAft>
            </a:pPr>
            <a:r>
              <a:rPr lang="en-CA" dirty="0" smtClean="0">
                <a:solidFill>
                  <a:schemeClr val="bg1"/>
                </a:solidFill>
              </a:rPr>
              <a:t>Integrated </a:t>
            </a:r>
            <a:r>
              <a:rPr lang="en-CA" dirty="0">
                <a:solidFill>
                  <a:schemeClr val="bg1"/>
                </a:solidFill>
              </a:rPr>
              <a:t>Mining Technical Training program (IMTT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  <a:endParaRPr lang="en-CA" dirty="0">
              <a:solidFill>
                <a:schemeClr val="bg1"/>
              </a:solidFill>
            </a:endParaRPr>
          </a:p>
          <a:p>
            <a:pPr lvl="1" fontAlgn="base">
              <a:spcBef>
                <a:spcPts val="600"/>
              </a:spcBef>
              <a:spcAft>
                <a:spcPts val="1000"/>
              </a:spcAft>
            </a:pPr>
            <a:endParaRPr lang="en-CA" dirty="0" smtClean="0">
              <a:solidFill>
                <a:schemeClr val="bg1"/>
              </a:solidFill>
            </a:endParaRPr>
          </a:p>
          <a:p>
            <a:pPr fontAlgn="base">
              <a:spcBef>
                <a:spcPts val="600"/>
              </a:spcBef>
              <a:spcAft>
                <a:spcPts val="1000"/>
              </a:spcAft>
            </a:pPr>
            <a:r>
              <a:rPr lang="en-CA" dirty="0" smtClean="0">
                <a:solidFill>
                  <a:schemeClr val="bg1"/>
                </a:solidFill>
              </a:rPr>
              <a:t>Global </a:t>
            </a:r>
            <a:r>
              <a:rPr lang="en-CA" dirty="0">
                <a:solidFill>
                  <a:schemeClr val="bg1"/>
                </a:solidFill>
              </a:rPr>
              <a:t>Succession Planning Program (GSPP)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75206"/>
              </p:ext>
            </p:extLst>
          </p:nvPr>
        </p:nvGraphicFramePr>
        <p:xfrm>
          <a:off x="476266" y="2170664"/>
          <a:ext cx="8187218" cy="429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Internal Analysis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69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19809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Statement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 rot="21306237">
            <a:off x="2896133" y="3811567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Justify Investment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Alternatives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129" y="2801035"/>
            <a:ext cx="2543748" cy="22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3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610969"/>
              </p:ext>
            </p:extLst>
          </p:nvPr>
        </p:nvGraphicFramePr>
        <p:xfrm>
          <a:off x="1042988" y="2324100"/>
          <a:ext cx="677746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205"/>
                <a:gridCol w="3765257"/>
              </a:tblGrid>
              <a:tr h="3169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PROS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151" marR="63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CONS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151" marR="63151" marT="0" marB="0"/>
                </a:tc>
              </a:tr>
              <a:tr h="30921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600" dirty="0">
                          <a:effectLst/>
                        </a:rPr>
                        <a:t>Eliminates </a:t>
                      </a:r>
                      <a:r>
                        <a:rPr lang="en-CA" sz="1600" dirty="0" smtClean="0">
                          <a:effectLst/>
                        </a:rPr>
                        <a:t> ethical issues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600" dirty="0" smtClean="0">
                          <a:effectLst/>
                        </a:rPr>
                        <a:t>Reallocate </a:t>
                      </a:r>
                      <a:r>
                        <a:rPr lang="en-CA" sz="1600" dirty="0">
                          <a:effectLst/>
                        </a:rPr>
                        <a:t>resources more efficiently to existing projects (increase efficiency)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600" dirty="0">
                          <a:effectLst/>
                        </a:rPr>
                        <a:t>Recoup investment by selling off assets</a:t>
                      </a:r>
                      <a:endParaRPr lang="en-US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151" marR="6315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600" baseline="0" dirty="0" smtClean="0">
                          <a:effectLst/>
                        </a:rPr>
                        <a:t>Hard to find profitable m</a:t>
                      </a:r>
                      <a:r>
                        <a:rPr lang="en-CA" sz="1600" dirty="0" smtClean="0">
                          <a:effectLst/>
                        </a:rPr>
                        <a:t>ineral </a:t>
                      </a:r>
                      <a:r>
                        <a:rPr lang="en-CA" sz="1600" dirty="0">
                          <a:effectLst/>
                        </a:rPr>
                        <a:t>deposits </a:t>
                      </a:r>
                      <a:r>
                        <a:rPr lang="en-CA" sz="1600" dirty="0" smtClean="0">
                          <a:effectLst/>
                        </a:rPr>
                        <a:t> </a:t>
                      </a:r>
                      <a:r>
                        <a:rPr lang="en-CA" sz="1600" dirty="0">
                          <a:effectLst/>
                        </a:rPr>
                        <a:t>in industrialized </a:t>
                      </a:r>
                      <a:r>
                        <a:rPr lang="en-CA" sz="1600" dirty="0" smtClean="0">
                          <a:effectLst/>
                        </a:rPr>
                        <a:t>countries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600" dirty="0">
                          <a:effectLst/>
                        </a:rPr>
                        <a:t>Competitors will take over mineral extraction rights </a:t>
                      </a:r>
                      <a:r>
                        <a:rPr lang="en-CA" sz="1600" dirty="0" smtClean="0">
                          <a:effectLst/>
                        </a:rPr>
                        <a:t> and </a:t>
                      </a:r>
                      <a:r>
                        <a:rPr lang="en-CA" sz="1600" dirty="0">
                          <a:effectLst/>
                        </a:rPr>
                        <a:t>might be </a:t>
                      </a:r>
                      <a:r>
                        <a:rPr lang="en-CA" sz="1600" dirty="0" smtClean="0">
                          <a:effectLst/>
                        </a:rPr>
                        <a:t> </a:t>
                      </a:r>
                      <a:r>
                        <a:rPr lang="en-CA" sz="1600" dirty="0">
                          <a:effectLst/>
                        </a:rPr>
                        <a:t>less ethical than ABG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600" dirty="0">
                          <a:effectLst/>
                        </a:rPr>
                        <a:t>Potential financial </a:t>
                      </a:r>
                      <a:r>
                        <a:rPr lang="en-CA" sz="1600" dirty="0" smtClean="0">
                          <a:effectLst/>
                        </a:rPr>
                        <a:t>losses.</a:t>
                      </a:r>
                      <a:r>
                        <a:rPr lang="en-CA" sz="1600" baseline="0" dirty="0" smtClean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600" dirty="0" smtClean="0">
                          <a:effectLst/>
                        </a:rPr>
                        <a:t>Leave </a:t>
                      </a:r>
                      <a:r>
                        <a:rPr lang="en-CA" sz="1600" dirty="0">
                          <a:effectLst/>
                        </a:rPr>
                        <a:t>sites in worse state (damage to environment, social programs) </a:t>
                      </a:r>
                      <a:endParaRPr lang="en-US" sz="1600" dirty="0">
                        <a:effectLst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151" marR="63151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Leave </a:t>
            </a:r>
            <a:r>
              <a:rPr lang="en-CA" dirty="0" err="1" smtClean="0"/>
              <a:t>TZ</a:t>
            </a:r>
            <a:r>
              <a:rPr lang="en-CA" dirty="0" smtClean="0"/>
              <a:t> &amp;</a:t>
            </a:r>
            <a:br>
              <a:rPr lang="en-CA" dirty="0" smtClean="0"/>
            </a:br>
            <a:r>
              <a:rPr lang="en-CA" dirty="0" smtClean="0"/>
              <a:t>Refocus </a:t>
            </a:r>
            <a:r>
              <a:rPr lang="en-CA" dirty="0"/>
              <a:t>R</a:t>
            </a:r>
            <a:r>
              <a:rPr lang="en-CA" dirty="0" smtClean="0"/>
              <a:t>esources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Alternative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08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479667"/>
              </p:ext>
            </p:extLst>
          </p:nvPr>
        </p:nvGraphicFramePr>
        <p:xfrm>
          <a:off x="1042988" y="2324100"/>
          <a:ext cx="6777277" cy="271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23"/>
                <a:gridCol w="3765154"/>
              </a:tblGrid>
              <a:tr h="275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PROS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2464" marR="624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CONS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2464" marR="62464" marT="0" marB="0"/>
                </a:tc>
              </a:tr>
              <a:tr h="14632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 dirty="0">
                          <a:effectLst/>
                        </a:rPr>
                        <a:t>Control the population and prevent destruction of the mining sites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 dirty="0" smtClean="0">
                          <a:effectLst/>
                        </a:rPr>
                        <a:t>More </a:t>
                      </a:r>
                      <a:r>
                        <a:rPr lang="en-CA" sz="1800" dirty="0">
                          <a:effectLst/>
                        </a:rPr>
                        <a:t>profitable bottom line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2464" marR="6246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 dirty="0">
                          <a:effectLst/>
                        </a:rPr>
                        <a:t>Potentially costly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 dirty="0">
                          <a:effectLst/>
                        </a:rPr>
                        <a:t>Socially unacceptable, promoting hostility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 dirty="0">
                          <a:effectLst/>
                        </a:rPr>
                        <a:t>Even with hired security, operations might still be vulnerable</a:t>
                      </a:r>
                      <a:endParaRPr lang="en-US" sz="1800" dirty="0">
                        <a:effectLst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2464" marR="62464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Follow regulations &amp; </a:t>
            </a:r>
            <a:r>
              <a:rPr lang="en-CA" sz="3600" dirty="0" smtClean="0"/>
              <a:t>hire </a:t>
            </a:r>
            <a:r>
              <a:rPr lang="en-CA" sz="3600" dirty="0" smtClean="0"/>
              <a:t>security to protect operations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Alternative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99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94" y="1710489"/>
            <a:ext cx="6513384" cy="36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17250" y="4262278"/>
            <a:ext cx="180975" cy="180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E95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7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“</a:t>
            </a:r>
            <a:r>
              <a:rPr lang="en-US" i="1" dirty="0"/>
              <a:t>to continue finding, acquiring, developing and producing quality reserves in a safe, profitable and socially responsible manner</a:t>
            </a:r>
            <a:r>
              <a:rPr lang="en-US" i="1" dirty="0" smtClean="0"/>
              <a:t>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Barrick’s</a:t>
            </a:r>
            <a:r>
              <a:rPr lang="en-US" dirty="0" smtClean="0"/>
              <a:t> Vision and Values: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49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485719"/>
              </p:ext>
            </p:extLst>
          </p:nvPr>
        </p:nvGraphicFramePr>
        <p:xfrm>
          <a:off x="1042988" y="2324100"/>
          <a:ext cx="6775990" cy="29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551"/>
                <a:gridCol w="3764439"/>
              </a:tblGrid>
              <a:tr h="3752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PROS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1778" marR="6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CONS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1778" marR="61778" marT="0" marB="0"/>
                </a:tc>
              </a:tr>
              <a:tr h="20136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>
                          <a:effectLst/>
                        </a:rPr>
                        <a:t>Increases welfare of local residents</a:t>
                      </a:r>
                      <a:endParaRPr lang="en-U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>
                          <a:effectLst/>
                        </a:rPr>
                        <a:t>Long-term sustainability</a:t>
                      </a:r>
                      <a:endParaRPr lang="en-U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>
                          <a:effectLst/>
                        </a:rPr>
                        <a:t>Cooperative working environment, leading to higher productivity</a:t>
                      </a:r>
                      <a:endParaRPr lang="en-US" sz="18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1778" marR="6177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 dirty="0" smtClean="0">
                          <a:effectLst/>
                        </a:rPr>
                        <a:t>Potentially costly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800" dirty="0">
                          <a:effectLst/>
                        </a:rPr>
                        <a:t>Might not completely satisfy local </a:t>
                      </a:r>
                      <a:r>
                        <a:rPr lang="en-CA" sz="1800" dirty="0" smtClean="0">
                          <a:effectLst/>
                        </a:rPr>
                        <a:t>communities.</a:t>
                      </a:r>
                      <a:endParaRPr lang="en-US" sz="1800" dirty="0">
                        <a:effectLst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1778" marR="61778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Enhance CSR activities </a:t>
            </a:r>
            <a:r>
              <a:rPr lang="en-CA" sz="3600" dirty="0" smtClean="0"/>
              <a:t>to reduce Tensions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Alternative 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9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993306"/>
              </p:ext>
            </p:extLst>
          </p:nvPr>
        </p:nvGraphicFramePr>
        <p:xfrm>
          <a:off x="494255" y="2324100"/>
          <a:ext cx="8168480" cy="3053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0245"/>
                <a:gridCol w="1513904"/>
                <a:gridCol w="1674797"/>
                <a:gridCol w="1629534"/>
              </a:tblGrid>
              <a:tr h="426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b="1" dirty="0">
                          <a:effectLst/>
                        </a:rPr>
                        <a:t>Alternative 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b="1" dirty="0">
                          <a:effectLst/>
                        </a:rPr>
                        <a:t>Alternative 2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b="1" dirty="0">
                          <a:effectLst/>
                        </a:rPr>
                        <a:t>Alternative 3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7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b="1" dirty="0">
                          <a:effectLst/>
                        </a:rPr>
                        <a:t>Impact on Employees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 smtClean="0"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 smtClean="0">
                          <a:effectLst/>
                          <a:latin typeface="+mn-lt"/>
                        </a:rPr>
                        <a:t>o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>
                          <a:effectLst/>
                          <a:latin typeface="+mn-lt"/>
                        </a:rPr>
                        <a:t>+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7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b="1" dirty="0">
                          <a:effectLst/>
                        </a:rPr>
                        <a:t>Impact on Government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 smtClean="0"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>
                          <a:effectLst/>
                          <a:latin typeface="+mn-lt"/>
                        </a:rPr>
                        <a:t>o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>
                          <a:effectLst/>
                          <a:latin typeface="+mn-lt"/>
                        </a:rPr>
                        <a:t>+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7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b="1" dirty="0">
                          <a:effectLst/>
                        </a:rPr>
                        <a:t>Impact on Company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 smtClean="0">
                          <a:effectLst/>
                          <a:latin typeface="+mn-lt"/>
                        </a:rPr>
                        <a:t>o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>
                          <a:effectLst/>
                          <a:latin typeface="+mn-lt"/>
                        </a:rPr>
                        <a:t>+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 smtClean="0">
                          <a:effectLst/>
                          <a:latin typeface="+mn-lt"/>
                        </a:rPr>
                        <a:t>o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7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b="1" dirty="0">
                          <a:effectLst/>
                        </a:rPr>
                        <a:t>Impact on Local Communities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 smtClean="0"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 smtClean="0"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>
                          <a:effectLst/>
                          <a:latin typeface="+mn-lt"/>
                        </a:rPr>
                        <a:t>+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7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b="1" dirty="0">
                          <a:effectLst/>
                        </a:rPr>
                        <a:t>Impact on Environment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>
                          <a:effectLst/>
                          <a:latin typeface="+mn-lt"/>
                        </a:rPr>
                        <a:t>+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>
                          <a:effectLst/>
                          <a:latin typeface="+mn-lt"/>
                        </a:rPr>
                        <a:t>o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 smtClean="0">
                          <a:effectLst/>
                          <a:latin typeface="+mn-lt"/>
                        </a:rPr>
                        <a:t>o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7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600" b="1" dirty="0">
                          <a:effectLst/>
                        </a:rPr>
                        <a:t>Recommended Action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0240" marR="6024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CA" sz="2800" b="0" dirty="0" smtClean="0"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2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CA" sz="2800" b="0" dirty="0" smtClean="0"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0" dirty="0" smtClea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Choose Alternative 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CA" dirty="0"/>
          </a:p>
        </p:txBody>
      </p:sp>
      <p:pic>
        <p:nvPicPr>
          <p:cNvPr id="5122" name="Picture 2" descr="https://blog.plista.com/wp-content/uploads/2012/04/recommendati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740" y="5503881"/>
            <a:ext cx="1179473" cy="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dirty="0">
                <a:latin typeface="Trebuchet MS" charset="0"/>
                <a:ea typeface="SimSun" charset="0"/>
              </a:rPr>
              <a:t>Implementation</a:t>
            </a: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384" y="2170664"/>
            <a:ext cx="3981161" cy="337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20635"/>
              </p:ext>
            </p:extLst>
          </p:nvPr>
        </p:nvGraphicFramePr>
        <p:xfrm>
          <a:off x="756344" y="1715092"/>
          <a:ext cx="7625804" cy="446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Trebuchet MS" charset="0"/>
                <a:ea typeface="SimSun" charset="0"/>
              </a:rPr>
              <a:t>Health</a:t>
            </a:r>
            <a:endParaRPr lang="fr-CA" dirty="0">
              <a:latin typeface="Trebuchet MS" charset="0"/>
              <a:ea typeface="SimSun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9886027"/>
              </p:ext>
            </p:extLst>
          </p:nvPr>
        </p:nvGraphicFramePr>
        <p:xfrm>
          <a:off x="474782" y="2385908"/>
          <a:ext cx="8178116" cy="400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latin typeface="Trebuchet MS" charset="0"/>
                <a:ea typeface="SimSun" charset="0"/>
              </a:rPr>
              <a:t>Environment</a:t>
            </a:r>
            <a:endParaRPr lang="fr-CA">
              <a:latin typeface="Trebuchet MS" charset="0"/>
              <a:ea typeface="SimSun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3536467"/>
              </p:ext>
            </p:extLst>
          </p:nvPr>
        </p:nvGraphicFramePr>
        <p:xfrm>
          <a:off x="474782" y="2385908"/>
          <a:ext cx="8178116" cy="400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0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Trebuchet MS" charset="0"/>
                <a:ea typeface="SimSun" charset="0"/>
              </a:rPr>
              <a:t>Social and Community</a:t>
            </a:r>
            <a:endParaRPr lang="fr-CA" dirty="0">
              <a:latin typeface="Trebuchet MS" charset="0"/>
              <a:ea typeface="SimSun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7252758"/>
              </p:ext>
            </p:extLst>
          </p:nvPr>
        </p:nvGraphicFramePr>
        <p:xfrm>
          <a:off x="474782" y="2385908"/>
          <a:ext cx="8178116" cy="400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21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1584325"/>
            <a:ext cx="27432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3" y="2323652"/>
            <a:ext cx="4830258" cy="3508977"/>
          </a:xfrm>
        </p:spPr>
        <p:txBody>
          <a:bodyPr/>
          <a:lstStyle/>
          <a:p>
            <a:pPr marL="342900" lvl="1" indent="0" eaLnBrk="1" hangingPunct="1">
              <a:buFont typeface="Arial" charset="0"/>
              <a:buNone/>
              <a:defRPr/>
            </a:pPr>
            <a:r>
              <a:rPr lang="en-CA" sz="2400" dirty="0">
                <a:latin typeface="Trebuchet MS" charset="0"/>
                <a:ea typeface="SimSun" charset="0"/>
              </a:rPr>
              <a:t>Make sure that with all the efforts invested, in the last 2 years, </a:t>
            </a:r>
            <a:r>
              <a:rPr lang="en-CA" sz="2400" dirty="0" err="1">
                <a:latin typeface="Trebuchet MS" charset="0"/>
                <a:ea typeface="SimSun" charset="0"/>
              </a:rPr>
              <a:t>Barrick</a:t>
            </a:r>
            <a:r>
              <a:rPr lang="en-CA" sz="2400" dirty="0">
                <a:latin typeface="Trebuchet MS" charset="0"/>
                <a:ea typeface="SimSun" charset="0"/>
              </a:rPr>
              <a:t> develops a “deep understanding, integration, and [builds] a trusting relationship”.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en-CA" dirty="0">
              <a:latin typeface="Trebuchet MS" charset="0"/>
              <a:ea typeface="SimSun" charset="0"/>
            </a:endParaRPr>
          </a:p>
          <a:p>
            <a:pPr marL="285750" indent="-285750" eaLnBrk="1" hangingPunct="1">
              <a:defRPr/>
            </a:pPr>
            <a:endParaRPr lang="en-US" dirty="0">
              <a:latin typeface="Trebuchet MS" charset="0"/>
              <a:ea typeface="SimSun" charset="0"/>
            </a:endParaRPr>
          </a:p>
          <a:p>
            <a:pPr marL="285750" indent="-285750" eaLnBrk="1" hangingPunct="1">
              <a:defRPr/>
            </a:pPr>
            <a:endParaRPr lang="fr-CA" dirty="0">
              <a:latin typeface="Trebuchet MS" charset="0"/>
              <a:ea typeface="SimSun" charset="0"/>
            </a:endParaRP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3454400"/>
            <a:ext cx="466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925" y="4081463"/>
            <a:ext cx="536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275" y="354806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6825" y="2640013"/>
            <a:ext cx="466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336800"/>
            <a:ext cx="4381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935663"/>
            <a:ext cx="6842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rebuchet MS" charset="0"/>
                <a:ea typeface="SimSun" charset="0"/>
              </a:rPr>
              <a:t>Positioning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60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1854200"/>
            <a:ext cx="6792913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301541" y="3427258"/>
            <a:ext cx="180975" cy="1015646"/>
            <a:chOff x="3301541" y="3427258"/>
            <a:chExt cx="180975" cy="1015646"/>
          </a:xfrm>
        </p:grpSpPr>
        <p:cxnSp>
          <p:nvCxnSpPr>
            <p:cNvPr id="8" name="Straight Connector 7"/>
            <p:cNvCxnSpPr>
              <a:cxnSpLocks noChangeShapeType="1"/>
              <a:endCxn id="5" idx="0"/>
            </p:cNvCxnSpPr>
            <p:nvPr/>
          </p:nvCxnSpPr>
          <p:spPr bwMode="auto">
            <a:xfrm flipV="1">
              <a:off x="3392029" y="3427258"/>
              <a:ext cx="0" cy="94200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301541" y="3427258"/>
              <a:ext cx="180975" cy="180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E95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301541" y="4262904"/>
              <a:ext cx="180975" cy="180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E95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8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1854200"/>
            <a:ext cx="6792913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1854200"/>
            <a:ext cx="6792913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>
            <a:cxnSpLocks noChangeShapeType="1"/>
            <a:stCxn id="31" idx="4"/>
            <a:endCxn id="30" idx="0"/>
          </p:cNvCxnSpPr>
          <p:nvPr/>
        </p:nvCxnSpPr>
        <p:spPr bwMode="auto">
          <a:xfrm flipV="1">
            <a:off x="3331817" y="2641428"/>
            <a:ext cx="1122713" cy="93905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128" name="Group 48127"/>
          <p:cNvGrpSpPr/>
          <p:nvPr/>
        </p:nvGrpSpPr>
        <p:grpSpPr>
          <a:xfrm>
            <a:off x="3302453" y="2617487"/>
            <a:ext cx="1181440" cy="986933"/>
            <a:chOff x="3302453" y="2617487"/>
            <a:chExt cx="1181440" cy="986933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 rot="2566673">
              <a:off x="4302918" y="2617487"/>
              <a:ext cx="180975" cy="180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E95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 rot="2566673">
              <a:off x="3302453" y="3424420"/>
              <a:ext cx="180975" cy="180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E95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5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90805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 rot="21306237">
            <a:off x="2896133" y="3811567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Justify Investment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931309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Trebuchet MS" charset="0"/>
                <a:ea typeface="SimSun" charset="0"/>
              </a:rPr>
              <a:t>Recuperate CSR investments selling a commodity</a:t>
            </a:r>
            <a:endParaRPr lang="fr-CA" dirty="0">
              <a:latin typeface="Trebuchet MS" charset="0"/>
              <a:ea typeface="SimSun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0" hangingPunct="0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As the issue gains maturity, </a:t>
            </a:r>
          </a:p>
          <a:p>
            <a:pPr marL="68580" indent="0" algn="ctr" eaLnBrk="0" hangingPunct="0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take strategic approach</a:t>
            </a:r>
            <a:endParaRPr kumimoji="1" lang="en-US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73727" y="1027113"/>
            <a:ext cx="7024688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Q&amp;A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209714" y="2309091"/>
            <a:ext cx="6732944" cy="37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External Analysis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086" y="2202531"/>
            <a:ext cx="5141398" cy="338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Mature Industry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External Analysis</a:t>
            </a:r>
            <a:endParaRPr lang="en-CA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141925"/>
              </p:ext>
            </p:extLst>
          </p:nvPr>
        </p:nvGraphicFramePr>
        <p:xfrm>
          <a:off x="505837" y="2170664"/>
          <a:ext cx="6732199" cy="353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Since gold is traded as a commodity; </a:t>
            </a:r>
          </a:p>
          <a:p>
            <a:pPr marL="68580" indent="0" algn="ctr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Industry </a:t>
            </a:r>
            <a:r>
              <a:rPr kumimoji="1" lang="en-US" b="1" dirty="0" err="1" smtClean="0">
                <a:solidFill>
                  <a:schemeClr val="bg1"/>
                </a:solidFill>
                <a:latin typeface="Arial" charset="0"/>
              </a:rPr>
              <a:t>KSF</a:t>
            </a: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 is efficiency and low costs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21592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Industry-wide Ethical Factors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External Analysis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237871"/>
              </p:ext>
            </p:extLst>
          </p:nvPr>
        </p:nvGraphicFramePr>
        <p:xfrm>
          <a:off x="458318" y="2324100"/>
          <a:ext cx="8236799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0" hangingPunct="0">
              <a:buNone/>
            </a:pP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Commodity price pressure can lead to </a:t>
            </a:r>
            <a:endParaRPr kumimoji="1" lang="en-US" b="1" dirty="0" smtClean="0">
              <a:solidFill>
                <a:schemeClr val="bg1"/>
              </a:solidFill>
              <a:latin typeface="Arial" charset="0"/>
            </a:endParaRPr>
          </a:p>
          <a:p>
            <a:pPr marL="68580" indent="0" algn="ctr" eaLnBrk="0" hangingPunct="0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“</a:t>
            </a: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Cutting Corners”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081DAA-4032-4BB1-A622-DD4D4ECC7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A081DAA-4032-4BB1-A622-DD4D4ECC7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D3E439-0180-4826-909A-2ED80846E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10D3E439-0180-4826-909A-2ED80846E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931397-7C33-451A-A8B5-7017E21E1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1931397-7C33-451A-A8B5-7017E21E1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FD66A-9E68-433F-8960-78FCE089E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595FD66A-9E68-433F-8960-78FCE089E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06AE37-EB79-4E7B-BE80-7E8F61072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C06AE37-EB79-4E7B-BE80-7E8F61072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969BC-81F5-45FE-BB74-B3779A070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CC1969BC-81F5-45FE-BB74-B3779A070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Analysis Framework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External Analysis</a:t>
            </a:r>
            <a:endParaRPr lang="en-C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0" hangingPunct="0">
              <a:buNone/>
            </a:pP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Multiple </a:t>
            </a: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stakeholders </a:t>
            </a: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with </a:t>
            </a:r>
            <a:endParaRPr kumimoji="1" lang="en-US" b="1" dirty="0" smtClean="0">
              <a:solidFill>
                <a:schemeClr val="bg1"/>
              </a:solidFill>
              <a:latin typeface="Arial" charset="0"/>
            </a:endParaRPr>
          </a:p>
          <a:p>
            <a:pPr marL="68580" indent="0" algn="ctr" eaLnBrk="0" hangingPunct="0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diverging </a:t>
            </a: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goals and motivations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5662080" y="2267511"/>
            <a:ext cx="1430097" cy="34297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Best Practices</a:t>
            </a:r>
            <a:endParaRPr lang="en-CA" sz="2400" b="1" kern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567545" y="1946266"/>
            <a:ext cx="1071879" cy="3936582"/>
            <a:chOff x="91799" y="-23820"/>
            <a:chExt cx="2320257" cy="584700"/>
          </a:xfrm>
        </p:grpSpPr>
        <p:sp>
          <p:nvSpPr>
            <p:cNvPr id="19" name="Rounded Rectangle 18"/>
            <p:cNvSpPr/>
            <p:nvPr/>
          </p:nvSpPr>
          <p:spPr>
            <a:xfrm>
              <a:off x="91799" y="0"/>
              <a:ext cx="2320257" cy="560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 rot="3302743">
              <a:off x="1469868" y="-156549"/>
              <a:ext cx="331007" cy="596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Commitments</a:t>
              </a:r>
              <a:endParaRPr lang="en-CA" sz="2000" b="1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88956" y="2106637"/>
            <a:ext cx="1112374" cy="3783209"/>
            <a:chOff x="215411" y="934"/>
            <a:chExt cx="2407929" cy="560880"/>
          </a:xfrm>
        </p:grpSpPr>
        <p:sp>
          <p:nvSpPr>
            <p:cNvPr id="22" name="Rounded Rectangle 21"/>
            <p:cNvSpPr/>
            <p:nvPr/>
          </p:nvSpPr>
          <p:spPr>
            <a:xfrm>
              <a:off x="215411" y="934"/>
              <a:ext cx="2320257" cy="560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 rot="3300000">
              <a:off x="1807322" y="-574585"/>
              <a:ext cx="228294" cy="1403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Best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 Practices</a:t>
              </a:r>
              <a:endParaRPr lang="en-CA" sz="2000" b="1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93757" y="2106638"/>
            <a:ext cx="1071879" cy="3769152"/>
            <a:chOff x="91799" y="0"/>
            <a:chExt cx="2320257" cy="560880"/>
          </a:xfrm>
        </p:grpSpPr>
        <p:sp>
          <p:nvSpPr>
            <p:cNvPr id="25" name="Rounded Rectangle 24"/>
            <p:cNvSpPr/>
            <p:nvPr/>
          </p:nvSpPr>
          <p:spPr>
            <a:xfrm>
              <a:off x="91799" y="0"/>
              <a:ext cx="2320257" cy="560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 rot="3300000">
              <a:off x="1450618" y="-177207"/>
              <a:ext cx="175752" cy="610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Rights</a:t>
              </a:r>
              <a:endParaRPr lang="en-CA" sz="2000" b="1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5662" y="2106637"/>
            <a:ext cx="1071879" cy="3769153"/>
            <a:chOff x="91799" y="0"/>
            <a:chExt cx="2320257" cy="560880"/>
          </a:xfrm>
        </p:grpSpPr>
        <p:sp>
          <p:nvSpPr>
            <p:cNvPr id="28" name="Rounded Rectangle 27"/>
            <p:cNvSpPr/>
            <p:nvPr/>
          </p:nvSpPr>
          <p:spPr>
            <a:xfrm>
              <a:off x="91799" y="0"/>
              <a:ext cx="2320257" cy="560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 rot="3300000">
              <a:off x="1243901" y="-195432"/>
              <a:ext cx="137956" cy="647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Duties</a:t>
              </a:r>
              <a:endParaRPr lang="en-CA" sz="2000" b="1" kern="1200" dirty="0"/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92303075"/>
              </p:ext>
            </p:extLst>
          </p:nvPr>
        </p:nvGraphicFramePr>
        <p:xfrm>
          <a:off x="458318" y="3211830"/>
          <a:ext cx="8236800" cy="267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0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E3C188-2982-42CD-B292-78B34689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89E3C188-2982-42CD-B292-78B34689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89E3C188-2982-42CD-B292-78B34689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C0262C-59D1-471C-8796-AA9AE45F6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23C0262C-59D1-471C-8796-AA9AE45F6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23C0262C-59D1-471C-8796-AA9AE45F6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AFE1A8-AC9A-4CC6-A368-A5673168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1DAFE1A8-AC9A-4CC6-A368-A5673168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1DAFE1A8-AC9A-4CC6-A368-A5673168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3D4FD9-0FF6-4F78-8DD1-3D6B4F133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4B3D4FD9-0FF6-4F78-8DD1-3D6B4F133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4B3D4FD9-0FF6-4F78-8DD1-3D6B4F133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795643-5C44-4778-87E7-50C9AF4E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EB795643-5C44-4778-87E7-50C9AF4E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EB795643-5C44-4778-87E7-50C9AF4E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C45C2-4B6B-4262-849D-D48CD5ED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54AC45C2-4B6B-4262-849D-D48CD5ED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54AC45C2-4B6B-4262-849D-D48CD5ED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E394D2-FAE0-4CA3-8F3D-434011CD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48E394D2-FAE0-4CA3-8F3D-434011CD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48E394D2-FAE0-4CA3-8F3D-434011CD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62157B-FF1D-4534-A4A7-B7BFC53E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9C62157B-FF1D-4534-A4A7-B7BFC53E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9C62157B-FF1D-4534-A4A7-B7BFC53E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154265"/>
              </p:ext>
            </p:extLst>
          </p:nvPr>
        </p:nvGraphicFramePr>
        <p:xfrm>
          <a:off x="484910" y="2170664"/>
          <a:ext cx="8162636" cy="431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External Analysis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55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Internal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56" y="2269262"/>
            <a:ext cx="5183708" cy="34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97</TotalTime>
  <Words>871</Words>
  <Application>Microsoft Office PowerPoint</Application>
  <PresentationFormat>On-screen Show (4:3)</PresentationFormat>
  <Paragraphs>238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Austin</vt:lpstr>
      <vt:lpstr>Barrick Gold in Tanzania</vt:lpstr>
      <vt:lpstr>Barrick’s Vision and Values:</vt:lpstr>
      <vt:lpstr>Problem Statement</vt:lpstr>
      <vt:lpstr>External Analysis</vt:lpstr>
      <vt:lpstr>Mature Industry</vt:lpstr>
      <vt:lpstr>Industry-wide Ethical Factors</vt:lpstr>
      <vt:lpstr>Stakeholder Analysis Framework</vt:lpstr>
      <vt:lpstr>Summary of External Analysis</vt:lpstr>
      <vt:lpstr>Internal Analysis</vt:lpstr>
      <vt:lpstr>About Barrick Gold Corp.</vt:lpstr>
      <vt:lpstr>Operations Analysis</vt:lpstr>
      <vt:lpstr>Social Processes</vt:lpstr>
      <vt:lpstr>Human Capital</vt:lpstr>
      <vt:lpstr>Summary of Internal Analysis</vt:lpstr>
      <vt:lpstr>Problem Statement</vt:lpstr>
      <vt:lpstr>Alternatives</vt:lpstr>
      <vt:lpstr>Leave TZ &amp; Refocus Resources </vt:lpstr>
      <vt:lpstr>Follow regulations &amp; hire security to protect operations </vt:lpstr>
      <vt:lpstr>PowerPoint Presentation</vt:lpstr>
      <vt:lpstr>Enhance CSR activities to reduce Tensions </vt:lpstr>
      <vt:lpstr>Choose Alternative 3</vt:lpstr>
      <vt:lpstr>Implementation</vt:lpstr>
      <vt:lpstr>PowerPoint Presentation</vt:lpstr>
      <vt:lpstr>Health</vt:lpstr>
      <vt:lpstr>Environment</vt:lpstr>
      <vt:lpstr>Social and Community</vt:lpstr>
      <vt:lpstr>PowerPoint Presentation</vt:lpstr>
      <vt:lpstr>Positioning</vt:lpstr>
      <vt:lpstr>PowerPoint Presentation</vt:lpstr>
      <vt:lpstr>Recuperate CSR investments selling a commodity</vt:lpstr>
      <vt:lpstr>Q&amp;A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That</dc:creator>
  <cp:lastModifiedBy>wchang</cp:lastModifiedBy>
  <cp:revision>73</cp:revision>
  <dcterms:created xsi:type="dcterms:W3CDTF">2015-08-09T01:19:07Z</dcterms:created>
  <dcterms:modified xsi:type="dcterms:W3CDTF">2015-08-12T20:21:46Z</dcterms:modified>
</cp:coreProperties>
</file>