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7" r:id="rId3"/>
    <p:sldId id="269" r:id="rId4"/>
    <p:sldId id="270" r:id="rId5"/>
    <p:sldId id="276" r:id="rId6"/>
    <p:sldId id="271" r:id="rId7"/>
    <p:sldId id="272" r:id="rId8"/>
    <p:sldId id="273" r:id="rId9"/>
    <p:sldId id="274" r:id="rId10"/>
    <p:sldId id="275" r:id="rId11"/>
    <p:sldId id="264" r:id="rId12"/>
    <p:sldId id="265" r:id="rId13"/>
    <p:sldId id="266" r:id="rId14"/>
    <p:sldId id="267" r:id="rId15"/>
    <p:sldId id="268" r:id="rId16"/>
    <p:sldId id="257" r:id="rId17"/>
    <p:sldId id="258" r:id="rId18"/>
    <p:sldId id="263" r:id="rId19"/>
    <p:sldId id="259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5" d="100"/>
          <a:sy n="105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August 10, 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August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41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 fontAlgn="base">
              <a:buNone/>
            </a:pPr>
            <a:r>
              <a:rPr lang="en-CA" b="1" dirty="0"/>
              <a:t>Strengths</a:t>
            </a:r>
          </a:p>
          <a:p>
            <a:pPr lvl="1" fontAlgn="base"/>
            <a:r>
              <a:rPr lang="en-CA" dirty="0"/>
              <a:t>strong corporate culture and </a:t>
            </a:r>
            <a:r>
              <a:rPr lang="en-CA" dirty="0" err="1"/>
              <a:t>HR</a:t>
            </a:r>
            <a:r>
              <a:rPr lang="en-CA" dirty="0"/>
              <a:t> management</a:t>
            </a:r>
          </a:p>
          <a:p>
            <a:pPr lvl="1" fontAlgn="base"/>
            <a:r>
              <a:rPr lang="en-CA" dirty="0"/>
              <a:t>able to harness advanced technology and global </a:t>
            </a:r>
            <a:r>
              <a:rPr lang="en-CA" dirty="0" smtClean="0"/>
              <a:t>expertise</a:t>
            </a:r>
          </a:p>
          <a:p>
            <a:pPr marL="68580" indent="0" fontAlgn="base">
              <a:buNone/>
            </a:pPr>
            <a:endParaRPr lang="en-CA" b="1" dirty="0" smtClean="0"/>
          </a:p>
          <a:p>
            <a:pPr marL="68580" indent="0" fontAlgn="base">
              <a:buNone/>
            </a:pPr>
            <a:r>
              <a:rPr lang="en-CA" b="1" dirty="0" smtClean="0"/>
              <a:t>Weaknesses</a:t>
            </a:r>
          </a:p>
          <a:p>
            <a:pPr lvl="1" fontAlgn="base"/>
            <a:r>
              <a:rPr lang="en-CA" dirty="0" smtClean="0"/>
              <a:t>CSR </a:t>
            </a:r>
            <a:r>
              <a:rPr lang="en-CA" dirty="0"/>
              <a:t>efforts perceived negatively by local communities; negative corporate image</a:t>
            </a:r>
          </a:p>
          <a:p>
            <a:pPr lvl="1" fontAlgn="base"/>
            <a:r>
              <a:rPr lang="en-CA" dirty="0"/>
              <a:t>reliance on </a:t>
            </a:r>
            <a:r>
              <a:rPr lang="en-CA" dirty="0" err="1"/>
              <a:t>TZ</a:t>
            </a:r>
            <a:r>
              <a:rPr lang="en-CA" dirty="0"/>
              <a:t> government to sustain business viability</a:t>
            </a:r>
          </a:p>
          <a:p>
            <a:pPr lvl="1" fontAlgn="base"/>
            <a:r>
              <a:rPr lang="en-CA" dirty="0"/>
              <a:t>poor cultural understanding and communication with </a:t>
            </a:r>
            <a:r>
              <a:rPr lang="en-CA" dirty="0" smtClean="0"/>
              <a:t>stakeholders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533875" y="58864"/>
            <a:ext cx="37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Internal Analysis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948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650" y="756060"/>
            <a:ext cx="7024744" cy="1143000"/>
          </a:xfrm>
        </p:spPr>
        <p:txBody>
          <a:bodyPr/>
          <a:lstStyle/>
          <a:p>
            <a:pPr algn="ctr"/>
            <a:r>
              <a:rPr lang="en-CA" dirty="0" smtClean="0"/>
              <a:t>Alternatives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032" y="2466346"/>
            <a:ext cx="3143273" cy="282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0152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Leave TZ –refocus resources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503910"/>
              </p:ext>
            </p:extLst>
          </p:nvPr>
        </p:nvGraphicFramePr>
        <p:xfrm>
          <a:off x="977773" y="2390115"/>
          <a:ext cx="6934955" cy="3159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2202"/>
                <a:gridCol w="3852753"/>
              </a:tblGrid>
              <a:tr h="293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>
                          <a:effectLst/>
                        </a:rPr>
                        <a:t>PROS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>
                          <a:effectLst/>
                        </a:rPr>
                        <a:t>CONS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28659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>
                          <a:effectLst/>
                        </a:rPr>
                        <a:t>Eliminates ethical issues company might have in TZ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>
                          <a:effectLst/>
                        </a:rPr>
                        <a:t>Provides ability to reallocate resources more efficiently to existing projects (increase efficiency)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>
                          <a:effectLst/>
                        </a:rPr>
                        <a:t>Recoup investment by selling off assets</a:t>
                      </a:r>
                      <a:endParaRPr lang="en-US" sz="110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It might not be possible to find mineral deposits that would yield profitable operations in industrialized countries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Competitors will take over mineral extraction rights in TZ and might be even less ethical than ABG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Potential financial losses, investment losses if potential buyer not secured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Leave sites in worse state (damage to environment, social programs) </a:t>
                      </a:r>
                      <a:endParaRPr lang="en-US" sz="1100" dirty="0">
                        <a:effectLst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22759" y="58865"/>
            <a:ext cx="3004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Alternative 1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81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F</a:t>
            </a:r>
            <a:r>
              <a:rPr lang="en-CA" sz="3200" dirty="0" smtClean="0"/>
              <a:t>ollow </a:t>
            </a:r>
            <a:r>
              <a:rPr lang="en-CA" sz="3200" dirty="0"/>
              <a:t>regulation &amp; hire security to protect operations 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122216"/>
              </p:ext>
            </p:extLst>
          </p:nvPr>
        </p:nvGraphicFramePr>
        <p:xfrm>
          <a:off x="1113576" y="3232087"/>
          <a:ext cx="6913532" cy="1738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2681"/>
                <a:gridCol w="3840851"/>
              </a:tblGrid>
              <a:tr h="275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PROS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CONS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146320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>
                          <a:effectLst/>
                        </a:rPr>
                        <a:t>Control the population and prevent destruction of the mining sites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>
                          <a:effectLst/>
                        </a:rPr>
                        <a:t>Less money invested into the community hence a more profitable bottom line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Potentially costly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Socially unacceptable, promoting hostility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Even with hired security, operations might still be vulnerable</a:t>
                      </a:r>
                      <a:endParaRPr lang="en-US" sz="1100" dirty="0">
                        <a:effectLst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22759" y="58865"/>
            <a:ext cx="3004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Alternative 2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946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/>
              <a:t>Enhance CSR activities to reduce </a:t>
            </a:r>
            <a:r>
              <a:rPr lang="en-CA" sz="3200" dirty="0" smtClean="0"/>
              <a:t>Tensions 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386740"/>
              </p:ext>
            </p:extLst>
          </p:nvPr>
        </p:nvGraphicFramePr>
        <p:xfrm>
          <a:off x="1140737" y="3345255"/>
          <a:ext cx="6886371" cy="167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609"/>
                <a:gridCol w="3825762"/>
              </a:tblGrid>
              <a:tr h="2348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>
                          <a:effectLst/>
                        </a:rPr>
                        <a:t>PROS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>
                          <a:effectLst/>
                        </a:rPr>
                        <a:t>CONS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14219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>
                          <a:effectLst/>
                        </a:rPr>
                        <a:t>Increases welfare of local residents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>
                          <a:effectLst/>
                        </a:rPr>
                        <a:t>Long-term sustainability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>
                          <a:effectLst/>
                        </a:rPr>
                        <a:t>Cooperative working environment, leading to higher productivity</a:t>
                      </a:r>
                      <a:endParaRPr lang="en-US" sz="110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>
                          <a:effectLst/>
                        </a:rPr>
                        <a:t>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Potentially costly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/>
                        <a:buChar char="●"/>
                      </a:pPr>
                      <a:r>
                        <a:rPr lang="en-CA" sz="1100" dirty="0">
                          <a:effectLst/>
                        </a:rPr>
                        <a:t>Might not completely satisfy local communities whose livelihoods are affected by mining operations</a:t>
                      </a:r>
                      <a:endParaRPr lang="en-US" sz="1100" dirty="0">
                        <a:effectLst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22759" y="58865"/>
            <a:ext cx="3004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Alternative 3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996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Recommendation-Choose Alternative 3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207614"/>
              </p:ext>
            </p:extLst>
          </p:nvPr>
        </p:nvGraphicFramePr>
        <p:xfrm>
          <a:off x="1043491" y="2498758"/>
          <a:ext cx="6769649" cy="2697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6152"/>
                <a:gridCol w="1247611"/>
                <a:gridCol w="1204216"/>
                <a:gridCol w="1171670"/>
              </a:tblGrid>
              <a:tr h="385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Alternative 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Alternative 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Alternative 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385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 dirty="0">
                          <a:effectLst/>
                        </a:rPr>
                        <a:t>Impact on Employees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o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+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385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Impact on Government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o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+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385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Impact on Company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o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+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O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385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Impact on Local Communities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x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+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385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Impact on Environment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+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o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O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  <a:tr h="385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Recommended Action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CA" sz="1100" dirty="0">
                          <a:effectLst/>
                        </a:rPr>
                        <a:t>✓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22759" y="58865"/>
            <a:ext cx="1776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Metrics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5122" name="Picture 2" descr="https://blog.plista.com/wp-content/uploads/2012/04/recommendation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640" y="5377761"/>
            <a:ext cx="1179473" cy="98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912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43179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Implementation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928" y="1950033"/>
            <a:ext cx="5428969" cy="460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73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81205"/>
            <a:ext cx="7024744" cy="8033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Short term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5022759" y="58865"/>
            <a:ext cx="2611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0-6 months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1480" y="1635883"/>
            <a:ext cx="7042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Stop </a:t>
            </a:r>
            <a:r>
              <a:rPr lang="en-US" sz="2400" dirty="0"/>
              <a:t>the nightly mining </a:t>
            </a:r>
            <a:endParaRPr lang="en-US" sz="2400" dirty="0" smtClean="0"/>
          </a:p>
          <a:p>
            <a:endParaRPr lang="en-US" sz="2400" dirty="0"/>
          </a:p>
          <a:p>
            <a:pPr marL="285750" lvl="0" indent="-285750">
              <a:buFont typeface="Arial"/>
              <a:buChar char="•"/>
            </a:pPr>
            <a:r>
              <a:rPr lang="en-CA" sz="2400" dirty="0"/>
              <a:t>Involve locals in decision-making process in social programs</a:t>
            </a:r>
            <a:r>
              <a:rPr lang="en-CA" sz="2400" dirty="0" smtClean="0"/>
              <a:t>.</a:t>
            </a:r>
          </a:p>
          <a:p>
            <a:pPr lvl="0"/>
            <a:endParaRPr lang="en-US" sz="2400" dirty="0"/>
          </a:p>
          <a:p>
            <a:pPr marL="742950" lvl="1" indent="-285750">
              <a:buFont typeface="Arial"/>
              <a:buChar char="•"/>
            </a:pPr>
            <a:r>
              <a:rPr lang="en-CA" sz="2400" dirty="0"/>
              <a:t>Assign a liaison between the corporation and local communities to ensure that efforts and funds are being properly allocated to maximize the benefit to local communities.  </a:t>
            </a:r>
            <a:endParaRPr lang="en-CA" sz="2400" dirty="0" smtClean="0"/>
          </a:p>
          <a:p>
            <a:pPr lvl="1"/>
            <a:endParaRPr lang="en-US" sz="2400" dirty="0"/>
          </a:p>
          <a:p>
            <a:pPr marL="742950" lvl="1" indent="-285750">
              <a:buFont typeface="Arial"/>
              <a:buChar char="•"/>
            </a:pPr>
            <a:r>
              <a:rPr lang="en-CA" sz="2400" dirty="0" smtClean="0"/>
              <a:t>Strengthen </a:t>
            </a:r>
            <a:r>
              <a:rPr lang="en-CA" sz="2400" dirty="0"/>
              <a:t>communication between management/employees and locals.</a:t>
            </a:r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322" y="5564203"/>
            <a:ext cx="6350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612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81205"/>
            <a:ext cx="7024744" cy="8033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Short term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5022759" y="58865"/>
            <a:ext cx="2611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0-6 months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1480" y="1635883"/>
            <a:ext cx="7042842" cy="5293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CA" sz="2400" dirty="0" smtClean="0"/>
              <a:t>Involve </a:t>
            </a:r>
            <a:r>
              <a:rPr lang="en-CA" sz="2400" dirty="0"/>
              <a:t>locals in decision-making process in social programs</a:t>
            </a:r>
            <a:r>
              <a:rPr lang="en-CA" sz="2400" dirty="0" smtClean="0"/>
              <a:t>.</a:t>
            </a:r>
          </a:p>
          <a:p>
            <a:pPr lvl="0"/>
            <a:endParaRPr lang="en-US" sz="2400" dirty="0"/>
          </a:p>
          <a:p>
            <a:pPr marL="742950" lvl="1" indent="-285750">
              <a:buFont typeface="Arial"/>
              <a:buChar char="•"/>
            </a:pPr>
            <a:r>
              <a:rPr lang="en-CA" sz="2200" dirty="0" smtClean="0"/>
              <a:t>Community</a:t>
            </a:r>
            <a:r>
              <a:rPr lang="en-CA" sz="2200" dirty="0"/>
              <a:t>-based entrepreneurship should focus on fishing/agriculture related activities since 90% of the workforce in TZ is employed in that industry </a:t>
            </a:r>
            <a:endParaRPr lang="en-CA" sz="2200" dirty="0" smtClean="0"/>
          </a:p>
          <a:p>
            <a:pPr lvl="1"/>
            <a:endParaRPr lang="en-US" sz="2200" dirty="0"/>
          </a:p>
          <a:p>
            <a:pPr marL="742950" lvl="1" indent="-285750">
              <a:buFont typeface="Arial"/>
              <a:buChar char="•"/>
            </a:pPr>
            <a:r>
              <a:rPr lang="en-CA" sz="2200" dirty="0"/>
              <a:t>Provide adequate </a:t>
            </a:r>
            <a:r>
              <a:rPr lang="en-CA" sz="2200" dirty="0" smtClean="0"/>
              <a:t>solutions </a:t>
            </a:r>
            <a:r>
              <a:rPr lang="en-CA" sz="2200" dirty="0"/>
              <a:t>to those who lost their homes and </a:t>
            </a:r>
            <a:r>
              <a:rPr lang="en-CA" sz="2200" dirty="0" smtClean="0"/>
              <a:t>land</a:t>
            </a:r>
            <a:r>
              <a:rPr lang="en-CA" sz="2200" dirty="0"/>
              <a:t> </a:t>
            </a:r>
            <a:r>
              <a:rPr lang="en-CA" sz="2200" dirty="0" smtClean="0"/>
              <a:t>(Habitat for Humanity)</a:t>
            </a:r>
          </a:p>
          <a:p>
            <a:pPr lvl="1"/>
            <a:endParaRPr lang="en-US" sz="2200" dirty="0"/>
          </a:p>
          <a:p>
            <a:pPr marL="742950" lvl="1" indent="-285750">
              <a:buFont typeface="Arial"/>
              <a:buChar char="•"/>
            </a:pPr>
            <a:r>
              <a:rPr lang="en-CA" sz="2200" dirty="0" smtClean="0"/>
              <a:t>Continue </a:t>
            </a:r>
            <a:r>
              <a:rPr lang="en-CA" sz="2200" dirty="0"/>
              <a:t>investing into the Kilimanjaro mining institution and train locals to replace expatriates.</a:t>
            </a:r>
            <a:endParaRPr lang="en-US" sz="2200" dirty="0"/>
          </a:p>
          <a:p>
            <a:pPr marL="742950" lvl="1" indent="-285750">
              <a:buFont typeface="Arial"/>
              <a:buChar char="•"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230" y="5171043"/>
            <a:ext cx="927100" cy="1143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865"/>
            <a:ext cx="3009583" cy="152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55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07299"/>
            <a:ext cx="7024744" cy="7859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Medium term</a:t>
            </a:r>
            <a:endParaRPr 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766" y="3573663"/>
            <a:ext cx="1270000" cy="2565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2759" y="58865"/>
            <a:ext cx="2867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6-24 months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6352" y="1572137"/>
            <a:ext cx="676015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en-CA" sz="2400" dirty="0"/>
              <a:t>Move higher on the civil learning </a:t>
            </a:r>
            <a:r>
              <a:rPr lang="en-CA" sz="2400" dirty="0" smtClean="0"/>
              <a:t>graph</a:t>
            </a:r>
            <a:endParaRPr lang="en-CA" sz="2400" dirty="0"/>
          </a:p>
          <a:p>
            <a:pPr marL="285750" lvl="0" indent="-285750">
              <a:buFont typeface="Arial"/>
              <a:buChar char="•"/>
            </a:pPr>
            <a:endParaRPr lang="en-US" sz="2400" dirty="0"/>
          </a:p>
          <a:p>
            <a:pPr marL="285750" lvl="0" indent="-285750">
              <a:buFont typeface="Arial"/>
              <a:buChar char="•"/>
            </a:pPr>
            <a:r>
              <a:rPr lang="en-CA" sz="2400" dirty="0"/>
              <a:t>Create a cultural training program, to be used during orientation, for the management team and expatriates </a:t>
            </a:r>
            <a:endParaRPr lang="en-US" sz="2400" dirty="0"/>
          </a:p>
          <a:p>
            <a:pPr lvl="1"/>
            <a:endParaRPr lang="en-US" sz="2400" dirty="0"/>
          </a:p>
          <a:p>
            <a:pPr marL="285750" lvl="0" indent="-285750">
              <a:buFont typeface="Arial"/>
              <a:buChar char="•"/>
            </a:pPr>
            <a:r>
              <a:rPr lang="en-CA" sz="2400" dirty="0"/>
              <a:t>Increase environmental preservation efforts </a:t>
            </a:r>
            <a:endParaRPr lang="en-US" sz="2400" dirty="0"/>
          </a:p>
          <a:p>
            <a:endParaRPr lang="en-CA" sz="2400" dirty="0" smtClean="0"/>
          </a:p>
          <a:p>
            <a:pPr marL="285750" indent="-285750">
              <a:buFont typeface="Arial"/>
              <a:buChar char="•"/>
            </a:pPr>
            <a:r>
              <a:rPr lang="en-CA" sz="2400" dirty="0" smtClean="0"/>
              <a:t>Assigning </a:t>
            </a:r>
            <a:r>
              <a:rPr lang="en-CA" sz="2400" dirty="0"/>
              <a:t>the community leader the task of finding people in the community that can spread the message on how to be “green” and help the “</a:t>
            </a:r>
            <a:r>
              <a:rPr lang="en-CA" sz="2400" dirty="0" err="1"/>
              <a:t>cleanup</a:t>
            </a:r>
            <a:r>
              <a:rPr lang="en-CA" sz="2400" dirty="0"/>
              <a:t>” process.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0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650" y="756060"/>
            <a:ext cx="7024744" cy="1143000"/>
          </a:xfrm>
        </p:spPr>
        <p:txBody>
          <a:bodyPr/>
          <a:lstStyle/>
          <a:p>
            <a:pPr algn="ctr"/>
            <a:r>
              <a:rPr lang="en-CA" dirty="0" smtClean="0"/>
              <a:t>External Analysis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934" y="3574155"/>
            <a:ext cx="2641208" cy="2049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411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23339"/>
            <a:ext cx="7024744" cy="86132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Long term</a:t>
            </a:r>
            <a:endParaRPr 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479" y="1584661"/>
            <a:ext cx="2743200" cy="4889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2759" y="58865"/>
            <a:ext cx="2738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24+ months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290" y="1602447"/>
            <a:ext cx="610195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en-CA" sz="2400" dirty="0"/>
              <a:t>Bridge the gap between level of </a:t>
            </a:r>
            <a:r>
              <a:rPr lang="en-CA" sz="2400" dirty="0" err="1"/>
              <a:t>labor</a:t>
            </a:r>
            <a:r>
              <a:rPr lang="en-CA" sz="2400" dirty="0"/>
              <a:t> required and </a:t>
            </a:r>
            <a:r>
              <a:rPr lang="en-CA" sz="2400" dirty="0" smtClean="0"/>
              <a:t>education</a:t>
            </a:r>
          </a:p>
          <a:p>
            <a:pPr lvl="0"/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CA" sz="2400" dirty="0" smtClean="0"/>
              <a:t>Make </a:t>
            </a:r>
            <a:r>
              <a:rPr lang="en-CA" sz="2400" dirty="0"/>
              <a:t>sure that with all the efforts invested, in the last 2 years, </a:t>
            </a:r>
            <a:r>
              <a:rPr lang="en-CA" sz="2400" dirty="0" err="1"/>
              <a:t>Barrick</a:t>
            </a:r>
            <a:r>
              <a:rPr lang="en-CA" sz="2400" dirty="0"/>
              <a:t> develops a “deep understanding, integration, and [builds] a trusting relationship”</a:t>
            </a:r>
            <a:r>
              <a:rPr lang="en-CA" sz="2400" dirty="0" smtClean="0"/>
              <a:t>.</a:t>
            </a:r>
          </a:p>
          <a:p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CA" sz="2400" dirty="0"/>
              <a:t>If conflicts are resolved consider changing the current security to employ locals to help the Tanzanian economy.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485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4533875" y="58864"/>
            <a:ext cx="37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External Analysis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4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 fontAlgn="base">
              <a:buNone/>
            </a:pPr>
            <a:r>
              <a:rPr lang="en-CA" b="1" dirty="0"/>
              <a:t>Opportunities</a:t>
            </a:r>
          </a:p>
          <a:p>
            <a:pPr lvl="1" fontAlgn="base"/>
            <a:r>
              <a:rPr lang="en-CA" dirty="0"/>
              <a:t>low wages</a:t>
            </a:r>
          </a:p>
          <a:p>
            <a:pPr lvl="1" fontAlgn="base"/>
            <a:r>
              <a:rPr lang="en-CA" dirty="0"/>
              <a:t>many social issues unaddressed</a:t>
            </a:r>
          </a:p>
          <a:p>
            <a:pPr lvl="1" fontAlgn="base"/>
            <a:r>
              <a:rPr lang="en-CA" dirty="0"/>
              <a:t>undiscovered/underexploited mines</a:t>
            </a:r>
          </a:p>
          <a:p>
            <a:pPr marL="68580" indent="0" fontAlgn="base">
              <a:buNone/>
            </a:pPr>
            <a:r>
              <a:rPr lang="en-CA" dirty="0"/>
              <a:t/>
            </a:r>
            <a:br>
              <a:rPr lang="en-CA" dirty="0"/>
            </a:br>
            <a:r>
              <a:rPr lang="en-CA" b="1" dirty="0"/>
              <a:t>Threats</a:t>
            </a:r>
          </a:p>
          <a:p>
            <a:pPr lvl="1" fontAlgn="base"/>
            <a:r>
              <a:rPr lang="en-CA" dirty="0"/>
              <a:t>Increased vandalism and theft</a:t>
            </a:r>
          </a:p>
          <a:p>
            <a:pPr lvl="1" fontAlgn="base"/>
            <a:r>
              <a:rPr lang="en-CA" dirty="0"/>
              <a:t>Increased pollution</a:t>
            </a:r>
          </a:p>
          <a:p>
            <a:pPr lvl="1" fontAlgn="base"/>
            <a:r>
              <a:rPr lang="en-CA" dirty="0"/>
              <a:t>Increased scrutiny by international </a:t>
            </a:r>
            <a:r>
              <a:rPr lang="en-CA" dirty="0" smtClean="0"/>
              <a:t>activists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533875" y="58864"/>
            <a:ext cx="37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External Analysis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5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650" y="756060"/>
            <a:ext cx="7024744" cy="1143000"/>
          </a:xfrm>
        </p:spPr>
        <p:txBody>
          <a:bodyPr/>
          <a:lstStyle/>
          <a:p>
            <a:pPr algn="ctr"/>
            <a:r>
              <a:rPr lang="en-CA" dirty="0" smtClean="0"/>
              <a:t>Internal Analysis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009" y="3204926"/>
            <a:ext cx="2549201" cy="2541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550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Barrick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CA" dirty="0"/>
              <a:t>Operates in 5 continents</a:t>
            </a:r>
          </a:p>
          <a:p>
            <a:pPr fontAlgn="base"/>
            <a:r>
              <a:rPr lang="en-CA" dirty="0"/>
              <a:t>Listed on multiple stock </a:t>
            </a:r>
            <a:r>
              <a:rPr lang="en-CA" dirty="0" smtClean="0"/>
              <a:t>exchanges</a:t>
            </a:r>
            <a:endParaRPr lang="en-CA" dirty="0"/>
          </a:p>
          <a:p>
            <a:pPr fontAlgn="base"/>
            <a:r>
              <a:rPr lang="en-CA" dirty="0"/>
              <a:t>Spun off </a:t>
            </a:r>
            <a:r>
              <a:rPr lang="en-CA" dirty="0" err="1"/>
              <a:t>TZ</a:t>
            </a:r>
            <a:r>
              <a:rPr lang="en-CA" dirty="0"/>
              <a:t> business - </a:t>
            </a:r>
            <a:r>
              <a:rPr lang="en-CA" dirty="0" err="1"/>
              <a:t>ABG</a:t>
            </a:r>
            <a:r>
              <a:rPr lang="en-CA" dirty="0"/>
              <a:t> IPO on LSE</a:t>
            </a:r>
          </a:p>
          <a:p>
            <a:pPr fontAlgn="base"/>
            <a:r>
              <a:rPr lang="en-CA" dirty="0"/>
              <a:t>1995 - </a:t>
            </a:r>
            <a:r>
              <a:rPr lang="en-CA" dirty="0" err="1"/>
              <a:t>TZ</a:t>
            </a:r>
            <a:r>
              <a:rPr lang="en-CA" dirty="0"/>
              <a:t> exploration; 1999 - mining activities begin</a:t>
            </a:r>
          </a:p>
          <a:p>
            <a:pPr fontAlgn="base"/>
            <a:r>
              <a:rPr lang="en-CA" dirty="0"/>
              <a:t>4 main gold mining sites in the Lake Victoria Zone in </a:t>
            </a:r>
            <a:r>
              <a:rPr lang="en-CA" dirty="0" err="1"/>
              <a:t>TZ</a:t>
            </a:r>
            <a:r>
              <a:rPr lang="en-CA" dirty="0"/>
              <a:t> </a:t>
            </a:r>
          </a:p>
          <a:p>
            <a:pPr marL="68580" indent="0">
              <a:buNone/>
            </a:pPr>
            <a:r>
              <a:rPr lang="en-CA" dirty="0" smtClean="0"/>
              <a:t/>
            </a:r>
            <a:br>
              <a:rPr lang="en-CA" dirty="0" smtClean="0"/>
            </a:br>
            <a:r>
              <a:rPr lang="en-CA" b="1" dirty="0" smtClean="0"/>
              <a:t>Core </a:t>
            </a:r>
            <a:r>
              <a:rPr lang="en-CA" b="1" dirty="0"/>
              <a:t>vision and values: </a:t>
            </a:r>
            <a:endParaRPr lang="en-CA" dirty="0"/>
          </a:p>
          <a:p>
            <a:r>
              <a:rPr lang="en-CA" dirty="0"/>
              <a:t>“To continue finding, acquiring, developing and producing quality reserves in a safe, profitable and socially responsible manner”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533875" y="58864"/>
            <a:ext cx="37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Internal Analysis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lh4.googleusercontent.com/FfoHlvNMJoL0VBWraZzQSCoq9DS_BJx7FOWWfVJCDa2L_U6WXkkU59r2xqdz5E6udhzHr-V8cbJPPV-uZGM96kvOXVLbNXxqBBt1aMx2xGXEEHewpoAvp4oWPvSWOqu0Y9RF2l0lnQ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395" y="1027664"/>
            <a:ext cx="2426390" cy="119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34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Operations </a:t>
            </a:r>
            <a:r>
              <a:rPr lang="en-CA" dirty="0" smtClean="0"/>
              <a:t>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fontAlgn="base"/>
            <a:r>
              <a:rPr lang="en-CA" dirty="0" smtClean="0"/>
              <a:t>advanced </a:t>
            </a:r>
            <a:r>
              <a:rPr lang="en-CA" dirty="0"/>
              <a:t>exploration technological systems </a:t>
            </a:r>
          </a:p>
          <a:p>
            <a:pPr lvl="1" fontAlgn="base"/>
            <a:r>
              <a:rPr lang="en-CA" dirty="0"/>
              <a:t>relies on </a:t>
            </a:r>
            <a:r>
              <a:rPr lang="en-CA" dirty="0" err="1"/>
              <a:t>TZ</a:t>
            </a:r>
            <a:r>
              <a:rPr lang="en-CA" dirty="0"/>
              <a:t> government and legal system</a:t>
            </a:r>
          </a:p>
          <a:p>
            <a:pPr lvl="1" fontAlgn="base"/>
            <a:r>
              <a:rPr lang="en-CA" dirty="0"/>
              <a:t>2008 -  established mining </a:t>
            </a:r>
            <a:r>
              <a:rPr lang="en-CA" dirty="0" smtClean="0"/>
              <a:t>institution</a:t>
            </a:r>
          </a:p>
          <a:p>
            <a:pPr lvl="1" fontAlgn="base"/>
            <a:r>
              <a:rPr lang="en-CA" dirty="0" smtClean="0"/>
              <a:t>operates </a:t>
            </a:r>
            <a:r>
              <a:rPr lang="en-CA" dirty="0"/>
              <a:t>in a more sustainable and responsible manner than other global mining corporations</a:t>
            </a:r>
          </a:p>
          <a:p>
            <a:pPr lvl="1" fontAlgn="base"/>
            <a:r>
              <a:rPr lang="en-CA" dirty="0"/>
              <a:t>promotion of CSR activities</a:t>
            </a:r>
          </a:p>
          <a:p>
            <a:pPr lvl="1" fontAlgn="base"/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533875" y="58864"/>
            <a:ext cx="37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Internal Analysis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87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Social </a:t>
            </a:r>
            <a:r>
              <a:rPr lang="en-CA" dirty="0" smtClean="0"/>
              <a:t>Processes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CA" dirty="0" smtClean="0"/>
              <a:t>follows </a:t>
            </a:r>
            <a:r>
              <a:rPr lang="en-CA" dirty="0"/>
              <a:t>global corporate social responsibility standards </a:t>
            </a:r>
            <a:endParaRPr lang="en-CA" b="1" dirty="0"/>
          </a:p>
          <a:p>
            <a:pPr fontAlgn="base"/>
            <a:r>
              <a:rPr lang="en-CA" dirty="0"/>
              <a:t>established a “community department” to oversee social development initiatives</a:t>
            </a:r>
            <a:endParaRPr lang="en-CA" b="1" dirty="0"/>
          </a:p>
          <a:p>
            <a:pPr lvl="1" fontAlgn="base"/>
            <a:r>
              <a:rPr lang="en-CA" dirty="0"/>
              <a:t>entrepreneurship programs</a:t>
            </a:r>
          </a:p>
          <a:p>
            <a:pPr lvl="1" fontAlgn="base"/>
            <a:r>
              <a:rPr lang="en-CA" dirty="0"/>
              <a:t>healthcare accessibility</a:t>
            </a:r>
          </a:p>
          <a:p>
            <a:pPr lvl="1" fontAlgn="base"/>
            <a:r>
              <a:rPr lang="en-CA" dirty="0"/>
              <a:t>corporate ambassadors</a:t>
            </a:r>
          </a:p>
          <a:p>
            <a:pPr fontAlgn="base"/>
            <a:r>
              <a:rPr lang="en-CA" dirty="0"/>
              <a:t>commitments inconsistent with the perception of its behaviors by some stakeholders</a:t>
            </a:r>
            <a:endParaRPr lang="en-CA" b="1" dirty="0"/>
          </a:p>
          <a:p>
            <a:pPr lvl="1" fontAlgn="base"/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533875" y="58864"/>
            <a:ext cx="37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Internal Analysis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1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Capital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CA" dirty="0" smtClean="0"/>
              <a:t>Corporate </a:t>
            </a:r>
            <a:r>
              <a:rPr lang="en-CA" dirty="0"/>
              <a:t>culture of socialization in human resource management (</a:t>
            </a:r>
            <a:r>
              <a:rPr lang="en-CA" dirty="0" err="1"/>
              <a:t>HRM</a:t>
            </a:r>
            <a:r>
              <a:rPr lang="en-CA" dirty="0"/>
              <a:t>)</a:t>
            </a:r>
          </a:p>
          <a:p>
            <a:pPr lvl="1" fontAlgn="base"/>
            <a:r>
              <a:rPr lang="en-CA" dirty="0"/>
              <a:t>training department in each mine</a:t>
            </a:r>
          </a:p>
          <a:p>
            <a:pPr lvl="1" fontAlgn="base"/>
            <a:r>
              <a:rPr lang="en-CA" dirty="0"/>
              <a:t>recruited university graduates for administrative work in corporate offices</a:t>
            </a:r>
          </a:p>
          <a:p>
            <a:pPr lvl="1" fontAlgn="base"/>
            <a:r>
              <a:rPr lang="en-CA" dirty="0"/>
              <a:t>manual labourers worked alongside experienced expatriates and locals</a:t>
            </a:r>
          </a:p>
          <a:p>
            <a:pPr lvl="1" fontAlgn="base"/>
            <a:r>
              <a:rPr lang="en-CA" dirty="0"/>
              <a:t>Integrated Mining Technical Training program (</a:t>
            </a:r>
            <a:r>
              <a:rPr lang="en-CA" dirty="0" err="1"/>
              <a:t>IMTT</a:t>
            </a:r>
            <a:r>
              <a:rPr lang="en-CA" dirty="0"/>
              <a:t>)</a:t>
            </a:r>
          </a:p>
          <a:p>
            <a:pPr lvl="1" fontAlgn="base"/>
            <a:r>
              <a:rPr lang="en-CA" dirty="0"/>
              <a:t>Global Succession Planning Program (</a:t>
            </a:r>
            <a:r>
              <a:rPr lang="en-CA" dirty="0" err="1"/>
              <a:t>GSPP</a:t>
            </a:r>
            <a:r>
              <a:rPr lang="en-CA" dirty="0"/>
              <a:t>)</a:t>
            </a:r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533875" y="58864"/>
            <a:ext cx="37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Internal Analysis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04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12</TotalTime>
  <Words>692</Words>
  <Application>Microsoft Office PowerPoint</Application>
  <PresentationFormat>On-screen Show (4:3)</PresentationFormat>
  <Paragraphs>155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Austin</vt:lpstr>
      <vt:lpstr>PowerPoint Presentation</vt:lpstr>
      <vt:lpstr>External Analysis</vt:lpstr>
      <vt:lpstr>PowerPoint Presentation</vt:lpstr>
      <vt:lpstr>Summary</vt:lpstr>
      <vt:lpstr>Internal Analysis</vt:lpstr>
      <vt:lpstr>About Barrick</vt:lpstr>
      <vt:lpstr>Operations Analysis</vt:lpstr>
      <vt:lpstr>Social Processes</vt:lpstr>
      <vt:lpstr>Human Capital</vt:lpstr>
      <vt:lpstr>Summary</vt:lpstr>
      <vt:lpstr>Alternatives</vt:lpstr>
      <vt:lpstr>Leave TZ –refocus resources </vt:lpstr>
      <vt:lpstr>Follow regulation &amp; hire security to protect operations </vt:lpstr>
      <vt:lpstr>Enhance CSR activities to reduce Tensions </vt:lpstr>
      <vt:lpstr>Recommendation-Choose Alternative 3</vt:lpstr>
      <vt:lpstr>Implementation</vt:lpstr>
      <vt:lpstr>Short term</vt:lpstr>
      <vt:lpstr>Short term</vt:lpstr>
      <vt:lpstr>Medium term</vt:lpstr>
      <vt:lpstr>Long term</vt:lpstr>
    </vt:vector>
  </TitlesOfParts>
  <Company>who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This That</dc:creator>
  <cp:lastModifiedBy>wchang</cp:lastModifiedBy>
  <cp:revision>13</cp:revision>
  <dcterms:created xsi:type="dcterms:W3CDTF">2015-08-09T01:19:07Z</dcterms:created>
  <dcterms:modified xsi:type="dcterms:W3CDTF">2015-08-10T16:12:55Z</dcterms:modified>
</cp:coreProperties>
</file>