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handoutMasterIdLst>
    <p:handoutMasterId r:id="rId28"/>
  </p:handoutMasterIdLst>
  <p:sldIdLst>
    <p:sldId id="327" r:id="rId2"/>
    <p:sldId id="289" r:id="rId3"/>
    <p:sldId id="298" r:id="rId4"/>
    <p:sldId id="290" r:id="rId5"/>
    <p:sldId id="330" r:id="rId6"/>
    <p:sldId id="331" r:id="rId7"/>
    <p:sldId id="332" r:id="rId8"/>
    <p:sldId id="338" r:id="rId9"/>
    <p:sldId id="329" r:id="rId10"/>
    <p:sldId id="334" r:id="rId11"/>
    <p:sldId id="335" r:id="rId12"/>
    <p:sldId id="309" r:id="rId13"/>
    <p:sldId id="328" r:id="rId14"/>
    <p:sldId id="336" r:id="rId15"/>
    <p:sldId id="339" r:id="rId16"/>
    <p:sldId id="300" r:id="rId17"/>
    <p:sldId id="299" r:id="rId18"/>
    <p:sldId id="337" r:id="rId19"/>
    <p:sldId id="258" r:id="rId20"/>
    <p:sldId id="265" r:id="rId21"/>
    <p:sldId id="264" r:id="rId22"/>
    <p:sldId id="267" r:id="rId23"/>
    <p:sldId id="274" r:id="rId24"/>
    <p:sldId id="275" r:id="rId25"/>
    <p:sldId id="272" r:id="rId26"/>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42" autoAdjust="0"/>
    <p:restoredTop sz="94660"/>
  </p:normalViewPr>
  <p:slideViewPr>
    <p:cSldViewPr>
      <p:cViewPr varScale="1">
        <p:scale>
          <a:sx n="94" d="100"/>
          <a:sy n="94" d="100"/>
        </p:scale>
        <p:origin x="102" y="3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11943779-5A5B-4458-95FE-B5771D6A9399}" type="datetimeFigureOut">
              <a:rPr lang="en-US" smtClean="0"/>
              <a:t>7/22/2015</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74F69635-CCE2-46BB-A51F-A7986F392C07}" type="slidenum">
              <a:rPr lang="en-US" smtClean="0"/>
              <a:t>‹#›</a:t>
            </a:fld>
            <a:endParaRPr lang="en-US"/>
          </a:p>
        </p:txBody>
      </p:sp>
    </p:spTree>
    <p:extLst>
      <p:ext uri="{BB962C8B-B14F-4D97-AF65-F5344CB8AC3E}">
        <p14:creationId xmlns:p14="http://schemas.microsoft.com/office/powerpoint/2010/main" val="2617982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1"/>
            <a:ext cx="3042592" cy="465615"/>
          </a:xfrm>
          <a:prstGeom prst="rect">
            <a:avLst/>
          </a:prstGeom>
          <a:noFill/>
          <a:ln w="9525">
            <a:noFill/>
            <a:miter lim="800000"/>
            <a:headEnd/>
            <a:tailEnd/>
          </a:ln>
        </p:spPr>
        <p:txBody>
          <a:bodyPr vert="horz" wrap="square" lIns="93314" tIns="46657" rIns="93314" bIns="46657" numCol="1" anchor="t" anchorCtr="0" compatLnSpc="1">
            <a:prstTxWarp prst="textNoShape">
              <a:avLst/>
            </a:prstTxWarp>
          </a:bodyPr>
          <a:lstStyle>
            <a:lvl1pPr defTabSz="932623" eaLnBrk="1" hangingPunct="1">
              <a:defRPr sz="1200" smtClean="0"/>
            </a:lvl1pPr>
          </a:lstStyle>
          <a:p>
            <a:pPr>
              <a:defRPr/>
            </a:pPr>
            <a:endParaRPr lang="en-US"/>
          </a:p>
        </p:txBody>
      </p:sp>
      <p:sp>
        <p:nvSpPr>
          <p:cNvPr id="11267" name="Rectangle 3"/>
          <p:cNvSpPr>
            <a:spLocks noGrp="1" noChangeArrowheads="1"/>
          </p:cNvSpPr>
          <p:nvPr>
            <p:ph type="dt" idx="1"/>
          </p:nvPr>
        </p:nvSpPr>
        <p:spPr bwMode="auto">
          <a:xfrm>
            <a:off x="3978897" y="1"/>
            <a:ext cx="3042592" cy="465615"/>
          </a:xfrm>
          <a:prstGeom prst="rect">
            <a:avLst/>
          </a:prstGeom>
          <a:noFill/>
          <a:ln w="9525">
            <a:noFill/>
            <a:miter lim="800000"/>
            <a:headEnd/>
            <a:tailEnd/>
          </a:ln>
        </p:spPr>
        <p:txBody>
          <a:bodyPr vert="horz" wrap="square" lIns="93314" tIns="46657" rIns="93314" bIns="46657" numCol="1" anchor="t" anchorCtr="0" compatLnSpc="1">
            <a:prstTxWarp prst="textNoShape">
              <a:avLst/>
            </a:prstTxWarp>
          </a:bodyPr>
          <a:lstStyle>
            <a:lvl1pPr algn="r" defTabSz="932623" eaLnBrk="1" hangingPunct="1">
              <a:defRPr sz="1200" smtClean="0"/>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85863" y="698500"/>
            <a:ext cx="4652962" cy="3490913"/>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02634" y="4421742"/>
            <a:ext cx="5617835" cy="4188935"/>
          </a:xfrm>
          <a:prstGeom prst="rect">
            <a:avLst/>
          </a:prstGeom>
          <a:noFill/>
          <a:ln w="9525">
            <a:noFill/>
            <a:miter lim="800000"/>
            <a:headEnd/>
            <a:tailEnd/>
          </a:ln>
        </p:spPr>
        <p:txBody>
          <a:bodyPr vert="horz" wrap="square" lIns="93314" tIns="46657" rIns="93314" bIns="466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41880"/>
            <a:ext cx="3042592" cy="465615"/>
          </a:xfrm>
          <a:prstGeom prst="rect">
            <a:avLst/>
          </a:prstGeom>
          <a:noFill/>
          <a:ln w="9525">
            <a:noFill/>
            <a:miter lim="800000"/>
            <a:headEnd/>
            <a:tailEnd/>
          </a:ln>
        </p:spPr>
        <p:txBody>
          <a:bodyPr vert="horz" wrap="square" lIns="93314" tIns="46657" rIns="93314" bIns="46657" numCol="1" anchor="b" anchorCtr="0" compatLnSpc="1">
            <a:prstTxWarp prst="textNoShape">
              <a:avLst/>
            </a:prstTxWarp>
          </a:bodyPr>
          <a:lstStyle>
            <a:lvl1pPr defTabSz="932623" eaLnBrk="1" hangingPunct="1">
              <a:defRPr sz="1200" smtClean="0"/>
            </a:lvl1pPr>
          </a:lstStyle>
          <a:p>
            <a:pPr>
              <a:defRPr/>
            </a:pPr>
            <a:endParaRPr lang="en-US"/>
          </a:p>
        </p:txBody>
      </p:sp>
      <p:sp>
        <p:nvSpPr>
          <p:cNvPr id="11271" name="Rectangle 7"/>
          <p:cNvSpPr>
            <a:spLocks noGrp="1" noChangeArrowheads="1"/>
          </p:cNvSpPr>
          <p:nvPr>
            <p:ph type="sldNum" sz="quarter" idx="5"/>
          </p:nvPr>
        </p:nvSpPr>
        <p:spPr bwMode="auto">
          <a:xfrm>
            <a:off x="3978897" y="8841880"/>
            <a:ext cx="3042592" cy="465615"/>
          </a:xfrm>
          <a:prstGeom prst="rect">
            <a:avLst/>
          </a:prstGeom>
          <a:noFill/>
          <a:ln w="9525">
            <a:noFill/>
            <a:miter lim="800000"/>
            <a:headEnd/>
            <a:tailEnd/>
          </a:ln>
        </p:spPr>
        <p:txBody>
          <a:bodyPr vert="horz" wrap="square" lIns="93314" tIns="46657" rIns="93314" bIns="46657" numCol="1" anchor="b" anchorCtr="0" compatLnSpc="1">
            <a:prstTxWarp prst="textNoShape">
              <a:avLst/>
            </a:prstTxWarp>
          </a:bodyPr>
          <a:lstStyle>
            <a:lvl1pPr algn="r" defTabSz="932623" eaLnBrk="1" hangingPunct="1">
              <a:defRPr sz="1200" smtClean="0"/>
            </a:lvl1pPr>
          </a:lstStyle>
          <a:p>
            <a:pPr>
              <a:defRPr/>
            </a:pPr>
            <a:fld id="{F815A42E-9135-4109-BCB7-FB76656515D8}" type="slidenum">
              <a:rPr lang="en-US"/>
              <a:pPr>
                <a:defRPr/>
              </a:pPr>
              <a:t>‹#›</a:t>
            </a:fld>
            <a:endParaRPr lang="en-US"/>
          </a:p>
        </p:txBody>
      </p:sp>
    </p:spTree>
    <p:extLst>
      <p:ext uri="{BB962C8B-B14F-4D97-AF65-F5344CB8AC3E}">
        <p14:creationId xmlns:p14="http://schemas.microsoft.com/office/powerpoint/2010/main" val="20619205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en-CA"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defRPr/>
              </a:pPr>
              <a:endParaRPr lang="en-CA"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defRPr/>
                </a:pPr>
                <a:endParaRPr lang="en-CA"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defRPr/>
                </a:pPr>
                <a:endParaRPr lang="en-CA"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defRPr/>
                </a:pPr>
                <a:endParaRPr lang="en-CA"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defRPr/>
                </a:pPr>
                <a:endParaRPr lang="en-CA"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defRPr/>
                </a:pPr>
                <a:endParaRPr lang="en-CA"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defRPr/>
                </a:pPr>
                <a:endParaRPr lang="en-CA"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defRPr/>
                </a:pPr>
                <a:endParaRPr lang="en-CA"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defRPr/>
                </a:pPr>
                <a:endParaRPr lang="en-CA"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defRPr/>
                </a:pPr>
                <a:endParaRPr lang="en-CA"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defRPr/>
                </a:pPr>
                <a:endParaRPr lang="en-CA" sz="2400">
                  <a:latin typeface="Times New Roman" pitchFamily="18" charset="0"/>
                </a:endParaRPr>
              </a:p>
            </p:txBody>
          </p:sp>
        </p:grpSp>
      </p:grpSp>
      <p:sp>
        <p:nvSpPr>
          <p:cNvPr id="718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718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A5F38E9E-AB7C-4256-93ED-2DB11EBFE1B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340D7F2-0A77-4CBD-A412-2B090FF33937}"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24BEB73-36DC-49B9-8DE7-75DA56B017A6}"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F1063E3-0492-4C3A-A658-199780E6D503}"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F23B73F-3EC4-4AD5-B5DB-D0667E404922}"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F28069A-6209-431A-B4F6-6021D505F94D}"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E18366CB-716C-49BA-9246-6F8AA6CB3EDF}"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11C88864-E843-448E-B676-109DE3EEE3A9}"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7060EA0D-6BA5-4A23-B163-D5ED5B10814C}"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0D86012-AEC8-4D01-A978-6EF6B014A5DC}"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0F16628-B14F-4339-88B9-A79374B4ADA4}"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614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67932ED8-CA51-4892-8E3E-82176D863CDE}"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614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en-CA" sz="2400">
                <a:latin typeface="Times New Roman" pitchFamily="18" charset="0"/>
              </a:endParaRPr>
            </a:p>
          </p:txBody>
        </p:sp>
        <p:sp>
          <p:nvSpPr>
            <p:cNvPr id="615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defRPr/>
              </a:pPr>
              <a:endParaRPr lang="en-CA" sz="2400">
                <a:latin typeface="Times New Roman" pitchFamily="18" charset="0"/>
              </a:endParaRPr>
            </a:p>
          </p:txBody>
        </p:sp>
        <p:sp>
          <p:nvSpPr>
            <p:cNvPr id="615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defRPr/>
              </a:pPr>
              <a:endParaRPr lang="en-CA">
                <a:solidFill>
                  <a:schemeClr val="hlink"/>
                </a:solidFill>
              </a:endParaRPr>
            </a:p>
          </p:txBody>
        </p:sp>
        <p:sp>
          <p:nvSpPr>
            <p:cNvPr id="615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defRPr/>
              </a:pPr>
              <a:endParaRPr lang="en-CA">
                <a:solidFill>
                  <a:schemeClr val="hlink"/>
                </a:solidFill>
              </a:endParaRPr>
            </a:p>
          </p:txBody>
        </p:sp>
        <p:sp>
          <p:nvSpPr>
            <p:cNvPr id="615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defRPr/>
              </a:pPr>
              <a:endParaRPr lang="en-CA">
                <a:solidFill>
                  <a:schemeClr val="accent2"/>
                </a:solidFill>
              </a:endParaRPr>
            </a:p>
          </p:txBody>
        </p:sp>
        <p:sp>
          <p:nvSpPr>
            <p:cNvPr id="615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defRPr/>
              </a:pPr>
              <a:endParaRPr lang="en-CA">
                <a:solidFill>
                  <a:schemeClr val="hlink"/>
                </a:solidFill>
              </a:endParaRPr>
            </a:p>
          </p:txBody>
        </p:sp>
        <p:sp>
          <p:nvSpPr>
            <p:cNvPr id="615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defRPr/>
              </a:pPr>
              <a:endParaRPr lang="en-CA" sz="2400">
                <a:latin typeface="Times New Roman" pitchFamily="18" charset="0"/>
              </a:endParaRPr>
            </a:p>
          </p:txBody>
        </p:sp>
        <p:sp>
          <p:nvSpPr>
            <p:cNvPr id="615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defRPr/>
              </a:pPr>
              <a:endParaRPr lang="en-CA">
                <a:solidFill>
                  <a:schemeClr val="accent2"/>
                </a:solidFill>
              </a:endParaRPr>
            </a:p>
          </p:txBody>
        </p:sp>
        <p:sp>
          <p:nvSpPr>
            <p:cNvPr id="615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defRPr/>
              </a:pPr>
              <a:endParaRPr lang="en-CA">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6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reuters.com/article/2013/06/21/us-enron-skilling-idUSBRE95K12520130621"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www.telegraph.co.uk/news/uknews/1552970/Court-sees-Black-take-boxes-on-CCTV.html"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Andrew_Mellon" TargetMode="External"/><Relationship Id="rId2" Type="http://schemas.openxmlformats.org/officeDocument/2006/relationships/hyperlink" Target="http://en.wikipedia.org/wiki/World_War_I" TargetMode="External"/><Relationship Id="rId1" Type="http://schemas.openxmlformats.org/officeDocument/2006/relationships/slideLayout" Target="../slideLayouts/slideLayout6.xml"/><Relationship Id="rId5" Type="http://schemas.openxmlformats.org/officeDocument/2006/relationships/hyperlink" Target="http://en.wikipedia.org/wiki/World_War_II" TargetMode="External"/><Relationship Id="rId4" Type="http://schemas.openxmlformats.org/officeDocument/2006/relationships/hyperlink" Target="http://en.wikipedia.org/wiki/Great_Depression"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conomist.com/node/21556990/print%207/18/2012" TargetMode="External"/><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investing.businessweek.com/research/stocks/snapshot/snapshot.asp?ticker=JPM"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heguardian.com/media/2015/apr/30/wpp-boss-martin-sorrell-paid-43m-last-year-britains-best-paid-ceo" TargetMode="External"/><Relationship Id="rId2" Type="http://schemas.openxmlformats.org/officeDocument/2006/relationships/hyperlink" Target="http://www.theguardian.com/business/wppgroup" TargetMode="External"/><Relationship Id="rId1" Type="http://schemas.openxmlformats.org/officeDocument/2006/relationships/slideLayout" Target="../slideLayouts/slideLayout7.xml"/><Relationship Id="rId4" Type="http://schemas.openxmlformats.org/officeDocument/2006/relationships/hyperlink" Target="http://www.theguardian.com/business/2014/jun/25/wpp-shareholder-rebellion-pay-policy-sorre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667000" y="1828800"/>
            <a:ext cx="4724400" cy="2209800"/>
          </a:xfrm>
        </p:spPr>
        <p:txBody>
          <a:bodyPr/>
          <a:lstStyle/>
          <a:p>
            <a:pPr eaLnBrk="1" hangingPunct="1"/>
            <a:r>
              <a:rPr lang="en-US" dirty="0" smtClean="0"/>
              <a:t>MBA 691  Business Ethics</a:t>
            </a:r>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28038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Enron </a:t>
            </a:r>
            <a:br>
              <a:rPr lang="en-US" sz="3200" dirty="0" smtClean="0"/>
            </a:br>
            <a:r>
              <a:rPr lang="en-US" sz="3200" dirty="0" smtClean="0"/>
              <a:t>Jeff Skilling (CEO) and Ken Lay (Chair) accused of:</a:t>
            </a:r>
            <a:endParaRPr lang="en-US" sz="3200"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sz="2800" dirty="0" smtClean="0"/>
              <a:t>improperly </a:t>
            </a:r>
            <a:r>
              <a:rPr lang="en-US" sz="2800" dirty="0"/>
              <a:t>moving poorly performing assets off-balance sheet; </a:t>
            </a:r>
            <a:endParaRPr lang="en-US" sz="2800" dirty="0" smtClean="0"/>
          </a:p>
          <a:p>
            <a:pPr>
              <a:buFont typeface="Wingdings" panose="05000000000000000000" pitchFamily="2" charset="2"/>
              <a:buChar char="ü"/>
            </a:pPr>
            <a:r>
              <a:rPr lang="en-US" sz="2800" dirty="0" smtClean="0"/>
              <a:t>concealing </a:t>
            </a:r>
            <a:r>
              <a:rPr lang="en-US" sz="2800" dirty="0"/>
              <a:t>Enron’s poor operating performance; </a:t>
            </a:r>
            <a:endParaRPr lang="en-US" sz="2800" dirty="0" smtClean="0"/>
          </a:p>
          <a:p>
            <a:pPr>
              <a:buFont typeface="Wingdings" panose="05000000000000000000" pitchFamily="2" charset="2"/>
              <a:buChar char="ü"/>
            </a:pPr>
            <a:r>
              <a:rPr lang="en-US" sz="2800" dirty="0" smtClean="0"/>
              <a:t>manufacturing </a:t>
            </a:r>
            <a:r>
              <a:rPr lang="en-US" sz="2800" dirty="0"/>
              <a:t>earnings through sham transactions; and </a:t>
            </a:r>
            <a:endParaRPr lang="en-US" sz="2800" dirty="0" smtClean="0"/>
          </a:p>
          <a:p>
            <a:pPr>
              <a:buFont typeface="Wingdings" panose="05000000000000000000" pitchFamily="2" charset="2"/>
              <a:buChar char="ü"/>
            </a:pPr>
            <a:r>
              <a:rPr lang="en-US" sz="2800" dirty="0" smtClean="0"/>
              <a:t>improperly </a:t>
            </a:r>
            <a:r>
              <a:rPr lang="en-US" sz="2800" dirty="0"/>
              <a:t>inflating the value of Enron’s investment portfolio by backdating documents</a:t>
            </a:r>
          </a:p>
        </p:txBody>
      </p:sp>
    </p:spTree>
    <p:extLst>
      <p:ext uri="{BB962C8B-B14F-4D97-AF65-F5344CB8AC3E}">
        <p14:creationId xmlns:p14="http://schemas.microsoft.com/office/powerpoint/2010/main" val="3593623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371600"/>
          </a:xfrm>
        </p:spPr>
        <p:txBody>
          <a:bodyPr/>
          <a:lstStyle/>
          <a:p>
            <a:r>
              <a:rPr lang="en-US" sz="3200" dirty="0" smtClean="0"/>
              <a:t>ENRON </a:t>
            </a:r>
            <a:br>
              <a:rPr lang="en-US" sz="3200" dirty="0" smtClean="0"/>
            </a:br>
            <a:r>
              <a:rPr lang="en-US" sz="3200" dirty="0" smtClean="0"/>
              <a:t>Acting Unethically has its Consequences</a:t>
            </a:r>
            <a:endParaRPr lang="en-US" sz="3200" dirty="0"/>
          </a:p>
        </p:txBody>
      </p:sp>
      <p:sp>
        <p:nvSpPr>
          <p:cNvPr id="3" name="Rectangle 2"/>
          <p:cNvSpPr/>
          <p:nvPr/>
        </p:nvSpPr>
        <p:spPr>
          <a:xfrm>
            <a:off x="304800" y="1600200"/>
            <a:ext cx="8382000" cy="3847207"/>
          </a:xfrm>
          <a:prstGeom prst="rect">
            <a:avLst/>
          </a:prstGeom>
        </p:spPr>
        <p:txBody>
          <a:bodyPr wrap="square">
            <a:spAutoFit/>
          </a:bodyPr>
          <a:lstStyle/>
          <a:p>
            <a:endParaRPr lang="en-US" sz="1600" dirty="0"/>
          </a:p>
          <a:p>
            <a:r>
              <a:rPr lang="en-US" sz="2000" b="1" dirty="0" smtClean="0"/>
              <a:t>ENRON TIMELINE (2004-2006)</a:t>
            </a:r>
          </a:p>
          <a:p>
            <a:endParaRPr lang="en-US" sz="1600" b="1" dirty="0"/>
          </a:p>
          <a:p>
            <a:r>
              <a:rPr lang="en-US" sz="1600" b="1" dirty="0" smtClean="0"/>
              <a:t>2004</a:t>
            </a:r>
            <a:r>
              <a:rPr lang="en-US" sz="1600" b="1" dirty="0"/>
              <a:t>:</a:t>
            </a:r>
            <a:r>
              <a:rPr lang="en-US" sz="1600" dirty="0"/>
              <a:t> </a:t>
            </a:r>
            <a:r>
              <a:rPr lang="en-US" sz="1600" dirty="0" smtClean="0"/>
              <a:t>Jeff Skilling </a:t>
            </a:r>
            <a:r>
              <a:rPr lang="en-US" sz="1600" dirty="0"/>
              <a:t>and </a:t>
            </a:r>
            <a:r>
              <a:rPr lang="en-US" sz="1600" dirty="0" smtClean="0"/>
              <a:t>Ken Lay </a:t>
            </a:r>
            <a:r>
              <a:rPr lang="en-US" sz="1600" dirty="0"/>
              <a:t>charged over Enron </a:t>
            </a:r>
            <a:r>
              <a:rPr lang="en-US" sz="1600" dirty="0" smtClean="0"/>
              <a:t>collapse. </a:t>
            </a:r>
            <a:r>
              <a:rPr lang="en-US" sz="1600" dirty="0"/>
              <a:t>Former finance chief Andrew </a:t>
            </a:r>
            <a:r>
              <a:rPr lang="en-US" sz="1600" dirty="0" err="1"/>
              <a:t>Fastow</a:t>
            </a:r>
            <a:r>
              <a:rPr lang="en-US" sz="1600" dirty="0"/>
              <a:t> pleads guilty to criminal charges and agrees a 10-year jail </a:t>
            </a:r>
            <a:r>
              <a:rPr lang="en-US" sz="1600" dirty="0" smtClean="0"/>
              <a:t>term</a:t>
            </a:r>
          </a:p>
          <a:p>
            <a:endParaRPr lang="en-US" sz="1600" dirty="0"/>
          </a:p>
          <a:p>
            <a:r>
              <a:rPr lang="en-US" sz="1600" b="1" dirty="0"/>
              <a:t>Jan 2006:</a:t>
            </a:r>
            <a:r>
              <a:rPr lang="en-US" sz="1600" dirty="0"/>
              <a:t> Enron trial </a:t>
            </a:r>
            <a:r>
              <a:rPr lang="en-US" sz="1600" dirty="0" smtClean="0"/>
              <a:t>begins</a:t>
            </a:r>
          </a:p>
          <a:p>
            <a:endParaRPr lang="en-US" sz="1600" dirty="0"/>
          </a:p>
          <a:p>
            <a:r>
              <a:rPr lang="en-US" sz="1600" b="1" dirty="0"/>
              <a:t>May 2006:</a:t>
            </a:r>
            <a:r>
              <a:rPr lang="en-US" sz="1600" dirty="0"/>
              <a:t> Enron trial ends with guilty verdicts for Skilling and Lay on 25 out of 34 </a:t>
            </a:r>
            <a:r>
              <a:rPr lang="en-US" sz="1600" dirty="0" smtClean="0"/>
              <a:t>charges</a:t>
            </a:r>
          </a:p>
          <a:p>
            <a:endParaRPr lang="en-US" sz="1600" dirty="0"/>
          </a:p>
          <a:p>
            <a:r>
              <a:rPr lang="en-US" sz="1600" b="1" dirty="0"/>
              <a:t>July 2006:</a:t>
            </a:r>
            <a:r>
              <a:rPr lang="en-US" sz="1600" dirty="0"/>
              <a:t> Ken Lay dies of a heart attack</a:t>
            </a:r>
          </a:p>
          <a:p>
            <a:endParaRPr lang="en-US" sz="1600" dirty="0" smtClean="0">
              <a:hlinkClick r:id="rId2"/>
            </a:endParaRPr>
          </a:p>
          <a:p>
            <a:endParaRPr lang="en-US" sz="1600" dirty="0">
              <a:hlinkClick r:id="rId2"/>
            </a:endParaRPr>
          </a:p>
          <a:p>
            <a:r>
              <a:rPr lang="en-US" sz="1600" dirty="0" smtClean="0">
                <a:hlinkClick r:id="rId2"/>
              </a:rPr>
              <a:t>http</a:t>
            </a:r>
            <a:r>
              <a:rPr lang="en-US" sz="1600" dirty="0">
                <a:hlinkClick r:id="rId2"/>
              </a:rPr>
              <a:t>://www.reuters.com/article/2013/06/21/us-enron-skilling-idUSBRE95K12520130621</a:t>
            </a:r>
            <a:endParaRPr lang="en-US" sz="1600" dirty="0"/>
          </a:p>
          <a:p>
            <a:endParaRPr lang="en-US" sz="1600" dirty="0"/>
          </a:p>
        </p:txBody>
      </p:sp>
    </p:spTree>
    <p:extLst>
      <p:ext uri="{BB962C8B-B14F-4D97-AF65-F5344CB8AC3E}">
        <p14:creationId xmlns:p14="http://schemas.microsoft.com/office/powerpoint/2010/main" val="164510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486400"/>
          </a:xfrm>
        </p:spPr>
        <p:txBody>
          <a:bodyPr/>
          <a:lstStyle/>
          <a:p>
            <a:r>
              <a:rPr lang="en-US" sz="1400" dirty="0" smtClean="0"/>
              <a:t>Lord Black, who was born in Montreal</a:t>
            </a:r>
            <a:br>
              <a:rPr lang="en-US" sz="1400" dirty="0" smtClean="0"/>
            </a:br>
            <a:r>
              <a:rPr lang="en-US" sz="1400" dirty="0" smtClean="0"/>
              <a:t/>
            </a:r>
            <a:br>
              <a:rPr lang="en-US" sz="1400" dirty="0" smtClean="0"/>
            </a:br>
            <a:r>
              <a:rPr lang="en-US" sz="1400" dirty="0" smtClean="0"/>
              <a:t>He once controlled Hollinger International</a:t>
            </a:r>
            <a:br>
              <a:rPr lang="en-US" sz="1400" dirty="0" smtClean="0"/>
            </a:br>
            <a:r>
              <a:rPr lang="en-US" sz="1400" dirty="0" smtClean="0"/>
              <a:t/>
            </a:r>
            <a:br>
              <a:rPr lang="en-US" sz="1400" dirty="0" smtClean="0"/>
            </a:br>
            <a:r>
              <a:rPr lang="en-US" sz="1400" dirty="0" smtClean="0"/>
              <a:t>In 1990, he was awarded the Order of Canada, which recognizes a lifetime of achievement. </a:t>
            </a:r>
            <a:br>
              <a:rPr lang="en-US" sz="1400" dirty="0" smtClean="0"/>
            </a:br>
            <a:r>
              <a:rPr lang="en-US" sz="1400" dirty="0" smtClean="0"/>
              <a:t/>
            </a:r>
            <a:br>
              <a:rPr lang="en-US" sz="1400" dirty="0" smtClean="0"/>
            </a:br>
            <a:r>
              <a:rPr lang="en-US" sz="1400" dirty="0" smtClean="0"/>
              <a:t>Lord Black renounced his Canadian citizenship when becoming a British peer in </a:t>
            </a:r>
            <a:r>
              <a:rPr lang="en-US" sz="1400" dirty="0" smtClean="0"/>
              <a:t>2001 and </a:t>
            </a:r>
            <a:r>
              <a:rPr lang="en-US" sz="1400" dirty="0" smtClean="0"/>
              <a:t>becomes  a member of the UK House of Lords. </a:t>
            </a:r>
            <a:br>
              <a:rPr lang="en-US" sz="1400" dirty="0" smtClean="0"/>
            </a:br>
            <a:r>
              <a:rPr lang="en-US" sz="1400" dirty="0" smtClean="0"/>
              <a:t/>
            </a:r>
            <a:br>
              <a:rPr lang="en-US" sz="1400" dirty="0" smtClean="0"/>
            </a:br>
            <a:r>
              <a:rPr lang="en-US" sz="1400" dirty="0" smtClean="0"/>
              <a:t>In 2007, he was found guilty in the US of conspiring with other executives to siphon off millions of dollars from the sale of newspapers as they unwound Hollinger which published the London Daily Telegraph and the Chicago Sun-Times</a:t>
            </a:r>
            <a:r>
              <a:rPr lang="en-US" sz="1400" dirty="0" smtClean="0"/>
              <a:t>.</a:t>
            </a:r>
            <a:br>
              <a:rPr lang="en-US" sz="1400" dirty="0" smtClean="0"/>
            </a:br>
            <a:r>
              <a:rPr lang="en-US" sz="1400" dirty="0" smtClean="0"/>
              <a:t/>
            </a:r>
            <a:br>
              <a:rPr lang="en-US" sz="1400" dirty="0" smtClean="0"/>
            </a:br>
            <a:r>
              <a:rPr lang="en-US" sz="1400" dirty="0">
                <a:hlinkClick r:id="rId2"/>
              </a:rPr>
              <a:t>http://</a:t>
            </a:r>
            <a:r>
              <a:rPr lang="en-US" sz="1400" dirty="0" smtClean="0">
                <a:hlinkClick r:id="rId2"/>
              </a:rPr>
              <a:t>www.telegraph.co.uk/news/uknews/1552970/Court-sees-Black-take-boxes-on-CCTV.html</a:t>
            </a:r>
            <a:r>
              <a:rPr lang="en-US" sz="1400" dirty="0" smtClean="0"/>
              <a:t/>
            </a:r>
            <a:br>
              <a:rPr lang="en-US" sz="1400" dirty="0" smtClean="0"/>
            </a:br>
            <a:r>
              <a:rPr lang="en-US" sz="1400" dirty="0" smtClean="0"/>
              <a:t/>
            </a:r>
            <a:br>
              <a:rPr lang="en-US" sz="1400" dirty="0" smtClean="0"/>
            </a:br>
            <a:r>
              <a:rPr lang="en-US" sz="1400" dirty="0" smtClean="0"/>
              <a:t>Some of those convictions were later overturned, and his sentence shortened to 42 months.</a:t>
            </a:r>
            <a:br>
              <a:rPr lang="en-US" sz="1400" dirty="0" smtClean="0"/>
            </a:br>
            <a:r>
              <a:rPr lang="en-US" sz="1400" dirty="0" smtClean="0"/>
              <a:t/>
            </a:r>
            <a:br>
              <a:rPr lang="en-US" sz="1400" dirty="0" smtClean="0"/>
            </a:br>
            <a:r>
              <a:rPr lang="en-US" sz="1400" dirty="0" smtClean="0"/>
              <a:t>He moved back to Canada following his release from a Florida prison in May 2012</a:t>
            </a:r>
            <a:br>
              <a:rPr lang="en-US" sz="1400" dirty="0" smtClean="0"/>
            </a:br>
            <a:r>
              <a:rPr lang="en-US" sz="1400" dirty="0" smtClean="0"/>
              <a:t/>
            </a:r>
            <a:br>
              <a:rPr lang="en-US" sz="1400" dirty="0" smtClean="0"/>
            </a:br>
            <a:r>
              <a:rPr lang="en-US" sz="1400" dirty="0" smtClean="0"/>
              <a:t>Canada  stripped the former media baron of his Order of Canada</a:t>
            </a:r>
            <a:br>
              <a:rPr lang="en-US" sz="1400" dirty="0" smtClean="0"/>
            </a:br>
            <a:r>
              <a:rPr lang="en-US" sz="1400" dirty="0" smtClean="0"/>
              <a:t/>
            </a:r>
            <a:br>
              <a:rPr lang="en-US" sz="1400" dirty="0" smtClean="0"/>
            </a:br>
            <a:r>
              <a:rPr lang="en-US" sz="1400" dirty="0" smtClean="0"/>
              <a:t>Lord Black was later removed from the Queen's Privy Council for Canada.</a:t>
            </a:r>
            <a:br>
              <a:rPr lang="en-US" sz="1400" dirty="0" smtClean="0"/>
            </a:br>
            <a:r>
              <a:rPr lang="en-US" sz="1400" dirty="0" smtClean="0"/>
              <a:t/>
            </a:r>
            <a:br>
              <a:rPr lang="en-US" sz="1400" dirty="0" smtClean="0"/>
            </a:br>
            <a:r>
              <a:rPr lang="en-US" sz="1400" dirty="0" smtClean="0"/>
              <a:t>He now lives in Toronto</a:t>
            </a:r>
            <a:r>
              <a:rPr lang="en-US" sz="1400" dirty="0" smtClean="0"/>
              <a:t>.</a:t>
            </a:r>
            <a:br>
              <a:rPr lang="en-US" sz="1400" dirty="0" smtClean="0"/>
            </a:br>
            <a:r>
              <a:rPr lang="en-US" sz="1400" dirty="0"/>
              <a:t/>
            </a:r>
            <a:br>
              <a:rPr lang="en-US" sz="1400" dirty="0"/>
            </a:br>
            <a:r>
              <a:rPr lang="en-US" sz="1400" dirty="0" smtClean="0"/>
              <a:t/>
            </a:r>
            <a:br>
              <a:rPr lang="en-US" sz="1400" dirty="0" smtClean="0"/>
            </a:br>
            <a:endParaRPr lang="en-US" sz="1400" dirty="0"/>
          </a:p>
        </p:txBody>
      </p:sp>
      <p:sp>
        <p:nvSpPr>
          <p:cNvPr id="5" name="TextBox 4"/>
          <p:cNvSpPr txBox="1"/>
          <p:nvPr/>
        </p:nvSpPr>
        <p:spPr>
          <a:xfrm>
            <a:off x="457200" y="533400"/>
            <a:ext cx="5791200" cy="369332"/>
          </a:xfrm>
          <a:prstGeom prst="rect">
            <a:avLst/>
          </a:prstGeom>
          <a:noFill/>
        </p:spPr>
        <p:txBody>
          <a:bodyPr wrap="square" rtlCol="0">
            <a:spAutoFit/>
          </a:bodyPr>
          <a:lstStyle/>
          <a:p>
            <a:r>
              <a:rPr lang="en-US" b="1" u="sng" dirty="0" smtClean="0"/>
              <a:t>Lord Conrad Black – Unethical Behavior</a:t>
            </a:r>
            <a:endParaRPr lang="en-US" b="1" u="sng"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 “failed” to disclose extent of CEO retirement package.</a:t>
            </a:r>
            <a:endParaRPr lang="en-US" dirty="0"/>
          </a:p>
        </p:txBody>
      </p:sp>
      <p:pic>
        <p:nvPicPr>
          <p:cNvPr id="3" name="Picture 2"/>
          <p:cNvPicPr>
            <a:picLocks noChangeAspect="1"/>
          </p:cNvPicPr>
          <p:nvPr/>
        </p:nvPicPr>
        <p:blipFill rotWithShape="1">
          <a:blip r:embed="rId2"/>
          <a:srcRect l="22772" t="31203" r="43565" b="35529"/>
          <a:stretch/>
        </p:blipFill>
        <p:spPr>
          <a:xfrm>
            <a:off x="1132116" y="1828800"/>
            <a:ext cx="6640284" cy="4101352"/>
          </a:xfrm>
          <a:prstGeom prst="rect">
            <a:avLst/>
          </a:prstGeom>
        </p:spPr>
      </p:pic>
      <p:sp>
        <p:nvSpPr>
          <p:cNvPr id="4" name="TextBox 3"/>
          <p:cNvSpPr txBox="1"/>
          <p:nvPr/>
        </p:nvSpPr>
        <p:spPr>
          <a:xfrm>
            <a:off x="1752600" y="5943600"/>
            <a:ext cx="5404043" cy="646331"/>
          </a:xfrm>
          <a:prstGeom prst="rect">
            <a:avLst/>
          </a:prstGeom>
          <a:noFill/>
        </p:spPr>
        <p:txBody>
          <a:bodyPr wrap="none" rtlCol="0">
            <a:spAutoFit/>
          </a:bodyPr>
          <a:lstStyle/>
          <a:p>
            <a:r>
              <a:rPr lang="en-US" dirty="0" smtClean="0"/>
              <a:t>After this </a:t>
            </a:r>
            <a:r>
              <a:rPr lang="en-US" dirty="0" smtClean="0"/>
              <a:t>incident </a:t>
            </a:r>
            <a:r>
              <a:rPr lang="en-US" dirty="0" smtClean="0"/>
              <a:t>GE agreed to “cease and desist” </a:t>
            </a:r>
          </a:p>
          <a:p>
            <a:pPr algn="ctr"/>
            <a:r>
              <a:rPr lang="en-US" dirty="0" smtClean="0"/>
              <a:t>from violating future disclosure requirements</a:t>
            </a:r>
            <a:endParaRPr lang="en-US" dirty="0"/>
          </a:p>
        </p:txBody>
      </p:sp>
    </p:spTree>
    <p:extLst>
      <p:ext uri="{BB962C8B-B14F-4D97-AF65-F5344CB8AC3E}">
        <p14:creationId xmlns:p14="http://schemas.microsoft.com/office/powerpoint/2010/main" val="337147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u="sng" dirty="0"/>
              <a:t>How Unethical is American Business </a:t>
            </a:r>
            <a:r>
              <a:rPr lang="en-US" sz="2800" dirty="0" smtClean="0"/>
              <a:t>Actions required to foster a </a:t>
            </a:r>
            <a:br>
              <a:rPr lang="en-US" sz="2800" dirty="0" smtClean="0"/>
            </a:br>
            <a:r>
              <a:rPr lang="en-US" sz="2800" dirty="0" smtClean="0"/>
              <a:t>culture of ethical behavior</a:t>
            </a:r>
            <a:endParaRPr lang="en-US" sz="2800" dirty="0"/>
          </a:p>
        </p:txBody>
      </p:sp>
      <p:sp>
        <p:nvSpPr>
          <p:cNvPr id="3" name="Content Placeholder 2"/>
          <p:cNvSpPr>
            <a:spLocks noGrp="1"/>
          </p:cNvSpPr>
          <p:nvPr>
            <p:ph idx="1"/>
          </p:nvPr>
        </p:nvSpPr>
        <p:spPr/>
        <p:txBody>
          <a:bodyPr/>
          <a:lstStyle/>
          <a:p>
            <a:r>
              <a:rPr lang="en-US" sz="2400" dirty="0" smtClean="0"/>
              <a:t>You need top management’s commitment by:</a:t>
            </a:r>
          </a:p>
          <a:p>
            <a:pPr lvl="1">
              <a:buFont typeface="Wingdings" panose="05000000000000000000" pitchFamily="2" charset="2"/>
              <a:buChar char="ü"/>
            </a:pPr>
            <a:r>
              <a:rPr lang="en-US" sz="2400" dirty="0" smtClean="0"/>
              <a:t>Promoting an ethical culture through the regular communication concerning ethics,</a:t>
            </a:r>
          </a:p>
          <a:p>
            <a:pPr lvl="1">
              <a:buFont typeface="Wingdings" panose="05000000000000000000" pitchFamily="2" charset="2"/>
              <a:buChar char="ü"/>
            </a:pPr>
            <a:r>
              <a:rPr lang="en-US" sz="2400" dirty="0" smtClean="0"/>
              <a:t>Applying an appropriate reward system,</a:t>
            </a:r>
          </a:p>
          <a:p>
            <a:pPr lvl="1">
              <a:buFont typeface="Wingdings" panose="05000000000000000000" pitchFamily="2" charset="2"/>
              <a:buChar char="ü"/>
            </a:pPr>
            <a:r>
              <a:rPr lang="en-US" sz="2400" dirty="0" smtClean="0"/>
              <a:t>Key executives must behave ethically themselves</a:t>
            </a:r>
            <a:endParaRPr lang="en-US" sz="2400" dirty="0"/>
          </a:p>
        </p:txBody>
      </p:sp>
    </p:spTree>
    <p:extLst>
      <p:ext uri="{BB962C8B-B14F-4D97-AF65-F5344CB8AC3E}">
        <p14:creationId xmlns:p14="http://schemas.microsoft.com/office/powerpoint/2010/main" val="224814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371600"/>
          </a:xfrm>
        </p:spPr>
        <p:txBody>
          <a:bodyPr/>
          <a:lstStyle/>
          <a:p>
            <a:pPr algn="ctr"/>
            <a:r>
              <a:rPr lang="en-US" dirty="0" smtClean="0"/>
              <a:t>TAX RATES </a:t>
            </a:r>
            <a:endParaRPr lang="en-US" dirty="0"/>
          </a:p>
        </p:txBody>
      </p:sp>
    </p:spTree>
    <p:extLst>
      <p:ext uri="{BB962C8B-B14F-4D97-AF65-F5344CB8AC3E}">
        <p14:creationId xmlns:p14="http://schemas.microsoft.com/office/powerpoint/2010/main" val="3708004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sz="3600" dirty="0" smtClean="0"/>
              <a:t>History of US Tax Rates</a:t>
            </a:r>
            <a:endParaRPr lang="en-US" sz="3600" dirty="0"/>
          </a:p>
        </p:txBody>
      </p:sp>
      <p:sp>
        <p:nvSpPr>
          <p:cNvPr id="3" name="Rectangle 2"/>
          <p:cNvSpPr/>
          <p:nvPr/>
        </p:nvSpPr>
        <p:spPr>
          <a:xfrm>
            <a:off x="457200" y="1066800"/>
            <a:ext cx="8229600" cy="5262979"/>
          </a:xfrm>
          <a:prstGeom prst="rect">
            <a:avLst/>
          </a:prstGeom>
        </p:spPr>
        <p:txBody>
          <a:bodyPr wrap="square">
            <a:spAutoFit/>
          </a:bodyPr>
          <a:lstStyle/>
          <a:p>
            <a:pPr>
              <a:buFont typeface="Arial" pitchFamily="34" charset="0"/>
              <a:buChar char="•"/>
            </a:pPr>
            <a:r>
              <a:rPr lang="en-US" sz="1400" dirty="0" smtClean="0"/>
              <a:t>In 1913, the top tax rate was 7% on incomes above $500,000 ($10 million 2007 dollars) and a total of $28.3 million was collected.</a:t>
            </a:r>
            <a:r>
              <a:rPr lang="en-US" sz="1400" baseline="30000" dirty="0" smtClean="0">
                <a:hlinkClick r:id="" action="ppaction://hlinkfile"/>
              </a:rPr>
              <a:t>[50]</a:t>
            </a:r>
            <a:endParaRPr lang="en-US" sz="1400" dirty="0" smtClean="0"/>
          </a:p>
          <a:p>
            <a:pPr>
              <a:buFont typeface="Arial" pitchFamily="34" charset="0"/>
              <a:buChar char="•"/>
            </a:pPr>
            <a:r>
              <a:rPr lang="en-US" sz="1400" dirty="0" smtClean="0"/>
              <a:t>During </a:t>
            </a:r>
            <a:r>
              <a:rPr lang="en-US" sz="1400" dirty="0" smtClean="0">
                <a:hlinkClick r:id="rId2" action="ppaction://hlinkfile" tooltip="World War I"/>
              </a:rPr>
              <a:t>World War I</a:t>
            </a:r>
            <a:r>
              <a:rPr lang="en-US" sz="1400" dirty="0" smtClean="0"/>
              <a:t>, the top rate rose to 77% and the income threshold to be in this top bracket increased to $1,000,000 ($16 million 2007 dollars).</a:t>
            </a:r>
          </a:p>
          <a:p>
            <a:pPr>
              <a:buFont typeface="Arial" pitchFamily="34" charset="0"/>
              <a:buChar char="•"/>
            </a:pPr>
            <a:r>
              <a:rPr lang="en-US" sz="1400" dirty="0" smtClean="0"/>
              <a:t>Under Treasury Secretary </a:t>
            </a:r>
            <a:r>
              <a:rPr lang="en-US" sz="1400" dirty="0" smtClean="0">
                <a:hlinkClick r:id="rId3" action="ppaction://hlinkfile" tooltip="Andrew Mellon"/>
              </a:rPr>
              <a:t>Andrew Mellon</a:t>
            </a:r>
            <a:r>
              <a:rPr lang="en-US" sz="1400" dirty="0" smtClean="0"/>
              <a:t>, top tax rates were reduced in 1921, 1924, 1926, and 1928. Mellon argued that lower rates would spur economic growth.</a:t>
            </a:r>
            <a:r>
              <a:rPr lang="en-US" sz="1400" baseline="30000" dirty="0" smtClean="0">
                <a:hlinkClick r:id="" action="ppaction://hlinkfile"/>
              </a:rPr>
              <a:t>[51]</a:t>
            </a:r>
            <a:r>
              <a:rPr lang="en-US" sz="1400" dirty="0" smtClean="0"/>
              <a:t> By 1928, the top rate was scaled down to 24% and the income threshold for paying this rate fell to $100,000 ($1 million 2007 dollars).</a:t>
            </a:r>
          </a:p>
          <a:p>
            <a:pPr>
              <a:buFont typeface="Arial" pitchFamily="34" charset="0"/>
              <a:buChar char="•"/>
            </a:pPr>
            <a:r>
              <a:rPr lang="en-US" sz="1400" dirty="0" smtClean="0"/>
              <a:t>During the </a:t>
            </a:r>
            <a:r>
              <a:rPr lang="en-US" sz="1400" dirty="0" smtClean="0">
                <a:hlinkClick r:id="rId4" action="ppaction://hlinkfile" tooltip="Great Depression"/>
              </a:rPr>
              <a:t>Great Depression</a:t>
            </a:r>
            <a:r>
              <a:rPr lang="en-US" sz="1400" dirty="0" smtClean="0"/>
              <a:t> and </a:t>
            </a:r>
            <a:r>
              <a:rPr lang="en-US" sz="1400" dirty="0" smtClean="0">
                <a:hlinkClick r:id="rId5" action="ppaction://hlinkfile" tooltip="World War II"/>
              </a:rPr>
              <a:t>World War II</a:t>
            </a:r>
            <a:r>
              <a:rPr lang="en-US" sz="1400" dirty="0" smtClean="0"/>
              <a:t>, the top income tax rate rose from pre-war levels. In 1939, the top rate was 75% applied to incomes above $5,000,000 ($75 million 2007 dollars). During 1944 and 1945, the top rate was its all-time high at 94% applied to income above $200,000.</a:t>
            </a:r>
          </a:p>
          <a:p>
            <a:pPr>
              <a:buFont typeface="Arial" pitchFamily="34" charset="0"/>
              <a:buChar char="•"/>
            </a:pPr>
            <a:r>
              <a:rPr lang="en-US" sz="1400" dirty="0" smtClean="0"/>
              <a:t>The highest marginal tax rate for individuals for U.S. federal income tax purposes for tax years 1952 and 1953 was 92%.</a:t>
            </a:r>
            <a:r>
              <a:rPr lang="en-US" sz="1400" baseline="30000" dirty="0" smtClean="0">
                <a:hlinkClick r:id="" action="ppaction://hlinkfile"/>
              </a:rPr>
              <a:t>[52]</a:t>
            </a:r>
            <a:endParaRPr lang="en-US" sz="1400" dirty="0" smtClean="0"/>
          </a:p>
          <a:p>
            <a:pPr>
              <a:buFont typeface="Arial" pitchFamily="34" charset="0"/>
              <a:buChar char="•"/>
            </a:pPr>
            <a:r>
              <a:rPr lang="en-US" sz="1400" dirty="0" smtClean="0"/>
              <a:t>Since 1964, the threshold for paying top income tax rate has generally been between $200,000 and $400,000. From 1981 until 1986 the top marginal rate was lowered to 50%. From 1988–1990, the threshold for paying the top rate was even lower, with incomes above $29,750 to $32,450 ($51,000 in 2007 dollars) paying the top rate of 28% in those years.</a:t>
            </a:r>
            <a:r>
              <a:rPr lang="en-US" sz="1400" baseline="30000" dirty="0" smtClean="0">
                <a:hlinkClick r:id="" action="ppaction://hlinkfile"/>
              </a:rPr>
              <a:t>[53]</a:t>
            </a:r>
            <a:endParaRPr lang="en-US" sz="1400" dirty="0" smtClean="0"/>
          </a:p>
          <a:p>
            <a:pPr>
              <a:buFont typeface="Arial" pitchFamily="34" charset="0"/>
              <a:buChar char="•"/>
            </a:pPr>
            <a:r>
              <a:rPr lang="en-US" sz="1400" dirty="0" smtClean="0"/>
              <a:t>Top tax rates were increased in 1992 and 1994, culminating in a 39.6% top individual rate applicable to all classes of income.</a:t>
            </a:r>
          </a:p>
          <a:p>
            <a:pPr>
              <a:buFont typeface="Arial" pitchFamily="34" charset="0"/>
              <a:buChar char="•"/>
            </a:pPr>
            <a:r>
              <a:rPr lang="en-US" sz="1400" dirty="0" smtClean="0"/>
              <a:t>Top individual tax rates were lowered in 2004 to 35% and tax rates on dividends and capital gains lowered to 15%, with the Bush administration claiming lower rates would spur economic growth.</a:t>
            </a:r>
          </a:p>
          <a:p>
            <a:pPr>
              <a:buFont typeface="Arial" pitchFamily="34" charset="0"/>
              <a:buChar char="•"/>
            </a:pPr>
            <a:r>
              <a:rPr lang="en-US" sz="1400" dirty="0" smtClean="0"/>
              <a:t>Based on the summary of federal tax income data in 2009, with a tax rate of 35%, the top 1% covered 36.7% of the nation’s income taxes.</a:t>
            </a:r>
            <a:r>
              <a:rPr lang="en-US" sz="1400" baseline="30000" dirty="0" smtClean="0">
                <a:hlinkClick r:id="" action="ppaction://hlinkfile"/>
              </a:rPr>
              <a:t>[54]</a:t>
            </a:r>
            <a:endParaRPr lang="en-US" sz="1400" dirty="0" smtClean="0"/>
          </a:p>
          <a:p>
            <a:pPr>
              <a:buFont typeface="Arial" pitchFamily="34" charset="0"/>
              <a:buChar char="•"/>
            </a:pPr>
            <a:r>
              <a:rPr lang="en-US" sz="1400" dirty="0" smtClean="0"/>
              <a:t>In 2012, President Obama has announced that he plans to raise the two top tax rates from 33% to 36% and from 35% to 39.6%.</a:t>
            </a:r>
            <a:r>
              <a:rPr lang="en-US" sz="1400" baseline="30000" dirty="0" smtClean="0">
                <a:hlinkClick r:id="" action="ppaction://hlinkfile"/>
              </a:rPr>
              <a:t>[</a:t>
            </a:r>
            <a:endParaRPr 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Taxes trending lower for the Highest Income Earners</a:t>
            </a:r>
            <a:endParaRPr lang="en-US" dirty="0"/>
          </a:p>
        </p:txBody>
      </p:sp>
      <p:pic>
        <p:nvPicPr>
          <p:cNvPr id="4" name="Picture 3"/>
          <p:cNvPicPr/>
          <p:nvPr/>
        </p:nvPicPr>
        <p:blipFill>
          <a:blip r:embed="rId2" cstate="print"/>
          <a:srcRect l="606" t="13077" r="58494" b="40256"/>
          <a:stretch>
            <a:fillRect/>
          </a:stretch>
        </p:blipFill>
        <p:spPr bwMode="auto">
          <a:xfrm>
            <a:off x="1447800" y="1828800"/>
            <a:ext cx="62484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 y="457200"/>
            <a:ext cx="8991600" cy="1371600"/>
          </a:xfrm>
        </p:spPr>
        <p:txBody>
          <a:bodyPr/>
          <a:lstStyle/>
          <a:p>
            <a:pPr algn="ctr" eaLnBrk="1" hangingPunct="1"/>
            <a:r>
              <a:rPr lang="en-US" sz="3200" b="1" u="sng" dirty="0" smtClean="0"/>
              <a:t>Henry Graves Industries:</a:t>
            </a:r>
            <a:br>
              <a:rPr lang="en-US" sz="3200" b="1" u="sng" dirty="0" smtClean="0"/>
            </a:br>
            <a:r>
              <a:rPr lang="en-US" sz="3200" b="1" u="sng" dirty="0" smtClean="0"/>
              <a:t>Paul </a:t>
            </a:r>
            <a:r>
              <a:rPr lang="en-US" sz="3200" b="1" u="sng" dirty="0" err="1" smtClean="0"/>
              <a:t>Lohnes</a:t>
            </a:r>
            <a:r>
              <a:rPr lang="en-US" sz="3200" b="1" u="sng" dirty="0" smtClean="0"/>
              <a:t> Marine Hardware</a:t>
            </a:r>
          </a:p>
        </p:txBody>
      </p:sp>
      <p:sp>
        <p:nvSpPr>
          <p:cNvPr id="8195" name="Rectangle 3"/>
          <p:cNvSpPr>
            <a:spLocks noGrp="1" noChangeArrowheads="1"/>
          </p:cNvSpPr>
          <p:nvPr>
            <p:ph type="body" idx="1"/>
          </p:nvPr>
        </p:nvSpPr>
        <p:spPr/>
        <p:txBody>
          <a:bodyPr/>
          <a:lstStyle/>
          <a:p>
            <a:pPr algn="ctr" eaLnBrk="1" hangingPunct="1">
              <a:buFont typeface="Wingdings" pitchFamily="2" charset="2"/>
              <a:buNone/>
              <a:defRPr/>
            </a:pPr>
            <a:endParaRPr lang="en-US" sz="3600" b="1" u="sng" dirty="0" smtClean="0">
              <a:effectLst>
                <a:outerShdw blurRad="38100" dist="38100" dir="2700000" algn="tl">
                  <a:srgbClr val="C0C0C0"/>
                </a:outerShdw>
              </a:effectLst>
            </a:endParaRPr>
          </a:p>
          <a:p>
            <a:pPr algn="ctr" eaLnBrk="1" hangingPunct="1">
              <a:buFont typeface="Wingdings" pitchFamily="2" charset="2"/>
              <a:buNone/>
              <a:defRPr/>
            </a:pPr>
            <a:r>
              <a:rPr lang="en-US" sz="3600" b="1" u="sng" dirty="0" smtClean="0">
                <a:effectLst>
                  <a:outerShdw blurRad="38100" dist="38100" dir="2700000" algn="tl">
                    <a:srgbClr val="C0C0C0"/>
                  </a:outerShdw>
                </a:effectLst>
              </a:rPr>
              <a:t>The Story is?</a:t>
            </a:r>
          </a:p>
          <a:p>
            <a:pPr algn="ctr" eaLnBrk="1" hangingPunct="1">
              <a:buFont typeface="Wingdings" pitchFamily="2" charset="2"/>
              <a:buNone/>
              <a:defRPr/>
            </a:pPr>
            <a:endParaRPr lang="en-US" sz="3600" b="1" u="sng" dirty="0">
              <a:effectLst>
                <a:outerShdw blurRad="38100" dist="38100" dir="2700000" algn="tl">
                  <a:srgbClr val="C0C0C0"/>
                </a:outerShdw>
              </a:effectLst>
            </a:endParaRPr>
          </a:p>
          <a:p>
            <a:pPr algn="ctr" eaLnBrk="1" hangingPunct="1">
              <a:buFont typeface="Wingdings" pitchFamily="2" charset="2"/>
              <a:buNone/>
              <a:defRPr/>
            </a:pPr>
            <a:endParaRPr lang="en-US" sz="3600" b="1" u="sng" dirty="0" smtClean="0">
              <a:effectLst>
                <a:outerShdw blurRad="38100" dist="38100" dir="2700000" algn="tl">
                  <a:srgbClr val="C0C0C0"/>
                </a:outerShdw>
              </a:effectLst>
            </a:endParaRPr>
          </a:p>
        </p:txBody>
      </p:sp>
    </p:spTree>
    <p:extLst>
      <p:ext uri="{BB962C8B-B14F-4D97-AF65-F5344CB8AC3E}">
        <p14:creationId xmlns:p14="http://schemas.microsoft.com/office/powerpoint/2010/main" val="2911843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horizontal)">
                                      <p:cBhvr>
                                        <p:cTn id="7" dur="1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blinds(horizontal)">
                                      <p:cBhvr>
                                        <p:cTn id="12" dur="10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 y="457200"/>
            <a:ext cx="8991600" cy="1371600"/>
          </a:xfrm>
        </p:spPr>
        <p:txBody>
          <a:bodyPr/>
          <a:lstStyle/>
          <a:p>
            <a:pPr algn="ctr" eaLnBrk="1" hangingPunct="1"/>
            <a:r>
              <a:rPr lang="en-US" sz="3200" b="1" u="sng" smtClean="0"/>
              <a:t>Henry Graves Industries:</a:t>
            </a:r>
            <a:br>
              <a:rPr lang="en-US" sz="3200" b="1" u="sng" smtClean="0"/>
            </a:br>
            <a:r>
              <a:rPr lang="en-US" sz="3200" b="1" u="sng" smtClean="0"/>
              <a:t>Paul Lohnes Marine Hardware</a:t>
            </a:r>
          </a:p>
        </p:txBody>
      </p:sp>
      <p:sp>
        <p:nvSpPr>
          <p:cNvPr id="8195" name="Rectangle 3"/>
          <p:cNvSpPr>
            <a:spLocks noGrp="1" noChangeArrowheads="1"/>
          </p:cNvSpPr>
          <p:nvPr>
            <p:ph type="body" idx="1"/>
          </p:nvPr>
        </p:nvSpPr>
        <p:spPr/>
        <p:txBody>
          <a:bodyPr/>
          <a:lstStyle/>
          <a:p>
            <a:pPr algn="ctr" eaLnBrk="1" hangingPunct="1">
              <a:buFont typeface="Wingdings" pitchFamily="2" charset="2"/>
              <a:buNone/>
              <a:defRPr/>
            </a:pPr>
            <a:endParaRPr lang="en-US" sz="3600" b="1" u="sng" dirty="0" smtClean="0">
              <a:effectLst>
                <a:outerShdw blurRad="38100" dist="38100" dir="2700000" algn="tl">
                  <a:srgbClr val="C0C0C0"/>
                </a:outerShdw>
              </a:effectLst>
            </a:endParaRPr>
          </a:p>
          <a:p>
            <a:pPr algn="ctr" eaLnBrk="1" hangingPunct="1">
              <a:buFont typeface="Wingdings" pitchFamily="2" charset="2"/>
              <a:buNone/>
              <a:defRPr/>
            </a:pPr>
            <a:r>
              <a:rPr lang="en-US" sz="3600" b="1" u="sng" dirty="0" smtClean="0">
                <a:effectLst>
                  <a:outerShdw blurRad="38100" dist="38100" dir="2700000" algn="tl">
                    <a:srgbClr val="C0C0C0"/>
                  </a:outerShdw>
                </a:effectLst>
              </a:rPr>
              <a:t>Creative </a:t>
            </a:r>
            <a:r>
              <a:rPr lang="en-US" sz="3600" b="1" u="sng" dirty="0" smtClean="0">
                <a:effectLst>
                  <a:outerShdw blurRad="38100" dist="38100" dir="2700000" algn="tl">
                    <a:srgbClr val="C0C0C0"/>
                  </a:outerShdw>
                </a:effectLst>
              </a:rPr>
              <a:t>Accounting</a:t>
            </a:r>
          </a:p>
          <a:p>
            <a:pPr algn="ctr" eaLnBrk="1" hangingPunct="1">
              <a:buFont typeface="Wingdings" pitchFamily="2" charset="2"/>
              <a:buNone/>
              <a:defRPr/>
            </a:pPr>
            <a:endParaRPr lang="en-US" sz="3600" b="1" u="sng" dirty="0">
              <a:effectLst>
                <a:outerShdw blurRad="38100" dist="38100" dir="2700000" algn="tl">
                  <a:srgbClr val="C0C0C0"/>
                </a:outerShdw>
              </a:effectLst>
            </a:endParaRPr>
          </a:p>
          <a:p>
            <a:pPr algn="ctr" eaLnBrk="1" hangingPunct="1">
              <a:buFont typeface="Wingdings" pitchFamily="2" charset="2"/>
              <a:buNone/>
              <a:defRPr/>
            </a:pPr>
            <a:endParaRPr lang="en-US" sz="3600" b="1" u="sng" dirty="0">
              <a:effectLst>
                <a:outerShdw blurRad="38100" dist="38100" dir="2700000" algn="tl">
                  <a:srgbClr val="C0C0C0"/>
                </a:outerShdw>
              </a:effectLst>
            </a:endParaRPr>
          </a:p>
          <a:p>
            <a:pPr algn="ctr" eaLnBrk="1" hangingPunct="1">
              <a:buFont typeface="Wingdings" pitchFamily="2" charset="2"/>
              <a:buNone/>
              <a:defRPr/>
            </a:pPr>
            <a:endParaRPr lang="en-US" sz="3600" b="1" u="sng" dirty="0" smtClean="0">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horizontal)">
                                      <p:cBhvr>
                                        <p:cTn id="7" dur="1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blinds(horizontal)">
                                      <p:cBhvr>
                                        <p:cTn id="12" dur="10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5" name="Picture 1"/>
          <p:cNvPicPr>
            <a:picLocks noChangeAspect="1" noChangeArrowheads="1"/>
          </p:cNvPicPr>
          <p:nvPr/>
        </p:nvPicPr>
        <p:blipFill>
          <a:blip r:embed="rId2" cstate="print"/>
          <a:srcRect/>
          <a:stretch>
            <a:fillRect/>
          </a:stretch>
        </p:blipFill>
        <p:spPr bwMode="auto">
          <a:xfrm>
            <a:off x="1076325" y="914400"/>
            <a:ext cx="1743075" cy="838200"/>
          </a:xfrm>
          <a:prstGeom prst="rect">
            <a:avLst/>
          </a:prstGeom>
          <a:noFill/>
        </p:spPr>
      </p:pic>
      <p:sp>
        <p:nvSpPr>
          <p:cNvPr id="1027" name="Rectangle 3"/>
          <p:cNvSpPr>
            <a:spLocks noChangeArrowheads="1"/>
          </p:cNvSpPr>
          <p:nvPr/>
        </p:nvSpPr>
        <p:spPr bwMode="auto">
          <a:xfrm>
            <a:off x="990600" y="1403643"/>
            <a:ext cx="6934200"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rgbClr val="333333"/>
                </a:solidFill>
                <a:effectLst/>
                <a:latin typeface="Calibri" pitchFamily="34" charset="0"/>
                <a:ea typeface="Calibri" pitchFamily="34" charset="0"/>
                <a:cs typeface="28ptyiz,Bold"/>
              </a:rPr>
              <a: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100" b="1" i="0" u="none" strike="noStrike" cap="none" normalizeH="0" baseline="0" dirty="0" smtClean="0">
                <a:ln>
                  <a:noFill/>
                </a:ln>
                <a:solidFill>
                  <a:srgbClr val="333333"/>
                </a:solidFill>
                <a:effectLst/>
                <a:latin typeface="Calibri" pitchFamily="34" charset="0"/>
                <a:ea typeface="Calibri" pitchFamily="34" charset="0"/>
                <a:cs typeface="28ptyiz,Bold"/>
              </a:rPr>
              <a:t>Business this week</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000" dirty="0" smtClean="0">
              <a:solidFill>
                <a:srgbClr val="666666"/>
              </a:solidFill>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July 2012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33"/>
                </a:solidFill>
                <a:effectLst/>
                <a:latin typeface="Calibri" pitchFamily="34" charset="0"/>
                <a:ea typeface="Calibri" pitchFamily="34" charset="0"/>
                <a:cs typeface="63webph"/>
              </a:rPr>
              <a:t>Jamie </a:t>
            </a:r>
            <a:r>
              <a:rPr kumimoji="0" lang="en-US" sz="1600" b="0" i="0" u="none" strike="noStrike" cap="none" normalizeH="0" baseline="0" dirty="0" err="1" smtClean="0">
                <a:ln>
                  <a:noFill/>
                </a:ln>
                <a:solidFill>
                  <a:srgbClr val="333333"/>
                </a:solidFill>
                <a:effectLst/>
                <a:latin typeface="Calibri" pitchFamily="34" charset="0"/>
                <a:ea typeface="Calibri" pitchFamily="34" charset="0"/>
                <a:cs typeface="63webph"/>
              </a:rPr>
              <a:t>Dimon</a:t>
            </a:r>
            <a:r>
              <a:rPr kumimoji="0" lang="en-US" sz="1600" b="0" i="0" u="none" strike="noStrike" cap="none" normalizeH="0" baseline="0" dirty="0" smtClean="0">
                <a:ln>
                  <a:noFill/>
                </a:ln>
                <a:solidFill>
                  <a:srgbClr val="333333"/>
                </a:solidFill>
                <a:effectLst/>
                <a:latin typeface="Calibri" pitchFamily="34" charset="0"/>
                <a:ea typeface="Calibri" pitchFamily="34" charset="0"/>
                <a:cs typeface="63webph"/>
              </a:rPr>
              <a:t>, the boss of </a:t>
            </a:r>
            <a:r>
              <a:rPr kumimoji="0" lang="en-US" sz="1600" b="1" i="0" u="none" strike="noStrike" cap="none" normalizeH="0" baseline="0" dirty="0" smtClean="0">
                <a:ln>
                  <a:noFill/>
                </a:ln>
                <a:solidFill>
                  <a:srgbClr val="333333"/>
                </a:solidFill>
                <a:effectLst/>
                <a:latin typeface="Calibri" pitchFamily="34" charset="0"/>
                <a:ea typeface="Calibri" pitchFamily="34" charset="0"/>
                <a:cs typeface="28ptyiz,Bold"/>
              </a:rPr>
              <a:t>JPMorgan Chase</a:t>
            </a:r>
            <a:r>
              <a:rPr kumimoji="0" lang="en-US" sz="1600" b="0" i="0" u="none" strike="noStrike" cap="none" normalizeH="0" baseline="0" dirty="0" smtClean="0">
                <a:ln>
                  <a:noFill/>
                </a:ln>
                <a:solidFill>
                  <a:srgbClr val="333333"/>
                </a:solidFill>
                <a:effectLst/>
                <a:latin typeface="Calibri" pitchFamily="34" charset="0"/>
                <a:ea typeface="Calibri" pitchFamily="34" charset="0"/>
                <a:cs typeface="63webph"/>
              </a:rPr>
              <a:t>, appeared before a Senate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33"/>
                </a:solidFill>
                <a:effectLst/>
                <a:latin typeface="Calibri" pitchFamily="34" charset="0"/>
                <a:ea typeface="Calibri" pitchFamily="34" charset="0"/>
                <a:cs typeface="63webph"/>
              </a:rPr>
              <a:t>committee to explain his bank's recent </a:t>
            </a:r>
            <a:r>
              <a:rPr kumimoji="0" lang="en-US" sz="1600" b="1" u="sng" strike="noStrike" cap="none" normalizeH="0" dirty="0" smtClean="0">
                <a:ln>
                  <a:noFill/>
                </a:ln>
                <a:solidFill>
                  <a:srgbClr val="333333"/>
                </a:solidFill>
                <a:effectLst/>
                <a:latin typeface="Calibri" pitchFamily="34" charset="0"/>
                <a:ea typeface="Calibri" pitchFamily="34" charset="0"/>
                <a:cs typeface="63webph"/>
              </a:rPr>
              <a:t>$2 billion trading loss on credit</a:t>
            </a:r>
            <a:endParaRPr kumimoji="0" lang="en-US" sz="1600" b="1" u="sng" strike="noStrike" cap="none" normalizeH="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600" b="1" u="sng" strike="noStrike" cap="none" normalizeH="0" dirty="0" smtClean="0">
                <a:ln>
                  <a:noFill/>
                </a:ln>
                <a:solidFill>
                  <a:srgbClr val="333333"/>
                </a:solidFill>
                <a:effectLst/>
                <a:latin typeface="Calibri" pitchFamily="34" charset="0"/>
                <a:ea typeface="Calibri" pitchFamily="34" charset="0"/>
                <a:cs typeface="63webph"/>
              </a:rPr>
              <a:t>derivatives. </a:t>
            </a:r>
          </a:p>
          <a:p>
            <a:pPr marL="0" marR="0" lvl="0" indent="0" defTabSz="914400" rtl="0" eaLnBrk="0" fontAlgn="base" latinLnBrk="0" hangingPunct="0">
              <a:lnSpc>
                <a:spcPct val="100000"/>
              </a:lnSpc>
              <a:spcBef>
                <a:spcPct val="0"/>
              </a:spcBef>
              <a:spcAft>
                <a:spcPct val="0"/>
              </a:spcAft>
              <a:buClrTx/>
              <a:buSzTx/>
              <a:buFontTx/>
              <a:buNone/>
              <a:tabLst/>
            </a:pPr>
            <a:endParaRPr kumimoji="0" lang="en-US" sz="1600" b="1" u="sng" strike="noStrike" cap="none" normalizeH="0" dirty="0" smtClean="0">
              <a:ln>
                <a:noFill/>
              </a:ln>
              <a:solidFill>
                <a:srgbClr val="333333"/>
              </a:solidFill>
              <a:effectLst/>
              <a:latin typeface="Calibri" pitchFamily="34" charset="0"/>
              <a:ea typeface="Calibri" pitchFamily="34" charset="0"/>
              <a:cs typeface="63webph"/>
            </a:endParaRPr>
          </a:p>
          <a:p>
            <a:pPr marL="0" marR="0" lvl="0" indent="0" defTabSz="914400" rtl="0" eaLnBrk="0" fontAlgn="base" latinLnBrk="0" hangingPunct="0">
              <a:lnSpc>
                <a:spcPct val="100000"/>
              </a:lnSpc>
              <a:spcBef>
                <a:spcPct val="0"/>
              </a:spcBef>
              <a:spcAft>
                <a:spcPct val="0"/>
              </a:spcAft>
              <a:buClrTx/>
              <a:buSzTx/>
              <a:buFontTx/>
              <a:buNone/>
              <a:tabLst/>
            </a:pPr>
            <a:endParaRPr lang="en-US" sz="1600" dirty="0" smtClean="0">
              <a:solidFill>
                <a:srgbClr val="333333"/>
              </a:solidFill>
              <a:latin typeface="Calibri" pitchFamily="34" charset="0"/>
              <a:ea typeface="Calibri" pitchFamily="34" charset="0"/>
              <a:cs typeface="63webph"/>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33"/>
                </a:solidFill>
                <a:effectLst/>
                <a:latin typeface="Calibri" pitchFamily="34" charset="0"/>
                <a:ea typeface="Calibri" pitchFamily="34" charset="0"/>
                <a:cs typeface="63webph"/>
              </a:rPr>
              <a:t>Mr. </a:t>
            </a:r>
            <a:r>
              <a:rPr kumimoji="0" lang="en-US" sz="1600" b="0" i="0" u="none" strike="noStrike" cap="none" normalizeH="0" baseline="0" dirty="0" err="1" smtClean="0">
                <a:ln>
                  <a:noFill/>
                </a:ln>
                <a:solidFill>
                  <a:srgbClr val="333333"/>
                </a:solidFill>
                <a:effectLst/>
                <a:latin typeface="Calibri" pitchFamily="34" charset="0"/>
                <a:ea typeface="Calibri" pitchFamily="34" charset="0"/>
                <a:cs typeface="63webph"/>
              </a:rPr>
              <a:t>Dimon</a:t>
            </a:r>
            <a:r>
              <a:rPr kumimoji="0" lang="en-US" sz="1600" b="0" i="0" u="none" strike="noStrike" cap="none" normalizeH="0" baseline="0" dirty="0" smtClean="0">
                <a:ln>
                  <a:noFill/>
                </a:ln>
                <a:solidFill>
                  <a:srgbClr val="333333"/>
                </a:solidFill>
                <a:effectLst/>
                <a:latin typeface="Calibri" pitchFamily="34" charset="0"/>
                <a:ea typeface="Calibri" pitchFamily="34" charset="0"/>
                <a:cs typeface="63webph"/>
              </a:rPr>
              <a:t> gave little away but did say that the chief investment office had been told to reduce its risk exposure in December and “had done the opposite”. Things should have been scrutinized more closely by executives.</a:t>
            </a:r>
            <a:r>
              <a:rPr kumimoji="0" lang="en-US" sz="1600" b="0" i="0" u="none" strike="noStrike" cap="none" normalizeH="0" baseline="0" dirty="0" smtClean="0">
                <a:ln>
                  <a:noFill/>
                </a:ln>
                <a:solidFill>
                  <a:srgbClr val="000000"/>
                </a:solidFill>
                <a:effectLst/>
                <a:latin typeface="Calibri" pitchFamily="34" charset="0"/>
                <a:ea typeface="Calibri" pitchFamily="34" charset="0"/>
                <a:cs typeface="92ynrifatnkfbyc"/>
              </a:rPr>
              <a:t> </a:t>
            </a:r>
          </a:p>
          <a:p>
            <a:pPr marL="0" marR="0" lvl="0" indent="0"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34" charset="0"/>
              <a:ea typeface="Calibri" pitchFamily="34" charset="0"/>
              <a:cs typeface="92ynrifatnkfbyc"/>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Calibri" pitchFamily="34" charset="0"/>
                <a:cs typeface="92ynrifatnkfbyc"/>
                <a:hlinkClick r:id="rId3"/>
              </a:rPr>
              <a:t>http://www.economist.com/node/21556990/print 7/18/2012</a:t>
            </a:r>
            <a:endParaRPr kumimoji="0" lang="en-US" sz="1600" b="0" i="0" u="none" strike="noStrike" cap="none" normalizeH="0" baseline="0" dirty="0" smtClean="0">
              <a:ln>
                <a:noFill/>
              </a:ln>
              <a:solidFill>
                <a:srgbClr val="000000"/>
              </a:solidFill>
              <a:effectLst/>
              <a:latin typeface="Calibri" pitchFamily="34" charset="0"/>
              <a:ea typeface="Calibri" pitchFamily="34" charset="0"/>
              <a:cs typeface="92ynrifatnkfbyc"/>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457200" y="330200"/>
            <a:ext cx="8382000" cy="914400"/>
          </a:xfrm>
        </p:spPr>
        <p:txBody>
          <a:bodyPr/>
          <a:lstStyle/>
          <a:p>
            <a:pPr eaLnBrk="1" hangingPunct="1"/>
            <a:r>
              <a:rPr lang="en-US" sz="2400" b="1" smtClean="0"/>
              <a:t>Henry Graves Industries: Paul Lohnes Marine Hardware</a:t>
            </a:r>
          </a:p>
        </p:txBody>
      </p:sp>
      <p:graphicFrame>
        <p:nvGraphicFramePr>
          <p:cNvPr id="26854" name="Group 230"/>
          <p:cNvGraphicFramePr>
            <a:graphicFrameLocks noGrp="1"/>
          </p:cNvGraphicFramePr>
          <p:nvPr>
            <p:ph idx="1"/>
          </p:nvPr>
        </p:nvGraphicFramePr>
        <p:xfrm>
          <a:off x="457200" y="1219200"/>
          <a:ext cx="8229600" cy="5122863"/>
        </p:xfrm>
        <a:graphic>
          <a:graphicData uri="http://schemas.openxmlformats.org/drawingml/2006/table">
            <a:tbl>
              <a:tblPr/>
              <a:tblGrid>
                <a:gridCol w="3810000"/>
                <a:gridCol w="1524000"/>
                <a:gridCol w="1371600"/>
                <a:gridCol w="1524000"/>
              </a:tblGrid>
              <a:tr h="55562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dirty="0" smtClean="0">
                          <a:ln>
                            <a:noFill/>
                          </a:ln>
                          <a:solidFill>
                            <a:schemeClr val="tx1"/>
                          </a:solidFill>
                          <a:effectLst/>
                          <a:latin typeface="Arial" charset="0"/>
                        </a:rPr>
                        <a:t>Actions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Acceptable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Unethical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Fraudulent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Maintaining large cash reserves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422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Division president instructs his employees to control sales and profits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Shipping moratorium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Ship now, bill later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Buildup of reserves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Prepaying next years marketing expense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Early order program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291" name="Group 51"/>
          <p:cNvGraphicFramePr>
            <a:graphicFrameLocks noGrp="1"/>
          </p:cNvGraphicFramePr>
          <p:nvPr>
            <p:ph idx="1"/>
            <p:extLst>
              <p:ext uri="{D42A27DB-BD31-4B8C-83A1-F6EECF244321}">
                <p14:modId xmlns:p14="http://schemas.microsoft.com/office/powerpoint/2010/main" val="2118693607"/>
              </p:ext>
            </p:extLst>
          </p:nvPr>
        </p:nvGraphicFramePr>
        <p:xfrm>
          <a:off x="457200" y="685800"/>
          <a:ext cx="8229600" cy="5849112"/>
        </p:xfrm>
        <a:graphic>
          <a:graphicData uri="http://schemas.openxmlformats.org/drawingml/2006/table">
            <a:tbl>
              <a:tblPr/>
              <a:tblGrid>
                <a:gridCol w="3352800"/>
                <a:gridCol w="1752600"/>
                <a:gridCol w="1600200"/>
                <a:gridCol w="1524000"/>
              </a:tblGrid>
              <a:tr h="533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Actions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Acceptable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Unethical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Fraudulent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Tx/>
                        <a:buNone/>
                        <a:tabLst/>
                      </a:pPr>
                      <a:r>
                        <a:rPr kumimoji="0" lang="en-US" sz="1800" b="0" i="0" u="none" strike="noStrike" cap="none" normalizeH="0" baseline="0" dirty="0" smtClean="0">
                          <a:ln>
                            <a:noFill/>
                          </a:ln>
                          <a:solidFill>
                            <a:schemeClr val="tx1"/>
                          </a:solidFill>
                          <a:effectLst/>
                          <a:latin typeface="Arial" charset="0"/>
                        </a:rPr>
                        <a:t>Maintaining large cash reserves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What is the Purpose</a:t>
                      </a:r>
                      <a:r>
                        <a:rPr kumimoji="0" lang="en-US" sz="1400" b="1" i="0" u="none" strike="noStrike" cap="none" normalizeH="0" baseline="0" dirty="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Tx/>
                        <a:buNone/>
                        <a:tabLst/>
                      </a:pPr>
                      <a:r>
                        <a:rPr kumimoji="0" lang="en-US" sz="1800" b="0" i="0" u="none" strike="noStrike" cap="none" normalizeH="0" baseline="0" dirty="0" smtClean="0">
                          <a:ln>
                            <a:noFill/>
                          </a:ln>
                          <a:solidFill>
                            <a:schemeClr val="tx1"/>
                          </a:solidFill>
                          <a:effectLst/>
                          <a:latin typeface="Arial" charset="0"/>
                        </a:rPr>
                        <a:t>The Division president instructs his employees to control sales and profits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en-US" sz="1800" b="1" i="0" u="none" strike="noStrike" cap="none" normalizeH="0" baseline="0" dirty="0" smtClean="0">
                          <a:ln>
                            <a:noFill/>
                          </a:ln>
                          <a:solidFill>
                            <a:schemeClr val="tx1"/>
                          </a:solidFill>
                          <a:effectLst/>
                          <a:latin typeface="Arial" charset="0"/>
                        </a:rPr>
                        <a:t>X</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Tx/>
                        <a:buNone/>
                        <a:tabLst/>
                      </a:pPr>
                      <a:r>
                        <a:rPr kumimoji="0" lang="en-US" sz="1800" b="0" i="0" u="none" strike="noStrike" cap="none" normalizeH="0" baseline="0" dirty="0" smtClean="0">
                          <a:ln>
                            <a:noFill/>
                          </a:ln>
                          <a:solidFill>
                            <a:schemeClr val="tx1"/>
                          </a:solidFill>
                          <a:effectLst/>
                          <a:latin typeface="Arial" charset="0"/>
                        </a:rPr>
                        <a:t>Shipping moratorium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X</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rPr>
                        <a:t>But what about customers?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Tx/>
                        <a:buNone/>
                        <a:tabLst/>
                      </a:pPr>
                      <a:r>
                        <a:rPr kumimoji="0" lang="en-US" sz="1800" b="0" i="0" u="none" strike="noStrike" cap="none" normalizeH="0" baseline="0" smtClean="0">
                          <a:ln>
                            <a:noFill/>
                          </a:ln>
                          <a:solidFill>
                            <a:schemeClr val="tx1"/>
                          </a:solidFill>
                          <a:effectLst/>
                          <a:latin typeface="Arial" charset="0"/>
                        </a:rPr>
                        <a:t>Ship now, bill later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rPr>
                        <a:t>X</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Manipulation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Tx/>
                        <a:buNone/>
                        <a:tabLst/>
                      </a:pPr>
                      <a:r>
                        <a:rPr kumimoji="0" lang="en-US" sz="1800" b="0" i="0" u="none" strike="noStrike" cap="none" normalizeH="0" baseline="0" dirty="0" smtClean="0">
                          <a:ln>
                            <a:noFill/>
                          </a:ln>
                          <a:solidFill>
                            <a:schemeClr val="tx1"/>
                          </a:solidFill>
                          <a:effectLst/>
                          <a:latin typeface="Arial" charset="0"/>
                        </a:rPr>
                        <a:t>Buildup of reserves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X</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if justified by business reasons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Tx/>
                        <a:buNone/>
                        <a:tabLst/>
                      </a:pPr>
                      <a:r>
                        <a:rPr kumimoji="0" lang="en-US" sz="1800" b="0" i="0" u="none" strike="noStrike" cap="none" normalizeH="0" baseline="0" dirty="0" smtClean="0">
                          <a:ln>
                            <a:noFill/>
                          </a:ln>
                          <a:solidFill>
                            <a:schemeClr val="tx1"/>
                          </a:solidFill>
                          <a:effectLst/>
                          <a:latin typeface="Arial" charset="0"/>
                        </a:rPr>
                        <a:t>Prepaying next years marketing expense (billed as services for the current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X</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Tx/>
                        <a:buNone/>
                        <a:tabLst/>
                      </a:pPr>
                      <a:r>
                        <a:rPr kumimoji="0" lang="en-US" sz="1800" b="0" i="0" u="none" strike="noStrike" cap="none" normalizeH="0" baseline="0" dirty="0" smtClean="0">
                          <a:ln>
                            <a:noFill/>
                          </a:ln>
                          <a:solidFill>
                            <a:schemeClr val="tx1"/>
                          </a:solidFill>
                          <a:effectLst/>
                          <a:latin typeface="Arial" charset="0"/>
                        </a:rPr>
                        <a:t>Early order program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X</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 </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29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457200" y="1600200"/>
            <a:ext cx="8229600" cy="3886200"/>
          </a:xfrm>
        </p:spPr>
        <p:txBody>
          <a:bodyPr/>
          <a:lstStyle/>
          <a:p>
            <a:pPr>
              <a:lnSpc>
                <a:spcPct val="90000"/>
              </a:lnSpc>
            </a:pPr>
            <a:r>
              <a:rPr lang="en-US" sz="2800" dirty="0" smtClean="0"/>
              <a:t>How should a “President” define to middle management “what is the appropriate manner to conduct oneself </a:t>
            </a:r>
            <a:r>
              <a:rPr lang="en-US" sz="2800" b="1" i="1" dirty="0" smtClean="0"/>
              <a:t>when managing the profit and sales figures</a:t>
            </a:r>
            <a:r>
              <a:rPr lang="en-US" sz="2800" dirty="0" smtClean="0"/>
              <a:t> of the company”? </a:t>
            </a:r>
          </a:p>
          <a:p>
            <a:pPr>
              <a:lnSpc>
                <a:spcPct val="90000"/>
              </a:lnSpc>
              <a:buNone/>
            </a:pPr>
            <a:r>
              <a:rPr lang="en-US" sz="2800" dirty="0" smtClean="0"/>
              <a:t>	</a:t>
            </a:r>
            <a:r>
              <a:rPr lang="en-US" sz="2400" dirty="0" smtClean="0"/>
              <a:t>Pick one of the following and support your choice:</a:t>
            </a:r>
          </a:p>
          <a:p>
            <a:pPr>
              <a:lnSpc>
                <a:spcPct val="90000"/>
              </a:lnSpc>
              <a:buNone/>
            </a:pPr>
            <a:r>
              <a:rPr lang="en-US" sz="1050" dirty="0" smtClean="0"/>
              <a:t> </a:t>
            </a:r>
          </a:p>
          <a:p>
            <a:pPr lvl="1">
              <a:lnSpc>
                <a:spcPct val="90000"/>
              </a:lnSpc>
              <a:buFont typeface="Wingdings" pitchFamily="2" charset="2"/>
              <a:buNone/>
            </a:pPr>
            <a:r>
              <a:rPr lang="en-US" sz="2000" b="1" dirty="0" smtClean="0"/>
              <a:t>Don’t compromise the long-term interests of the company?</a:t>
            </a:r>
          </a:p>
          <a:p>
            <a:pPr lvl="1">
              <a:lnSpc>
                <a:spcPct val="90000"/>
              </a:lnSpc>
              <a:buFont typeface="Wingdings" pitchFamily="2" charset="2"/>
              <a:buNone/>
            </a:pPr>
            <a:endParaRPr lang="en-US" sz="2000" b="1" dirty="0" smtClean="0"/>
          </a:p>
          <a:p>
            <a:pPr lvl="1">
              <a:lnSpc>
                <a:spcPct val="90000"/>
              </a:lnSpc>
              <a:buFont typeface="Wingdings" pitchFamily="2" charset="2"/>
              <a:buNone/>
            </a:pPr>
            <a:r>
              <a:rPr lang="en-US" sz="2000" b="1" dirty="0" smtClean="0"/>
              <a:t>Don’t hurt customers?</a:t>
            </a:r>
          </a:p>
          <a:p>
            <a:pPr lvl="1">
              <a:lnSpc>
                <a:spcPct val="90000"/>
              </a:lnSpc>
              <a:buFont typeface="Wingdings" pitchFamily="2" charset="2"/>
              <a:buNone/>
            </a:pPr>
            <a:endParaRPr lang="en-US" sz="2000" b="1" dirty="0" smtClean="0"/>
          </a:p>
          <a:p>
            <a:pPr>
              <a:lnSpc>
                <a:spcPct val="90000"/>
              </a:lnSpc>
            </a:pPr>
            <a:endParaRPr lang="en-US" b="1" dirty="0" smtClean="0"/>
          </a:p>
        </p:txBody>
      </p:sp>
      <p:sp>
        <p:nvSpPr>
          <p:cNvPr id="20483" name="Rectangle 2"/>
          <p:cNvSpPr>
            <a:spLocks noGrp="1" noChangeArrowheads="1"/>
          </p:cNvSpPr>
          <p:nvPr>
            <p:ph type="title"/>
          </p:nvPr>
        </p:nvSpPr>
        <p:spPr/>
        <p:txBody>
          <a:bodyPr/>
          <a:lstStyle/>
          <a:p>
            <a:pPr eaLnBrk="1" hangingPunct="1"/>
            <a:r>
              <a:rPr lang="en-US" sz="3200" dirty="0" smtClean="0"/>
              <a:t>Graves Industries: </a:t>
            </a:r>
            <a:r>
              <a:rPr lang="en-US" sz="3200" dirty="0" err="1" smtClean="0"/>
              <a:t>Lohnes</a:t>
            </a:r>
            <a:r>
              <a:rPr lang="en-US" sz="3200" dirty="0" smtClean="0"/>
              <a:t> Marine Hardware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blinds(horizontal)">
                                      <p:cBhvr>
                                        <p:cTn id="7" dur="5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578">
                                            <p:txEl>
                                              <p:pRg st="1" end="1"/>
                                            </p:txEl>
                                          </p:spTgt>
                                        </p:tgtEl>
                                        <p:attrNameLst>
                                          <p:attrName>style.visibility</p:attrName>
                                        </p:attrNameLst>
                                      </p:cBhvr>
                                      <p:to>
                                        <p:strVal val="visible"/>
                                      </p:to>
                                    </p:set>
                                    <p:animEffect transition="in" filter="blinds(horizontal)">
                                      <p:cBhvr>
                                        <p:cTn id="12" dur="500"/>
                                        <p:tgtEl>
                                          <p:spTgt spid="245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578">
                                            <p:txEl>
                                              <p:pRg st="2" end="2"/>
                                            </p:txEl>
                                          </p:spTgt>
                                        </p:tgtEl>
                                        <p:attrNameLst>
                                          <p:attrName>style.visibility</p:attrName>
                                        </p:attrNameLst>
                                      </p:cBhvr>
                                      <p:to>
                                        <p:strVal val="visible"/>
                                      </p:to>
                                    </p:set>
                                    <p:animEffect transition="in" filter="blinds(horizontal)">
                                      <p:cBhvr>
                                        <p:cTn id="17" dur="500"/>
                                        <p:tgtEl>
                                          <p:spTgt spid="245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578">
                                            <p:txEl>
                                              <p:pRg st="3" end="3"/>
                                            </p:txEl>
                                          </p:spTgt>
                                        </p:tgtEl>
                                        <p:attrNameLst>
                                          <p:attrName>style.visibility</p:attrName>
                                        </p:attrNameLst>
                                      </p:cBhvr>
                                      <p:to>
                                        <p:strVal val="visible"/>
                                      </p:to>
                                    </p:set>
                                    <p:animEffect transition="in" filter="blinds(horizontal)">
                                      <p:cBhvr>
                                        <p:cTn id="22" dur="500"/>
                                        <p:tgtEl>
                                          <p:spTgt spid="245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578">
                                            <p:txEl>
                                              <p:pRg st="5" end="5"/>
                                            </p:txEl>
                                          </p:spTgt>
                                        </p:tgtEl>
                                        <p:attrNameLst>
                                          <p:attrName>style.visibility</p:attrName>
                                        </p:attrNameLst>
                                      </p:cBhvr>
                                      <p:to>
                                        <p:strVal val="visible"/>
                                      </p:to>
                                    </p:set>
                                    <p:animEffect transition="in" filter="blinds(horizontal)">
                                      <p:cBhvr>
                                        <p:cTn id="27" dur="500"/>
                                        <p:tgtEl>
                                          <p:spTgt spid="245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457200" y="1600200"/>
            <a:ext cx="8229600" cy="3886200"/>
          </a:xfrm>
        </p:spPr>
        <p:txBody>
          <a:bodyPr/>
          <a:lstStyle/>
          <a:p>
            <a:pPr marL="609600" indent="-609600"/>
            <a:r>
              <a:rPr lang="en-US" dirty="0" smtClean="0"/>
              <a:t>Is a “Code of Ethics” required? If so,</a:t>
            </a:r>
          </a:p>
          <a:p>
            <a:pPr marL="609600" indent="-609600"/>
            <a:endParaRPr lang="en-US" dirty="0" smtClean="0"/>
          </a:p>
          <a:p>
            <a:pPr marL="1009650" lvl="1" indent="-609600"/>
            <a:r>
              <a:rPr lang="en-US" sz="2400" b="1" dirty="0" smtClean="0"/>
              <a:t>What do you feel the “Code of Ethics” document should cover? and</a:t>
            </a:r>
          </a:p>
          <a:p>
            <a:pPr marL="609600" indent="-609600"/>
            <a:endParaRPr lang="en-US" sz="2800" dirty="0" smtClean="0"/>
          </a:p>
          <a:p>
            <a:pPr marL="1009650" lvl="1" indent="-609600"/>
            <a:r>
              <a:rPr lang="en-US" sz="2400" b="1" dirty="0" smtClean="0"/>
              <a:t>How would you recommend enforcing it?</a:t>
            </a:r>
          </a:p>
          <a:p>
            <a:pPr marL="609600" indent="-609600"/>
            <a:endParaRPr lang="en-US" sz="2800" b="1" dirty="0" smtClean="0"/>
          </a:p>
          <a:p>
            <a:pPr marL="609600" indent="-609600"/>
            <a:endParaRPr lang="en-US" b="1" dirty="0" smtClean="0"/>
          </a:p>
        </p:txBody>
      </p:sp>
      <p:sp>
        <p:nvSpPr>
          <p:cNvPr id="28675" name="Rectangle 2"/>
          <p:cNvSpPr>
            <a:spLocks noGrp="1" noChangeArrowheads="1"/>
          </p:cNvSpPr>
          <p:nvPr>
            <p:ph type="title"/>
          </p:nvPr>
        </p:nvSpPr>
        <p:spPr/>
        <p:txBody>
          <a:bodyPr/>
          <a:lstStyle/>
          <a:p>
            <a:pPr eaLnBrk="1" hangingPunct="1"/>
            <a:r>
              <a:rPr lang="en-US" sz="2800" b="1" u="sng" dirty="0" smtClean="0"/>
              <a:t>Graves Industries: </a:t>
            </a:r>
            <a:r>
              <a:rPr lang="en-US" sz="2800" b="1" u="sng" dirty="0" err="1" smtClean="0"/>
              <a:t>Lohnes</a:t>
            </a:r>
            <a:r>
              <a:rPr lang="en-US" sz="2800" b="1" u="sng" dirty="0" smtClean="0"/>
              <a:t> Marine Hardware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box(in)">
                                      <p:cBhvr>
                                        <p:cTn id="7" dur="500"/>
                                        <p:tgtEl>
                                          <p:spTgt spid="317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1746">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17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457200" y="1600200"/>
            <a:ext cx="8229600" cy="3886200"/>
          </a:xfrm>
        </p:spPr>
        <p:txBody>
          <a:bodyPr/>
          <a:lstStyle/>
          <a:p>
            <a:pPr marL="609600" indent="-609600">
              <a:defRPr/>
            </a:pPr>
            <a:r>
              <a:rPr lang="en-US" sz="2800" dirty="0" smtClean="0"/>
              <a:t>How do managers convince themselves their manipulative actions are acceptable?</a:t>
            </a:r>
          </a:p>
          <a:p>
            <a:pPr marL="990600" lvl="1" indent="-533400">
              <a:defRPr/>
            </a:pPr>
            <a:r>
              <a:rPr lang="en-US" sz="2000" b="1" i="1" dirty="0" smtClean="0">
                <a:effectLst>
                  <a:outerShdw blurRad="38100" dist="38100" dir="2700000" algn="tl">
                    <a:srgbClr val="C0C0C0"/>
                  </a:outerShdw>
                </a:effectLst>
              </a:rPr>
              <a:t>They don’t even think about it.</a:t>
            </a:r>
          </a:p>
          <a:p>
            <a:pPr marL="990600" lvl="1" indent="-533400">
              <a:defRPr/>
            </a:pPr>
            <a:r>
              <a:rPr lang="en-US" sz="2000" b="1" i="1" dirty="0" smtClean="0">
                <a:effectLst>
                  <a:outerShdw blurRad="38100" dist="38100" dir="2700000" algn="tl">
                    <a:srgbClr val="C0C0C0"/>
                  </a:outerShdw>
                </a:effectLst>
              </a:rPr>
              <a:t>They think about self-preservation.</a:t>
            </a:r>
          </a:p>
          <a:p>
            <a:pPr marL="990600" lvl="1" indent="-533400">
              <a:defRPr/>
            </a:pPr>
            <a:r>
              <a:rPr lang="en-US" sz="2000" b="1" i="1" dirty="0" smtClean="0">
                <a:effectLst>
                  <a:outerShdw blurRad="38100" dist="38100" dir="2700000" algn="tl">
                    <a:srgbClr val="C0C0C0"/>
                  </a:outerShdw>
                </a:effectLst>
              </a:rPr>
              <a:t>They feel they are doing what is best for the corporation (e.g., the chairman needs to keep the stock price up)</a:t>
            </a:r>
          </a:p>
          <a:p>
            <a:pPr marL="990600" lvl="1" indent="-533400">
              <a:defRPr/>
            </a:pPr>
            <a:r>
              <a:rPr lang="en-US" sz="2000" b="1" i="1" dirty="0" smtClean="0">
                <a:effectLst>
                  <a:outerShdw blurRad="38100" dist="38100" dir="2700000" algn="tl">
                    <a:srgbClr val="C0C0C0"/>
                  </a:outerShdw>
                </a:effectLst>
              </a:rPr>
              <a:t>They use the materiality argument: a little is OK, particularly where grey judgment areas are involved.</a:t>
            </a:r>
          </a:p>
          <a:p>
            <a:pPr marL="609600" indent="-609600">
              <a:defRPr/>
            </a:pPr>
            <a:endParaRPr lang="en-US" sz="2400" dirty="0" smtClean="0"/>
          </a:p>
          <a:p>
            <a:pPr marL="609600" indent="-609600">
              <a:defRPr/>
            </a:pPr>
            <a:endParaRPr lang="en-US" sz="2800" b="1" dirty="0" smtClean="0"/>
          </a:p>
        </p:txBody>
      </p:sp>
      <p:sp>
        <p:nvSpPr>
          <p:cNvPr id="29699" name="Rectangle 2"/>
          <p:cNvSpPr>
            <a:spLocks noGrp="1" noChangeArrowheads="1"/>
          </p:cNvSpPr>
          <p:nvPr>
            <p:ph type="title"/>
          </p:nvPr>
        </p:nvSpPr>
        <p:spPr/>
        <p:txBody>
          <a:bodyPr/>
          <a:lstStyle/>
          <a:p>
            <a:pPr eaLnBrk="1" hangingPunct="1"/>
            <a:r>
              <a:rPr lang="en-US" sz="2800" b="1" u="sng" smtClean="0"/>
              <a:t>Graves Industries: Lohnes Marine Hardware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box(in)">
                                      <p:cBhvr>
                                        <p:cTn id="7" dur="500"/>
                                        <p:tgtEl>
                                          <p:spTgt spid="32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2770">
                                            <p:txEl>
                                              <p:pRg st="1" end="1"/>
                                            </p:txEl>
                                          </p:spTgt>
                                        </p:tgtEl>
                                        <p:attrNameLst>
                                          <p:attrName>style.visibility</p:attrName>
                                        </p:attrNameLst>
                                      </p:cBhvr>
                                      <p:to>
                                        <p:strVal val="visible"/>
                                      </p:to>
                                    </p:set>
                                    <p:animEffect transition="in" filter="box(in)">
                                      <p:cBhvr>
                                        <p:cTn id="12" dur="500"/>
                                        <p:tgtEl>
                                          <p:spTgt spid="327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2770">
                                            <p:txEl>
                                              <p:pRg st="2" end="2"/>
                                            </p:txEl>
                                          </p:spTgt>
                                        </p:tgtEl>
                                        <p:attrNameLst>
                                          <p:attrName>style.visibility</p:attrName>
                                        </p:attrNameLst>
                                      </p:cBhvr>
                                      <p:to>
                                        <p:strVal val="visible"/>
                                      </p:to>
                                    </p:set>
                                    <p:animEffect transition="in" filter="box(in)">
                                      <p:cBhvr>
                                        <p:cTn id="17" dur="500"/>
                                        <p:tgtEl>
                                          <p:spTgt spid="327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2770">
                                            <p:txEl>
                                              <p:pRg st="3" end="3"/>
                                            </p:txEl>
                                          </p:spTgt>
                                        </p:tgtEl>
                                        <p:attrNameLst>
                                          <p:attrName>style.visibility</p:attrName>
                                        </p:attrNameLst>
                                      </p:cBhvr>
                                      <p:to>
                                        <p:strVal val="visible"/>
                                      </p:to>
                                    </p:set>
                                    <p:animEffect transition="in" filter="box(in)">
                                      <p:cBhvr>
                                        <p:cTn id="22" dur="500"/>
                                        <p:tgtEl>
                                          <p:spTgt spid="327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2770">
                                            <p:txEl>
                                              <p:pRg st="4" end="4"/>
                                            </p:txEl>
                                          </p:spTgt>
                                        </p:tgtEl>
                                        <p:attrNameLst>
                                          <p:attrName>style.visibility</p:attrName>
                                        </p:attrNameLst>
                                      </p:cBhvr>
                                      <p:to>
                                        <p:strVal val="visible"/>
                                      </p:to>
                                    </p:set>
                                    <p:animEffect transition="in" filter="box(in)">
                                      <p:cBhvr>
                                        <p:cTn id="27" dur="500"/>
                                        <p:tgtEl>
                                          <p:spTgt spid="327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066800"/>
            <a:ext cx="8229600" cy="1371600"/>
          </a:xfrm>
        </p:spPr>
        <p:txBody>
          <a:bodyPr/>
          <a:lstStyle/>
          <a:p>
            <a:pPr algn="ctr"/>
            <a:r>
              <a:rPr lang="en-US" sz="5400" u="sng" smtClean="0"/>
              <a:t>Remember</a:t>
            </a:r>
            <a:r>
              <a:rPr lang="en-US" sz="5400" smtClean="0"/>
              <a:t/>
            </a:r>
            <a:br>
              <a:rPr lang="en-US" sz="5400" smtClean="0"/>
            </a:br>
            <a:endParaRPr lang="en-US" sz="5400" smtClean="0"/>
          </a:p>
        </p:txBody>
      </p:sp>
      <p:sp>
        <p:nvSpPr>
          <p:cNvPr id="29699" name="Rectangle 3"/>
          <p:cNvSpPr>
            <a:spLocks noGrp="1" noChangeArrowheads="1"/>
          </p:cNvSpPr>
          <p:nvPr>
            <p:ph type="body" idx="1"/>
          </p:nvPr>
        </p:nvSpPr>
        <p:spPr/>
        <p:txBody>
          <a:bodyPr/>
          <a:lstStyle/>
          <a:p>
            <a:pPr algn="ctr">
              <a:buFont typeface="Wingdings" pitchFamily="2" charset="2"/>
              <a:buNone/>
              <a:defRPr/>
            </a:pPr>
            <a:r>
              <a:rPr lang="en-US" sz="4000" b="1" i="1" smtClean="0">
                <a:effectLst>
                  <a:outerShdw blurRad="38100" dist="38100" dir="2700000" algn="tl">
                    <a:srgbClr val="C0C0C0"/>
                  </a:outerShdw>
                </a:effectLst>
              </a:rPr>
              <a:t>Being </a:t>
            </a:r>
          </a:p>
          <a:p>
            <a:pPr algn="ctr">
              <a:buFont typeface="Wingdings" pitchFamily="2" charset="2"/>
              <a:buNone/>
              <a:defRPr/>
            </a:pPr>
            <a:r>
              <a:rPr lang="en-US" sz="4000" b="1" i="1" smtClean="0">
                <a:effectLst>
                  <a:outerShdw blurRad="38100" dist="38100" dir="2700000" algn="tl">
                    <a:srgbClr val="C0C0C0"/>
                  </a:outerShdw>
                </a:effectLst>
              </a:rPr>
              <a:t>ETHICAL </a:t>
            </a:r>
          </a:p>
          <a:p>
            <a:pPr algn="ctr">
              <a:buFont typeface="Wingdings" pitchFamily="2" charset="2"/>
              <a:buNone/>
              <a:defRPr/>
            </a:pPr>
            <a:r>
              <a:rPr lang="en-US" sz="4000" b="1" i="1" smtClean="0">
                <a:effectLst>
                  <a:outerShdw blurRad="38100" dist="38100" dir="2700000" algn="tl">
                    <a:srgbClr val="C0C0C0"/>
                  </a:outerShdw>
                </a:effectLst>
              </a:rPr>
              <a:t>pays off </a:t>
            </a:r>
          </a:p>
          <a:p>
            <a:pPr algn="ctr">
              <a:buFont typeface="Wingdings" pitchFamily="2" charset="2"/>
              <a:buNone/>
              <a:defRPr/>
            </a:pPr>
            <a:r>
              <a:rPr lang="en-US" sz="4000" b="1" i="1" smtClean="0">
                <a:effectLst>
                  <a:outerShdw blurRad="38100" dist="38100" dir="2700000" algn="tl">
                    <a:srgbClr val="C0C0C0"/>
                  </a:outerShdw>
                </a:effectLst>
              </a:rPr>
              <a:t>in the long run</a:t>
            </a:r>
          </a:p>
        </p:txBody>
      </p:sp>
      <p:sp>
        <p:nvSpPr>
          <p:cNvPr id="29700" name="Oval 4"/>
          <p:cNvSpPr>
            <a:spLocks noChangeArrowheads="1"/>
          </p:cNvSpPr>
          <p:nvPr/>
        </p:nvSpPr>
        <p:spPr bwMode="auto">
          <a:xfrm>
            <a:off x="1600200" y="2057400"/>
            <a:ext cx="5867400" cy="3048000"/>
          </a:xfrm>
          <a:prstGeom prst="ellipse">
            <a:avLst/>
          </a:prstGeom>
          <a:no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linds(horizontal)">
                                      <p:cBhvr>
                                        <p:cTn id="7" dur="5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dissolve">
                                      <p:cBhvr>
                                        <p:cTn id="12" dur="500"/>
                                        <p:tgtEl>
                                          <p:spTgt spid="2970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699">
                                            <p:txEl>
                                              <p:pRg st="0" end="0"/>
                                            </p:txEl>
                                          </p:spTgt>
                                        </p:tgtEl>
                                        <p:attrNameLst>
                                          <p:attrName>style.visibility</p:attrName>
                                        </p:attrNameLst>
                                      </p:cBhvr>
                                      <p:to>
                                        <p:strVal val="visible"/>
                                      </p:to>
                                    </p:set>
                                    <p:animEffect transition="in" filter="dissolve">
                                      <p:cBhvr>
                                        <p:cTn id="17" dur="500"/>
                                        <p:tgtEl>
                                          <p:spTgt spid="296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699">
                                            <p:txEl>
                                              <p:pRg st="1" end="1"/>
                                            </p:txEl>
                                          </p:spTgt>
                                        </p:tgtEl>
                                        <p:attrNameLst>
                                          <p:attrName>style.visibility</p:attrName>
                                        </p:attrNameLst>
                                      </p:cBhvr>
                                      <p:to>
                                        <p:strVal val="visible"/>
                                      </p:to>
                                    </p:set>
                                    <p:animEffect transition="in" filter="dissolve">
                                      <p:cBhvr>
                                        <p:cTn id="22" dur="500"/>
                                        <p:tgtEl>
                                          <p:spTgt spid="296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699">
                                            <p:txEl>
                                              <p:pRg st="2" end="2"/>
                                            </p:txEl>
                                          </p:spTgt>
                                        </p:tgtEl>
                                        <p:attrNameLst>
                                          <p:attrName>style.visibility</p:attrName>
                                        </p:attrNameLst>
                                      </p:cBhvr>
                                      <p:to>
                                        <p:strVal val="visible"/>
                                      </p:to>
                                    </p:set>
                                    <p:animEffect transition="in" filter="dissolve">
                                      <p:cBhvr>
                                        <p:cTn id="27" dur="500"/>
                                        <p:tgtEl>
                                          <p:spTgt spid="296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9699">
                                            <p:txEl>
                                              <p:pRg st="3" end="3"/>
                                            </p:txEl>
                                          </p:spTgt>
                                        </p:tgtEl>
                                        <p:attrNameLst>
                                          <p:attrName>style.visibility</p:attrName>
                                        </p:attrNameLst>
                                      </p:cBhvr>
                                      <p:to>
                                        <p:strVal val="visible"/>
                                      </p:to>
                                    </p:set>
                                    <p:animEffect transition="in" filter="dissolve">
                                      <p:cBhvr>
                                        <p:cTn id="32" dur="5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P spid="2970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Fast Forward October 24, 2013</a:t>
            </a:r>
            <a:endParaRPr lang="en-US" sz="2800" dirty="0"/>
          </a:p>
        </p:txBody>
      </p:sp>
      <p:sp>
        <p:nvSpPr>
          <p:cNvPr id="3" name="Rectangle 2"/>
          <p:cNvSpPr/>
          <p:nvPr/>
        </p:nvSpPr>
        <p:spPr>
          <a:xfrm>
            <a:off x="457200" y="1620083"/>
            <a:ext cx="8229600" cy="4401205"/>
          </a:xfrm>
          <a:prstGeom prst="rect">
            <a:avLst/>
          </a:prstGeom>
        </p:spPr>
        <p:txBody>
          <a:bodyPr wrap="square">
            <a:spAutoFit/>
          </a:bodyPr>
          <a:lstStyle/>
          <a:p>
            <a:r>
              <a:rPr lang="en-US" sz="2000" dirty="0" smtClean="0"/>
              <a:t>JPMorgan Chase (</a:t>
            </a:r>
            <a:r>
              <a:rPr lang="en-US" sz="2000" dirty="0" smtClean="0">
                <a:hlinkClick r:id="rId2"/>
              </a:rPr>
              <a:t>JPM</a:t>
            </a:r>
            <a:r>
              <a:rPr lang="en-US" sz="2000" dirty="0" smtClean="0"/>
              <a:t>) has tentatively agreed to pay the U.S. Department of Justice $13 billion, to settle civil investigations into mortgage-backed securities it sold in the run up to the 2008 financial crisis. It’s more than the combined salaries of every athlete in every major U.S. professional sport. The challenges facing Jamie </a:t>
            </a:r>
            <a:r>
              <a:rPr lang="en-US" sz="2000" dirty="0" err="1" smtClean="0"/>
              <a:t>Dimon</a:t>
            </a:r>
            <a:r>
              <a:rPr lang="en-US" sz="2000" dirty="0" smtClean="0"/>
              <a:t> and his company are far from over. With the $13 billion payout, JPMorgan is still the subject of a criminal probe into its mortgage-bond sales, which could end in charges against the bank or its executives. And other federal investigations - into suspected bribery in China, the bank’s role in the Bernie Madoff Ponzi scheme, and more - are ongoing. Jamie </a:t>
            </a:r>
            <a:r>
              <a:rPr lang="en-US" sz="2000" dirty="0" err="1" smtClean="0"/>
              <a:t>Dimon</a:t>
            </a:r>
            <a:r>
              <a:rPr lang="en-US" sz="2000" dirty="0" smtClean="0"/>
              <a:t>, the chief executive of the nation's largest bank is bracing for as much as a year of regulatory headaches, according to people who have spoken to him, marring what </a:t>
            </a:r>
            <a:r>
              <a:rPr lang="en-US" sz="2000" dirty="0" err="1" smtClean="0"/>
              <a:t>Dimon</a:t>
            </a:r>
            <a:r>
              <a:rPr lang="en-US" sz="2000" dirty="0" smtClean="0"/>
              <a:t> and his top lieutenants believe is the firm's exceptional financial performance.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5" name="Picture 1"/>
          <p:cNvPicPr>
            <a:picLocks noChangeAspect="1" noChangeArrowheads="1"/>
          </p:cNvPicPr>
          <p:nvPr/>
        </p:nvPicPr>
        <p:blipFill>
          <a:blip r:embed="rId2" cstate="print"/>
          <a:srcRect/>
          <a:stretch>
            <a:fillRect/>
          </a:stretch>
        </p:blipFill>
        <p:spPr bwMode="auto">
          <a:xfrm>
            <a:off x="1076325" y="914400"/>
            <a:ext cx="1743075" cy="838200"/>
          </a:xfrm>
          <a:prstGeom prst="rect">
            <a:avLst/>
          </a:prstGeom>
          <a:noFill/>
        </p:spPr>
      </p:pic>
      <p:sp>
        <p:nvSpPr>
          <p:cNvPr id="1027" name="Rectangle 3"/>
          <p:cNvSpPr>
            <a:spLocks noChangeArrowheads="1"/>
          </p:cNvSpPr>
          <p:nvPr/>
        </p:nvSpPr>
        <p:spPr bwMode="auto">
          <a:xfrm>
            <a:off x="990600" y="1599724"/>
            <a:ext cx="6934200" cy="32162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rgbClr val="333333"/>
                </a:solidFill>
                <a:effectLst/>
                <a:latin typeface="Calibri" pitchFamily="34" charset="0"/>
                <a:ea typeface="Calibri" pitchFamily="34" charset="0"/>
                <a:cs typeface="28ptyiz,Bold"/>
              </a:rPr>
              <a: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100" b="1" i="0" u="none" strike="noStrike" cap="none" normalizeH="0" baseline="0" dirty="0" smtClean="0">
                <a:ln>
                  <a:noFill/>
                </a:ln>
                <a:solidFill>
                  <a:srgbClr val="333333"/>
                </a:solidFill>
                <a:effectLst/>
                <a:latin typeface="Calibri" pitchFamily="34" charset="0"/>
                <a:ea typeface="Calibri" pitchFamily="34" charset="0"/>
                <a:cs typeface="28ptyiz,Bold"/>
              </a:rPr>
              <a:t>Business this week</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000" dirty="0" smtClean="0">
              <a:solidFill>
                <a:srgbClr val="666666"/>
              </a:solidFill>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June 2012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33"/>
                </a:solidFill>
                <a:effectLst/>
                <a:latin typeface="Calibri" pitchFamily="34" charset="0"/>
                <a:ea typeface="Calibri" pitchFamily="34" charset="0"/>
                <a:cs typeface="63webph"/>
              </a:rPr>
              <a:t>There was another revolt against </a:t>
            </a:r>
            <a:r>
              <a:rPr kumimoji="0" lang="en-US" sz="1600" b="1" i="0" u="none" strike="noStrike" cap="none" normalizeH="0" baseline="0" dirty="0" smtClean="0">
                <a:ln>
                  <a:noFill/>
                </a:ln>
                <a:solidFill>
                  <a:srgbClr val="333333"/>
                </a:solidFill>
                <a:effectLst/>
                <a:latin typeface="Calibri" pitchFamily="34" charset="0"/>
                <a:ea typeface="Calibri" pitchFamily="34" charset="0"/>
                <a:cs typeface="28ptyiz,Bold"/>
              </a:rPr>
              <a:t>executive pay </a:t>
            </a:r>
            <a:r>
              <a:rPr kumimoji="0" lang="en-US" sz="1600" b="0" i="0" u="none" strike="noStrike" cap="none" normalizeH="0" baseline="0" dirty="0" smtClean="0">
                <a:ln>
                  <a:noFill/>
                </a:ln>
                <a:solidFill>
                  <a:srgbClr val="333333"/>
                </a:solidFill>
                <a:effectLst/>
                <a:latin typeface="Calibri" pitchFamily="34" charset="0"/>
                <a:ea typeface="Calibri" pitchFamily="34" charset="0"/>
                <a:cs typeface="63webph"/>
              </a:rPr>
              <a:t>in Britain, this time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33"/>
                </a:solidFill>
                <a:effectLst/>
                <a:latin typeface="Calibri" pitchFamily="34" charset="0"/>
                <a:ea typeface="Calibri" pitchFamily="34" charset="0"/>
                <a:cs typeface="63webph"/>
              </a:rPr>
              <a:t>WPP, a global advertising agency. </a:t>
            </a:r>
          </a:p>
          <a:p>
            <a:pPr marL="0" marR="0" lvl="0" indent="0" defTabSz="914400" rtl="0" eaLnBrk="0" fontAlgn="base" latinLnBrk="0" hangingPunct="0">
              <a:lnSpc>
                <a:spcPct val="100000"/>
              </a:lnSpc>
              <a:spcBef>
                <a:spcPct val="0"/>
              </a:spcBef>
              <a:spcAft>
                <a:spcPct val="0"/>
              </a:spcAft>
              <a:buClrTx/>
              <a:buSzTx/>
              <a:buFontTx/>
              <a:buNone/>
              <a:tabLst/>
            </a:pPr>
            <a:endParaRPr lang="en-US" sz="1600" dirty="0" smtClean="0">
              <a:solidFill>
                <a:srgbClr val="333333"/>
              </a:solidFill>
              <a:latin typeface="Calibri" pitchFamily="34" charset="0"/>
              <a:ea typeface="Calibri" pitchFamily="34" charset="0"/>
              <a:cs typeface="63webph"/>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33"/>
                </a:solidFill>
                <a:effectLst/>
                <a:latin typeface="Calibri" pitchFamily="34" charset="0"/>
                <a:ea typeface="Calibri" pitchFamily="34" charset="0"/>
                <a:cs typeface="63webph"/>
              </a:rPr>
              <a:t>Around </a:t>
            </a:r>
            <a:r>
              <a:rPr kumimoji="0" lang="en-US" sz="1600" b="1" u="none" strike="noStrike" cap="none" normalizeH="0" dirty="0" smtClean="0">
                <a:ln>
                  <a:noFill/>
                </a:ln>
                <a:solidFill>
                  <a:srgbClr val="333333"/>
                </a:solidFill>
                <a:effectLst/>
                <a:latin typeface="Calibri" pitchFamily="34" charset="0"/>
                <a:ea typeface="Calibri" pitchFamily="34" charset="0"/>
                <a:cs typeface="63webph"/>
              </a:rPr>
              <a:t>60% of shareholders voted against </a:t>
            </a:r>
            <a:r>
              <a:rPr kumimoji="0" lang="en-US" sz="1600" b="0" i="0" u="none" strike="noStrike" cap="none" normalizeH="0" baseline="0" dirty="0" smtClean="0">
                <a:ln>
                  <a:noFill/>
                </a:ln>
                <a:solidFill>
                  <a:srgbClr val="333333"/>
                </a:solidFill>
                <a:effectLst/>
                <a:latin typeface="Calibri" pitchFamily="34" charset="0"/>
                <a:ea typeface="Calibri" pitchFamily="34" charset="0"/>
                <a:cs typeface="63webph"/>
              </a:rPr>
              <a:t>the £6.8m ($10.6m) package awarded to Sir Martin Sorrell, the chief executive. </a:t>
            </a:r>
          </a:p>
          <a:p>
            <a:pPr marL="0" marR="0" lvl="0" indent="0" defTabSz="914400" rtl="0" eaLnBrk="0" fontAlgn="base" latinLnBrk="0" hangingPunct="0">
              <a:lnSpc>
                <a:spcPct val="100000"/>
              </a:lnSpc>
              <a:spcBef>
                <a:spcPct val="0"/>
              </a:spcBef>
              <a:spcAft>
                <a:spcPct val="0"/>
              </a:spcAft>
              <a:buClrTx/>
              <a:buSzTx/>
              <a:buFontTx/>
              <a:buNone/>
              <a:tabLst/>
            </a:pPr>
            <a:endParaRPr lang="en-US" sz="1600" dirty="0" smtClean="0">
              <a:solidFill>
                <a:srgbClr val="333333"/>
              </a:solidFill>
              <a:latin typeface="Calibri" pitchFamily="34" charset="0"/>
              <a:ea typeface="Calibri" pitchFamily="34" charset="0"/>
              <a:cs typeface="63webph"/>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33"/>
                </a:solidFill>
                <a:effectLst/>
                <a:latin typeface="Calibri" pitchFamily="34" charset="0"/>
                <a:ea typeface="Calibri" pitchFamily="34" charset="0"/>
                <a:cs typeface="63webph"/>
              </a:rPr>
              <a:t>The vote is non-binding, but the government is considering legislation to give shareholders more say on pay.</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09800"/>
            <a:ext cx="8382000" cy="3293209"/>
          </a:xfrm>
          <a:prstGeom prst="rect">
            <a:avLst/>
          </a:prstGeom>
        </p:spPr>
        <p:txBody>
          <a:bodyPr wrap="square">
            <a:spAutoFit/>
          </a:bodyPr>
          <a:lstStyle/>
          <a:p>
            <a:r>
              <a:rPr lang="en-US" sz="1600" u="sng" dirty="0">
                <a:solidFill>
                  <a:srgbClr val="005689"/>
                </a:solidFill>
                <a:latin typeface="Guardian Text Egyptian Web"/>
                <a:hlinkClick r:id="rId2"/>
              </a:rPr>
              <a:t>WPP</a:t>
            </a:r>
            <a:r>
              <a:rPr lang="en-US" sz="1600" dirty="0">
                <a:solidFill>
                  <a:srgbClr val="333333"/>
                </a:solidFill>
                <a:latin typeface="Guardian Text Egyptian Web"/>
              </a:rPr>
              <a:t> investors once again expressed their anger at the scale of chief executive Sir Martin Sorrell’s pay, with 22% refusing to endorse his £43m remuneration at the advertising giant’s annual meeting.</a:t>
            </a:r>
          </a:p>
          <a:p>
            <a:r>
              <a:rPr lang="en-US" sz="1600" dirty="0">
                <a:solidFill>
                  <a:srgbClr val="333333"/>
                </a:solidFill>
                <a:latin typeface="Guardian Text Egyptian Web"/>
              </a:rPr>
              <a:t>Sorrell, </a:t>
            </a:r>
            <a:r>
              <a:rPr lang="en-US" sz="1600" dirty="0">
                <a:solidFill>
                  <a:srgbClr val="005689"/>
                </a:solidFill>
                <a:latin typeface="Guardian Text Egyptian Web"/>
                <a:hlinkClick r:id="rId3"/>
              </a:rPr>
              <a:t>the highest-paid boss of a British public company by some distance</a:t>
            </a:r>
            <a:r>
              <a:rPr lang="en-US" sz="1600" dirty="0">
                <a:solidFill>
                  <a:srgbClr val="333333"/>
                </a:solidFill>
                <a:latin typeface="Guardian Text Egyptian Web"/>
              </a:rPr>
              <a:t>, came under fire from investors who said that “enough is enough”.</a:t>
            </a:r>
          </a:p>
          <a:p>
            <a:r>
              <a:rPr lang="en-US" sz="1600" dirty="0">
                <a:solidFill>
                  <a:srgbClr val="333333"/>
                </a:solidFill>
                <a:latin typeface="Guardian Text Egyptian Web"/>
              </a:rPr>
              <a:t>The vote at WPP’s annual general meeting in London on Tuesday saw 77.7% of investors back his pay </a:t>
            </a:r>
            <a:r>
              <a:rPr lang="en-US" sz="1600" dirty="0" smtClean="0">
                <a:solidFill>
                  <a:srgbClr val="333333"/>
                </a:solidFill>
                <a:latin typeface="Guardian Text Egyptian Web"/>
              </a:rPr>
              <a:t>packet</a:t>
            </a:r>
            <a:r>
              <a:rPr lang="en-US" sz="1600" dirty="0">
                <a:solidFill>
                  <a:srgbClr val="333333"/>
                </a:solidFill>
                <a:latin typeface="Guardian Text Egyptian Web"/>
              </a:rPr>
              <a:t>, </a:t>
            </a:r>
            <a:r>
              <a:rPr lang="en-US" sz="1600" dirty="0" smtClean="0">
                <a:solidFill>
                  <a:srgbClr val="333333"/>
                </a:solidFill>
                <a:latin typeface="Guardian Text Egyptian Web"/>
              </a:rPr>
              <a:t>while 22.3% </a:t>
            </a:r>
            <a:r>
              <a:rPr lang="en-US" sz="1600" dirty="0">
                <a:solidFill>
                  <a:srgbClr val="333333"/>
                </a:solidFill>
                <a:latin typeface="Guardian Text Egyptian Web"/>
              </a:rPr>
              <a:t>of voters failed to back WPP’s remuneration report.</a:t>
            </a:r>
          </a:p>
          <a:p>
            <a:r>
              <a:rPr lang="en-US" sz="1600" dirty="0">
                <a:solidFill>
                  <a:srgbClr val="333333"/>
                </a:solidFill>
                <a:latin typeface="Guardian Text Egyptian Web"/>
              </a:rPr>
              <a:t>The shareholder revolt is lower than at last year’s annual meeting, when </a:t>
            </a:r>
            <a:r>
              <a:rPr lang="en-US" sz="1600" dirty="0">
                <a:solidFill>
                  <a:srgbClr val="005689"/>
                </a:solidFill>
                <a:latin typeface="Guardian Text Egyptian Web"/>
                <a:hlinkClick r:id="rId4"/>
              </a:rPr>
              <a:t>almost 30% of investors refused to back WPP the company pay plan</a:t>
            </a:r>
            <a:r>
              <a:rPr lang="en-US" sz="1600" dirty="0">
                <a:solidFill>
                  <a:srgbClr val="333333"/>
                </a:solidFill>
                <a:latin typeface="Guardian Text Egyptian Web"/>
              </a:rPr>
              <a:t>.</a:t>
            </a:r>
          </a:p>
          <a:p>
            <a:r>
              <a:rPr lang="en-US" sz="1600" dirty="0">
                <a:solidFill>
                  <a:srgbClr val="333333"/>
                </a:solidFill>
                <a:latin typeface="Guardian Text Egyptian Web"/>
              </a:rPr>
              <a:t>Shareholder advisory firm Pirc has labelled Sorrell’s pay as “excessive”. </a:t>
            </a:r>
            <a:r>
              <a:rPr lang="en-US" sz="1600" dirty="0" smtClean="0">
                <a:solidFill>
                  <a:srgbClr val="333333"/>
                </a:solidFill>
                <a:latin typeface="Guardian Text Egyptian Web"/>
              </a:rPr>
              <a:t>Sorrell’s </a:t>
            </a:r>
            <a:r>
              <a:rPr lang="en-US" sz="1600" dirty="0">
                <a:solidFill>
                  <a:srgbClr val="333333"/>
                </a:solidFill>
                <a:latin typeface="Guardian Text Egyptian Web"/>
              </a:rPr>
              <a:t>pay last year was 37 times his base salary of £</a:t>
            </a:r>
            <a:r>
              <a:rPr lang="en-US" sz="1600" dirty="0" smtClean="0">
                <a:solidFill>
                  <a:srgbClr val="333333"/>
                </a:solidFill>
                <a:latin typeface="Guardian Text Egyptian Web"/>
              </a:rPr>
              <a:t>1.15m.</a:t>
            </a:r>
          </a:p>
          <a:p>
            <a:r>
              <a:rPr lang="en-US" sz="1600" dirty="0" smtClean="0"/>
              <a:t>This </a:t>
            </a:r>
            <a:r>
              <a:rPr lang="en-US" sz="1600" dirty="0"/>
              <a:t>takes Sorrell’s earnings over the past 11 years to about £187m. His biggest payday was in 2004 when he received £53m.</a:t>
            </a:r>
            <a:endParaRPr lang="en-US" sz="1600" b="0" i="0" dirty="0">
              <a:solidFill>
                <a:srgbClr val="333333"/>
              </a:solidFill>
              <a:effectLst/>
              <a:latin typeface="Guardian Text Egyptian Web"/>
            </a:endParaRPr>
          </a:p>
        </p:txBody>
      </p:sp>
      <p:sp>
        <p:nvSpPr>
          <p:cNvPr id="3" name="Title 1"/>
          <p:cNvSpPr txBox="1">
            <a:spLocks/>
          </p:cNvSpPr>
          <p:nvPr/>
        </p:nvSpPr>
        <p:spPr>
          <a:xfrm>
            <a:off x="457200" y="1066800"/>
            <a:ext cx="8229600" cy="1371600"/>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en-US" sz="3600" kern="0" dirty="0" smtClean="0">
                <a:solidFill>
                  <a:srgbClr val="333333"/>
                </a:solidFill>
                <a:latin typeface="Calibri" pitchFamily="34" charset="0"/>
                <a:ea typeface="Calibri" pitchFamily="34" charset="0"/>
                <a:cs typeface="63webph"/>
              </a:rPr>
              <a:t>WPP, a global advertising agency. </a:t>
            </a:r>
            <a:br>
              <a:rPr lang="en-US" sz="3600" kern="0" dirty="0" smtClean="0">
                <a:solidFill>
                  <a:srgbClr val="333333"/>
                </a:solidFill>
                <a:latin typeface="Calibri" pitchFamily="34" charset="0"/>
                <a:ea typeface="Calibri" pitchFamily="34" charset="0"/>
                <a:cs typeface="63webph"/>
              </a:rPr>
            </a:br>
            <a:r>
              <a:rPr lang="en-US" sz="2800" kern="0" dirty="0" smtClean="0"/>
              <a:t>Fast Forward to June 9, 2015</a:t>
            </a:r>
            <a:endParaRPr lang="en-US" sz="2800" kern="0" dirty="0"/>
          </a:p>
        </p:txBody>
      </p:sp>
    </p:spTree>
    <p:extLst>
      <p:ext uri="{BB962C8B-B14F-4D97-AF65-F5344CB8AC3E}">
        <p14:creationId xmlns:p14="http://schemas.microsoft.com/office/powerpoint/2010/main" val="262838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pPr algn="ctr"/>
            <a:r>
              <a:rPr lang="en-US" sz="3600" b="1" u="sng" dirty="0"/>
              <a:t>How Unethical is American Business</a:t>
            </a:r>
            <a:r>
              <a:rPr lang="en-US" b="1" u="sng" dirty="0"/>
              <a:t/>
            </a:r>
            <a:br>
              <a:rPr lang="en-US" b="1" u="sng" dirty="0"/>
            </a:br>
            <a:r>
              <a:rPr lang="en-US" sz="3200" i="1" u="sng" dirty="0" smtClean="0"/>
              <a:t>8 Types of Unethical Activities</a:t>
            </a:r>
            <a:endParaRPr lang="en-US" sz="3200" i="1" u="sng" dirty="0"/>
          </a:p>
        </p:txBody>
      </p:sp>
      <p:sp>
        <p:nvSpPr>
          <p:cNvPr id="3" name="Content Placeholder 2"/>
          <p:cNvSpPr>
            <a:spLocks noGrp="1"/>
          </p:cNvSpPr>
          <p:nvPr>
            <p:ph idx="1"/>
          </p:nvPr>
        </p:nvSpPr>
        <p:spPr>
          <a:xfrm>
            <a:off x="457200" y="1600200"/>
            <a:ext cx="8229600" cy="3886200"/>
          </a:xfrm>
        </p:spPr>
        <p:txBody>
          <a:bodyPr/>
          <a:lstStyle/>
          <a:p>
            <a:r>
              <a:rPr lang="en-US" sz="2800" dirty="0" smtClean="0"/>
              <a:t>Fraud (accounting, securities and consumer)</a:t>
            </a:r>
          </a:p>
          <a:p>
            <a:r>
              <a:rPr lang="en-US" sz="2800" dirty="0" smtClean="0"/>
              <a:t>Discrimination practices</a:t>
            </a:r>
          </a:p>
          <a:p>
            <a:r>
              <a:rPr lang="en-US" sz="2800" dirty="0" smtClean="0"/>
              <a:t>Undisclosed executive pay </a:t>
            </a:r>
            <a:r>
              <a:rPr lang="en-US" sz="2400" dirty="0" smtClean="0"/>
              <a:t>(failure to fully disclose details of the compensation packages)</a:t>
            </a:r>
          </a:p>
          <a:p>
            <a:r>
              <a:rPr lang="en-US" sz="2800" dirty="0" smtClean="0"/>
              <a:t>Antitrust activities </a:t>
            </a:r>
            <a:r>
              <a:rPr lang="en-US" sz="2400" dirty="0" smtClean="0"/>
              <a:t>(i.e. </a:t>
            </a:r>
            <a:r>
              <a:rPr lang="en-US" sz="2400" dirty="0"/>
              <a:t>in Europe </a:t>
            </a:r>
            <a:r>
              <a:rPr lang="en-US" sz="2400" dirty="0" smtClean="0"/>
              <a:t>Coca Cola offered </a:t>
            </a:r>
            <a:r>
              <a:rPr lang="en-US" sz="2400" dirty="0"/>
              <a:t>unfair incentives to </a:t>
            </a:r>
            <a:r>
              <a:rPr lang="en-US" sz="2400" dirty="0" smtClean="0"/>
              <a:t>retailers)</a:t>
            </a:r>
            <a:r>
              <a:rPr lang="en-US" sz="2400" dirty="0"/>
              <a:t> </a:t>
            </a:r>
            <a:endParaRPr lang="en-US" sz="2400" dirty="0" smtClean="0"/>
          </a:p>
          <a:p>
            <a:r>
              <a:rPr lang="en-US" sz="2800" dirty="0" smtClean="0"/>
              <a:t>Patent infringement </a:t>
            </a:r>
            <a:r>
              <a:rPr lang="en-US" sz="2400" dirty="0" smtClean="0"/>
              <a:t>(i.e. iPhone/Samsung 40 patent lawsuits against each other was dropped)</a:t>
            </a:r>
          </a:p>
          <a:p>
            <a:r>
              <a:rPr lang="en-US" sz="2800" dirty="0" smtClean="0"/>
              <a:t>Other violations of the law </a:t>
            </a:r>
            <a:r>
              <a:rPr lang="en-US" sz="2400" dirty="0" smtClean="0"/>
              <a:t>(i.e. secretly agreeing to hire into an executive position a government official who oversaw the allocation of specific contracts)</a:t>
            </a:r>
            <a:endParaRPr lang="en-US" sz="2400" dirty="0"/>
          </a:p>
        </p:txBody>
      </p:sp>
    </p:spTree>
    <p:extLst>
      <p:ext uri="{BB962C8B-B14F-4D97-AF65-F5344CB8AC3E}">
        <p14:creationId xmlns:p14="http://schemas.microsoft.com/office/powerpoint/2010/main" val="352057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371600"/>
          </a:xfrm>
        </p:spPr>
        <p:txBody>
          <a:bodyPr/>
          <a:lstStyle/>
          <a:p>
            <a:pPr algn="ctr"/>
            <a:r>
              <a:rPr lang="en-US" sz="3600" b="1" u="sng" dirty="0" smtClean="0"/>
              <a:t>How Unethical is American Business</a:t>
            </a:r>
            <a:br>
              <a:rPr lang="en-US" sz="3600" b="1" u="sng" dirty="0" smtClean="0"/>
            </a:br>
            <a:r>
              <a:rPr lang="en-US" sz="2800" i="1" u="sng" dirty="0" smtClean="0"/>
              <a:t>Three conditions that seemingly</a:t>
            </a:r>
            <a:br>
              <a:rPr lang="en-US" sz="2800" i="1" u="sng" dirty="0" smtClean="0"/>
            </a:br>
            <a:r>
              <a:rPr lang="en-US" sz="2800" i="1" u="sng" dirty="0" smtClean="0"/>
              <a:t>signal “unethical behavior”</a:t>
            </a:r>
            <a:endParaRPr lang="en-US" sz="2800" i="1" u="sng" dirty="0"/>
          </a:p>
        </p:txBody>
      </p:sp>
      <p:sp>
        <p:nvSpPr>
          <p:cNvPr id="3" name="Content Placeholder 2"/>
          <p:cNvSpPr>
            <a:spLocks noGrp="1"/>
          </p:cNvSpPr>
          <p:nvPr>
            <p:ph idx="1"/>
          </p:nvPr>
        </p:nvSpPr>
        <p:spPr>
          <a:xfrm>
            <a:off x="457200" y="2286000"/>
            <a:ext cx="8229600" cy="3886200"/>
          </a:xfrm>
        </p:spPr>
        <p:txBody>
          <a:bodyPr/>
          <a:lstStyle/>
          <a:p>
            <a:r>
              <a:rPr lang="en-US" dirty="0" smtClean="0"/>
              <a:t>a plea of guilty by a firm to charges of misconduct,</a:t>
            </a:r>
          </a:p>
          <a:p>
            <a:r>
              <a:rPr lang="en-US" dirty="0" smtClean="0"/>
              <a:t>A ruling against a firm by a government agency or a court,</a:t>
            </a:r>
          </a:p>
          <a:p>
            <a:r>
              <a:rPr lang="en-US" dirty="0" smtClean="0"/>
              <a:t>An agreement by a firm to settle charges, often by paying a fine </a:t>
            </a:r>
            <a:endParaRPr lang="en-US" dirty="0"/>
          </a:p>
        </p:txBody>
      </p:sp>
    </p:spTree>
    <p:extLst>
      <p:ext uri="{BB962C8B-B14F-4D97-AF65-F5344CB8AC3E}">
        <p14:creationId xmlns:p14="http://schemas.microsoft.com/office/powerpoint/2010/main" val="1488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90600"/>
            <a:ext cx="8610600" cy="1754326"/>
          </a:xfrm>
          <a:prstGeom prst="rect">
            <a:avLst/>
          </a:prstGeom>
        </p:spPr>
        <p:txBody>
          <a:bodyPr wrap="square">
            <a:spAutoFit/>
          </a:bodyPr>
          <a:lstStyle/>
          <a:p>
            <a:r>
              <a:rPr lang="en-US" b="1" dirty="0"/>
              <a:t>Toshiba CEO Resigns After Accounting Scandal</a:t>
            </a:r>
          </a:p>
          <a:p>
            <a:r>
              <a:rPr lang="en-US" b="1" dirty="0"/>
              <a:t>Toshiba announces a sweeping reorganization of its leadership</a:t>
            </a:r>
          </a:p>
          <a:p>
            <a:r>
              <a:rPr lang="en-US" dirty="0" smtClean="0"/>
              <a:t>Updated </a:t>
            </a:r>
            <a:r>
              <a:rPr lang="en-US" dirty="0"/>
              <a:t>July 21, 2015 </a:t>
            </a:r>
            <a:r>
              <a:rPr lang="en-US" dirty="0" smtClean="0"/>
              <a:t>TOKYO—CEO responsible </a:t>
            </a:r>
            <a:r>
              <a:rPr lang="en-US" dirty="0"/>
              <a:t>for an accounting scandal in which the Japanese industrial and electronics company overstated profit by more than $1.2 billion </a:t>
            </a:r>
            <a:r>
              <a:rPr lang="en-US" u="sng" dirty="0"/>
              <a:t>over seven years</a:t>
            </a:r>
            <a:r>
              <a:rPr lang="en-US" dirty="0" smtClean="0"/>
              <a:t>.</a:t>
            </a:r>
          </a:p>
          <a:p>
            <a:endParaRPr lang="en-US" dirty="0"/>
          </a:p>
        </p:txBody>
      </p:sp>
      <p:pic>
        <p:nvPicPr>
          <p:cNvPr id="3" name="Picture 2"/>
          <p:cNvPicPr/>
          <p:nvPr/>
        </p:nvPicPr>
        <p:blipFill rotWithShape="1">
          <a:blip r:embed="rId2"/>
          <a:srcRect l="31731" t="34396" r="30128" b="44616"/>
          <a:stretch/>
        </p:blipFill>
        <p:spPr bwMode="auto">
          <a:xfrm>
            <a:off x="304800" y="2514600"/>
            <a:ext cx="8153400" cy="297180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2685440" y="533400"/>
            <a:ext cx="2591607" cy="369332"/>
          </a:xfrm>
          <a:prstGeom prst="rect">
            <a:avLst/>
          </a:prstGeom>
          <a:noFill/>
        </p:spPr>
        <p:txBody>
          <a:bodyPr wrap="none" rtlCol="0">
            <a:spAutoFit/>
          </a:bodyPr>
          <a:lstStyle/>
          <a:p>
            <a:r>
              <a:rPr lang="en-US" b="1" i="1" u="sng" dirty="0" smtClean="0">
                <a:effectLst>
                  <a:outerShdw blurRad="38100" dist="38100" dir="2700000" algn="tl">
                    <a:srgbClr val="000000">
                      <a:alpha val="43137"/>
                    </a:srgbClr>
                  </a:outerShdw>
                </a:effectLst>
              </a:rPr>
              <a:t>IN THE NEWS TODAY</a:t>
            </a:r>
            <a:endParaRPr lang="en-US" b="1" i="1" u="sng" dirty="0">
              <a:effectLst>
                <a:outerShdw blurRad="38100" dist="38100" dir="2700000" algn="tl">
                  <a:srgbClr val="000000">
                    <a:alpha val="43137"/>
                  </a:srgbClr>
                </a:outerShdw>
              </a:effectLst>
            </a:endParaRPr>
          </a:p>
        </p:txBody>
      </p:sp>
      <p:pic>
        <p:nvPicPr>
          <p:cNvPr id="5" name="Picture 4"/>
          <p:cNvPicPr/>
          <p:nvPr/>
        </p:nvPicPr>
        <p:blipFill rotWithShape="1">
          <a:blip r:embed="rId3"/>
          <a:srcRect l="31571" t="31064" r="30288" b="64153"/>
          <a:stretch/>
        </p:blipFill>
        <p:spPr bwMode="auto">
          <a:xfrm>
            <a:off x="304800" y="5410200"/>
            <a:ext cx="7162800"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8569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Acting Unethically has its Consequences</a:t>
            </a:r>
            <a:endParaRPr lang="en-US" sz="3200" dirty="0"/>
          </a:p>
        </p:txBody>
      </p:sp>
      <p:sp>
        <p:nvSpPr>
          <p:cNvPr id="3" name="Rectangle 2"/>
          <p:cNvSpPr/>
          <p:nvPr/>
        </p:nvSpPr>
        <p:spPr>
          <a:xfrm>
            <a:off x="304800" y="1600200"/>
            <a:ext cx="8382000" cy="4031873"/>
          </a:xfrm>
          <a:prstGeom prst="rect">
            <a:avLst/>
          </a:prstGeom>
        </p:spPr>
        <p:txBody>
          <a:bodyPr wrap="square">
            <a:spAutoFit/>
          </a:bodyPr>
          <a:lstStyle/>
          <a:p>
            <a:endParaRPr lang="en-US" sz="1600" dirty="0"/>
          </a:p>
          <a:p>
            <a:r>
              <a:rPr lang="en-US" sz="1600" b="1" dirty="0" smtClean="0"/>
              <a:t>ENRON TIMELINE (1985-2002)</a:t>
            </a:r>
          </a:p>
          <a:p>
            <a:endParaRPr lang="en-US" sz="1600" b="1" dirty="0"/>
          </a:p>
          <a:p>
            <a:pPr marL="285750" indent="-285750">
              <a:buFont typeface="Wingdings" panose="05000000000000000000" pitchFamily="2" charset="2"/>
              <a:buChar char="ü"/>
            </a:pPr>
            <a:r>
              <a:rPr lang="en-US" sz="1600" b="1" dirty="0"/>
              <a:t>1985:</a:t>
            </a:r>
            <a:r>
              <a:rPr lang="en-US" sz="1600" dirty="0"/>
              <a:t> Enron </a:t>
            </a:r>
            <a:r>
              <a:rPr lang="en-US" sz="1600" dirty="0" smtClean="0"/>
              <a:t>formed</a:t>
            </a:r>
          </a:p>
          <a:p>
            <a:pPr marL="285750" indent="-285750">
              <a:buFont typeface="Wingdings" panose="05000000000000000000" pitchFamily="2" charset="2"/>
              <a:buChar char="ü"/>
            </a:pPr>
            <a:endParaRPr lang="en-US" sz="1600" dirty="0"/>
          </a:p>
          <a:p>
            <a:pPr marL="285750" indent="-285750">
              <a:buFont typeface="Wingdings" panose="05000000000000000000" pitchFamily="2" charset="2"/>
              <a:buChar char="ü"/>
            </a:pPr>
            <a:r>
              <a:rPr lang="en-US" sz="1600" b="1" dirty="0"/>
              <a:t>Oct 2001:</a:t>
            </a:r>
            <a:r>
              <a:rPr lang="en-US" sz="1600" dirty="0"/>
              <a:t> Enron reports $638m third quarter loss and $1.2bn fall in shareholder </a:t>
            </a:r>
            <a:r>
              <a:rPr lang="en-US" sz="1600" dirty="0" smtClean="0"/>
              <a:t>equity</a:t>
            </a:r>
          </a:p>
          <a:p>
            <a:pPr marL="285750" indent="-285750">
              <a:buFont typeface="Wingdings" panose="05000000000000000000" pitchFamily="2" charset="2"/>
              <a:buChar char="ü"/>
            </a:pPr>
            <a:endParaRPr lang="en-US" sz="1600" dirty="0"/>
          </a:p>
          <a:p>
            <a:pPr marL="285750" indent="-285750">
              <a:buFont typeface="Wingdings" panose="05000000000000000000" pitchFamily="2" charset="2"/>
              <a:buChar char="ü"/>
            </a:pPr>
            <a:r>
              <a:rPr lang="en-US" sz="1600" b="1" dirty="0"/>
              <a:t>Oct 2001:</a:t>
            </a:r>
            <a:r>
              <a:rPr lang="en-US" sz="1600" dirty="0"/>
              <a:t> Securities and Exchange Commission begins inquiry into </a:t>
            </a:r>
            <a:r>
              <a:rPr lang="en-US" sz="1600" dirty="0" smtClean="0"/>
              <a:t>firm</a:t>
            </a:r>
          </a:p>
          <a:p>
            <a:pPr marL="285750" indent="-285750">
              <a:buFont typeface="Wingdings" panose="05000000000000000000" pitchFamily="2" charset="2"/>
              <a:buChar char="ü"/>
            </a:pPr>
            <a:endParaRPr lang="en-US" sz="1600" dirty="0"/>
          </a:p>
          <a:p>
            <a:pPr marL="285750" indent="-285750">
              <a:buFont typeface="Wingdings" panose="05000000000000000000" pitchFamily="2" charset="2"/>
              <a:buChar char="ü"/>
            </a:pPr>
            <a:r>
              <a:rPr lang="en-US" sz="1600" b="1" dirty="0"/>
              <a:t>Nov 2001:</a:t>
            </a:r>
            <a:r>
              <a:rPr lang="en-US" sz="1600" dirty="0"/>
              <a:t> Enron shares sink to 10-year lows as buyout deal falls through and further losses are revealed at the </a:t>
            </a:r>
            <a:r>
              <a:rPr lang="en-US" sz="1600" dirty="0" smtClean="0"/>
              <a:t>firm</a:t>
            </a:r>
          </a:p>
          <a:p>
            <a:pPr marL="285750" indent="-285750">
              <a:buFont typeface="Wingdings" panose="05000000000000000000" pitchFamily="2" charset="2"/>
              <a:buChar char="ü"/>
            </a:pPr>
            <a:endParaRPr lang="en-US" sz="1600" dirty="0"/>
          </a:p>
          <a:p>
            <a:pPr marL="285750" indent="-285750">
              <a:buFont typeface="Wingdings" panose="05000000000000000000" pitchFamily="2" charset="2"/>
              <a:buChar char="ü"/>
            </a:pPr>
            <a:r>
              <a:rPr lang="en-US" sz="1600" b="1" dirty="0"/>
              <a:t>Dec 2001:</a:t>
            </a:r>
            <a:r>
              <a:rPr lang="en-US" sz="1600" dirty="0"/>
              <a:t> Enron files for Chapter 11 </a:t>
            </a:r>
            <a:r>
              <a:rPr lang="en-US" sz="1600" dirty="0" smtClean="0"/>
              <a:t>bankruptcy</a:t>
            </a:r>
          </a:p>
          <a:p>
            <a:pPr marL="285750" indent="-285750">
              <a:buFont typeface="Wingdings" panose="05000000000000000000" pitchFamily="2" charset="2"/>
              <a:buChar char="ü"/>
            </a:pPr>
            <a:endParaRPr lang="en-US" sz="1600" dirty="0"/>
          </a:p>
          <a:p>
            <a:pPr marL="285750" indent="-285750">
              <a:buFont typeface="Wingdings" panose="05000000000000000000" pitchFamily="2" charset="2"/>
              <a:buChar char="ü"/>
            </a:pPr>
            <a:r>
              <a:rPr lang="en-US" sz="1600" b="1" dirty="0"/>
              <a:t>2002:</a:t>
            </a:r>
            <a:r>
              <a:rPr lang="en-US" sz="1600" dirty="0"/>
              <a:t> Criminal investigation launched</a:t>
            </a:r>
          </a:p>
          <a:p>
            <a:endParaRPr lang="en-US" sz="1600" dirty="0"/>
          </a:p>
        </p:txBody>
      </p:sp>
    </p:spTree>
    <p:extLst>
      <p:ext uri="{BB962C8B-B14F-4D97-AF65-F5344CB8AC3E}">
        <p14:creationId xmlns:p14="http://schemas.microsoft.com/office/powerpoint/2010/main" val="292947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36762</TotalTime>
  <Words>1173</Words>
  <Application>Microsoft Office PowerPoint</Application>
  <PresentationFormat>On-screen Show (4:3)</PresentationFormat>
  <Paragraphs>174</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28ptyiz,Bold</vt:lpstr>
      <vt:lpstr>63webph</vt:lpstr>
      <vt:lpstr>92ynrifatnkfbyc</vt:lpstr>
      <vt:lpstr>Arial</vt:lpstr>
      <vt:lpstr>Arial Black</vt:lpstr>
      <vt:lpstr>Calibri</vt:lpstr>
      <vt:lpstr>Guardian Text Egyptian Web</vt:lpstr>
      <vt:lpstr>Times New Roman</vt:lpstr>
      <vt:lpstr>Wingdings</vt:lpstr>
      <vt:lpstr>Pixel</vt:lpstr>
      <vt:lpstr>MBA 691  Business Ethics</vt:lpstr>
      <vt:lpstr>PowerPoint Presentation</vt:lpstr>
      <vt:lpstr>Fast Forward October 24, 2013</vt:lpstr>
      <vt:lpstr>PowerPoint Presentation</vt:lpstr>
      <vt:lpstr>PowerPoint Presentation</vt:lpstr>
      <vt:lpstr>How Unethical is American Business 8 Types of Unethical Activities</vt:lpstr>
      <vt:lpstr>How Unethical is American Business Three conditions that seemingly signal “unethical behavior”</vt:lpstr>
      <vt:lpstr>PowerPoint Presentation</vt:lpstr>
      <vt:lpstr>Acting Unethically has its Consequences</vt:lpstr>
      <vt:lpstr>Enron  Jeff Skilling (CEO) and Ken Lay (Chair) accused of:</vt:lpstr>
      <vt:lpstr>ENRON  Acting Unethically has its Consequences</vt:lpstr>
      <vt:lpstr>Lord Black, who was born in Montreal  He once controlled Hollinger International  In 1990, he was awarded the Order of Canada, which recognizes a lifetime of achievement.   Lord Black renounced his Canadian citizenship when becoming a British peer in 2001 and becomes  a member of the UK House of Lords.   In 2007, he was found guilty in the US of conspiring with other executives to siphon off millions of dollars from the sale of newspapers as they unwound Hollinger which published the London Daily Telegraph and the Chicago Sun-Times.  http://www.telegraph.co.uk/news/uknews/1552970/Court-sees-Black-take-boxes-on-CCTV.html  Some of those convictions were later overturned, and his sentence shortened to 42 months.  He moved back to Canada following his release from a Florida prison in May 2012  Canada  stripped the former media baron of his Order of Canada  Lord Black was later removed from the Queen's Privy Council for Canada.  He now lives in Toronto.   </vt:lpstr>
      <vt:lpstr>GE “failed” to disclose extent of CEO retirement package.</vt:lpstr>
      <vt:lpstr>How Unethical is American Business Actions required to foster a  culture of ethical behavior</vt:lpstr>
      <vt:lpstr>TAX RATES </vt:lpstr>
      <vt:lpstr>History of US Tax Rates</vt:lpstr>
      <vt:lpstr>Why are Taxes trending lower for the Highest Income Earners</vt:lpstr>
      <vt:lpstr>Henry Graves Industries: Paul Lohnes Marine Hardware</vt:lpstr>
      <vt:lpstr>Henry Graves Industries: Paul Lohnes Marine Hardware</vt:lpstr>
      <vt:lpstr>Henry Graves Industries: Paul Lohnes Marine Hardware</vt:lpstr>
      <vt:lpstr>PowerPoint Presentation</vt:lpstr>
      <vt:lpstr>Graves Industries: Lohnes Marine Hardware</vt:lpstr>
      <vt:lpstr>Graves Industries: Lohnes Marine Hardware</vt:lpstr>
      <vt:lpstr>Graves Industries: Lohnes Marine Hardware</vt:lpstr>
      <vt:lpstr>Remember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J. Masters</dc:creator>
  <cp:lastModifiedBy>Michael J. Masters</cp:lastModifiedBy>
  <cp:revision>735</cp:revision>
  <cp:lastPrinted>2015-07-22T20:08:16Z</cp:lastPrinted>
  <dcterms:created xsi:type="dcterms:W3CDTF">1601-01-01T00:00:00Z</dcterms:created>
  <dcterms:modified xsi:type="dcterms:W3CDTF">2015-07-22T20:22:40Z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