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83" r:id="rId3"/>
    <p:sldId id="276" r:id="rId4"/>
    <p:sldId id="277" r:id="rId5"/>
    <p:sldId id="268" r:id="rId6"/>
    <p:sldId id="289" r:id="rId7"/>
    <p:sldId id="269" r:id="rId8"/>
    <p:sldId id="301" r:id="rId9"/>
    <p:sldId id="304" r:id="rId10"/>
    <p:sldId id="259" r:id="rId11"/>
    <p:sldId id="257" r:id="rId12"/>
    <p:sldId id="285" r:id="rId13"/>
    <p:sldId id="300" r:id="rId14"/>
    <p:sldId id="288" r:id="rId15"/>
    <p:sldId id="260" r:id="rId16"/>
    <p:sldId id="256" r:id="rId17"/>
    <p:sldId id="286" r:id="rId18"/>
    <p:sldId id="287" r:id="rId19"/>
    <p:sldId id="258" r:id="rId20"/>
    <p:sldId id="263" r:id="rId21"/>
    <p:sldId id="270" r:id="rId22"/>
    <p:sldId id="305" r:id="rId23"/>
    <p:sldId id="291" r:id="rId24"/>
    <p:sldId id="294" r:id="rId25"/>
    <p:sldId id="293" r:id="rId26"/>
    <p:sldId id="292" r:id="rId27"/>
    <p:sldId id="296" r:id="rId28"/>
    <p:sldId id="297" r:id="rId29"/>
    <p:sldId id="299" r:id="rId30"/>
    <p:sldId id="302" r:id="rId31"/>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94660" autoAdjust="0"/>
  </p:normalViewPr>
  <p:slideViewPr>
    <p:cSldViewPr>
      <p:cViewPr varScale="1">
        <p:scale>
          <a:sx n="106" d="100"/>
          <a:sy n="106" d="100"/>
        </p:scale>
        <p:origin x="1158"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8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233FFC-09D9-4382-9D3D-2B284615D30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00E91C-1A80-488A-B4D1-EB69758F2BF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FEC40A-7ECF-4002-A314-0D3FF89293B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051EB7-B0EF-4A04-8602-D4B576F488C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3E7F42-4696-4139-B8E5-A6119877503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3A18FB-F93E-4846-9EF6-C1666E84E17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C2867E5-2421-40AA-BFDC-FA352A5114E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A9503DF-4F0D-4BFD-BA30-628C3ED2DBA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884C0A-97B1-4CE3-93EC-6743FB9E94D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57D228-7C23-47E6-9A4D-AE60C8C9EA1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91A8F9-FF4F-4AC6-95D2-779FF5A9C6E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E7206A22-10C5-4984-B0E1-67151F6568D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ted.com/talks/lang/en/sheryl_sandberg_why_we_have_too_few_women_leaders.html"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www.tjx.com/corprespons/corpgov.html" TargetMode="External"/><Relationship Id="rId13" Type="http://schemas.openxmlformats.org/officeDocument/2006/relationships/hyperlink" Target="http://ir.reynoldsamerican.com/management.cfm" TargetMode="External"/><Relationship Id="rId18" Type="http://schemas.openxmlformats.org/officeDocument/2006/relationships/hyperlink" Target="http://www.hsni.com/directors.cfm?bioID=21277" TargetMode="External"/><Relationship Id="rId26" Type="http://schemas.openxmlformats.org/officeDocument/2006/relationships/hyperlink" Target="http://www.schnitzersteel.com/company_executive_team.aspx" TargetMode="External"/><Relationship Id="rId3" Type="http://schemas.openxmlformats.org/officeDocument/2006/relationships/hyperlink" Target="http://www.wellpoint.com/business/bios.asp?officerName=Angela_Braly" TargetMode="External"/><Relationship Id="rId21" Type="http://schemas.openxmlformats.org/officeDocument/2006/relationships/hyperlink" Target="http://phx.corporate-ir.net/phoenix.zhtml?c=71092&amp;p=corp_management" TargetMode="External"/><Relationship Id="rId7" Type="http://schemas.openxmlformats.org/officeDocument/2006/relationships/hyperlink" Target="http://www2.dupont.com/Our_Company/en_US/executives/kullman.html" TargetMode="External"/><Relationship Id="rId12" Type="http://schemas.openxmlformats.org/officeDocument/2006/relationships/hyperlink" Target="http://www.bjsinvestor.com/releasedetail.cfm?ReleaseID=354022" TargetMode="External"/><Relationship Id="rId17" Type="http://schemas.openxmlformats.org/officeDocument/2006/relationships/hyperlink" Target="http://investor.regmovies.com/phoenix.zhtml?c=222211&amp;p=irol-govmanage" TargetMode="External"/><Relationship Id="rId25" Type="http://schemas.openxmlformats.org/officeDocument/2006/relationships/hyperlink" Target="http://investor.kci1.com/phoenix.zhtml?c=64595&amp;p=irol-govmanage" TargetMode="External"/><Relationship Id="rId2" Type="http://schemas.openxmlformats.org/officeDocument/2006/relationships/hyperlink" Target="http://www.adm.com/en-US/company/leadership/Pages/default.aspx" TargetMode="External"/><Relationship Id="rId16" Type="http://schemas.openxmlformats.org/officeDocument/2006/relationships/hyperlink" Target="http://ir.cornproducts.com/phoenix.zhtml?c=77278&amp;p=irol-newsArticle&amp;ID=1273995&amp;highlight=" TargetMode="External"/><Relationship Id="rId20" Type="http://schemas.openxmlformats.org/officeDocument/2006/relationships/hyperlink" Target="http://www.nytco.com/company/board_of_directors/Janet_L_Robinson.html" TargetMode="External"/><Relationship Id="rId29" Type="http://schemas.openxmlformats.org/officeDocument/2006/relationships/hyperlink" Target="http://ir.pcconnection.com/management.cfm" TargetMode="External"/><Relationship Id="rId1" Type="http://schemas.openxmlformats.org/officeDocument/2006/relationships/slideLayout" Target="../slideLayouts/slideLayout2.xml"/><Relationship Id="rId6" Type="http://schemas.openxmlformats.org/officeDocument/2006/relationships/hyperlink" Target="http://phx.corporate-ir.net/phoenix.zhtml?c=99437&amp;p=irol-newsArticle&amp;ID=1175524&amp;highlight=" TargetMode="External"/><Relationship Id="rId11" Type="http://schemas.openxmlformats.org/officeDocument/2006/relationships/hyperlink" Target="http://www.avoncompany.com/investor/seniormanagement/jung.html" TargetMode="External"/><Relationship Id="rId24" Type="http://schemas.openxmlformats.org/officeDocument/2006/relationships/hyperlink" Target="http://www.oilstatesintl.com/fw/main/Management-54.html" TargetMode="External"/><Relationship Id="rId5" Type="http://schemas.openxmlformats.org/officeDocument/2006/relationships/hyperlink" Target="http://www.kraft.com/About/profile/About-Irene-Rosenfeld.htm" TargetMode="External"/><Relationship Id="rId15" Type="http://schemas.openxmlformats.org/officeDocument/2006/relationships/hyperlink" Target="http://corporate.westernunion.com/management_team.html" TargetMode="External"/><Relationship Id="rId23" Type="http://schemas.openxmlformats.org/officeDocument/2006/relationships/hyperlink" Target="http://phx.corporate-ir.net/phoenix.zhtml?c=66508&amp;p=irol-govboard" TargetMode="External"/><Relationship Id="rId28" Type="http://schemas.openxmlformats.org/officeDocument/2006/relationships/hyperlink" Target="http://www.dnb.com/us/about/company_story/mathew.html" TargetMode="External"/><Relationship Id="rId10" Type="http://schemas.openxmlformats.org/officeDocument/2006/relationships/hyperlink" Target="http://www.saralee.com/AboutSaraLee/ManagementTeam.aspx" TargetMode="External"/><Relationship Id="rId19" Type="http://schemas.openxmlformats.org/officeDocument/2006/relationships/hyperlink" Target="http://investors.jackinthebox.com/phoenix.zhtml?c=94497&amp;p=irol-govBio&amp;ID=181758" TargetMode="External"/><Relationship Id="rId4" Type="http://schemas.openxmlformats.org/officeDocument/2006/relationships/hyperlink" Target="http://www.pepsico.com/Company/Leadership.aspx" TargetMode="External"/><Relationship Id="rId9" Type="http://schemas.openxmlformats.org/officeDocument/2006/relationships/hyperlink" Target="http://www.xerox.com/go/xrx/template/inv_rel_newsroom.jsp?app=Newsroom&amp;format=biography&amp;view=ExecutiveBiography&amp;Xcntry=USA&amp;Xlang=en_US" TargetMode="External"/><Relationship Id="rId14" Type="http://schemas.openxmlformats.org/officeDocument/2006/relationships/hyperlink" Target="http://yhoo.client.shareholder.com/press/management.cfm" TargetMode="External"/><Relationship Id="rId22" Type="http://schemas.openxmlformats.org/officeDocument/2006/relationships/hyperlink" Target="http://people.forbes.com/profile/constance-h-lau/2819" TargetMode="External"/><Relationship Id="rId27" Type="http://schemas.openxmlformats.org/officeDocument/2006/relationships/hyperlink" Target="http://www.reuters.com/finance/stocks/officerProfile?symbol=ANN.N&amp;amp;officerId=298181"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www.cooperators.ca/static/pdf/en/2008_June_Bardswick.pdf" TargetMode="External"/><Relationship Id="rId13" Type="http://schemas.openxmlformats.org/officeDocument/2006/relationships/hyperlink" Target="http://www.chapters.indigo.ca/Investor-Relations-Board/IR_Board-artnb.html" TargetMode="External"/><Relationship Id="rId18" Type="http://schemas.openxmlformats.org/officeDocument/2006/relationships/hyperlink" Target="http://www.financialpost.com/magazine/fp500/index.html" TargetMode="External"/><Relationship Id="rId3" Type="http://schemas.openxmlformats.org/officeDocument/2006/relationships/hyperlink" Target="http://www.desjardins.com/en/a_propos/qui-nous-sommes/conseil-administration/monique_fleroux-direction.jsp" TargetMode="External"/><Relationship Id="rId7" Type="http://schemas.openxmlformats.org/officeDocument/2006/relationships/hyperlink" Target="http://www.linamar.com/aboutus/directorsandofficers/directors%20and%20officers/Linda%20Hasenfratz.aspx" TargetMode="External"/><Relationship Id="rId12" Type="http://schemas.openxmlformats.org/officeDocument/2006/relationships/hyperlink" Target="http://www.alc.ca/WhoIsALC.aspx?id=1536" TargetMode="External"/><Relationship Id="rId17" Type="http://schemas.openxmlformats.org/officeDocument/2006/relationships/hyperlink" Target="http://www.chubbinsurance.com/journalists/Biographies_-_Ellen_J_Moore.html" TargetMode="External"/><Relationship Id="rId2" Type="http://schemas.openxmlformats.org/officeDocument/2006/relationships/hyperlink" Target="http://www.cmhc-schl.gc.ca/en/corp/about/cogo/cogo_011.cfm" TargetMode="External"/><Relationship Id="rId16" Type="http://schemas.openxmlformats.org/officeDocument/2006/relationships/hyperlink" Target="https://www.hydroottawa.com/corporate/index.cfm?lang=e&amp;template_id=371" TargetMode="External"/><Relationship Id="rId1" Type="http://schemas.openxmlformats.org/officeDocument/2006/relationships/slideLayout" Target="../slideLayouts/slideLayout1.xml"/><Relationship Id="rId6" Type="http://schemas.openxmlformats.org/officeDocument/2006/relationships/hyperlink" Target="http://www.atco.com/About+Us/Directors/Board+of+Directors+Biographies.htm" TargetMode="External"/><Relationship Id="rId11" Type="http://schemas.openxmlformats.org/officeDocument/2006/relationships/hyperlink" Target="http://www.tradingmarkets.com/.site/news/Stock%20News/2704147/" TargetMode="External"/><Relationship Id="rId5" Type="http://schemas.openxmlformats.org/officeDocument/2006/relationships/hyperlink" Target="http://www.hydroone.com/InvestorRelations/Pages/BoardOfDirectors.aspx" TargetMode="External"/><Relationship Id="rId15" Type="http://schemas.openxmlformats.org/officeDocument/2006/relationships/hyperlink" Target="http://www.mpi.mb.ca/AnnualReport2007/President.html" TargetMode="External"/><Relationship Id="rId10" Type="http://schemas.openxmlformats.org/officeDocument/2006/relationships/hyperlink" Target="http://www.spectraenergy.com/who_we_are/leadership/" TargetMode="External"/><Relationship Id="rId4" Type="http://schemas.openxmlformats.org/officeDocument/2006/relationships/hyperlink" Target="http://www.homedepot.ca/communityaffairs/content/en_CA/CAOurLeadership.html" TargetMode="External"/><Relationship Id="rId9" Type="http://schemas.openxmlformats.org/officeDocument/2006/relationships/hyperlink" Target="http://www.corporatif.gazmetro.com/Corporatif/Direction/en/HTML/135_en.aspx?culture=en-CA" TargetMode="External"/><Relationship Id="rId14" Type="http://schemas.openxmlformats.org/officeDocument/2006/relationships/hyperlink" Target="https://www.vancity.com/AboutUs/OurBusiness/Governance/LeadershipTeam/CEOBiography/"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www.hydroone.com/InvestorRelations/Pages/BoardofDirectors.aspx" TargetMode="External"/><Relationship Id="rId13" Type="http://schemas.openxmlformats.org/officeDocument/2006/relationships/hyperlink" Target="http://investing.businessweek.com/research/stocks/people/person.asp?personId=8482980&amp;ticker=BA:CN" TargetMode="External"/><Relationship Id="rId18" Type="http://schemas.openxmlformats.org/officeDocument/2006/relationships/hyperlink" Target="http://www.astrazeneca.ca/en/aboutus/keyfacts.asp" TargetMode="External"/><Relationship Id="rId26" Type="http://schemas.openxmlformats.org/officeDocument/2006/relationships/hyperlink" Target="http://investing.businessweek.com/research/stocks/private/person.asp?personId=47558654&amp;privcapId=4245912&amp;previousCapId=4220212&amp;previousTitle=PBG%20Canada" TargetMode="External"/><Relationship Id="rId3" Type="http://schemas.openxmlformats.org/officeDocument/2006/relationships/hyperlink" Target="http://phx.corporate-ir.net/phoenix.zhtml?c=83830&amp;p=irol-govmanage" TargetMode="External"/><Relationship Id="rId21" Type="http://schemas.openxmlformats.org/officeDocument/2006/relationships/hyperlink" Target="http://en-news.xerox.ca/pr/xca-en/mandy-shapansky.aspx" TargetMode="External"/><Relationship Id="rId7" Type="http://schemas.openxmlformats.org/officeDocument/2006/relationships/hyperlink" Target="http://www.wheels.ca/columns/article/800654" TargetMode="External"/><Relationship Id="rId12" Type="http://schemas.openxmlformats.org/officeDocument/2006/relationships/hyperlink" Target="http://www.linamar.com/aboutus/directorsandofficers/directors%20and%20officers/Linda%20Hasenfratz.aspx" TargetMode="External"/><Relationship Id="rId17" Type="http://schemas.openxmlformats.org/officeDocument/2006/relationships/hyperlink" Target="http://www.desjardins.com/en/a_propos/qui-nous-sommes/conseil-administration/sylvie_paquette.jsp" TargetMode="External"/><Relationship Id="rId25" Type="http://schemas.openxmlformats.org/officeDocument/2006/relationships/hyperlink" Target="https://www.vancity.com/AboutUs/OurBusiness/Governance/LeadershipTeam/CEOBiography/" TargetMode="External"/><Relationship Id="rId2" Type="http://schemas.openxmlformats.org/officeDocument/2006/relationships/hyperlink" Target="http://www.walmartstores.com/AboutUs/9747.aspx" TargetMode="External"/><Relationship Id="rId16" Type="http://schemas.openxmlformats.org/officeDocument/2006/relationships/hyperlink" Target="http://www.corporatif.gazmetro.com/Corporatif/Direction/en/HTML/135_en.aspx?culture=en-CA" TargetMode="External"/><Relationship Id="rId20" Type="http://schemas.openxmlformats.org/officeDocument/2006/relationships/hyperlink" Target="http://investing.businessweek.com/research/stocks/people/person.asp?personId=22072269&amp;ticker=BRK:CN&amp;previousCapId=10815728&amp;previousTitle=BRICK%20LTD/THE" TargetMode="External"/><Relationship Id="rId29" Type="http://schemas.openxmlformats.org/officeDocument/2006/relationships/hyperlink" Target="https://www.coastcapitalsavings.com/About_Coast_Capital_Savings/Corporate_Information/Governance/Senior_Executive_Team/" TargetMode="External"/><Relationship Id="rId1" Type="http://schemas.openxmlformats.org/officeDocument/2006/relationships/slideLayout" Target="../slideLayouts/slideLayout2.xml"/><Relationship Id="rId6" Type="http://schemas.openxmlformats.org/officeDocument/2006/relationships/hyperlink" Target="http://www.cmhc-schl.gc.ca/en/corp/about/cogo/cogo_011.cfm" TargetMode="External"/><Relationship Id="rId11" Type="http://schemas.openxmlformats.org/officeDocument/2006/relationships/hyperlink" Target="http://www.cooperators.ca/en/About-Us/corporate-overview/executive-bios/kathy-bardswick.aspx" TargetMode="External"/><Relationship Id="rId24" Type="http://schemas.openxmlformats.org/officeDocument/2006/relationships/hyperlink" Target="http://www.mpi.mb.ca/english/about_us/executive.html" TargetMode="External"/><Relationship Id="rId5" Type="http://schemas.openxmlformats.org/officeDocument/2006/relationships/hyperlink" Target="http://www.riotinto.com/aboutus/19781_jacynthe_cote.asp" TargetMode="External"/><Relationship Id="rId15" Type="http://schemas.openxmlformats.org/officeDocument/2006/relationships/hyperlink" Target="http://www.riotintoironore.com/ENG/aboutus/395_zoe_yujnovich.asp" TargetMode="External"/><Relationship Id="rId23" Type="http://schemas.openxmlformats.org/officeDocument/2006/relationships/hyperlink" Target="http://investor.lululemon.com/biodisplay.cfm?ubioid=19073" TargetMode="External"/><Relationship Id="rId28" Type="http://schemas.openxmlformats.org/officeDocument/2006/relationships/hyperlink" Target="http://www.desjardins.com/en/a_propos/qui-nous-sommes/conseil-administration/monique_fleroux-direction.jsp" TargetMode="External"/><Relationship Id="rId10" Type="http://schemas.openxmlformats.org/officeDocument/2006/relationships/hyperlink" Target="http://www.atco.com/About-Us/Corporate-Profile/President-and-CEO-Biography" TargetMode="External"/><Relationship Id="rId19" Type="http://schemas.openxmlformats.org/officeDocument/2006/relationships/hyperlink" Target="http://mediaroom.bankofamerica.com/phoenix.zhtml?c=234503&amp;p=irol-newsArticle&amp;ID=1404674&amp;highlight=" TargetMode="External"/><Relationship Id="rId4" Type="http://schemas.openxmlformats.org/officeDocument/2006/relationships/hyperlink" Target="http://investing.businessweek.com/research/stocks/private/person.asp?personId=8545974&amp;privcapId=992419&amp;previousCapId=992419&amp;previousTitle=Mouvement%20des%20caisses%20Desjardins" TargetMode="External"/><Relationship Id="rId9" Type="http://schemas.openxmlformats.org/officeDocument/2006/relationships/hyperlink" Target="http://aglc.ca/board/marguerite_trussler.asp" TargetMode="External"/><Relationship Id="rId14" Type="http://schemas.openxmlformats.org/officeDocument/2006/relationships/hyperlink" Target="http://www.transalta.com/about-us/leadership/corporate-officers/dawn-farrell" TargetMode="External"/><Relationship Id="rId22" Type="http://schemas.openxmlformats.org/officeDocument/2006/relationships/hyperlink" Target="http://www.chapters.indigo.ca/Investor-Relations-Board/IR_Board-artnb.html" TargetMode="External"/><Relationship Id="rId27" Type="http://schemas.openxmlformats.org/officeDocument/2006/relationships/hyperlink" Target="http://www.ebcinc.qc.ca/main.asp" TargetMode="External"/><Relationship Id="rId30" Type="http://schemas.openxmlformats.org/officeDocument/2006/relationships/hyperlink" Target="mailto:icinfo@catalyst.or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theguardian.com/technology/2011/jul/24/mobile-phones-africa-microfinance-farming"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1079500"/>
            <a:ext cx="8229600" cy="1143000"/>
          </a:xfrm>
        </p:spPr>
        <p:txBody>
          <a:bodyPr/>
          <a:lstStyle/>
          <a:p>
            <a:pPr eaLnBrk="1" hangingPunct="1"/>
            <a:r>
              <a:rPr lang="en-US" dirty="0" smtClean="0"/>
              <a:t>MBA 691</a:t>
            </a:r>
          </a:p>
        </p:txBody>
      </p:sp>
      <p:sp>
        <p:nvSpPr>
          <p:cNvPr id="8" name="Rectangle 3"/>
          <p:cNvSpPr txBox="1">
            <a:spLocks noChangeArrowheads="1"/>
          </p:cNvSpPr>
          <p:nvPr/>
        </p:nvSpPr>
        <p:spPr bwMode="auto">
          <a:xfrm>
            <a:off x="1371600" y="2187575"/>
            <a:ext cx="6400800" cy="762000"/>
          </a:xfrm>
          <a:prstGeom prst="rect">
            <a:avLst/>
          </a:prstGeom>
          <a:noFill/>
          <a:ln w="9525">
            <a:noFill/>
            <a:miter lim="800000"/>
            <a:headEnd/>
            <a:tailEnd/>
          </a:ln>
          <a:effectLst/>
        </p:spPr>
        <p:txBody>
          <a:bodyPr/>
          <a:lstStyle/>
          <a:p>
            <a:pPr marL="342900" indent="-342900" algn="ctr">
              <a:spcBef>
                <a:spcPct val="20000"/>
              </a:spcBef>
              <a:defRPr/>
            </a:pPr>
            <a:r>
              <a:rPr lang="en-US" sz="3200" kern="0" dirty="0">
                <a:latin typeface="+mn-lt"/>
                <a:cs typeface="+mn-cs"/>
              </a:rPr>
              <a:t>Business Ethics</a:t>
            </a:r>
          </a:p>
          <a:p>
            <a:pPr marL="342900" indent="-342900" algn="ctr">
              <a:spcBef>
                <a:spcPct val="20000"/>
              </a:spcBef>
              <a:defRPr/>
            </a:pPr>
            <a:endParaRPr lang="en-US" sz="3200" kern="0" dirty="0">
              <a:latin typeface="+mn-lt"/>
              <a:cs typeface="+mn-cs"/>
            </a:endParaRPr>
          </a:p>
          <a:p>
            <a:pPr marL="342900" indent="-342900" algn="ctr">
              <a:spcBef>
                <a:spcPct val="20000"/>
              </a:spcBef>
              <a:defRPr/>
            </a:pPr>
            <a:r>
              <a:rPr lang="en-US" sz="3200" kern="0" dirty="0">
                <a:latin typeface="+mn-lt"/>
                <a:cs typeface="+mn-cs"/>
              </a:rPr>
              <a:t>BOD, Management &amp; HR</a:t>
            </a:r>
          </a:p>
        </p:txBody>
      </p:sp>
      <p:sp>
        <p:nvSpPr>
          <p:cNvPr id="30721" name="Rectangle 1"/>
          <p:cNvSpPr>
            <a:spLocks noChangeArrowheads="1"/>
          </p:cNvSpPr>
          <p:nvPr/>
        </p:nvSpPr>
        <p:spPr bwMode="auto">
          <a:xfrm>
            <a:off x="914400" y="4375791"/>
            <a:ext cx="72390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2"/>
              </a:rPr>
              <a:t>http://www.ted.com/talks/lang/en/sheryl_sandberg_why_we_have_too_few_women_leaders.html</a:t>
            </a:r>
            <a:r>
              <a:rPr kumimoji="0" lang="en-US" sz="9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p:cNvPicPr>
            <a:picLocks noChangeAspect="1" noChangeArrowheads="1"/>
          </p:cNvPicPr>
          <p:nvPr/>
        </p:nvPicPr>
        <p:blipFill>
          <a:blip r:embed="rId2" cstate="print"/>
          <a:srcRect l="25626" t="38281" r="34375" b="19531"/>
          <a:stretch>
            <a:fillRect/>
          </a:stretch>
        </p:blipFill>
        <p:spPr bwMode="auto">
          <a:xfrm>
            <a:off x="2286000" y="2057400"/>
            <a:ext cx="4876800" cy="4114800"/>
          </a:xfrm>
          <a:prstGeom prst="rect">
            <a:avLst/>
          </a:prstGeom>
          <a:noFill/>
          <a:ln w="9525">
            <a:noFill/>
            <a:miter lim="800000"/>
            <a:headEnd/>
            <a:tailEnd/>
          </a:ln>
        </p:spPr>
      </p:pic>
      <p:sp>
        <p:nvSpPr>
          <p:cNvPr id="11267" name="Rectangle 6"/>
          <p:cNvSpPr>
            <a:spLocks noGrp="1" noChangeArrowheads="1"/>
          </p:cNvSpPr>
          <p:nvPr>
            <p:ph type="title"/>
          </p:nvPr>
        </p:nvSpPr>
        <p:spPr>
          <a:xfrm>
            <a:off x="457200" y="685800"/>
            <a:ext cx="8229600" cy="1143000"/>
          </a:xfrm>
        </p:spPr>
        <p:txBody>
          <a:bodyPr>
            <a:normAutofit fontScale="90000"/>
          </a:bodyPr>
          <a:lstStyle/>
          <a:p>
            <a:pPr algn="l">
              <a:defRPr/>
            </a:pPr>
            <a:r>
              <a:rPr lang="en-US" sz="3600" dirty="0" smtClean="0"/>
              <a:t>U.S. Women in Business 2010</a:t>
            </a:r>
            <a:br>
              <a:rPr lang="en-US" sz="3600" dirty="0" smtClean="0"/>
            </a:br>
            <a:r>
              <a:rPr lang="en-US" sz="1300" dirty="0" smtClean="0"/>
              <a:t>The Catalyst Pyramid: Women in Business </a:t>
            </a:r>
            <a:br>
              <a:rPr lang="en-US" sz="1300" dirty="0" smtClean="0"/>
            </a:br>
            <a:r>
              <a:rPr lang="en-US" sz="1300" dirty="0" smtClean="0"/>
              <a:t>Catalyst, Inc. was founded in 1962 and is the leading nonprofit organization expanding opportunities for women and business. Their focus has been on research. This research has shown there is a lot more parity between women and men at the beginning of their careers “but” at a certain point on the leadership level, things begin to change and the data supports it. The Catalyst Pyramid below shows the status of women in business in Fortune 500 companies as of 2010. </a:t>
            </a:r>
            <a:r>
              <a:rPr lang="en-US" sz="1300" b="1" i="1" dirty="0" smtClean="0"/>
              <a:t>It points out the </a:t>
            </a:r>
            <a:r>
              <a:rPr lang="en-US" sz="1300" b="1" i="1" u="sng" dirty="0" smtClean="0"/>
              <a:t>decreasing</a:t>
            </a:r>
            <a:r>
              <a:rPr lang="en-US" sz="1300" b="1" i="1" dirty="0" smtClean="0"/>
              <a:t> presence of women as they move up the ladder</a:t>
            </a:r>
            <a:r>
              <a:rPr lang="en-US" sz="1300" dirty="0" smtClean="0"/>
              <a:t>. Women represent 46.7% of the US Labor Force but only 13.5% of the executive officers of Fortune 500 companies and only 2.8% are CEO’s.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1371600"/>
            <a:ext cx="8229600" cy="5334000"/>
          </a:xfrm>
        </p:spPr>
        <p:txBody>
          <a:bodyPr/>
          <a:lstStyle/>
          <a:p>
            <a:pPr eaLnBrk="1" hangingPunct="1">
              <a:lnSpc>
                <a:spcPct val="80000"/>
              </a:lnSpc>
              <a:buFontTx/>
              <a:buNone/>
            </a:pPr>
            <a:endParaRPr lang="en-US" sz="1000" b="1" i="1" smtClean="0"/>
          </a:p>
          <a:p>
            <a:pPr eaLnBrk="1" hangingPunct="1">
              <a:lnSpc>
                <a:spcPct val="80000"/>
              </a:lnSpc>
            </a:pPr>
            <a:r>
              <a:rPr lang="en-US" sz="1000" b="1" i="1" smtClean="0"/>
              <a:t>Fortune</a:t>
            </a:r>
            <a:r>
              <a:rPr lang="en-US" sz="1000" b="1" smtClean="0"/>
              <a:t> 500 (only 14 CEOs)</a:t>
            </a:r>
          </a:p>
          <a:p>
            <a:pPr eaLnBrk="1" hangingPunct="1">
              <a:lnSpc>
                <a:spcPct val="80000"/>
              </a:lnSpc>
            </a:pPr>
            <a:r>
              <a:rPr lang="en-US" sz="1000" smtClean="0">
                <a:hlinkClick r:id="rId2"/>
              </a:rPr>
              <a:t>Patricia A. Woertz,</a:t>
            </a:r>
            <a:r>
              <a:rPr lang="en-US" sz="1000" smtClean="0"/>
              <a:t> Archer Daniels Midland Company (ADM) (#27) </a:t>
            </a:r>
          </a:p>
          <a:p>
            <a:pPr eaLnBrk="1" hangingPunct="1">
              <a:lnSpc>
                <a:spcPct val="80000"/>
              </a:lnSpc>
            </a:pPr>
            <a:r>
              <a:rPr lang="en-US" sz="1000" smtClean="0">
                <a:hlinkClick r:id="rId3"/>
              </a:rPr>
              <a:t>Angela F. Braly, </a:t>
            </a:r>
            <a:r>
              <a:rPr lang="en-US" sz="1000" smtClean="0"/>
              <a:t>WellPoint, Inc. (#31) </a:t>
            </a:r>
          </a:p>
          <a:p>
            <a:pPr eaLnBrk="1" hangingPunct="1">
              <a:lnSpc>
                <a:spcPct val="80000"/>
              </a:lnSpc>
            </a:pPr>
            <a:r>
              <a:rPr lang="en-US" sz="1000" smtClean="0">
                <a:hlinkClick r:id="rId4"/>
              </a:rPr>
              <a:t>Indra K. Nooyi,</a:t>
            </a:r>
            <a:r>
              <a:rPr lang="en-US" sz="1000" smtClean="0"/>
              <a:t> PepsiCo, Inc. (#50) </a:t>
            </a:r>
          </a:p>
          <a:p>
            <a:pPr eaLnBrk="1" hangingPunct="1">
              <a:lnSpc>
                <a:spcPct val="80000"/>
              </a:lnSpc>
            </a:pPr>
            <a:r>
              <a:rPr lang="en-US" sz="1000" smtClean="0">
                <a:hlinkClick r:id="rId5"/>
              </a:rPr>
              <a:t>Irene B. Rosenfeld,</a:t>
            </a:r>
            <a:r>
              <a:rPr lang="en-US" sz="1000" smtClean="0"/>
              <a:t> Kraft Foods Inc. (#53) </a:t>
            </a:r>
          </a:p>
          <a:p>
            <a:pPr eaLnBrk="1" hangingPunct="1">
              <a:lnSpc>
                <a:spcPct val="80000"/>
              </a:lnSpc>
            </a:pPr>
            <a:r>
              <a:rPr lang="en-US" sz="1000" smtClean="0">
                <a:hlinkClick r:id="rId6"/>
              </a:rPr>
              <a:t>Lynn Laverty Elsenhans,</a:t>
            </a:r>
            <a:r>
              <a:rPr lang="en-US" sz="1000" smtClean="0"/>
              <a:t> Sunoco (#78) </a:t>
            </a:r>
          </a:p>
          <a:p>
            <a:pPr eaLnBrk="1" hangingPunct="1">
              <a:lnSpc>
                <a:spcPct val="80000"/>
              </a:lnSpc>
            </a:pPr>
            <a:r>
              <a:rPr lang="en-US" sz="1000" smtClean="0">
                <a:hlinkClick r:id="rId7"/>
              </a:rPr>
              <a:t>Ellen J. Kullman,</a:t>
            </a:r>
            <a:r>
              <a:rPr lang="en-US" sz="1000" smtClean="0"/>
              <a:t> DuPont (#86) </a:t>
            </a:r>
          </a:p>
          <a:p>
            <a:pPr eaLnBrk="1" hangingPunct="1">
              <a:lnSpc>
                <a:spcPct val="80000"/>
              </a:lnSpc>
            </a:pPr>
            <a:r>
              <a:rPr lang="en-US" sz="1000" smtClean="0">
                <a:hlinkClick r:id="rId8"/>
              </a:rPr>
              <a:t>Carol M. Meyrowitz,</a:t>
            </a:r>
            <a:r>
              <a:rPr lang="en-US" sz="1000" smtClean="0"/>
              <a:t> The TJX Companies, Inc. (#119) </a:t>
            </a:r>
          </a:p>
          <a:p>
            <a:pPr eaLnBrk="1" hangingPunct="1">
              <a:lnSpc>
                <a:spcPct val="80000"/>
              </a:lnSpc>
            </a:pPr>
            <a:r>
              <a:rPr lang="en-US" sz="1000" smtClean="0">
                <a:hlinkClick r:id="rId9"/>
              </a:rPr>
              <a:t>Ursula M. Burns,</a:t>
            </a:r>
            <a:r>
              <a:rPr lang="en-US" sz="1000" smtClean="0"/>
              <a:t> Xerox Corporation (#152) </a:t>
            </a:r>
          </a:p>
          <a:p>
            <a:pPr eaLnBrk="1" hangingPunct="1">
              <a:lnSpc>
                <a:spcPct val="80000"/>
              </a:lnSpc>
            </a:pPr>
            <a:r>
              <a:rPr lang="en-US" sz="1000" smtClean="0">
                <a:hlinkClick r:id="rId10"/>
              </a:rPr>
              <a:t>Brenda C. Barnes,</a:t>
            </a:r>
            <a:r>
              <a:rPr lang="en-US" sz="1000" smtClean="0"/>
              <a:t> Sara Lee Corporation (#180) </a:t>
            </a:r>
          </a:p>
          <a:p>
            <a:pPr eaLnBrk="1" hangingPunct="1">
              <a:lnSpc>
                <a:spcPct val="80000"/>
              </a:lnSpc>
            </a:pPr>
            <a:r>
              <a:rPr lang="en-US" sz="1000" smtClean="0">
                <a:hlinkClick r:id="rId11"/>
              </a:rPr>
              <a:t>Andrea Jung,</a:t>
            </a:r>
            <a:r>
              <a:rPr lang="en-US" sz="1000" smtClean="0"/>
              <a:t> Avon Products, Inc. (#228) </a:t>
            </a:r>
          </a:p>
          <a:p>
            <a:pPr eaLnBrk="1" hangingPunct="1">
              <a:lnSpc>
                <a:spcPct val="80000"/>
              </a:lnSpc>
            </a:pPr>
            <a:r>
              <a:rPr lang="en-US" sz="1000" smtClean="0">
                <a:hlinkClick r:id="rId12"/>
              </a:rPr>
              <a:t>Laura Sen,</a:t>
            </a:r>
            <a:r>
              <a:rPr lang="en-US" sz="1000" smtClean="0"/>
              <a:t> BJ's Wholesale Club (#232) </a:t>
            </a:r>
          </a:p>
          <a:p>
            <a:pPr eaLnBrk="1" hangingPunct="1">
              <a:lnSpc>
                <a:spcPct val="80000"/>
              </a:lnSpc>
            </a:pPr>
            <a:r>
              <a:rPr lang="en-US" sz="1000" smtClean="0">
                <a:hlinkClick r:id="rId13"/>
              </a:rPr>
              <a:t>Susan M. Ivey,</a:t>
            </a:r>
            <a:r>
              <a:rPr lang="en-US" sz="1000" smtClean="0"/>
              <a:t> Reynolds American, Inc. (#272) </a:t>
            </a:r>
          </a:p>
          <a:p>
            <a:pPr eaLnBrk="1" hangingPunct="1">
              <a:lnSpc>
                <a:spcPct val="80000"/>
              </a:lnSpc>
            </a:pPr>
            <a:r>
              <a:rPr lang="en-US" sz="1000" smtClean="0">
                <a:hlinkClick r:id="rId14"/>
              </a:rPr>
              <a:t>Carol Bartz,</a:t>
            </a:r>
            <a:r>
              <a:rPr lang="en-US" sz="1000" smtClean="0"/>
              <a:t> Yahoo! Inc. (#343) </a:t>
            </a:r>
          </a:p>
          <a:p>
            <a:pPr eaLnBrk="1" hangingPunct="1">
              <a:lnSpc>
                <a:spcPct val="80000"/>
              </a:lnSpc>
            </a:pPr>
            <a:r>
              <a:rPr lang="en-US" sz="1000" smtClean="0">
                <a:hlinkClick r:id="rId15"/>
              </a:rPr>
              <a:t>Christina A. Gold, </a:t>
            </a:r>
            <a:r>
              <a:rPr lang="en-US" sz="1000" smtClean="0"/>
              <a:t>Western Union Holdings, Inc. (#413) </a:t>
            </a:r>
          </a:p>
          <a:p>
            <a:pPr eaLnBrk="1" hangingPunct="1">
              <a:lnSpc>
                <a:spcPct val="80000"/>
              </a:lnSpc>
            </a:pPr>
            <a:endParaRPr lang="en-US" sz="1000" smtClean="0"/>
          </a:p>
          <a:p>
            <a:pPr eaLnBrk="1" hangingPunct="1">
              <a:lnSpc>
                <a:spcPct val="80000"/>
              </a:lnSpc>
            </a:pPr>
            <a:r>
              <a:rPr lang="en-US" sz="1000" b="1" i="1" smtClean="0"/>
              <a:t>Fortune</a:t>
            </a:r>
            <a:r>
              <a:rPr lang="en-US" sz="1000" b="1" smtClean="0"/>
              <a:t> 501-1000 (only 14 CEOs)</a:t>
            </a:r>
          </a:p>
          <a:p>
            <a:pPr eaLnBrk="1" hangingPunct="1">
              <a:lnSpc>
                <a:spcPct val="80000"/>
              </a:lnSpc>
            </a:pPr>
            <a:r>
              <a:rPr lang="en-US" sz="1000" smtClean="0">
                <a:hlinkClick r:id="rId16"/>
              </a:rPr>
              <a:t>Ilene Gordon,</a:t>
            </a:r>
            <a:r>
              <a:rPr lang="en-US" sz="1000" smtClean="0"/>
              <a:t> Corn Products International (#546) </a:t>
            </a:r>
          </a:p>
          <a:p>
            <a:pPr eaLnBrk="1" hangingPunct="1">
              <a:lnSpc>
                <a:spcPct val="80000"/>
              </a:lnSpc>
            </a:pPr>
            <a:r>
              <a:rPr lang="en-US" sz="1000" smtClean="0">
                <a:hlinkClick r:id="rId17"/>
              </a:rPr>
              <a:t>Amy Miles,</a:t>
            </a:r>
            <a:r>
              <a:rPr lang="en-US" sz="1000" smtClean="0"/>
              <a:t> Regal Entertainment (#660) </a:t>
            </a:r>
          </a:p>
          <a:p>
            <a:pPr eaLnBrk="1" hangingPunct="1">
              <a:lnSpc>
                <a:spcPct val="80000"/>
              </a:lnSpc>
            </a:pPr>
            <a:r>
              <a:rPr lang="en-US" sz="1000" smtClean="0">
                <a:hlinkClick r:id="rId18"/>
              </a:rPr>
              <a:t>Mindy F. Grossman,</a:t>
            </a:r>
            <a:r>
              <a:rPr lang="en-US" sz="1000" smtClean="0"/>
              <a:t> HSN (#685) </a:t>
            </a:r>
          </a:p>
          <a:p>
            <a:pPr eaLnBrk="1" hangingPunct="1">
              <a:lnSpc>
                <a:spcPct val="80000"/>
              </a:lnSpc>
            </a:pPr>
            <a:r>
              <a:rPr lang="en-US" sz="1000" smtClean="0">
                <a:hlinkClick r:id="rId19"/>
              </a:rPr>
              <a:t>Linda A. Lang,</a:t>
            </a:r>
            <a:r>
              <a:rPr lang="en-US" sz="1000" smtClean="0"/>
              <a:t> Jack in the Box Inc. (#687) </a:t>
            </a:r>
          </a:p>
          <a:p>
            <a:pPr eaLnBrk="1" hangingPunct="1">
              <a:lnSpc>
                <a:spcPct val="80000"/>
              </a:lnSpc>
            </a:pPr>
            <a:r>
              <a:rPr lang="en-US" sz="1000" smtClean="0">
                <a:hlinkClick r:id="rId20"/>
              </a:rPr>
              <a:t>Janet L. Robinson,</a:t>
            </a:r>
            <a:r>
              <a:rPr lang="en-US" sz="1000" smtClean="0"/>
              <a:t> The New York Times Company (#733) </a:t>
            </a:r>
          </a:p>
          <a:p>
            <a:pPr eaLnBrk="1" hangingPunct="1">
              <a:lnSpc>
                <a:spcPct val="80000"/>
              </a:lnSpc>
            </a:pPr>
            <a:r>
              <a:rPr lang="en-US" sz="1000" smtClean="0">
                <a:hlinkClick r:id="rId21"/>
              </a:rPr>
              <a:t>Mary Berner,</a:t>
            </a:r>
            <a:r>
              <a:rPr lang="en-US" sz="1000" smtClean="0"/>
              <a:t> Reader's Digest Association (#738) </a:t>
            </a:r>
          </a:p>
          <a:p>
            <a:pPr eaLnBrk="1" hangingPunct="1">
              <a:lnSpc>
                <a:spcPct val="80000"/>
              </a:lnSpc>
            </a:pPr>
            <a:r>
              <a:rPr lang="en-US" sz="1000" smtClean="0">
                <a:hlinkClick r:id="rId22"/>
              </a:rPr>
              <a:t>Constance H. Lau,</a:t>
            </a:r>
            <a:r>
              <a:rPr lang="en-US" sz="1000" smtClean="0"/>
              <a:t> Hawaiian Electric Industries, Inc. (#759) </a:t>
            </a:r>
          </a:p>
          <a:p>
            <a:pPr eaLnBrk="1" hangingPunct="1">
              <a:lnSpc>
                <a:spcPct val="80000"/>
              </a:lnSpc>
            </a:pPr>
            <a:r>
              <a:rPr lang="en-US" sz="1000" smtClean="0">
                <a:hlinkClick r:id="rId23"/>
              </a:rPr>
              <a:t>Mary Agnes (Maggie) Wilderotter, </a:t>
            </a:r>
            <a:r>
              <a:rPr lang="en-US" sz="1000" smtClean="0"/>
              <a:t>Frontier Communications (#794) </a:t>
            </a:r>
          </a:p>
          <a:p>
            <a:pPr eaLnBrk="1" hangingPunct="1">
              <a:lnSpc>
                <a:spcPct val="80000"/>
              </a:lnSpc>
            </a:pPr>
            <a:r>
              <a:rPr lang="en-US" sz="1000" smtClean="0">
                <a:hlinkClick r:id="rId24"/>
              </a:rPr>
              <a:t>Cindy B. Taylor,</a:t>
            </a:r>
            <a:r>
              <a:rPr lang="en-US" sz="1000" smtClean="0"/>
              <a:t> Oil States International, Inc. (#796) </a:t>
            </a:r>
          </a:p>
          <a:p>
            <a:pPr eaLnBrk="1" hangingPunct="1">
              <a:lnSpc>
                <a:spcPct val="80000"/>
              </a:lnSpc>
            </a:pPr>
            <a:r>
              <a:rPr lang="en-US" sz="1000" smtClean="0">
                <a:hlinkClick r:id="rId25"/>
              </a:rPr>
              <a:t>Catherine Burzik,</a:t>
            </a:r>
            <a:r>
              <a:rPr lang="en-US" sz="1000" smtClean="0"/>
              <a:t> Kinetic Concepts (#833) </a:t>
            </a:r>
          </a:p>
          <a:p>
            <a:pPr eaLnBrk="1" hangingPunct="1">
              <a:lnSpc>
                <a:spcPct val="80000"/>
              </a:lnSpc>
            </a:pPr>
            <a:r>
              <a:rPr lang="en-US" sz="1000" smtClean="0">
                <a:hlinkClick r:id="rId26"/>
              </a:rPr>
              <a:t>Tamara L. Lundgren,</a:t>
            </a:r>
            <a:r>
              <a:rPr lang="en-US" sz="1000" smtClean="0"/>
              <a:t> Schnitzer Steel Industries (#863)  </a:t>
            </a:r>
          </a:p>
          <a:p>
            <a:pPr eaLnBrk="1" hangingPunct="1">
              <a:lnSpc>
                <a:spcPct val="80000"/>
              </a:lnSpc>
            </a:pPr>
            <a:r>
              <a:rPr lang="en-US" sz="1000" smtClean="0">
                <a:hlinkClick r:id="rId27"/>
              </a:rPr>
              <a:t>Katherine (Kay) L. Krill, </a:t>
            </a:r>
            <a:r>
              <a:rPr lang="en-US" sz="1000" smtClean="0"/>
              <a:t>AnnTaylor Stores Corporation (#888) </a:t>
            </a:r>
          </a:p>
          <a:p>
            <a:pPr eaLnBrk="1" hangingPunct="1">
              <a:lnSpc>
                <a:spcPct val="80000"/>
              </a:lnSpc>
            </a:pPr>
            <a:r>
              <a:rPr lang="en-US" sz="1000" smtClean="0">
                <a:hlinkClick r:id="rId28"/>
              </a:rPr>
              <a:t>Sara Mathew</a:t>
            </a:r>
            <a:r>
              <a:rPr lang="en-US" sz="1000" smtClean="0"/>
              <a:t>, Dun &amp; Bradstreet, Inc. (#940) </a:t>
            </a:r>
          </a:p>
          <a:p>
            <a:pPr eaLnBrk="1" hangingPunct="1">
              <a:lnSpc>
                <a:spcPct val="80000"/>
              </a:lnSpc>
            </a:pPr>
            <a:r>
              <a:rPr lang="en-US" sz="1000" smtClean="0">
                <a:hlinkClick r:id="rId29"/>
              </a:rPr>
              <a:t>Patricia Gallup,</a:t>
            </a:r>
            <a:r>
              <a:rPr lang="en-US" sz="1000" smtClean="0"/>
              <a:t> PC Connection, Inc. (#990) </a:t>
            </a:r>
          </a:p>
          <a:p>
            <a:pPr algn="r" eaLnBrk="1" hangingPunct="1">
              <a:lnSpc>
                <a:spcPct val="80000"/>
              </a:lnSpc>
              <a:buFontTx/>
              <a:buNone/>
            </a:pPr>
            <a:r>
              <a:rPr lang="en-US" sz="1400" b="1" smtClean="0"/>
              <a:t>Published: June 2010</a:t>
            </a:r>
            <a:r>
              <a:rPr lang="en-US" sz="1000" smtClean="0"/>
              <a:t> </a:t>
            </a:r>
          </a:p>
          <a:p>
            <a:pPr eaLnBrk="1" hangingPunct="1">
              <a:lnSpc>
                <a:spcPct val="80000"/>
              </a:lnSpc>
            </a:pPr>
            <a:endParaRPr lang="en-US" sz="1000" smtClean="0"/>
          </a:p>
        </p:txBody>
      </p:sp>
      <p:sp>
        <p:nvSpPr>
          <p:cNvPr id="3076" name="Rectangle 4"/>
          <p:cNvSpPr>
            <a:spLocks noGrp="1" noChangeArrowheads="1"/>
          </p:cNvSpPr>
          <p:nvPr>
            <p:ph type="title"/>
          </p:nvPr>
        </p:nvSpPr>
        <p:spPr/>
        <p:txBody>
          <a:bodyPr/>
          <a:lstStyle/>
          <a:p>
            <a:pPr algn="l" eaLnBrk="1" hangingPunct="1"/>
            <a:r>
              <a:rPr lang="en-US" sz="4000" smtClean="0"/>
              <a:t>US Women in Business 2010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blinds(horizontal)">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box(in)">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box(in)">
                                      <p:cBhvr>
                                        <p:cTn id="17" dur="500"/>
                                        <p:tgtEl>
                                          <p:spTgt spid="3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box(in)">
                                      <p:cBhvr>
                                        <p:cTn id="22" dur="500"/>
                                        <p:tgtEl>
                                          <p:spTgt spid="30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075">
                                            <p:txEl>
                                              <p:pRg st="4" end="4"/>
                                            </p:txEl>
                                          </p:spTgt>
                                        </p:tgtEl>
                                        <p:attrNameLst>
                                          <p:attrName>style.visibility</p:attrName>
                                        </p:attrNameLst>
                                      </p:cBhvr>
                                      <p:to>
                                        <p:strVal val="visible"/>
                                      </p:to>
                                    </p:set>
                                    <p:animEffect transition="in" filter="box(in)">
                                      <p:cBhvr>
                                        <p:cTn id="27" dur="500"/>
                                        <p:tgtEl>
                                          <p:spTgt spid="30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075">
                                            <p:txEl>
                                              <p:pRg st="5" end="5"/>
                                            </p:txEl>
                                          </p:spTgt>
                                        </p:tgtEl>
                                        <p:attrNameLst>
                                          <p:attrName>style.visibility</p:attrName>
                                        </p:attrNameLst>
                                      </p:cBhvr>
                                      <p:to>
                                        <p:strVal val="visible"/>
                                      </p:to>
                                    </p:set>
                                    <p:animEffect transition="in" filter="box(in)">
                                      <p:cBhvr>
                                        <p:cTn id="32" dur="500"/>
                                        <p:tgtEl>
                                          <p:spTgt spid="307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075">
                                            <p:txEl>
                                              <p:pRg st="6" end="6"/>
                                            </p:txEl>
                                          </p:spTgt>
                                        </p:tgtEl>
                                        <p:attrNameLst>
                                          <p:attrName>style.visibility</p:attrName>
                                        </p:attrNameLst>
                                      </p:cBhvr>
                                      <p:to>
                                        <p:strVal val="visible"/>
                                      </p:to>
                                    </p:set>
                                    <p:animEffect transition="in" filter="box(in)">
                                      <p:cBhvr>
                                        <p:cTn id="37" dur="500"/>
                                        <p:tgtEl>
                                          <p:spTgt spid="307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075">
                                            <p:txEl>
                                              <p:pRg st="7" end="7"/>
                                            </p:txEl>
                                          </p:spTgt>
                                        </p:tgtEl>
                                        <p:attrNameLst>
                                          <p:attrName>style.visibility</p:attrName>
                                        </p:attrNameLst>
                                      </p:cBhvr>
                                      <p:to>
                                        <p:strVal val="visible"/>
                                      </p:to>
                                    </p:set>
                                    <p:animEffect transition="in" filter="box(in)">
                                      <p:cBhvr>
                                        <p:cTn id="42" dur="500"/>
                                        <p:tgtEl>
                                          <p:spTgt spid="307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075">
                                            <p:txEl>
                                              <p:pRg st="8" end="8"/>
                                            </p:txEl>
                                          </p:spTgt>
                                        </p:tgtEl>
                                        <p:attrNameLst>
                                          <p:attrName>style.visibility</p:attrName>
                                        </p:attrNameLst>
                                      </p:cBhvr>
                                      <p:to>
                                        <p:strVal val="visible"/>
                                      </p:to>
                                    </p:set>
                                    <p:animEffect transition="in" filter="box(in)">
                                      <p:cBhvr>
                                        <p:cTn id="47" dur="500"/>
                                        <p:tgtEl>
                                          <p:spTgt spid="307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075">
                                            <p:txEl>
                                              <p:pRg st="9" end="9"/>
                                            </p:txEl>
                                          </p:spTgt>
                                        </p:tgtEl>
                                        <p:attrNameLst>
                                          <p:attrName>style.visibility</p:attrName>
                                        </p:attrNameLst>
                                      </p:cBhvr>
                                      <p:to>
                                        <p:strVal val="visible"/>
                                      </p:to>
                                    </p:set>
                                    <p:animEffect transition="in" filter="box(in)">
                                      <p:cBhvr>
                                        <p:cTn id="52" dur="500"/>
                                        <p:tgtEl>
                                          <p:spTgt spid="307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075">
                                            <p:txEl>
                                              <p:pRg st="10" end="10"/>
                                            </p:txEl>
                                          </p:spTgt>
                                        </p:tgtEl>
                                        <p:attrNameLst>
                                          <p:attrName>style.visibility</p:attrName>
                                        </p:attrNameLst>
                                      </p:cBhvr>
                                      <p:to>
                                        <p:strVal val="visible"/>
                                      </p:to>
                                    </p:set>
                                    <p:animEffect transition="in" filter="box(in)">
                                      <p:cBhvr>
                                        <p:cTn id="57" dur="500"/>
                                        <p:tgtEl>
                                          <p:spTgt spid="307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3075">
                                            <p:txEl>
                                              <p:pRg st="11" end="11"/>
                                            </p:txEl>
                                          </p:spTgt>
                                        </p:tgtEl>
                                        <p:attrNameLst>
                                          <p:attrName>style.visibility</p:attrName>
                                        </p:attrNameLst>
                                      </p:cBhvr>
                                      <p:to>
                                        <p:strVal val="visible"/>
                                      </p:to>
                                    </p:set>
                                    <p:animEffect transition="in" filter="box(in)">
                                      <p:cBhvr>
                                        <p:cTn id="62" dur="500"/>
                                        <p:tgtEl>
                                          <p:spTgt spid="3075">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3075">
                                            <p:txEl>
                                              <p:pRg st="12" end="12"/>
                                            </p:txEl>
                                          </p:spTgt>
                                        </p:tgtEl>
                                        <p:attrNameLst>
                                          <p:attrName>style.visibility</p:attrName>
                                        </p:attrNameLst>
                                      </p:cBhvr>
                                      <p:to>
                                        <p:strVal val="visible"/>
                                      </p:to>
                                    </p:set>
                                    <p:animEffect transition="in" filter="box(in)">
                                      <p:cBhvr>
                                        <p:cTn id="67" dur="500"/>
                                        <p:tgtEl>
                                          <p:spTgt spid="3075">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3075">
                                            <p:txEl>
                                              <p:pRg st="13" end="13"/>
                                            </p:txEl>
                                          </p:spTgt>
                                        </p:tgtEl>
                                        <p:attrNameLst>
                                          <p:attrName>style.visibility</p:attrName>
                                        </p:attrNameLst>
                                      </p:cBhvr>
                                      <p:to>
                                        <p:strVal val="visible"/>
                                      </p:to>
                                    </p:set>
                                    <p:animEffect transition="in" filter="box(in)">
                                      <p:cBhvr>
                                        <p:cTn id="72" dur="500"/>
                                        <p:tgtEl>
                                          <p:spTgt spid="3075">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3075">
                                            <p:txEl>
                                              <p:pRg st="14" end="14"/>
                                            </p:txEl>
                                          </p:spTgt>
                                        </p:tgtEl>
                                        <p:attrNameLst>
                                          <p:attrName>style.visibility</p:attrName>
                                        </p:attrNameLst>
                                      </p:cBhvr>
                                      <p:to>
                                        <p:strVal val="visible"/>
                                      </p:to>
                                    </p:set>
                                    <p:animEffect transition="in" filter="box(in)">
                                      <p:cBhvr>
                                        <p:cTn id="77" dur="500"/>
                                        <p:tgtEl>
                                          <p:spTgt spid="3075">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3075">
                                            <p:txEl>
                                              <p:pRg st="15" end="15"/>
                                            </p:txEl>
                                          </p:spTgt>
                                        </p:tgtEl>
                                        <p:attrNameLst>
                                          <p:attrName>style.visibility</p:attrName>
                                        </p:attrNameLst>
                                      </p:cBhvr>
                                      <p:to>
                                        <p:strVal val="visible"/>
                                      </p:to>
                                    </p:set>
                                    <p:animEffect transition="in" filter="box(in)">
                                      <p:cBhvr>
                                        <p:cTn id="82" dur="500"/>
                                        <p:tgtEl>
                                          <p:spTgt spid="3075">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3075">
                                            <p:txEl>
                                              <p:pRg st="17" end="17"/>
                                            </p:txEl>
                                          </p:spTgt>
                                        </p:tgtEl>
                                        <p:attrNameLst>
                                          <p:attrName>style.visibility</p:attrName>
                                        </p:attrNameLst>
                                      </p:cBhvr>
                                      <p:to>
                                        <p:strVal val="visible"/>
                                      </p:to>
                                    </p:set>
                                    <p:animEffect transition="in" filter="box(in)">
                                      <p:cBhvr>
                                        <p:cTn id="87" dur="500"/>
                                        <p:tgtEl>
                                          <p:spTgt spid="3075">
                                            <p:txEl>
                                              <p:pRg st="17" end="17"/>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3075">
                                            <p:txEl>
                                              <p:pRg st="18" end="18"/>
                                            </p:txEl>
                                          </p:spTgt>
                                        </p:tgtEl>
                                        <p:attrNameLst>
                                          <p:attrName>style.visibility</p:attrName>
                                        </p:attrNameLst>
                                      </p:cBhvr>
                                      <p:to>
                                        <p:strVal val="visible"/>
                                      </p:to>
                                    </p:set>
                                    <p:animEffect transition="in" filter="box(in)">
                                      <p:cBhvr>
                                        <p:cTn id="92" dur="500"/>
                                        <p:tgtEl>
                                          <p:spTgt spid="3075">
                                            <p:txEl>
                                              <p:pRg st="18" end="18"/>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3075">
                                            <p:txEl>
                                              <p:pRg st="19" end="19"/>
                                            </p:txEl>
                                          </p:spTgt>
                                        </p:tgtEl>
                                        <p:attrNameLst>
                                          <p:attrName>style.visibility</p:attrName>
                                        </p:attrNameLst>
                                      </p:cBhvr>
                                      <p:to>
                                        <p:strVal val="visible"/>
                                      </p:to>
                                    </p:set>
                                    <p:animEffect transition="in" filter="box(in)">
                                      <p:cBhvr>
                                        <p:cTn id="97" dur="500"/>
                                        <p:tgtEl>
                                          <p:spTgt spid="3075">
                                            <p:txEl>
                                              <p:pRg st="19" end="19"/>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3075">
                                            <p:txEl>
                                              <p:pRg st="20" end="20"/>
                                            </p:txEl>
                                          </p:spTgt>
                                        </p:tgtEl>
                                        <p:attrNameLst>
                                          <p:attrName>style.visibility</p:attrName>
                                        </p:attrNameLst>
                                      </p:cBhvr>
                                      <p:to>
                                        <p:strVal val="visible"/>
                                      </p:to>
                                    </p:set>
                                    <p:animEffect transition="in" filter="box(in)">
                                      <p:cBhvr>
                                        <p:cTn id="102" dur="500"/>
                                        <p:tgtEl>
                                          <p:spTgt spid="3075">
                                            <p:txEl>
                                              <p:pRg st="20" end="2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4" presetClass="entr" presetSubtype="16" fill="hold" grpId="0" nodeType="clickEffect">
                                  <p:stCondLst>
                                    <p:cond delay="0"/>
                                  </p:stCondLst>
                                  <p:childTnLst>
                                    <p:set>
                                      <p:cBhvr>
                                        <p:cTn id="106" dur="1" fill="hold">
                                          <p:stCondLst>
                                            <p:cond delay="0"/>
                                          </p:stCondLst>
                                        </p:cTn>
                                        <p:tgtEl>
                                          <p:spTgt spid="3075">
                                            <p:txEl>
                                              <p:pRg st="21" end="21"/>
                                            </p:txEl>
                                          </p:spTgt>
                                        </p:tgtEl>
                                        <p:attrNameLst>
                                          <p:attrName>style.visibility</p:attrName>
                                        </p:attrNameLst>
                                      </p:cBhvr>
                                      <p:to>
                                        <p:strVal val="visible"/>
                                      </p:to>
                                    </p:set>
                                    <p:animEffect transition="in" filter="box(in)">
                                      <p:cBhvr>
                                        <p:cTn id="107" dur="500"/>
                                        <p:tgtEl>
                                          <p:spTgt spid="3075">
                                            <p:txEl>
                                              <p:pRg st="21" end="21"/>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4" presetClass="entr" presetSubtype="16" fill="hold" grpId="0" nodeType="clickEffect">
                                  <p:stCondLst>
                                    <p:cond delay="0"/>
                                  </p:stCondLst>
                                  <p:childTnLst>
                                    <p:set>
                                      <p:cBhvr>
                                        <p:cTn id="111" dur="1" fill="hold">
                                          <p:stCondLst>
                                            <p:cond delay="0"/>
                                          </p:stCondLst>
                                        </p:cTn>
                                        <p:tgtEl>
                                          <p:spTgt spid="3075">
                                            <p:txEl>
                                              <p:pRg st="22" end="22"/>
                                            </p:txEl>
                                          </p:spTgt>
                                        </p:tgtEl>
                                        <p:attrNameLst>
                                          <p:attrName>style.visibility</p:attrName>
                                        </p:attrNameLst>
                                      </p:cBhvr>
                                      <p:to>
                                        <p:strVal val="visible"/>
                                      </p:to>
                                    </p:set>
                                    <p:animEffect transition="in" filter="box(in)">
                                      <p:cBhvr>
                                        <p:cTn id="112" dur="500"/>
                                        <p:tgtEl>
                                          <p:spTgt spid="3075">
                                            <p:txEl>
                                              <p:pRg st="22" end="22"/>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4" presetClass="entr" presetSubtype="16" fill="hold" grpId="0" nodeType="clickEffect">
                                  <p:stCondLst>
                                    <p:cond delay="0"/>
                                  </p:stCondLst>
                                  <p:childTnLst>
                                    <p:set>
                                      <p:cBhvr>
                                        <p:cTn id="116" dur="1" fill="hold">
                                          <p:stCondLst>
                                            <p:cond delay="0"/>
                                          </p:stCondLst>
                                        </p:cTn>
                                        <p:tgtEl>
                                          <p:spTgt spid="3075">
                                            <p:txEl>
                                              <p:pRg st="23" end="23"/>
                                            </p:txEl>
                                          </p:spTgt>
                                        </p:tgtEl>
                                        <p:attrNameLst>
                                          <p:attrName>style.visibility</p:attrName>
                                        </p:attrNameLst>
                                      </p:cBhvr>
                                      <p:to>
                                        <p:strVal val="visible"/>
                                      </p:to>
                                    </p:set>
                                    <p:animEffect transition="in" filter="box(in)">
                                      <p:cBhvr>
                                        <p:cTn id="117" dur="500"/>
                                        <p:tgtEl>
                                          <p:spTgt spid="3075">
                                            <p:txEl>
                                              <p:pRg st="23" end="23"/>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4" presetClass="entr" presetSubtype="16" fill="hold" grpId="0" nodeType="clickEffect">
                                  <p:stCondLst>
                                    <p:cond delay="0"/>
                                  </p:stCondLst>
                                  <p:childTnLst>
                                    <p:set>
                                      <p:cBhvr>
                                        <p:cTn id="121" dur="1" fill="hold">
                                          <p:stCondLst>
                                            <p:cond delay="0"/>
                                          </p:stCondLst>
                                        </p:cTn>
                                        <p:tgtEl>
                                          <p:spTgt spid="3075">
                                            <p:txEl>
                                              <p:pRg st="24" end="24"/>
                                            </p:txEl>
                                          </p:spTgt>
                                        </p:tgtEl>
                                        <p:attrNameLst>
                                          <p:attrName>style.visibility</p:attrName>
                                        </p:attrNameLst>
                                      </p:cBhvr>
                                      <p:to>
                                        <p:strVal val="visible"/>
                                      </p:to>
                                    </p:set>
                                    <p:animEffect transition="in" filter="box(in)">
                                      <p:cBhvr>
                                        <p:cTn id="122" dur="500"/>
                                        <p:tgtEl>
                                          <p:spTgt spid="3075">
                                            <p:txEl>
                                              <p:pRg st="24" end="24"/>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4" presetClass="entr" presetSubtype="16" fill="hold" grpId="0" nodeType="clickEffect">
                                  <p:stCondLst>
                                    <p:cond delay="0"/>
                                  </p:stCondLst>
                                  <p:childTnLst>
                                    <p:set>
                                      <p:cBhvr>
                                        <p:cTn id="126" dur="1" fill="hold">
                                          <p:stCondLst>
                                            <p:cond delay="0"/>
                                          </p:stCondLst>
                                        </p:cTn>
                                        <p:tgtEl>
                                          <p:spTgt spid="3075">
                                            <p:txEl>
                                              <p:pRg st="25" end="25"/>
                                            </p:txEl>
                                          </p:spTgt>
                                        </p:tgtEl>
                                        <p:attrNameLst>
                                          <p:attrName>style.visibility</p:attrName>
                                        </p:attrNameLst>
                                      </p:cBhvr>
                                      <p:to>
                                        <p:strVal val="visible"/>
                                      </p:to>
                                    </p:set>
                                    <p:animEffect transition="in" filter="box(in)">
                                      <p:cBhvr>
                                        <p:cTn id="127" dur="500"/>
                                        <p:tgtEl>
                                          <p:spTgt spid="3075">
                                            <p:txEl>
                                              <p:pRg st="25" end="25"/>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4" presetClass="entr" presetSubtype="16" fill="hold" grpId="0" nodeType="clickEffect">
                                  <p:stCondLst>
                                    <p:cond delay="0"/>
                                  </p:stCondLst>
                                  <p:childTnLst>
                                    <p:set>
                                      <p:cBhvr>
                                        <p:cTn id="131" dur="1" fill="hold">
                                          <p:stCondLst>
                                            <p:cond delay="0"/>
                                          </p:stCondLst>
                                        </p:cTn>
                                        <p:tgtEl>
                                          <p:spTgt spid="3075">
                                            <p:txEl>
                                              <p:pRg st="26" end="26"/>
                                            </p:txEl>
                                          </p:spTgt>
                                        </p:tgtEl>
                                        <p:attrNameLst>
                                          <p:attrName>style.visibility</p:attrName>
                                        </p:attrNameLst>
                                      </p:cBhvr>
                                      <p:to>
                                        <p:strVal val="visible"/>
                                      </p:to>
                                    </p:set>
                                    <p:animEffect transition="in" filter="box(in)">
                                      <p:cBhvr>
                                        <p:cTn id="132" dur="500"/>
                                        <p:tgtEl>
                                          <p:spTgt spid="3075">
                                            <p:txEl>
                                              <p:pRg st="26" end="26"/>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4" presetClass="entr" presetSubtype="16" fill="hold" grpId="0" nodeType="clickEffect">
                                  <p:stCondLst>
                                    <p:cond delay="0"/>
                                  </p:stCondLst>
                                  <p:childTnLst>
                                    <p:set>
                                      <p:cBhvr>
                                        <p:cTn id="136" dur="1" fill="hold">
                                          <p:stCondLst>
                                            <p:cond delay="0"/>
                                          </p:stCondLst>
                                        </p:cTn>
                                        <p:tgtEl>
                                          <p:spTgt spid="3075">
                                            <p:txEl>
                                              <p:pRg st="27" end="27"/>
                                            </p:txEl>
                                          </p:spTgt>
                                        </p:tgtEl>
                                        <p:attrNameLst>
                                          <p:attrName>style.visibility</p:attrName>
                                        </p:attrNameLst>
                                      </p:cBhvr>
                                      <p:to>
                                        <p:strVal val="visible"/>
                                      </p:to>
                                    </p:set>
                                    <p:animEffect transition="in" filter="box(in)">
                                      <p:cBhvr>
                                        <p:cTn id="137" dur="500"/>
                                        <p:tgtEl>
                                          <p:spTgt spid="3075">
                                            <p:txEl>
                                              <p:pRg st="27" end="27"/>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4" presetClass="entr" presetSubtype="16" fill="hold" grpId="0" nodeType="clickEffect">
                                  <p:stCondLst>
                                    <p:cond delay="0"/>
                                  </p:stCondLst>
                                  <p:childTnLst>
                                    <p:set>
                                      <p:cBhvr>
                                        <p:cTn id="141" dur="1" fill="hold">
                                          <p:stCondLst>
                                            <p:cond delay="0"/>
                                          </p:stCondLst>
                                        </p:cTn>
                                        <p:tgtEl>
                                          <p:spTgt spid="3075">
                                            <p:txEl>
                                              <p:pRg st="28" end="28"/>
                                            </p:txEl>
                                          </p:spTgt>
                                        </p:tgtEl>
                                        <p:attrNameLst>
                                          <p:attrName>style.visibility</p:attrName>
                                        </p:attrNameLst>
                                      </p:cBhvr>
                                      <p:to>
                                        <p:strVal val="visible"/>
                                      </p:to>
                                    </p:set>
                                    <p:animEffect transition="in" filter="box(in)">
                                      <p:cBhvr>
                                        <p:cTn id="142" dur="500"/>
                                        <p:tgtEl>
                                          <p:spTgt spid="3075">
                                            <p:txEl>
                                              <p:pRg st="28" end="28"/>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4" presetClass="entr" presetSubtype="16" fill="hold" grpId="0" nodeType="clickEffect">
                                  <p:stCondLst>
                                    <p:cond delay="0"/>
                                  </p:stCondLst>
                                  <p:childTnLst>
                                    <p:set>
                                      <p:cBhvr>
                                        <p:cTn id="146" dur="1" fill="hold">
                                          <p:stCondLst>
                                            <p:cond delay="0"/>
                                          </p:stCondLst>
                                        </p:cTn>
                                        <p:tgtEl>
                                          <p:spTgt spid="3075">
                                            <p:txEl>
                                              <p:pRg st="29" end="29"/>
                                            </p:txEl>
                                          </p:spTgt>
                                        </p:tgtEl>
                                        <p:attrNameLst>
                                          <p:attrName>style.visibility</p:attrName>
                                        </p:attrNameLst>
                                      </p:cBhvr>
                                      <p:to>
                                        <p:strVal val="visible"/>
                                      </p:to>
                                    </p:set>
                                    <p:animEffect transition="in" filter="box(in)">
                                      <p:cBhvr>
                                        <p:cTn id="147" dur="500"/>
                                        <p:tgtEl>
                                          <p:spTgt spid="3075">
                                            <p:txEl>
                                              <p:pRg st="29" end="29"/>
                                            </p:txEl>
                                          </p:spTgt>
                                        </p:tgtEl>
                                      </p:cBhvr>
                                    </p:animEffect>
                                  </p:childTnLst>
                                </p:cTn>
                              </p:par>
                            </p:childTnLst>
                          </p:cTn>
                        </p:par>
                      </p:childTnLst>
                    </p:cTn>
                  </p:par>
                  <p:par>
                    <p:cTn id="148" fill="hold">
                      <p:stCondLst>
                        <p:cond delay="indefinite"/>
                      </p:stCondLst>
                      <p:childTnLst>
                        <p:par>
                          <p:cTn id="149" fill="hold">
                            <p:stCondLst>
                              <p:cond delay="0"/>
                            </p:stCondLst>
                            <p:childTnLst>
                              <p:par>
                                <p:cTn id="150" presetID="4" presetClass="entr" presetSubtype="16" fill="hold" grpId="0" nodeType="clickEffect">
                                  <p:stCondLst>
                                    <p:cond delay="0"/>
                                  </p:stCondLst>
                                  <p:childTnLst>
                                    <p:set>
                                      <p:cBhvr>
                                        <p:cTn id="151" dur="1" fill="hold">
                                          <p:stCondLst>
                                            <p:cond delay="0"/>
                                          </p:stCondLst>
                                        </p:cTn>
                                        <p:tgtEl>
                                          <p:spTgt spid="3075">
                                            <p:txEl>
                                              <p:pRg st="30" end="30"/>
                                            </p:txEl>
                                          </p:spTgt>
                                        </p:tgtEl>
                                        <p:attrNameLst>
                                          <p:attrName>style.visibility</p:attrName>
                                        </p:attrNameLst>
                                      </p:cBhvr>
                                      <p:to>
                                        <p:strVal val="visible"/>
                                      </p:to>
                                    </p:set>
                                    <p:animEffect transition="in" filter="box(in)">
                                      <p:cBhvr>
                                        <p:cTn id="152" dur="500"/>
                                        <p:tgtEl>
                                          <p:spTgt spid="3075">
                                            <p:txEl>
                                              <p:pRg st="30" end="30"/>
                                            </p:txEl>
                                          </p:spTgt>
                                        </p:tgtEl>
                                      </p:cBhvr>
                                    </p:animEffect>
                                  </p:childTnLst>
                                </p:cTn>
                              </p:par>
                            </p:childTnLst>
                          </p:cTn>
                        </p:par>
                      </p:childTnLst>
                    </p:cTn>
                  </p:par>
                  <p:par>
                    <p:cTn id="153" fill="hold">
                      <p:stCondLst>
                        <p:cond delay="indefinite"/>
                      </p:stCondLst>
                      <p:childTnLst>
                        <p:par>
                          <p:cTn id="154" fill="hold">
                            <p:stCondLst>
                              <p:cond delay="0"/>
                            </p:stCondLst>
                            <p:childTnLst>
                              <p:par>
                                <p:cTn id="155" presetID="4" presetClass="entr" presetSubtype="16" fill="hold" grpId="0" nodeType="clickEffect">
                                  <p:stCondLst>
                                    <p:cond delay="0"/>
                                  </p:stCondLst>
                                  <p:childTnLst>
                                    <p:set>
                                      <p:cBhvr>
                                        <p:cTn id="156" dur="1" fill="hold">
                                          <p:stCondLst>
                                            <p:cond delay="0"/>
                                          </p:stCondLst>
                                        </p:cTn>
                                        <p:tgtEl>
                                          <p:spTgt spid="3075">
                                            <p:txEl>
                                              <p:pRg st="31" end="31"/>
                                            </p:txEl>
                                          </p:spTgt>
                                        </p:tgtEl>
                                        <p:attrNameLst>
                                          <p:attrName>style.visibility</p:attrName>
                                        </p:attrNameLst>
                                      </p:cBhvr>
                                      <p:to>
                                        <p:strVal val="visible"/>
                                      </p:to>
                                    </p:set>
                                    <p:animEffect transition="in" filter="box(in)">
                                      <p:cBhvr>
                                        <p:cTn id="157" dur="500"/>
                                        <p:tgtEl>
                                          <p:spTgt spid="3075">
                                            <p:txEl>
                                              <p:pRg st="31" end="31"/>
                                            </p:txEl>
                                          </p:spTgt>
                                        </p:tgtEl>
                                      </p:cBhvr>
                                    </p:animEffect>
                                  </p:childTnLst>
                                </p:cTn>
                              </p:par>
                            </p:childTnLst>
                          </p:cTn>
                        </p:par>
                      </p:childTnLst>
                    </p:cTn>
                  </p:par>
                  <p:par>
                    <p:cTn id="158" fill="hold">
                      <p:stCondLst>
                        <p:cond delay="indefinite"/>
                      </p:stCondLst>
                      <p:childTnLst>
                        <p:par>
                          <p:cTn id="159" fill="hold">
                            <p:stCondLst>
                              <p:cond delay="0"/>
                            </p:stCondLst>
                            <p:childTnLst>
                              <p:par>
                                <p:cTn id="160" presetID="4" presetClass="entr" presetSubtype="16" fill="hold" grpId="0" nodeType="clickEffect">
                                  <p:stCondLst>
                                    <p:cond delay="0"/>
                                  </p:stCondLst>
                                  <p:childTnLst>
                                    <p:set>
                                      <p:cBhvr>
                                        <p:cTn id="161" dur="1" fill="hold">
                                          <p:stCondLst>
                                            <p:cond delay="0"/>
                                          </p:stCondLst>
                                        </p:cTn>
                                        <p:tgtEl>
                                          <p:spTgt spid="3075">
                                            <p:txEl>
                                              <p:pRg st="32" end="32"/>
                                            </p:txEl>
                                          </p:spTgt>
                                        </p:tgtEl>
                                        <p:attrNameLst>
                                          <p:attrName>style.visibility</p:attrName>
                                        </p:attrNameLst>
                                      </p:cBhvr>
                                      <p:to>
                                        <p:strVal val="visible"/>
                                      </p:to>
                                    </p:set>
                                    <p:animEffect transition="in" filter="box(in)">
                                      <p:cBhvr>
                                        <p:cTn id="162" dur="500"/>
                                        <p:tgtEl>
                                          <p:spTgt spid="3075">
                                            <p:txEl>
                                              <p:pRg st="32" end="3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P spid="307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cstate="print"/>
          <a:srcRect/>
          <a:stretch>
            <a:fillRect/>
          </a:stretch>
        </p:blipFill>
        <p:spPr>
          <a:xfrm>
            <a:off x="2057400" y="1600200"/>
            <a:ext cx="4927600" cy="4525963"/>
          </a:xfrm>
          <a:noFill/>
        </p:spPr>
      </p:pic>
      <p:sp>
        <p:nvSpPr>
          <p:cNvPr id="11267" name="Rectangle 6"/>
          <p:cNvSpPr>
            <a:spLocks noGrp="1" noChangeArrowheads="1"/>
          </p:cNvSpPr>
          <p:nvPr>
            <p:ph type="title"/>
          </p:nvPr>
        </p:nvSpPr>
        <p:spPr/>
        <p:txBody>
          <a:bodyPr/>
          <a:lstStyle/>
          <a:p>
            <a:pPr eaLnBrk="1" hangingPunct="1"/>
            <a:r>
              <a:rPr lang="en-US" sz="3600" dirty="0" smtClean="0"/>
              <a:t>U.S. Women in Business 2011</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21589" t="35356" r="38425" b="15819"/>
          <a:stretch/>
        </p:blipFill>
        <p:spPr>
          <a:xfrm>
            <a:off x="1815663" y="1688432"/>
            <a:ext cx="5575737" cy="4255167"/>
          </a:xfrm>
          <a:prstGeom prst="rect">
            <a:avLst/>
          </a:prstGeom>
        </p:spPr>
      </p:pic>
      <p:sp>
        <p:nvSpPr>
          <p:cNvPr id="5" name="Rectangle 6"/>
          <p:cNvSpPr>
            <a:spLocks noGrp="1" noChangeArrowheads="1"/>
          </p:cNvSpPr>
          <p:nvPr>
            <p:ph type="title"/>
          </p:nvPr>
        </p:nvSpPr>
        <p:spPr/>
        <p:txBody>
          <a:bodyPr/>
          <a:lstStyle/>
          <a:p>
            <a:pPr eaLnBrk="1" hangingPunct="1"/>
            <a:r>
              <a:rPr lang="en-US" sz="3600" dirty="0" smtClean="0"/>
              <a:t>U.S. Women in Business 2015</a:t>
            </a:r>
          </a:p>
        </p:txBody>
      </p:sp>
    </p:spTree>
    <p:extLst>
      <p:ext uri="{BB962C8B-B14F-4D97-AF65-F5344CB8AC3E}">
        <p14:creationId xmlns:p14="http://schemas.microsoft.com/office/powerpoint/2010/main" val="1334144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3200"/>
            <a:ext cx="8229600" cy="1143000"/>
          </a:xfrm>
        </p:spPr>
        <p:txBody>
          <a:bodyPr/>
          <a:lstStyle/>
          <a:p>
            <a:r>
              <a:rPr lang="en-US" smtClean="0"/>
              <a:t>Canadian Women in Business </a:t>
            </a:r>
            <a:br>
              <a:rPr lang="en-US" smtClean="0"/>
            </a:br>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3600" smtClean="0"/>
              <a:t>Canadian Women in Business 2010</a:t>
            </a:r>
          </a:p>
        </p:txBody>
      </p:sp>
      <p:pic>
        <p:nvPicPr>
          <p:cNvPr id="13315" name="Picture 5" descr="canadianpyr07-06-10"/>
          <p:cNvPicPr>
            <a:picLocks noChangeAspect="1" noChangeArrowheads="1"/>
          </p:cNvPicPr>
          <p:nvPr/>
        </p:nvPicPr>
        <p:blipFill>
          <a:blip r:embed="rId2" cstate="print"/>
          <a:srcRect b="35910"/>
          <a:stretch>
            <a:fillRect/>
          </a:stretch>
        </p:blipFill>
        <p:spPr bwMode="auto">
          <a:xfrm>
            <a:off x="2590800" y="1676400"/>
            <a:ext cx="3962400" cy="306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609600" y="1447800"/>
            <a:ext cx="6934200" cy="5105400"/>
          </a:xfrm>
        </p:spPr>
        <p:txBody>
          <a:bodyPr/>
          <a:lstStyle/>
          <a:p>
            <a:pPr algn="l" eaLnBrk="1" hangingPunct="1">
              <a:lnSpc>
                <a:spcPct val="80000"/>
              </a:lnSpc>
            </a:pPr>
            <a:endParaRPr lang="en-US" sz="1200" b="1" i="1" dirty="0" smtClean="0"/>
          </a:p>
          <a:p>
            <a:pPr algn="l" eaLnBrk="1" hangingPunct="1">
              <a:lnSpc>
                <a:spcPct val="80000"/>
              </a:lnSpc>
            </a:pPr>
            <a:r>
              <a:rPr lang="en-US" sz="1200" b="1" i="1" dirty="0" smtClean="0"/>
              <a:t>Financial Post </a:t>
            </a:r>
            <a:r>
              <a:rPr lang="en-US" sz="1200" b="1" dirty="0" smtClean="0"/>
              <a:t>500 (only 19 Companies With Women Heads)</a:t>
            </a:r>
          </a:p>
          <a:p>
            <a:pPr algn="l" eaLnBrk="1" hangingPunct="1">
              <a:lnSpc>
                <a:spcPct val="80000"/>
              </a:lnSpc>
            </a:pPr>
            <a:endParaRPr lang="en-US" sz="1200" b="1" dirty="0" smtClean="0"/>
          </a:p>
          <a:p>
            <a:pPr algn="l" eaLnBrk="1" hangingPunct="1">
              <a:lnSpc>
                <a:spcPct val="80000"/>
              </a:lnSpc>
            </a:pPr>
            <a:r>
              <a:rPr lang="en-US" sz="1200" dirty="0" smtClean="0">
                <a:hlinkClick r:id="rId2"/>
              </a:rPr>
              <a:t>Karen Kinsley,</a:t>
            </a:r>
            <a:r>
              <a:rPr lang="en-US" sz="1200" dirty="0" smtClean="0"/>
              <a:t> Canada Mortgage and Housing Corporation (#40) </a:t>
            </a:r>
          </a:p>
          <a:p>
            <a:pPr algn="l" eaLnBrk="1" hangingPunct="1">
              <a:lnSpc>
                <a:spcPct val="80000"/>
              </a:lnSpc>
            </a:pPr>
            <a:r>
              <a:rPr lang="en-US" sz="1200" dirty="0" smtClean="0">
                <a:hlinkClick r:id="rId3"/>
              </a:rPr>
              <a:t>Monique F. </a:t>
            </a:r>
            <a:r>
              <a:rPr lang="en-US" sz="1200" dirty="0" err="1" smtClean="0">
                <a:hlinkClick r:id="rId3"/>
              </a:rPr>
              <a:t>Leroux</a:t>
            </a:r>
            <a:r>
              <a:rPr lang="en-US" sz="1200" dirty="0" smtClean="0">
                <a:hlinkClick r:id="rId3"/>
              </a:rPr>
              <a:t>,</a:t>
            </a:r>
            <a:r>
              <a:rPr lang="en-US" sz="1200" dirty="0" smtClean="0"/>
              <a:t> </a:t>
            </a:r>
            <a:r>
              <a:rPr lang="en-US" sz="1200" dirty="0" err="1" smtClean="0"/>
              <a:t>Mouvement</a:t>
            </a:r>
            <a:r>
              <a:rPr lang="en-US" sz="1200" dirty="0" smtClean="0"/>
              <a:t> des </a:t>
            </a:r>
            <a:r>
              <a:rPr lang="en-US" sz="1200" dirty="0" err="1" smtClean="0"/>
              <a:t>caisses</a:t>
            </a:r>
            <a:r>
              <a:rPr lang="en-US" sz="1200" dirty="0" smtClean="0"/>
              <a:t> Desjardins (#50)  1</a:t>
            </a:r>
          </a:p>
          <a:p>
            <a:pPr algn="l" eaLnBrk="1" hangingPunct="1">
              <a:lnSpc>
                <a:spcPct val="80000"/>
              </a:lnSpc>
            </a:pPr>
            <a:r>
              <a:rPr lang="en-US" sz="1200" dirty="0" smtClean="0">
                <a:hlinkClick r:id="rId4"/>
              </a:rPr>
              <a:t>Annette </a:t>
            </a:r>
            <a:r>
              <a:rPr lang="en-US" sz="1200" dirty="0" err="1" smtClean="0">
                <a:hlinkClick r:id="rId4"/>
              </a:rPr>
              <a:t>Verschuren</a:t>
            </a:r>
            <a:r>
              <a:rPr lang="en-US" sz="1200" dirty="0" smtClean="0">
                <a:hlinkClick r:id="rId4"/>
              </a:rPr>
              <a:t>,</a:t>
            </a:r>
            <a:r>
              <a:rPr lang="en-US" sz="1200" dirty="0" smtClean="0"/>
              <a:t> The Home Depot Canada (#64) </a:t>
            </a:r>
          </a:p>
          <a:p>
            <a:pPr algn="l" eaLnBrk="1" hangingPunct="1">
              <a:lnSpc>
                <a:spcPct val="80000"/>
              </a:lnSpc>
            </a:pPr>
            <a:r>
              <a:rPr lang="en-US" sz="1200" dirty="0" smtClean="0">
                <a:hlinkClick r:id="rId5"/>
              </a:rPr>
              <a:t>Laura </a:t>
            </a:r>
            <a:r>
              <a:rPr lang="en-US" sz="1200" dirty="0" err="1" smtClean="0">
                <a:hlinkClick r:id="rId5"/>
              </a:rPr>
              <a:t>Formusa</a:t>
            </a:r>
            <a:r>
              <a:rPr lang="en-US" sz="1200" dirty="0" smtClean="0">
                <a:hlinkClick r:id="rId5"/>
              </a:rPr>
              <a:t>,</a:t>
            </a:r>
            <a:r>
              <a:rPr lang="en-US" sz="1200" dirty="0" smtClean="0"/>
              <a:t> Hydro One Inc. (#87) </a:t>
            </a:r>
          </a:p>
          <a:p>
            <a:pPr algn="l" eaLnBrk="1" hangingPunct="1">
              <a:lnSpc>
                <a:spcPct val="80000"/>
              </a:lnSpc>
            </a:pPr>
            <a:r>
              <a:rPr lang="en-US" sz="1200" dirty="0" smtClean="0">
                <a:hlinkClick r:id="rId6"/>
              </a:rPr>
              <a:t>Nancy C. Southern,</a:t>
            </a:r>
            <a:r>
              <a:rPr lang="en-US" sz="1200" dirty="0" smtClean="0"/>
              <a:t> ATCO Ltd. (#113) </a:t>
            </a:r>
          </a:p>
          <a:p>
            <a:pPr algn="l" eaLnBrk="1" hangingPunct="1">
              <a:lnSpc>
                <a:spcPct val="80000"/>
              </a:lnSpc>
            </a:pPr>
            <a:r>
              <a:rPr lang="en-US" sz="1200" dirty="0" smtClean="0">
                <a:hlinkClick r:id="rId7"/>
              </a:rPr>
              <a:t>Linda </a:t>
            </a:r>
            <a:r>
              <a:rPr lang="en-US" sz="1200" dirty="0" err="1" smtClean="0">
                <a:hlinkClick r:id="rId7"/>
              </a:rPr>
              <a:t>Hasenfratz</a:t>
            </a:r>
            <a:r>
              <a:rPr lang="en-US" sz="1200" dirty="0" smtClean="0">
                <a:hlinkClick r:id="rId7"/>
              </a:rPr>
              <a:t>, </a:t>
            </a:r>
            <a:r>
              <a:rPr lang="en-US" sz="1200" dirty="0" smtClean="0"/>
              <a:t>Linamar Corporation (#147) </a:t>
            </a:r>
          </a:p>
          <a:p>
            <a:pPr algn="l" eaLnBrk="1" hangingPunct="1">
              <a:lnSpc>
                <a:spcPct val="80000"/>
              </a:lnSpc>
            </a:pPr>
            <a:r>
              <a:rPr lang="en-US" sz="1200" dirty="0" smtClean="0">
                <a:hlinkClick r:id="rId8"/>
              </a:rPr>
              <a:t>Kathy </a:t>
            </a:r>
            <a:r>
              <a:rPr lang="en-US" sz="1200" dirty="0" err="1" smtClean="0">
                <a:hlinkClick r:id="rId8"/>
              </a:rPr>
              <a:t>Bardswick</a:t>
            </a:r>
            <a:r>
              <a:rPr lang="en-US" sz="1200" dirty="0" smtClean="0">
                <a:hlinkClick r:id="rId8"/>
              </a:rPr>
              <a:t>,</a:t>
            </a:r>
            <a:r>
              <a:rPr lang="en-US" sz="1200" dirty="0" smtClean="0"/>
              <a:t> Co-operators General Insurance Company (#156)  2</a:t>
            </a:r>
          </a:p>
          <a:p>
            <a:pPr algn="l" eaLnBrk="1" hangingPunct="1">
              <a:lnSpc>
                <a:spcPct val="80000"/>
              </a:lnSpc>
            </a:pPr>
            <a:r>
              <a:rPr lang="en-US" sz="1200" dirty="0" smtClean="0">
                <a:hlinkClick r:id="rId9"/>
              </a:rPr>
              <a:t>Sophie </a:t>
            </a:r>
            <a:r>
              <a:rPr lang="en-US" sz="1200" dirty="0" err="1" smtClean="0">
                <a:hlinkClick r:id="rId9"/>
              </a:rPr>
              <a:t>Brochu</a:t>
            </a:r>
            <a:r>
              <a:rPr lang="en-US" sz="1200" dirty="0" smtClean="0">
                <a:hlinkClick r:id="rId9"/>
              </a:rPr>
              <a:t>, </a:t>
            </a:r>
            <a:r>
              <a:rPr lang="en-US" sz="1200" dirty="0" err="1" smtClean="0"/>
              <a:t>Gaz</a:t>
            </a:r>
            <a:r>
              <a:rPr lang="en-US" sz="1200" dirty="0" smtClean="0"/>
              <a:t> </a:t>
            </a:r>
            <a:r>
              <a:rPr lang="en-US" sz="1200" dirty="0" err="1" smtClean="0"/>
              <a:t>Métro</a:t>
            </a:r>
            <a:r>
              <a:rPr lang="en-US" sz="1200" dirty="0" smtClean="0"/>
              <a:t>, Inc. (#157) </a:t>
            </a:r>
          </a:p>
          <a:p>
            <a:pPr algn="l" eaLnBrk="1" hangingPunct="1">
              <a:lnSpc>
                <a:spcPct val="80000"/>
              </a:lnSpc>
            </a:pPr>
            <a:r>
              <a:rPr lang="en-US" sz="1200" dirty="0" smtClean="0">
                <a:hlinkClick r:id="rId10"/>
              </a:rPr>
              <a:t>Julie A. Dill, </a:t>
            </a:r>
            <a:r>
              <a:rPr lang="en-US" sz="1200" dirty="0" smtClean="0"/>
              <a:t>Union Gas Limited (#161) </a:t>
            </a:r>
          </a:p>
          <a:p>
            <a:pPr algn="l" eaLnBrk="1" hangingPunct="1">
              <a:lnSpc>
                <a:spcPct val="80000"/>
              </a:lnSpc>
            </a:pPr>
            <a:r>
              <a:rPr lang="en-US" sz="1200" dirty="0" smtClean="0">
                <a:hlinkClick r:id="rId3"/>
              </a:rPr>
              <a:t>Monique F. </a:t>
            </a:r>
            <a:r>
              <a:rPr lang="en-US" sz="1200" dirty="0" err="1" smtClean="0">
                <a:hlinkClick r:id="rId3"/>
              </a:rPr>
              <a:t>Leroux</a:t>
            </a:r>
            <a:r>
              <a:rPr lang="en-US" sz="1200" dirty="0" smtClean="0">
                <a:hlinkClick r:id="rId3"/>
              </a:rPr>
              <a:t>,</a:t>
            </a:r>
            <a:r>
              <a:rPr lang="en-US" sz="1200" dirty="0" smtClean="0"/>
              <a:t> Desjardins General Insurance Group (#215) 1 </a:t>
            </a:r>
          </a:p>
          <a:p>
            <a:pPr algn="l" eaLnBrk="1" hangingPunct="1">
              <a:lnSpc>
                <a:spcPct val="80000"/>
              </a:lnSpc>
            </a:pPr>
            <a:r>
              <a:rPr lang="en-US" sz="1200" dirty="0" smtClean="0">
                <a:hlinkClick r:id="rId11"/>
              </a:rPr>
              <a:t>Linda Kuga </a:t>
            </a:r>
            <a:r>
              <a:rPr lang="en-US" sz="1200" dirty="0" err="1" smtClean="0">
                <a:hlinkClick r:id="rId11"/>
              </a:rPr>
              <a:t>Pikulin</a:t>
            </a:r>
            <a:r>
              <a:rPr lang="en-US" sz="1200" dirty="0" smtClean="0">
                <a:hlinkClick r:id="rId11"/>
              </a:rPr>
              <a:t>, </a:t>
            </a:r>
            <a:r>
              <a:rPr lang="en-US" sz="1200" dirty="0" smtClean="0"/>
              <a:t>The Pepsi Bottling Group (Canada), Co. (#237) </a:t>
            </a:r>
          </a:p>
          <a:p>
            <a:pPr algn="l" eaLnBrk="1" hangingPunct="1">
              <a:lnSpc>
                <a:spcPct val="80000"/>
              </a:lnSpc>
            </a:pPr>
            <a:r>
              <a:rPr lang="en-US" sz="1200" dirty="0" smtClean="0">
                <a:hlinkClick r:id="rId12"/>
              </a:rPr>
              <a:t>Michelle </a:t>
            </a:r>
            <a:r>
              <a:rPr lang="en-US" sz="1200" dirty="0" err="1" smtClean="0">
                <a:hlinkClick r:id="rId12"/>
              </a:rPr>
              <a:t>Carinci</a:t>
            </a:r>
            <a:r>
              <a:rPr lang="en-US" sz="1200" dirty="0" smtClean="0">
                <a:hlinkClick r:id="rId12"/>
              </a:rPr>
              <a:t>, </a:t>
            </a:r>
            <a:r>
              <a:rPr lang="en-US" sz="1200" dirty="0" smtClean="0"/>
              <a:t>Atlantic Lottery Corporation (#283) </a:t>
            </a:r>
          </a:p>
          <a:p>
            <a:pPr algn="l" eaLnBrk="1" hangingPunct="1">
              <a:lnSpc>
                <a:spcPct val="80000"/>
              </a:lnSpc>
            </a:pPr>
            <a:r>
              <a:rPr lang="en-US" sz="1200" dirty="0" smtClean="0">
                <a:hlinkClick r:id="rId13"/>
              </a:rPr>
              <a:t>Heather M. </a:t>
            </a:r>
            <a:r>
              <a:rPr lang="en-US" sz="1200" dirty="0" err="1" smtClean="0">
                <a:hlinkClick r:id="rId13"/>
              </a:rPr>
              <a:t>Reisman</a:t>
            </a:r>
            <a:r>
              <a:rPr lang="en-US" sz="1200" dirty="0" smtClean="0">
                <a:hlinkClick r:id="rId13"/>
              </a:rPr>
              <a:t>,</a:t>
            </a:r>
            <a:r>
              <a:rPr lang="en-US" sz="1200" dirty="0" smtClean="0"/>
              <a:t> Indigo Books &amp; Music Inc. (#302) </a:t>
            </a:r>
          </a:p>
          <a:p>
            <a:pPr algn="l" eaLnBrk="1" hangingPunct="1">
              <a:lnSpc>
                <a:spcPct val="80000"/>
              </a:lnSpc>
            </a:pPr>
            <a:r>
              <a:rPr lang="en-US" sz="1200" dirty="0" smtClean="0">
                <a:hlinkClick r:id="rId14"/>
              </a:rPr>
              <a:t>Tamara </a:t>
            </a:r>
            <a:r>
              <a:rPr lang="en-US" sz="1200" dirty="0" err="1" smtClean="0">
                <a:hlinkClick r:id="rId14"/>
              </a:rPr>
              <a:t>Vrooman</a:t>
            </a:r>
            <a:r>
              <a:rPr lang="en-US" sz="1200" dirty="0" smtClean="0">
                <a:hlinkClick r:id="rId14"/>
              </a:rPr>
              <a:t>,</a:t>
            </a:r>
            <a:r>
              <a:rPr lang="en-US" sz="1200" dirty="0" smtClean="0"/>
              <a:t> Vancouver City Savings Credit Union (#307) </a:t>
            </a:r>
          </a:p>
          <a:p>
            <a:pPr algn="l" eaLnBrk="1" hangingPunct="1">
              <a:lnSpc>
                <a:spcPct val="80000"/>
              </a:lnSpc>
            </a:pPr>
            <a:r>
              <a:rPr lang="en-US" sz="1200" dirty="0" smtClean="0">
                <a:hlinkClick r:id="rId15"/>
              </a:rPr>
              <a:t>Marilyn McLaren,</a:t>
            </a:r>
            <a:r>
              <a:rPr lang="en-US" sz="1200" dirty="0" smtClean="0"/>
              <a:t> The Manitoba Public Insurance Corporation (#316) </a:t>
            </a:r>
          </a:p>
          <a:p>
            <a:pPr algn="l" eaLnBrk="1" hangingPunct="1">
              <a:lnSpc>
                <a:spcPct val="80000"/>
              </a:lnSpc>
            </a:pPr>
            <a:r>
              <a:rPr lang="en-US" sz="1200" dirty="0" smtClean="0">
                <a:hlinkClick r:id="rId8"/>
              </a:rPr>
              <a:t>Kathy </a:t>
            </a:r>
            <a:r>
              <a:rPr lang="en-US" sz="1200" dirty="0" err="1" smtClean="0">
                <a:hlinkClick r:id="rId8"/>
              </a:rPr>
              <a:t>Bardswick</a:t>
            </a:r>
            <a:r>
              <a:rPr lang="en-US" sz="1200" dirty="0" smtClean="0">
                <a:hlinkClick r:id="rId8"/>
              </a:rPr>
              <a:t>,</a:t>
            </a:r>
            <a:r>
              <a:rPr lang="en-US" sz="1200" dirty="0" smtClean="0"/>
              <a:t> Co-operators Life Insurance Company (#351) 2</a:t>
            </a:r>
          </a:p>
          <a:p>
            <a:pPr algn="l" eaLnBrk="1" hangingPunct="1">
              <a:lnSpc>
                <a:spcPct val="80000"/>
              </a:lnSpc>
            </a:pPr>
            <a:r>
              <a:rPr lang="en-US" sz="1200" dirty="0" smtClean="0">
                <a:hlinkClick r:id="rId3"/>
              </a:rPr>
              <a:t>Monique F. </a:t>
            </a:r>
            <a:r>
              <a:rPr lang="en-US" sz="1200" dirty="0" err="1" smtClean="0">
                <a:hlinkClick r:id="rId3"/>
              </a:rPr>
              <a:t>Leroux</a:t>
            </a:r>
            <a:r>
              <a:rPr lang="en-US" sz="1200" dirty="0" smtClean="0">
                <a:hlinkClick r:id="rId3"/>
              </a:rPr>
              <a:t>,</a:t>
            </a:r>
            <a:r>
              <a:rPr lang="en-US" sz="1200" dirty="0" smtClean="0"/>
              <a:t> </a:t>
            </a:r>
            <a:r>
              <a:rPr lang="en-US" sz="1200" dirty="0" err="1" smtClean="0"/>
              <a:t>Caisse</a:t>
            </a:r>
            <a:r>
              <a:rPr lang="en-US" sz="1200" dirty="0" smtClean="0"/>
              <a:t> </a:t>
            </a:r>
            <a:r>
              <a:rPr lang="en-US" sz="1200" dirty="0" err="1" smtClean="0"/>
              <a:t>centrale</a:t>
            </a:r>
            <a:r>
              <a:rPr lang="en-US" sz="1200" dirty="0" smtClean="0"/>
              <a:t> Desjardins (#362) 1</a:t>
            </a:r>
          </a:p>
          <a:p>
            <a:pPr algn="l" eaLnBrk="1" hangingPunct="1">
              <a:lnSpc>
                <a:spcPct val="80000"/>
              </a:lnSpc>
            </a:pPr>
            <a:r>
              <a:rPr lang="en-US" sz="1200" dirty="0" smtClean="0">
                <a:hlinkClick r:id="rId16"/>
              </a:rPr>
              <a:t>Rosemarie </a:t>
            </a:r>
            <a:r>
              <a:rPr lang="en-US" sz="1200" dirty="0" err="1" smtClean="0">
                <a:hlinkClick r:id="rId16"/>
              </a:rPr>
              <a:t>Leclair</a:t>
            </a:r>
            <a:r>
              <a:rPr lang="en-US" sz="1200" dirty="0" smtClean="0">
                <a:hlinkClick r:id="rId16"/>
              </a:rPr>
              <a:t>,</a:t>
            </a:r>
            <a:r>
              <a:rPr lang="en-US" sz="1200" dirty="0" smtClean="0"/>
              <a:t> Hydro Ottawa Holding Inc. (#375) </a:t>
            </a:r>
          </a:p>
          <a:p>
            <a:pPr algn="l" eaLnBrk="1" hangingPunct="1">
              <a:lnSpc>
                <a:spcPct val="80000"/>
              </a:lnSpc>
            </a:pPr>
            <a:r>
              <a:rPr lang="en-US" sz="1200" dirty="0" smtClean="0">
                <a:hlinkClick r:id="rId17"/>
              </a:rPr>
              <a:t>Ellen J. Moore,</a:t>
            </a:r>
            <a:r>
              <a:rPr lang="en-US" sz="1200" dirty="0" smtClean="0"/>
              <a:t> Chubb Insurance Company of Canada (#379) </a:t>
            </a:r>
          </a:p>
          <a:p>
            <a:pPr algn="l" eaLnBrk="1" hangingPunct="1">
              <a:lnSpc>
                <a:spcPct val="80000"/>
              </a:lnSpc>
            </a:pPr>
            <a:endParaRPr lang="en-US" sz="1200" dirty="0" smtClean="0"/>
          </a:p>
          <a:p>
            <a:pPr eaLnBrk="1" hangingPunct="1">
              <a:lnSpc>
                <a:spcPct val="80000"/>
              </a:lnSpc>
            </a:pPr>
            <a:r>
              <a:rPr lang="en-US" sz="1200" b="1" dirty="0" smtClean="0"/>
              <a:t>This Catalyst publication includes women heads of organizations appearing on the </a:t>
            </a:r>
            <a:r>
              <a:rPr lang="en-US" sz="1200" b="1" dirty="0" smtClean="0">
                <a:hlinkClick r:id="rId18"/>
              </a:rPr>
              <a:t>most recent list of the largest Canadian corporations</a:t>
            </a:r>
            <a:r>
              <a:rPr lang="en-US" sz="1200" b="1" dirty="0" smtClean="0"/>
              <a:t>, published annually by the </a:t>
            </a:r>
            <a:r>
              <a:rPr lang="en-US" sz="1200" b="1" i="1" dirty="0" smtClean="0"/>
              <a:t>Financial Post</a:t>
            </a:r>
            <a:r>
              <a:rPr lang="en-US" sz="1200" b="1" dirty="0" smtClean="0"/>
              <a:t>. It was updated July 6, 2010.</a:t>
            </a:r>
          </a:p>
          <a:p>
            <a:pPr algn="r" eaLnBrk="1" hangingPunct="1">
              <a:lnSpc>
                <a:spcPct val="80000"/>
              </a:lnSpc>
            </a:pPr>
            <a:endParaRPr lang="en-US" sz="1200" dirty="0" smtClean="0"/>
          </a:p>
          <a:p>
            <a:pPr algn="l" eaLnBrk="1" hangingPunct="1">
              <a:lnSpc>
                <a:spcPct val="80000"/>
              </a:lnSpc>
            </a:pPr>
            <a:endParaRPr lang="en-US" sz="1200" dirty="0" smtClean="0"/>
          </a:p>
        </p:txBody>
      </p:sp>
      <p:sp>
        <p:nvSpPr>
          <p:cNvPr id="2052"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r>
              <a:rPr lang="en-US" sz="3600">
                <a:solidFill>
                  <a:schemeClr val="tx2"/>
                </a:solidFill>
              </a:rPr>
              <a:t>Canadian Women in Business 2010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linds(horizontal)">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51">
                                            <p:txEl>
                                              <p:pRg st="1" end="1"/>
                                            </p:txEl>
                                          </p:spTgt>
                                        </p:tgtEl>
                                        <p:attrNameLst>
                                          <p:attrName>style.visibility</p:attrName>
                                        </p:attrNameLst>
                                      </p:cBhvr>
                                      <p:to>
                                        <p:strVal val="visible"/>
                                      </p:to>
                                    </p:set>
                                    <p:animEffect transition="in" filter="dissolve">
                                      <p:cBhvr>
                                        <p:cTn id="12" dur="500"/>
                                        <p:tgtEl>
                                          <p:spTgt spid="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51">
                                            <p:txEl>
                                              <p:pRg st="3" end="3"/>
                                            </p:txEl>
                                          </p:spTgt>
                                        </p:tgtEl>
                                        <p:attrNameLst>
                                          <p:attrName>style.visibility</p:attrName>
                                        </p:attrNameLst>
                                      </p:cBhvr>
                                      <p:to>
                                        <p:strVal val="visible"/>
                                      </p:to>
                                    </p:set>
                                    <p:animEffect transition="in" filter="dissolve">
                                      <p:cBhvr>
                                        <p:cTn id="17" dur="500"/>
                                        <p:tgtEl>
                                          <p:spTgt spid="205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51">
                                            <p:txEl>
                                              <p:pRg st="4" end="4"/>
                                            </p:txEl>
                                          </p:spTgt>
                                        </p:tgtEl>
                                        <p:attrNameLst>
                                          <p:attrName>style.visibility</p:attrName>
                                        </p:attrNameLst>
                                      </p:cBhvr>
                                      <p:to>
                                        <p:strVal val="visible"/>
                                      </p:to>
                                    </p:set>
                                    <p:animEffect transition="in" filter="dissolve">
                                      <p:cBhvr>
                                        <p:cTn id="22" dur="500"/>
                                        <p:tgtEl>
                                          <p:spTgt spid="205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51">
                                            <p:txEl>
                                              <p:pRg st="5" end="5"/>
                                            </p:txEl>
                                          </p:spTgt>
                                        </p:tgtEl>
                                        <p:attrNameLst>
                                          <p:attrName>style.visibility</p:attrName>
                                        </p:attrNameLst>
                                      </p:cBhvr>
                                      <p:to>
                                        <p:strVal val="visible"/>
                                      </p:to>
                                    </p:set>
                                    <p:animEffect transition="in" filter="dissolve">
                                      <p:cBhvr>
                                        <p:cTn id="27" dur="500"/>
                                        <p:tgtEl>
                                          <p:spTgt spid="205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051">
                                            <p:txEl>
                                              <p:pRg st="6" end="6"/>
                                            </p:txEl>
                                          </p:spTgt>
                                        </p:tgtEl>
                                        <p:attrNameLst>
                                          <p:attrName>style.visibility</p:attrName>
                                        </p:attrNameLst>
                                      </p:cBhvr>
                                      <p:to>
                                        <p:strVal val="visible"/>
                                      </p:to>
                                    </p:set>
                                    <p:animEffect transition="in" filter="dissolve">
                                      <p:cBhvr>
                                        <p:cTn id="32" dur="500"/>
                                        <p:tgtEl>
                                          <p:spTgt spid="205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051">
                                            <p:txEl>
                                              <p:pRg st="7" end="7"/>
                                            </p:txEl>
                                          </p:spTgt>
                                        </p:tgtEl>
                                        <p:attrNameLst>
                                          <p:attrName>style.visibility</p:attrName>
                                        </p:attrNameLst>
                                      </p:cBhvr>
                                      <p:to>
                                        <p:strVal val="visible"/>
                                      </p:to>
                                    </p:set>
                                    <p:animEffect transition="in" filter="dissolve">
                                      <p:cBhvr>
                                        <p:cTn id="37" dur="500"/>
                                        <p:tgtEl>
                                          <p:spTgt spid="2051">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051">
                                            <p:txEl>
                                              <p:pRg st="8" end="8"/>
                                            </p:txEl>
                                          </p:spTgt>
                                        </p:tgtEl>
                                        <p:attrNameLst>
                                          <p:attrName>style.visibility</p:attrName>
                                        </p:attrNameLst>
                                      </p:cBhvr>
                                      <p:to>
                                        <p:strVal val="visible"/>
                                      </p:to>
                                    </p:set>
                                    <p:animEffect transition="in" filter="dissolve">
                                      <p:cBhvr>
                                        <p:cTn id="42" dur="500"/>
                                        <p:tgtEl>
                                          <p:spTgt spid="2051">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051">
                                            <p:txEl>
                                              <p:pRg st="9" end="9"/>
                                            </p:txEl>
                                          </p:spTgt>
                                        </p:tgtEl>
                                        <p:attrNameLst>
                                          <p:attrName>style.visibility</p:attrName>
                                        </p:attrNameLst>
                                      </p:cBhvr>
                                      <p:to>
                                        <p:strVal val="visible"/>
                                      </p:to>
                                    </p:set>
                                    <p:animEffect transition="in" filter="dissolve">
                                      <p:cBhvr>
                                        <p:cTn id="47" dur="500"/>
                                        <p:tgtEl>
                                          <p:spTgt spid="2051">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051">
                                            <p:txEl>
                                              <p:pRg st="10" end="10"/>
                                            </p:txEl>
                                          </p:spTgt>
                                        </p:tgtEl>
                                        <p:attrNameLst>
                                          <p:attrName>style.visibility</p:attrName>
                                        </p:attrNameLst>
                                      </p:cBhvr>
                                      <p:to>
                                        <p:strVal val="visible"/>
                                      </p:to>
                                    </p:set>
                                    <p:animEffect transition="in" filter="dissolve">
                                      <p:cBhvr>
                                        <p:cTn id="52" dur="500"/>
                                        <p:tgtEl>
                                          <p:spTgt spid="2051">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051">
                                            <p:txEl>
                                              <p:pRg st="11" end="11"/>
                                            </p:txEl>
                                          </p:spTgt>
                                        </p:tgtEl>
                                        <p:attrNameLst>
                                          <p:attrName>style.visibility</p:attrName>
                                        </p:attrNameLst>
                                      </p:cBhvr>
                                      <p:to>
                                        <p:strVal val="visible"/>
                                      </p:to>
                                    </p:set>
                                    <p:animEffect transition="in" filter="dissolve">
                                      <p:cBhvr>
                                        <p:cTn id="57" dur="500"/>
                                        <p:tgtEl>
                                          <p:spTgt spid="2051">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051">
                                            <p:txEl>
                                              <p:pRg st="12" end="12"/>
                                            </p:txEl>
                                          </p:spTgt>
                                        </p:tgtEl>
                                        <p:attrNameLst>
                                          <p:attrName>style.visibility</p:attrName>
                                        </p:attrNameLst>
                                      </p:cBhvr>
                                      <p:to>
                                        <p:strVal val="visible"/>
                                      </p:to>
                                    </p:set>
                                    <p:animEffect transition="in" filter="dissolve">
                                      <p:cBhvr>
                                        <p:cTn id="62" dur="500"/>
                                        <p:tgtEl>
                                          <p:spTgt spid="2051">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051">
                                            <p:txEl>
                                              <p:pRg st="13" end="13"/>
                                            </p:txEl>
                                          </p:spTgt>
                                        </p:tgtEl>
                                        <p:attrNameLst>
                                          <p:attrName>style.visibility</p:attrName>
                                        </p:attrNameLst>
                                      </p:cBhvr>
                                      <p:to>
                                        <p:strVal val="visible"/>
                                      </p:to>
                                    </p:set>
                                    <p:animEffect transition="in" filter="dissolve">
                                      <p:cBhvr>
                                        <p:cTn id="67" dur="500"/>
                                        <p:tgtEl>
                                          <p:spTgt spid="2051">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2051">
                                            <p:txEl>
                                              <p:pRg st="14" end="14"/>
                                            </p:txEl>
                                          </p:spTgt>
                                        </p:tgtEl>
                                        <p:attrNameLst>
                                          <p:attrName>style.visibility</p:attrName>
                                        </p:attrNameLst>
                                      </p:cBhvr>
                                      <p:to>
                                        <p:strVal val="visible"/>
                                      </p:to>
                                    </p:set>
                                    <p:animEffect transition="in" filter="dissolve">
                                      <p:cBhvr>
                                        <p:cTn id="72" dur="500"/>
                                        <p:tgtEl>
                                          <p:spTgt spid="2051">
                                            <p:txEl>
                                              <p:pRg st="14" end="1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2051">
                                            <p:txEl>
                                              <p:pRg st="15" end="15"/>
                                            </p:txEl>
                                          </p:spTgt>
                                        </p:tgtEl>
                                        <p:attrNameLst>
                                          <p:attrName>style.visibility</p:attrName>
                                        </p:attrNameLst>
                                      </p:cBhvr>
                                      <p:to>
                                        <p:strVal val="visible"/>
                                      </p:to>
                                    </p:set>
                                    <p:animEffect transition="in" filter="dissolve">
                                      <p:cBhvr>
                                        <p:cTn id="77" dur="500"/>
                                        <p:tgtEl>
                                          <p:spTgt spid="2051">
                                            <p:txEl>
                                              <p:pRg st="15" end="1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2051">
                                            <p:txEl>
                                              <p:pRg st="16" end="16"/>
                                            </p:txEl>
                                          </p:spTgt>
                                        </p:tgtEl>
                                        <p:attrNameLst>
                                          <p:attrName>style.visibility</p:attrName>
                                        </p:attrNameLst>
                                      </p:cBhvr>
                                      <p:to>
                                        <p:strVal val="visible"/>
                                      </p:to>
                                    </p:set>
                                    <p:animEffect transition="in" filter="dissolve">
                                      <p:cBhvr>
                                        <p:cTn id="82" dur="500"/>
                                        <p:tgtEl>
                                          <p:spTgt spid="2051">
                                            <p:txEl>
                                              <p:pRg st="16" end="1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2051">
                                            <p:txEl>
                                              <p:pRg st="17" end="17"/>
                                            </p:txEl>
                                          </p:spTgt>
                                        </p:tgtEl>
                                        <p:attrNameLst>
                                          <p:attrName>style.visibility</p:attrName>
                                        </p:attrNameLst>
                                      </p:cBhvr>
                                      <p:to>
                                        <p:strVal val="visible"/>
                                      </p:to>
                                    </p:set>
                                    <p:animEffect transition="in" filter="dissolve">
                                      <p:cBhvr>
                                        <p:cTn id="87" dur="500"/>
                                        <p:tgtEl>
                                          <p:spTgt spid="2051">
                                            <p:txEl>
                                              <p:pRg st="17" end="17"/>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2051">
                                            <p:txEl>
                                              <p:pRg st="18" end="18"/>
                                            </p:txEl>
                                          </p:spTgt>
                                        </p:tgtEl>
                                        <p:attrNameLst>
                                          <p:attrName>style.visibility</p:attrName>
                                        </p:attrNameLst>
                                      </p:cBhvr>
                                      <p:to>
                                        <p:strVal val="visible"/>
                                      </p:to>
                                    </p:set>
                                    <p:animEffect transition="in" filter="dissolve">
                                      <p:cBhvr>
                                        <p:cTn id="92" dur="500"/>
                                        <p:tgtEl>
                                          <p:spTgt spid="2051">
                                            <p:txEl>
                                              <p:pRg st="18" end="18"/>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2051">
                                            <p:txEl>
                                              <p:pRg st="19" end="19"/>
                                            </p:txEl>
                                          </p:spTgt>
                                        </p:tgtEl>
                                        <p:attrNameLst>
                                          <p:attrName>style.visibility</p:attrName>
                                        </p:attrNameLst>
                                      </p:cBhvr>
                                      <p:to>
                                        <p:strVal val="visible"/>
                                      </p:to>
                                    </p:set>
                                    <p:animEffect transition="in" filter="dissolve">
                                      <p:cBhvr>
                                        <p:cTn id="97" dur="500"/>
                                        <p:tgtEl>
                                          <p:spTgt spid="2051">
                                            <p:txEl>
                                              <p:pRg st="19" end="19"/>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2051">
                                            <p:txEl>
                                              <p:pRg st="20" end="20"/>
                                            </p:txEl>
                                          </p:spTgt>
                                        </p:tgtEl>
                                        <p:attrNameLst>
                                          <p:attrName>style.visibility</p:attrName>
                                        </p:attrNameLst>
                                      </p:cBhvr>
                                      <p:to>
                                        <p:strVal val="visible"/>
                                      </p:to>
                                    </p:set>
                                    <p:animEffect transition="in" filter="dissolve">
                                      <p:cBhvr>
                                        <p:cTn id="102" dur="500"/>
                                        <p:tgtEl>
                                          <p:spTgt spid="2051">
                                            <p:txEl>
                                              <p:pRg st="20" end="2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2051">
                                            <p:txEl>
                                              <p:pRg st="21" end="21"/>
                                            </p:txEl>
                                          </p:spTgt>
                                        </p:tgtEl>
                                        <p:attrNameLst>
                                          <p:attrName>style.visibility</p:attrName>
                                        </p:attrNameLst>
                                      </p:cBhvr>
                                      <p:to>
                                        <p:strVal val="visible"/>
                                      </p:to>
                                    </p:set>
                                    <p:animEffect transition="in" filter="dissolve">
                                      <p:cBhvr>
                                        <p:cTn id="107" dur="500"/>
                                        <p:tgtEl>
                                          <p:spTgt spid="2051">
                                            <p:txEl>
                                              <p:pRg st="21" end="21"/>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2051">
                                            <p:txEl>
                                              <p:pRg st="23" end="23"/>
                                            </p:txEl>
                                          </p:spTgt>
                                        </p:tgtEl>
                                        <p:attrNameLst>
                                          <p:attrName>style.visibility</p:attrName>
                                        </p:attrNameLst>
                                      </p:cBhvr>
                                      <p:to>
                                        <p:strVal val="visible"/>
                                      </p:to>
                                    </p:set>
                                    <p:animEffect transition="in" filter="dissolve">
                                      <p:cBhvr>
                                        <p:cTn id="112" dur="500"/>
                                        <p:tgtEl>
                                          <p:spTgt spid="2051">
                                            <p:txEl>
                                              <p:pRg st="23" end="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P spid="205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cstate="print"/>
          <a:srcRect/>
          <a:stretch>
            <a:fillRect/>
          </a:stretch>
        </p:blipFill>
        <p:spPr>
          <a:xfrm>
            <a:off x="2209800" y="1473200"/>
            <a:ext cx="4648200" cy="5384800"/>
          </a:xfrm>
          <a:noFill/>
        </p:spPr>
      </p:pic>
      <p:sp>
        <p:nvSpPr>
          <p:cNvPr id="15363" name="Rectangle 2"/>
          <p:cNvSpPr>
            <a:spLocks noGrp="1" noChangeArrowheads="1"/>
          </p:cNvSpPr>
          <p:nvPr>
            <p:ph type="title"/>
          </p:nvPr>
        </p:nvSpPr>
        <p:spPr/>
        <p:txBody>
          <a:bodyPr/>
          <a:lstStyle/>
          <a:p>
            <a:pPr eaLnBrk="1" hangingPunct="1"/>
            <a:r>
              <a:rPr lang="en-US" sz="3600" smtClean="0"/>
              <a:t>Canadian Women in Business 2011</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229600" cy="487362"/>
          </a:xfrm>
        </p:spPr>
        <p:txBody>
          <a:bodyPr>
            <a:normAutofit fontScale="25000" lnSpcReduction="20000"/>
          </a:bodyPr>
          <a:lstStyle/>
          <a:p>
            <a:pPr>
              <a:defRPr/>
            </a:pPr>
            <a:r>
              <a:rPr lang="en-US" sz="4000" b="1" dirty="0" smtClean="0"/>
              <a:t>Financial Post 500 (only 31 Companies With Women CEO/Heads)</a:t>
            </a:r>
          </a:p>
          <a:p>
            <a:pPr>
              <a:defRPr/>
            </a:pPr>
            <a:r>
              <a:rPr lang="en-US" b="1" dirty="0" smtClean="0"/>
              <a:t> </a:t>
            </a:r>
          </a:p>
          <a:p>
            <a:pPr>
              <a:defRPr/>
            </a:pPr>
            <a:r>
              <a:rPr lang="en-US" dirty="0" smtClean="0">
                <a:hlinkClick r:id="rId2"/>
              </a:rPr>
              <a:t>Shelley Broader</a:t>
            </a:r>
            <a:r>
              <a:rPr lang="en-US" dirty="0" smtClean="0"/>
              <a:t>, Wal-Mart Canada Corp. (#11)</a:t>
            </a:r>
          </a:p>
          <a:p>
            <a:pPr>
              <a:defRPr/>
            </a:pPr>
            <a:r>
              <a:rPr lang="en-US" dirty="0" smtClean="0">
                <a:hlinkClick r:id="rId3"/>
              </a:rPr>
              <a:t>Louise </a:t>
            </a:r>
            <a:r>
              <a:rPr lang="en-US" dirty="0" err="1" smtClean="0">
                <a:hlinkClick r:id="rId3"/>
              </a:rPr>
              <a:t>Wendling</a:t>
            </a:r>
            <a:r>
              <a:rPr lang="en-US" dirty="0" smtClean="0"/>
              <a:t>, Costco Wholesale Canada Ltd. (SVP) (#28)</a:t>
            </a:r>
          </a:p>
          <a:p>
            <a:pPr>
              <a:defRPr/>
            </a:pPr>
            <a:r>
              <a:rPr lang="en-US" dirty="0" smtClean="0">
                <a:hlinkClick r:id="rId4"/>
              </a:rPr>
              <a:t>Monique F. </a:t>
            </a:r>
            <a:r>
              <a:rPr lang="en-US" dirty="0" err="1" smtClean="0">
                <a:hlinkClick r:id="rId4"/>
              </a:rPr>
              <a:t>Leroux</a:t>
            </a:r>
            <a:r>
              <a:rPr lang="en-US" dirty="0" smtClean="0"/>
              <a:t>, </a:t>
            </a:r>
            <a:r>
              <a:rPr lang="en-US" dirty="0" err="1" smtClean="0"/>
              <a:t>Mouvement</a:t>
            </a:r>
            <a:r>
              <a:rPr lang="en-US" dirty="0" smtClean="0"/>
              <a:t> des </a:t>
            </a:r>
            <a:r>
              <a:rPr lang="en-US" dirty="0" err="1" smtClean="0"/>
              <a:t>caisses</a:t>
            </a:r>
            <a:r>
              <a:rPr lang="en-US" dirty="0" smtClean="0"/>
              <a:t> Desjardins (Desjardins Group). (#29)</a:t>
            </a:r>
          </a:p>
          <a:p>
            <a:pPr>
              <a:defRPr/>
            </a:pPr>
            <a:r>
              <a:rPr lang="en-US" dirty="0" err="1" smtClean="0">
                <a:hlinkClick r:id="rId5"/>
              </a:rPr>
              <a:t>Jacynthe</a:t>
            </a:r>
            <a:r>
              <a:rPr lang="en-US" dirty="0" smtClean="0">
                <a:hlinkClick r:id="rId5"/>
              </a:rPr>
              <a:t> </a:t>
            </a:r>
            <a:r>
              <a:rPr lang="en-US" dirty="0" err="1" smtClean="0">
                <a:hlinkClick r:id="rId5"/>
              </a:rPr>
              <a:t>Côté</a:t>
            </a:r>
            <a:r>
              <a:rPr lang="en-US" dirty="0" smtClean="0"/>
              <a:t>, Rio Tinto Alcan Inc. (#32)</a:t>
            </a:r>
          </a:p>
          <a:p>
            <a:pPr>
              <a:defRPr/>
            </a:pPr>
            <a:r>
              <a:rPr lang="en-US" dirty="0" smtClean="0">
                <a:hlinkClick r:id="rId6"/>
              </a:rPr>
              <a:t>Karen Kinsley</a:t>
            </a:r>
            <a:r>
              <a:rPr lang="en-US" dirty="0" smtClean="0"/>
              <a:t>, Canada Mortgage and Housing Corporation (#34)</a:t>
            </a:r>
          </a:p>
          <a:p>
            <a:pPr>
              <a:defRPr/>
            </a:pPr>
            <a:r>
              <a:rPr lang="en-US" dirty="0" smtClean="0">
                <a:hlinkClick r:id="rId7"/>
              </a:rPr>
              <a:t>Dianne Craig</a:t>
            </a:r>
            <a:r>
              <a:rPr lang="en-US" dirty="0" smtClean="0"/>
              <a:t>, Ford Motor Co. of Canada (#45)</a:t>
            </a:r>
          </a:p>
          <a:p>
            <a:pPr>
              <a:defRPr/>
            </a:pPr>
            <a:r>
              <a:rPr lang="en-US" dirty="0" smtClean="0">
                <a:hlinkClick r:id="rId8"/>
              </a:rPr>
              <a:t>Laura </a:t>
            </a:r>
            <a:r>
              <a:rPr lang="en-US" dirty="0" err="1" smtClean="0">
                <a:hlinkClick r:id="rId8"/>
              </a:rPr>
              <a:t>Formusa</a:t>
            </a:r>
            <a:r>
              <a:rPr lang="en-US" dirty="0" smtClean="0"/>
              <a:t>, Hydro One Inc. (#77)</a:t>
            </a:r>
          </a:p>
          <a:p>
            <a:pPr>
              <a:defRPr/>
            </a:pPr>
            <a:r>
              <a:rPr lang="en-US" dirty="0" smtClean="0">
                <a:hlinkClick r:id="rId9"/>
              </a:rPr>
              <a:t>Marguerite J. </a:t>
            </a:r>
            <a:r>
              <a:rPr lang="en-US" dirty="0" err="1" smtClean="0">
                <a:hlinkClick r:id="rId9"/>
              </a:rPr>
              <a:t>Trussler</a:t>
            </a:r>
            <a:r>
              <a:rPr lang="en-US" dirty="0" smtClean="0"/>
              <a:t>, Alberta Gaming and Liquor Commission (#99)</a:t>
            </a:r>
          </a:p>
          <a:p>
            <a:pPr>
              <a:defRPr/>
            </a:pPr>
            <a:r>
              <a:rPr lang="en-US" dirty="0" smtClean="0">
                <a:hlinkClick r:id="rId10"/>
              </a:rPr>
              <a:t>Nancy C. Southern</a:t>
            </a:r>
            <a:r>
              <a:rPr lang="en-US" dirty="0" smtClean="0"/>
              <a:t>, ATCO Ltd. (#102)</a:t>
            </a:r>
          </a:p>
          <a:p>
            <a:pPr>
              <a:defRPr/>
            </a:pPr>
            <a:r>
              <a:rPr lang="en-US" dirty="0" smtClean="0">
                <a:hlinkClick r:id="rId11"/>
              </a:rPr>
              <a:t>Kathy </a:t>
            </a:r>
            <a:r>
              <a:rPr lang="en-US" dirty="0" err="1" smtClean="0">
                <a:hlinkClick r:id="rId11"/>
              </a:rPr>
              <a:t>Bardswick</a:t>
            </a:r>
            <a:r>
              <a:rPr lang="en-US" dirty="0" smtClean="0"/>
              <a:t>, Co-operators Financial Services Ltd. (#117)</a:t>
            </a:r>
          </a:p>
          <a:p>
            <a:pPr>
              <a:defRPr/>
            </a:pPr>
            <a:r>
              <a:rPr lang="en-US" dirty="0" smtClean="0">
                <a:hlinkClick r:id="rId12"/>
              </a:rPr>
              <a:t>Linda </a:t>
            </a:r>
            <a:r>
              <a:rPr lang="en-US" dirty="0" err="1" smtClean="0">
                <a:hlinkClick r:id="rId12"/>
              </a:rPr>
              <a:t>Hasanfratz</a:t>
            </a:r>
            <a:r>
              <a:rPr lang="en-US" dirty="0" smtClean="0"/>
              <a:t>, Linamar Corporation (#133)</a:t>
            </a:r>
          </a:p>
          <a:p>
            <a:pPr>
              <a:defRPr/>
            </a:pPr>
            <a:r>
              <a:rPr lang="en-US" dirty="0" smtClean="0">
                <a:hlinkClick r:id="rId13"/>
              </a:rPr>
              <a:t>Karen H. Sheriff</a:t>
            </a:r>
            <a:r>
              <a:rPr lang="en-US" dirty="0" smtClean="0"/>
              <a:t>, Bell </a:t>
            </a:r>
            <a:r>
              <a:rPr lang="en-US" dirty="0" err="1" smtClean="0"/>
              <a:t>Aliant</a:t>
            </a:r>
            <a:r>
              <a:rPr lang="en-US" dirty="0" smtClean="0"/>
              <a:t> Regional Communications Inc. (#138)</a:t>
            </a:r>
          </a:p>
          <a:p>
            <a:pPr>
              <a:defRPr/>
            </a:pPr>
            <a:r>
              <a:rPr lang="en-US" dirty="0" smtClean="0">
                <a:hlinkClick r:id="rId14"/>
              </a:rPr>
              <a:t>Dawn Farrell</a:t>
            </a:r>
            <a:r>
              <a:rPr lang="en-US" dirty="0" smtClean="0"/>
              <a:t>, </a:t>
            </a:r>
            <a:r>
              <a:rPr lang="en-US" dirty="0" err="1" smtClean="0"/>
              <a:t>TransAlta</a:t>
            </a:r>
            <a:r>
              <a:rPr lang="en-US" dirty="0" smtClean="0"/>
              <a:t> (#144)</a:t>
            </a:r>
          </a:p>
          <a:p>
            <a:pPr>
              <a:defRPr/>
            </a:pPr>
            <a:r>
              <a:rPr lang="en-US" dirty="0" smtClean="0">
                <a:hlinkClick r:id="rId15"/>
              </a:rPr>
              <a:t>Zoë A. </a:t>
            </a:r>
            <a:r>
              <a:rPr lang="en-US" dirty="0" err="1" smtClean="0">
                <a:hlinkClick r:id="rId15"/>
              </a:rPr>
              <a:t>Yujnovich</a:t>
            </a:r>
            <a:r>
              <a:rPr lang="en-US" dirty="0" smtClean="0"/>
              <a:t>, Iron Ore Co. of Canada (#154)</a:t>
            </a:r>
          </a:p>
          <a:p>
            <a:pPr>
              <a:defRPr/>
            </a:pPr>
            <a:r>
              <a:rPr lang="en-US" dirty="0" smtClean="0">
                <a:hlinkClick r:id="rId16"/>
              </a:rPr>
              <a:t>Sophie </a:t>
            </a:r>
            <a:r>
              <a:rPr lang="en-US" dirty="0" err="1" smtClean="0">
                <a:hlinkClick r:id="rId16"/>
              </a:rPr>
              <a:t>Brochu</a:t>
            </a:r>
            <a:r>
              <a:rPr lang="en-US" dirty="0" smtClean="0"/>
              <a:t>, </a:t>
            </a:r>
            <a:r>
              <a:rPr lang="en-US" dirty="0" err="1" smtClean="0"/>
              <a:t>Gaz</a:t>
            </a:r>
            <a:r>
              <a:rPr lang="en-US" dirty="0" smtClean="0"/>
              <a:t> </a:t>
            </a:r>
            <a:r>
              <a:rPr lang="en-US" dirty="0" err="1" smtClean="0"/>
              <a:t>Métro</a:t>
            </a:r>
            <a:r>
              <a:rPr lang="en-US" dirty="0" smtClean="0"/>
              <a:t>, Inc. (#182)</a:t>
            </a:r>
          </a:p>
          <a:p>
            <a:pPr>
              <a:defRPr/>
            </a:pPr>
            <a:r>
              <a:rPr lang="en-US" dirty="0" smtClean="0">
                <a:hlinkClick r:id="rId2"/>
              </a:rPr>
              <a:t>Karen Gavan</a:t>
            </a:r>
            <a:r>
              <a:rPr lang="en-US" dirty="0" smtClean="0"/>
              <a:t>, The Economical Insurance Group (#185)</a:t>
            </a:r>
          </a:p>
          <a:p>
            <a:pPr>
              <a:defRPr/>
            </a:pPr>
            <a:r>
              <a:rPr lang="en-US" dirty="0" smtClean="0">
                <a:hlinkClick r:id="rId17"/>
              </a:rPr>
              <a:t>Sylvie Paquette</a:t>
            </a:r>
            <a:r>
              <a:rPr lang="en-US" dirty="0" smtClean="0"/>
              <a:t>, Desjardins General Insurance Group (#189)</a:t>
            </a:r>
          </a:p>
          <a:p>
            <a:pPr>
              <a:defRPr/>
            </a:pPr>
            <a:r>
              <a:rPr lang="en-US" dirty="0" smtClean="0">
                <a:hlinkClick r:id="rId18"/>
              </a:rPr>
              <a:t>Elaine Campbell</a:t>
            </a:r>
            <a:r>
              <a:rPr lang="en-US" dirty="0" smtClean="0"/>
              <a:t>, AstraZeneca Canada Inc. (#218)</a:t>
            </a:r>
          </a:p>
          <a:p>
            <a:pPr>
              <a:defRPr/>
            </a:pPr>
            <a:r>
              <a:rPr lang="en-US" dirty="0" smtClean="0">
                <a:hlinkClick r:id="rId19"/>
              </a:rPr>
              <a:t>Debra Armstrong</a:t>
            </a:r>
            <a:r>
              <a:rPr lang="en-US" dirty="0" smtClean="0"/>
              <a:t>, </a:t>
            </a:r>
            <a:r>
              <a:rPr lang="en-US" dirty="0" err="1" smtClean="0"/>
              <a:t>BofA</a:t>
            </a:r>
            <a:r>
              <a:rPr lang="en-US" dirty="0" smtClean="0"/>
              <a:t> Canada Bank (President) (#227)</a:t>
            </a:r>
          </a:p>
          <a:p>
            <a:pPr>
              <a:defRPr/>
            </a:pPr>
            <a:r>
              <a:rPr lang="en-US" dirty="0" smtClean="0">
                <a:hlinkClick r:id="rId20"/>
              </a:rPr>
              <a:t>Violet A. M. </a:t>
            </a:r>
            <a:r>
              <a:rPr lang="en-US" dirty="0" err="1" smtClean="0">
                <a:hlinkClick r:id="rId20"/>
              </a:rPr>
              <a:t>Konkle</a:t>
            </a:r>
            <a:r>
              <a:rPr lang="en-US" dirty="0" smtClean="0"/>
              <a:t>, The Brick Ltd. (#236)</a:t>
            </a:r>
          </a:p>
          <a:p>
            <a:pPr>
              <a:defRPr/>
            </a:pPr>
            <a:r>
              <a:rPr lang="en-US" dirty="0" smtClean="0">
                <a:hlinkClick r:id="rId21"/>
              </a:rPr>
              <a:t>Mandy </a:t>
            </a:r>
            <a:r>
              <a:rPr lang="en-US" dirty="0" err="1" smtClean="0">
                <a:hlinkClick r:id="rId21"/>
              </a:rPr>
              <a:t>Shapansky</a:t>
            </a:r>
            <a:r>
              <a:rPr lang="en-US" dirty="0" smtClean="0"/>
              <a:t>, Xerox Canada, Inc. (#252)</a:t>
            </a:r>
          </a:p>
          <a:p>
            <a:pPr>
              <a:defRPr/>
            </a:pPr>
            <a:r>
              <a:rPr lang="en-US" dirty="0" smtClean="0">
                <a:hlinkClick r:id="rId22"/>
              </a:rPr>
              <a:t>Heather M. </a:t>
            </a:r>
            <a:r>
              <a:rPr lang="en-US" dirty="0" err="1" smtClean="0">
                <a:hlinkClick r:id="rId22"/>
              </a:rPr>
              <a:t>Reisman</a:t>
            </a:r>
            <a:r>
              <a:rPr lang="en-US" dirty="0" smtClean="0"/>
              <a:t>, Indigo Books &amp; Music Inc. (#294)</a:t>
            </a:r>
          </a:p>
          <a:p>
            <a:pPr>
              <a:defRPr/>
            </a:pPr>
            <a:r>
              <a:rPr lang="en-US" dirty="0" smtClean="0">
                <a:hlinkClick r:id="rId23"/>
              </a:rPr>
              <a:t>Christine M. Day</a:t>
            </a:r>
            <a:r>
              <a:rPr lang="en-US" dirty="0" smtClean="0"/>
              <a:t>, </a:t>
            </a:r>
            <a:r>
              <a:rPr lang="en-US" dirty="0" err="1" smtClean="0"/>
              <a:t>Lululemon</a:t>
            </a:r>
            <a:r>
              <a:rPr lang="en-US" dirty="0" smtClean="0"/>
              <a:t> </a:t>
            </a:r>
            <a:r>
              <a:rPr lang="en-US" dirty="0" err="1" smtClean="0"/>
              <a:t>Athletica</a:t>
            </a:r>
            <a:r>
              <a:rPr lang="en-US" dirty="0" smtClean="0"/>
              <a:t>, Inc. (#303)</a:t>
            </a:r>
          </a:p>
          <a:p>
            <a:pPr>
              <a:defRPr/>
            </a:pPr>
            <a:r>
              <a:rPr lang="en-US" dirty="0" smtClean="0">
                <a:hlinkClick r:id="rId24"/>
              </a:rPr>
              <a:t>Marilyn McLaren</a:t>
            </a:r>
            <a:r>
              <a:rPr lang="en-US" dirty="0" smtClean="0"/>
              <a:t>, The Manitoba Public Insurance Corporation (#310)</a:t>
            </a:r>
          </a:p>
          <a:p>
            <a:pPr>
              <a:defRPr/>
            </a:pPr>
            <a:r>
              <a:rPr lang="en-US" dirty="0" smtClean="0"/>
              <a:t>Maria </a:t>
            </a:r>
            <a:r>
              <a:rPr lang="en-US" dirty="0" err="1" smtClean="0"/>
              <a:t>Codipietro</a:t>
            </a:r>
            <a:r>
              <a:rPr lang="en-US" dirty="0" smtClean="0"/>
              <a:t>, SAP Canada Inc. (#318)</a:t>
            </a:r>
          </a:p>
          <a:p>
            <a:pPr>
              <a:defRPr/>
            </a:pPr>
            <a:r>
              <a:rPr lang="en-US" dirty="0" smtClean="0">
                <a:hlinkClick r:id="rId25"/>
              </a:rPr>
              <a:t>Tamara </a:t>
            </a:r>
            <a:r>
              <a:rPr lang="en-US" dirty="0" err="1" smtClean="0">
                <a:hlinkClick r:id="rId25"/>
              </a:rPr>
              <a:t>Vrooman</a:t>
            </a:r>
            <a:r>
              <a:rPr lang="en-US" dirty="0" smtClean="0"/>
              <a:t>, Vancouver City Savings Credit Union (#371)</a:t>
            </a:r>
          </a:p>
          <a:p>
            <a:pPr>
              <a:defRPr/>
            </a:pPr>
            <a:r>
              <a:rPr lang="en-US" dirty="0" smtClean="0">
                <a:hlinkClick r:id="rId26"/>
              </a:rPr>
              <a:t>Ellen J. Moore</a:t>
            </a:r>
            <a:r>
              <a:rPr lang="en-US" dirty="0" smtClean="0"/>
              <a:t>, Chubb Insurance Company of Canada (#384)</a:t>
            </a:r>
          </a:p>
          <a:p>
            <a:pPr>
              <a:defRPr/>
            </a:pPr>
            <a:r>
              <a:rPr lang="en-US" dirty="0" smtClean="0">
                <a:hlinkClick r:id="rId27"/>
              </a:rPr>
              <a:t>Marie-Claude </a:t>
            </a:r>
            <a:r>
              <a:rPr lang="en-US" dirty="0" err="1" smtClean="0">
                <a:hlinkClick r:id="rId27"/>
              </a:rPr>
              <a:t>Houle</a:t>
            </a:r>
            <a:r>
              <a:rPr lang="en-US" dirty="0" smtClean="0"/>
              <a:t>, EBC Inc. (#392)</a:t>
            </a:r>
          </a:p>
          <a:p>
            <a:pPr>
              <a:defRPr/>
            </a:pPr>
            <a:r>
              <a:rPr lang="en-US" dirty="0" smtClean="0">
                <a:hlinkClick r:id="rId28"/>
              </a:rPr>
              <a:t>Monique F. </a:t>
            </a:r>
            <a:r>
              <a:rPr lang="en-US" dirty="0" err="1" smtClean="0">
                <a:hlinkClick r:id="rId28"/>
              </a:rPr>
              <a:t>Leroux</a:t>
            </a:r>
            <a:r>
              <a:rPr lang="en-US" dirty="0" smtClean="0"/>
              <a:t>, </a:t>
            </a:r>
            <a:r>
              <a:rPr lang="en-US" dirty="0" err="1" smtClean="0"/>
              <a:t>Caisse</a:t>
            </a:r>
            <a:r>
              <a:rPr lang="en-US" dirty="0" smtClean="0"/>
              <a:t> </a:t>
            </a:r>
            <a:r>
              <a:rPr lang="en-US" dirty="0" err="1" smtClean="0"/>
              <a:t>centrale</a:t>
            </a:r>
            <a:r>
              <a:rPr lang="en-US" dirty="0" smtClean="0"/>
              <a:t> Desjardins (#407)</a:t>
            </a:r>
          </a:p>
          <a:p>
            <a:pPr>
              <a:defRPr/>
            </a:pPr>
            <a:r>
              <a:rPr lang="en-US" dirty="0" smtClean="0"/>
              <a:t>Sue Stevenson, Electrolux Canada Corp. (#410)</a:t>
            </a:r>
          </a:p>
          <a:p>
            <a:pPr>
              <a:defRPr/>
            </a:pPr>
            <a:r>
              <a:rPr lang="en-US" dirty="0" smtClean="0">
                <a:hlinkClick r:id="rId29"/>
              </a:rPr>
              <a:t>Tracy </a:t>
            </a:r>
            <a:r>
              <a:rPr lang="en-US" dirty="0" err="1" smtClean="0">
                <a:hlinkClick r:id="rId29"/>
              </a:rPr>
              <a:t>Redies</a:t>
            </a:r>
            <a:r>
              <a:rPr lang="en-US" dirty="0" smtClean="0"/>
              <a:t>, Coast Capital Savings Credit Union (#455)</a:t>
            </a:r>
          </a:p>
          <a:p>
            <a:pPr>
              <a:defRPr/>
            </a:pPr>
            <a:r>
              <a:rPr lang="en-US" dirty="0" smtClean="0"/>
              <a:t>Note: Although there are 31 companies with women CEO/heads, there are only 30 women who head those companies. Monique F. </a:t>
            </a:r>
            <a:r>
              <a:rPr lang="en-US" dirty="0" err="1" smtClean="0"/>
              <a:t>Leroux</a:t>
            </a:r>
            <a:r>
              <a:rPr lang="en-US" dirty="0" smtClean="0"/>
              <a:t> heads two companies.</a:t>
            </a:r>
          </a:p>
          <a:p>
            <a:pPr>
              <a:defRPr/>
            </a:pPr>
            <a:r>
              <a:rPr lang="en-US" dirty="0" smtClean="0"/>
              <a:t>This list is based on the </a:t>
            </a:r>
            <a:r>
              <a:rPr lang="en-US" i="1" dirty="0" smtClean="0"/>
              <a:t>Financial Post</a:t>
            </a:r>
            <a:r>
              <a:rPr lang="en-US" dirty="0" smtClean="0"/>
              <a:t> 500 list of companies published by the </a:t>
            </a:r>
            <a:r>
              <a:rPr lang="en-US" i="1" dirty="0" smtClean="0"/>
              <a:t>Financial Post </a:t>
            </a:r>
            <a:r>
              <a:rPr lang="en-US" dirty="0" smtClean="0"/>
              <a:t>in June of each year. The number and rank of companies remains unchanged throughout the year until a new list is published. We update our list throughout the year whenever a woman becomes CEO/head or departs a CEO/head position at any of the listed companies. Women are counted in our list starting on the date they officially take over their positions. We strive to keep this list accurate and timely; if you have found that we have missed someone, or have any questions, please email us at </a:t>
            </a:r>
            <a:r>
              <a:rPr lang="en-US" dirty="0" smtClean="0">
                <a:hlinkClick r:id="rId30"/>
              </a:rPr>
              <a:t>icinfo@catalyst.org</a:t>
            </a:r>
            <a:r>
              <a:rPr lang="en-US" dirty="0" smtClean="0"/>
              <a:t>.</a:t>
            </a:r>
          </a:p>
          <a:p>
            <a:pPr>
              <a:defRPr/>
            </a:pPr>
            <a:r>
              <a:rPr lang="en-US" dirty="0" smtClean="0"/>
              <a:t>Current calculations for this women CEO/Heads list are based on the 492 companies which have CEO/Heads or for which the CEO or head could be determined by our Information Center.</a:t>
            </a:r>
          </a:p>
          <a:p>
            <a:pPr>
              <a:defRPr/>
            </a:pPr>
            <a:r>
              <a:rPr lang="en-US" dirty="0" smtClean="0"/>
              <a:t>This list was last updated June 29, 2012.</a:t>
            </a:r>
          </a:p>
          <a:p>
            <a:pPr>
              <a:defRPr/>
            </a:pPr>
            <a:endParaRPr lang="en-US" dirty="0"/>
          </a:p>
        </p:txBody>
      </p:sp>
      <p:sp>
        <p:nvSpPr>
          <p:cNvPr id="16387" name="Rectangle 2"/>
          <p:cNvSpPr>
            <a:spLocks noGrp="1" noChangeArrowheads="1"/>
          </p:cNvSpPr>
          <p:nvPr>
            <p:ph type="title"/>
          </p:nvPr>
        </p:nvSpPr>
        <p:spPr/>
        <p:txBody>
          <a:bodyPr/>
          <a:lstStyle/>
          <a:p>
            <a:pPr eaLnBrk="1" hangingPunct="1"/>
            <a:r>
              <a:rPr lang="en-US" sz="3600" smtClean="0"/>
              <a:t>Canadian Women in Business 2011</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l" eaLnBrk="1" hangingPunct="1"/>
            <a:r>
              <a:rPr lang="en-US" dirty="0" smtClean="0"/>
              <a:t>European Countries</a:t>
            </a:r>
          </a:p>
        </p:txBody>
      </p:sp>
      <p:sp>
        <p:nvSpPr>
          <p:cNvPr id="17411" name="Rectangle 4"/>
          <p:cNvSpPr>
            <a:spLocks noGrp="1" noChangeArrowheads="1"/>
          </p:cNvSpPr>
          <p:nvPr>
            <p:ph type="body" idx="1"/>
          </p:nvPr>
        </p:nvSpPr>
        <p:spPr>
          <a:xfrm>
            <a:off x="152400" y="1381125"/>
            <a:ext cx="8915400" cy="5105400"/>
          </a:xfrm>
        </p:spPr>
        <p:txBody>
          <a:bodyPr/>
          <a:lstStyle/>
          <a:p>
            <a:pPr eaLnBrk="1" hangingPunct="1">
              <a:lnSpc>
                <a:spcPct val="80000"/>
              </a:lnSpc>
              <a:buFontTx/>
              <a:buNone/>
            </a:pPr>
            <a:r>
              <a:rPr lang="en-US" sz="1300" b="1" i="1" u="sng" dirty="0" smtClean="0"/>
              <a:t>Population</a:t>
            </a:r>
          </a:p>
          <a:p>
            <a:pPr eaLnBrk="1" hangingPunct="1">
              <a:lnSpc>
                <a:spcPct val="80000"/>
              </a:lnSpc>
            </a:pPr>
            <a:r>
              <a:rPr lang="en-US" sz="1300" b="1" dirty="0" smtClean="0"/>
              <a:t>• Total population of the European Union in January 2010 was 501,259,840</a:t>
            </a:r>
          </a:p>
          <a:p>
            <a:pPr eaLnBrk="1" hangingPunct="1">
              <a:lnSpc>
                <a:spcPct val="80000"/>
              </a:lnSpc>
            </a:pPr>
            <a:r>
              <a:rPr lang="en-US" sz="1300" b="1" dirty="0" smtClean="0"/>
              <a:t>• There were 105 women for every 100 men, equating to 51.0% women compared with 49.0% men</a:t>
            </a:r>
          </a:p>
          <a:p>
            <a:pPr eaLnBrk="1" hangingPunct="1">
              <a:lnSpc>
                <a:spcPct val="80000"/>
              </a:lnSpc>
            </a:pPr>
            <a:endParaRPr lang="en-US" sz="1300" b="1" dirty="0" smtClean="0"/>
          </a:p>
          <a:p>
            <a:pPr eaLnBrk="1" hangingPunct="1">
              <a:lnSpc>
                <a:spcPct val="80000"/>
              </a:lnSpc>
              <a:buFontTx/>
              <a:buNone/>
            </a:pPr>
            <a:r>
              <a:rPr lang="en-US" sz="1300" b="1" i="1" u="sng" dirty="0" smtClean="0"/>
              <a:t>Education</a:t>
            </a:r>
          </a:p>
          <a:p>
            <a:pPr eaLnBrk="1" hangingPunct="1">
              <a:lnSpc>
                <a:spcPct val="80000"/>
              </a:lnSpc>
            </a:pPr>
            <a:r>
              <a:rPr lang="en-US" sz="1300" b="1" dirty="0" smtClean="0"/>
              <a:t>• In 2008, 81% of females aged 20 to 24 completed at least upper secondary education compared with 76% of males</a:t>
            </a:r>
          </a:p>
          <a:p>
            <a:pPr eaLnBrk="1" hangingPunct="1">
              <a:lnSpc>
                <a:spcPct val="80000"/>
              </a:lnSpc>
            </a:pPr>
            <a:endParaRPr lang="en-US" sz="1300" b="1" dirty="0" smtClean="0"/>
          </a:p>
          <a:p>
            <a:pPr eaLnBrk="1" hangingPunct="1">
              <a:lnSpc>
                <a:spcPct val="80000"/>
              </a:lnSpc>
              <a:buFontTx/>
              <a:buNone/>
            </a:pPr>
            <a:r>
              <a:rPr lang="en-US" sz="1300" b="1" i="1" u="sng" dirty="0" smtClean="0"/>
              <a:t>Government</a:t>
            </a:r>
          </a:p>
          <a:p>
            <a:pPr eaLnBrk="1" hangingPunct="1">
              <a:lnSpc>
                <a:spcPct val="80000"/>
              </a:lnSpc>
            </a:pPr>
            <a:r>
              <a:rPr lang="en-US" sz="1300" b="1" dirty="0" smtClean="0"/>
              <a:t>• Of the 27 cabinet members that make up the current European Commission, 9 are women, or 33.3%</a:t>
            </a:r>
          </a:p>
          <a:p>
            <a:pPr eaLnBrk="1" hangingPunct="1">
              <a:lnSpc>
                <a:spcPct val="80000"/>
              </a:lnSpc>
            </a:pPr>
            <a:r>
              <a:rPr lang="en-US" sz="1300" b="1" dirty="0" smtClean="0"/>
              <a:t>• At present, of the 736 Parliament seats, 258 are women, or 35%</a:t>
            </a:r>
          </a:p>
          <a:p>
            <a:pPr eaLnBrk="1" hangingPunct="1">
              <a:lnSpc>
                <a:spcPct val="80000"/>
              </a:lnSpc>
            </a:pPr>
            <a:r>
              <a:rPr lang="en-US" sz="1300" b="1" dirty="0" smtClean="0"/>
              <a:t>• In 2010:</a:t>
            </a:r>
          </a:p>
          <a:p>
            <a:pPr eaLnBrk="1" hangingPunct="1">
              <a:lnSpc>
                <a:spcPct val="80000"/>
              </a:lnSpc>
            </a:pPr>
            <a:r>
              <a:rPr lang="en-US" sz="1300" b="1" dirty="0" smtClean="0"/>
              <a:t>o 7 of the 36 members that make up the Court of Justice of the European Communities are women, or 19%</a:t>
            </a:r>
          </a:p>
          <a:p>
            <a:pPr eaLnBrk="1" hangingPunct="1">
              <a:lnSpc>
                <a:spcPct val="80000"/>
              </a:lnSpc>
            </a:pPr>
            <a:r>
              <a:rPr lang="en-US" sz="1300" b="1" dirty="0" smtClean="0"/>
              <a:t>o 6 of the 28 members of the General Court are women, or 21%</a:t>
            </a:r>
          </a:p>
          <a:p>
            <a:pPr eaLnBrk="1" hangingPunct="1">
              <a:lnSpc>
                <a:spcPct val="80000"/>
              </a:lnSpc>
            </a:pPr>
            <a:r>
              <a:rPr lang="en-US" sz="1300" b="1" dirty="0" smtClean="0"/>
              <a:t>o 3 of the 8 members of the Civil Service Tribunal are women, or 38%</a:t>
            </a:r>
          </a:p>
          <a:p>
            <a:pPr eaLnBrk="1" hangingPunct="1">
              <a:lnSpc>
                <a:spcPct val="80000"/>
              </a:lnSpc>
            </a:pPr>
            <a:r>
              <a:rPr lang="en-US" sz="1300" b="1" dirty="0" smtClean="0"/>
              <a:t>• There are currently 7 major political parties within the EU Parliament with 9 leaders; 1 is a women, </a:t>
            </a:r>
          </a:p>
          <a:p>
            <a:pPr eaLnBrk="1" hangingPunct="1">
              <a:lnSpc>
                <a:spcPct val="80000"/>
              </a:lnSpc>
              <a:buFontTx/>
              <a:buNone/>
            </a:pPr>
            <a:r>
              <a:rPr lang="en-US" sz="1300" b="1" dirty="0" smtClean="0"/>
              <a:t>	   or 11%.</a:t>
            </a:r>
          </a:p>
          <a:p>
            <a:pPr eaLnBrk="1" hangingPunct="1">
              <a:lnSpc>
                <a:spcPct val="80000"/>
              </a:lnSpc>
            </a:pPr>
            <a:endParaRPr lang="en-US" sz="1300" b="1" dirty="0" smtClean="0"/>
          </a:p>
          <a:p>
            <a:pPr eaLnBrk="1" hangingPunct="1">
              <a:lnSpc>
                <a:spcPct val="80000"/>
              </a:lnSpc>
              <a:buFontTx/>
              <a:buNone/>
            </a:pPr>
            <a:r>
              <a:rPr lang="en-US" sz="1300" b="1" i="1" u="sng" dirty="0" err="1" smtClean="0"/>
              <a:t>Labour</a:t>
            </a:r>
            <a:r>
              <a:rPr lang="en-US" sz="1300" b="1" i="1" u="sng" dirty="0" smtClean="0"/>
              <a:t> Force</a:t>
            </a:r>
          </a:p>
          <a:p>
            <a:pPr eaLnBrk="1" hangingPunct="1">
              <a:lnSpc>
                <a:spcPct val="80000"/>
              </a:lnSpc>
            </a:pPr>
            <a:r>
              <a:rPr lang="en-US" sz="1300" b="1" dirty="0" smtClean="0"/>
              <a:t>• In 2008, the total </a:t>
            </a:r>
            <a:r>
              <a:rPr lang="en-US" sz="1300" b="1" dirty="0" err="1" smtClean="0"/>
              <a:t>labour</a:t>
            </a:r>
            <a:r>
              <a:rPr lang="en-US" sz="1300" b="1" dirty="0" smtClean="0"/>
              <a:t> force participation rate for persons aged 15 to 64 was 66%; 59% of females were employed compared with 73% of males.</a:t>
            </a:r>
          </a:p>
          <a:p>
            <a:pPr eaLnBrk="1" hangingPunct="1">
              <a:lnSpc>
                <a:spcPct val="80000"/>
              </a:lnSpc>
            </a:pPr>
            <a:r>
              <a:rPr lang="en-US" sz="1300" b="1" dirty="0" smtClean="0"/>
              <a:t>• In 2005, the total gross annual earnings per capita was €29,114. Women earned €26,678, and men earned €34,536.</a:t>
            </a:r>
          </a:p>
          <a:p>
            <a:pPr eaLnBrk="1" hangingPunct="1">
              <a:lnSpc>
                <a:spcPct val="80000"/>
              </a:lnSpc>
            </a:pPr>
            <a:r>
              <a:rPr lang="en-US" sz="1300" b="1" dirty="0" smtClean="0"/>
              <a:t>• Women earned 18.0% less than what men earned in 2009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4" end="4"/>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411">
                                            <p:txEl>
                                              <p:pRg st="7" end="7"/>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7411">
                                            <p:txEl>
                                              <p:pRg st="8" end="8"/>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7411">
                                            <p:txEl>
                                              <p:pRg st="9" end="9"/>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7411">
                                            <p:txEl>
                                              <p:pRg st="10" end="10"/>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7411">
                                            <p:txEl>
                                              <p:pRg st="11" end="11"/>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7411">
                                            <p:txEl>
                                              <p:pRg st="12" end="12"/>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7411">
                                            <p:txEl>
                                              <p:pRg st="13" end="13"/>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7411">
                                            <p:txEl>
                                              <p:pRg st="14" end="14"/>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7411">
                                            <p:txEl>
                                              <p:pRg st="15" end="15"/>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7411">
                                            <p:txEl>
                                              <p:pRg st="17" end="17"/>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7411">
                                            <p:txEl>
                                              <p:pRg st="18" end="18"/>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7411">
                                            <p:txEl>
                                              <p:pRg st="19" end="19"/>
                                            </p:tx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7411">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We Googled You!!!!!!!</a:t>
            </a:r>
          </a:p>
        </p:txBody>
      </p:sp>
      <p:pic>
        <p:nvPicPr>
          <p:cNvPr id="23557" name="Picture 5" descr="andy"/>
          <p:cNvPicPr>
            <a:picLocks noChangeAspect="1" noChangeArrowheads="1"/>
          </p:cNvPicPr>
          <p:nvPr/>
        </p:nvPicPr>
        <p:blipFill>
          <a:blip r:embed="rId2" cstate="print"/>
          <a:srcRect/>
          <a:stretch>
            <a:fillRect/>
          </a:stretch>
        </p:blipFill>
        <p:spPr bwMode="auto">
          <a:xfrm>
            <a:off x="1828800" y="1676400"/>
            <a:ext cx="5343525" cy="36369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linds(horizontal)">
                                      <p:cBhvr>
                                        <p:cTn id="7" dur="5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3557"/>
                                        </p:tgtEl>
                                        <p:attrNameLst>
                                          <p:attrName>style.visibility</p:attrName>
                                        </p:attrNameLst>
                                      </p:cBhvr>
                                      <p:to>
                                        <p:strVal val="visible"/>
                                      </p:to>
                                    </p:set>
                                    <p:animEffect transition="in" filter="dissolve">
                                      <p:cBhvr>
                                        <p:cTn id="12"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457200"/>
            <a:ext cx="9144000" cy="762000"/>
          </a:xfrm>
        </p:spPr>
        <p:txBody>
          <a:bodyPr/>
          <a:lstStyle/>
          <a:p>
            <a:pPr eaLnBrk="1" hangingPunct="1"/>
            <a:r>
              <a:rPr lang="en-US" sz="2400" dirty="0" smtClean="0"/>
              <a:t>Lesbian, Gay, Bi-Sexual, Transgender (LGBT) Workplace</a:t>
            </a:r>
            <a:r>
              <a:rPr lang="en-US" sz="1800" dirty="0" smtClean="0"/>
              <a:t/>
            </a:r>
            <a:br>
              <a:rPr lang="en-US" sz="1800" dirty="0" smtClean="0"/>
            </a:br>
            <a:endParaRPr lang="en-US" sz="4000" dirty="0" smtClean="0"/>
          </a:p>
        </p:txBody>
      </p:sp>
      <p:sp>
        <p:nvSpPr>
          <p:cNvPr id="11268" name="Rectangle 4"/>
          <p:cNvSpPr>
            <a:spLocks noGrp="1" noChangeArrowheads="1"/>
          </p:cNvSpPr>
          <p:nvPr>
            <p:ph type="body" idx="1"/>
          </p:nvPr>
        </p:nvSpPr>
        <p:spPr>
          <a:xfrm>
            <a:off x="457200" y="1514475"/>
            <a:ext cx="8229600" cy="4525963"/>
          </a:xfrm>
        </p:spPr>
        <p:txBody>
          <a:bodyPr/>
          <a:lstStyle/>
          <a:p>
            <a:pPr eaLnBrk="1" hangingPunct="1">
              <a:lnSpc>
                <a:spcPct val="80000"/>
              </a:lnSpc>
              <a:buFontTx/>
              <a:buNone/>
            </a:pPr>
            <a:r>
              <a:rPr lang="en-US" sz="1000" b="1" i="1" dirty="0" smtClean="0"/>
              <a:t>Workplace </a:t>
            </a:r>
          </a:p>
          <a:p>
            <a:pPr eaLnBrk="1" hangingPunct="1">
              <a:lnSpc>
                <a:spcPct val="80000"/>
              </a:lnSpc>
              <a:buFontTx/>
              <a:buNone/>
            </a:pPr>
            <a:endParaRPr lang="en-US" sz="1000" b="1" i="1" dirty="0" smtClean="0"/>
          </a:p>
          <a:p>
            <a:pPr eaLnBrk="1" hangingPunct="1">
              <a:lnSpc>
                <a:spcPct val="80000"/>
              </a:lnSpc>
            </a:pPr>
            <a:r>
              <a:rPr lang="en-US" sz="1000" dirty="0" smtClean="0"/>
              <a:t>There are 11 openly gay “presidents of colleges” in the U.S.</a:t>
            </a:r>
          </a:p>
          <a:p>
            <a:pPr eaLnBrk="1" hangingPunct="1">
              <a:lnSpc>
                <a:spcPct val="80000"/>
              </a:lnSpc>
            </a:pPr>
            <a:endParaRPr lang="en-US" sz="1000" dirty="0" smtClean="0"/>
          </a:p>
          <a:p>
            <a:pPr eaLnBrk="1" hangingPunct="1">
              <a:lnSpc>
                <a:spcPct val="80000"/>
              </a:lnSpc>
              <a:buFontTx/>
              <a:buNone/>
            </a:pPr>
            <a:r>
              <a:rPr lang="en-US" sz="1000" b="1" i="1" dirty="0" smtClean="0"/>
              <a:t>Benefits in the Workplace</a:t>
            </a:r>
          </a:p>
          <a:p>
            <a:pPr eaLnBrk="1" hangingPunct="1">
              <a:lnSpc>
                <a:spcPct val="80000"/>
              </a:lnSpc>
              <a:buFontTx/>
              <a:buNone/>
            </a:pPr>
            <a:endParaRPr lang="en-US" sz="1000" b="1" i="1" dirty="0" smtClean="0"/>
          </a:p>
          <a:p>
            <a:pPr eaLnBrk="1" hangingPunct="1">
              <a:lnSpc>
                <a:spcPct val="80000"/>
              </a:lnSpc>
            </a:pPr>
            <a:r>
              <a:rPr lang="en-US" sz="1000" dirty="0" smtClean="0"/>
              <a:t>57% of </a:t>
            </a:r>
            <a:r>
              <a:rPr lang="en-US" sz="1000" i="1" dirty="0" smtClean="0"/>
              <a:t>Fortune </a:t>
            </a:r>
            <a:r>
              <a:rPr lang="en-US" sz="1000" dirty="0" smtClean="0"/>
              <a:t>500 companies offer domestic partner benefits. </a:t>
            </a:r>
          </a:p>
          <a:p>
            <a:pPr eaLnBrk="1" hangingPunct="1">
              <a:lnSpc>
                <a:spcPct val="80000"/>
              </a:lnSpc>
            </a:pPr>
            <a:r>
              <a:rPr lang="en-US" sz="1000" dirty="0" smtClean="0"/>
              <a:t>At least 52 major employers reported to the HRC (Human Rights Campaign) that they offer transgender inclusive health benefits. </a:t>
            </a:r>
          </a:p>
          <a:p>
            <a:pPr eaLnBrk="1" hangingPunct="1">
              <a:lnSpc>
                <a:spcPct val="80000"/>
              </a:lnSpc>
            </a:pPr>
            <a:r>
              <a:rPr lang="en-US" sz="1000" dirty="0" smtClean="0"/>
              <a:t>35% of </a:t>
            </a:r>
            <a:r>
              <a:rPr lang="en-US" sz="1000" i="1" dirty="0" smtClean="0"/>
              <a:t>Fortune</a:t>
            </a:r>
            <a:r>
              <a:rPr lang="en-US" sz="1000" dirty="0" smtClean="0"/>
              <a:t> 500 companies have protection policies based on gender identity; 61% of the </a:t>
            </a:r>
            <a:r>
              <a:rPr lang="en-US" sz="1000" i="1" dirty="0" smtClean="0"/>
              <a:t>Fortune</a:t>
            </a:r>
            <a:r>
              <a:rPr lang="en-US" sz="1000" dirty="0" smtClean="0"/>
              <a:t> 100 have protection policies based on gender identity. </a:t>
            </a:r>
          </a:p>
          <a:p>
            <a:pPr eaLnBrk="1" hangingPunct="1">
              <a:lnSpc>
                <a:spcPct val="80000"/>
              </a:lnSpc>
            </a:pPr>
            <a:r>
              <a:rPr lang="en-US" sz="1000" dirty="0" smtClean="0"/>
              <a:t>85% of </a:t>
            </a:r>
            <a:r>
              <a:rPr lang="en-US" sz="1000" i="1" dirty="0" smtClean="0"/>
              <a:t>Fortune</a:t>
            </a:r>
            <a:r>
              <a:rPr lang="en-US" sz="1000" dirty="0" smtClean="0"/>
              <a:t> 500 companies have non-discrimination policies based on sexual orientation; 94% of the </a:t>
            </a:r>
            <a:r>
              <a:rPr lang="en-US" sz="1000" i="1" dirty="0" smtClean="0"/>
              <a:t>Fortune </a:t>
            </a:r>
            <a:r>
              <a:rPr lang="en-US" sz="1000" dirty="0" smtClean="0"/>
              <a:t>100 have non-discrimination sexual orientation policies.</a:t>
            </a:r>
            <a:br>
              <a:rPr lang="en-US" sz="1000" dirty="0" smtClean="0"/>
            </a:br>
            <a:r>
              <a:rPr lang="en-US" sz="1000" dirty="0" smtClean="0"/>
              <a:t>  </a:t>
            </a:r>
          </a:p>
          <a:p>
            <a:pPr eaLnBrk="1" hangingPunct="1">
              <a:lnSpc>
                <a:spcPct val="80000"/>
              </a:lnSpc>
              <a:buFontTx/>
              <a:buNone/>
            </a:pPr>
            <a:r>
              <a:rPr lang="en-US" sz="1000" b="1" i="1" dirty="0" smtClean="0"/>
              <a:t>Discrimination </a:t>
            </a:r>
          </a:p>
          <a:p>
            <a:pPr eaLnBrk="1" hangingPunct="1">
              <a:lnSpc>
                <a:spcPct val="80000"/>
              </a:lnSpc>
            </a:pPr>
            <a:r>
              <a:rPr lang="en-US" sz="1000" dirty="0" smtClean="0"/>
              <a:t>Almost two-fifths (39%) lesbian and gay adults in America's workplaces report facing some form of hostility or harassment on the job. 11% experience very frequent or frequent harassment or discrimination. </a:t>
            </a:r>
          </a:p>
          <a:p>
            <a:pPr eaLnBrk="1" hangingPunct="1">
              <a:lnSpc>
                <a:spcPct val="80000"/>
              </a:lnSpc>
            </a:pPr>
            <a:r>
              <a:rPr lang="en-US" sz="1000" dirty="0" smtClean="0"/>
              <a:t>19% LGBT employees reported barriers in promotion due to their sexual orientation/gender identity.</a:t>
            </a:r>
          </a:p>
          <a:p>
            <a:pPr eaLnBrk="1" hangingPunct="1">
              <a:lnSpc>
                <a:spcPct val="80000"/>
              </a:lnSpc>
            </a:pPr>
            <a:r>
              <a:rPr lang="en-US" sz="1000" dirty="0" smtClean="0"/>
              <a:t>Almost one in ten lesbian and gay adults state they were fired or dismissed unfairly from a previous job or pressured to quit a job because of their sexual orientation. </a:t>
            </a:r>
          </a:p>
          <a:p>
            <a:pPr eaLnBrk="1" hangingPunct="1">
              <a:lnSpc>
                <a:spcPct val="80000"/>
              </a:lnSpc>
            </a:pPr>
            <a:r>
              <a:rPr lang="en-US" sz="1000" dirty="0" smtClean="0"/>
              <a:t>A small study of 155 transgender participants by the National Center for Lesbian Rights and the Transgender Law Center found that nearly 1 in 2 transgender people has experienced employment discrimination.</a:t>
            </a:r>
          </a:p>
          <a:p>
            <a:pPr eaLnBrk="1" hangingPunct="1">
              <a:lnSpc>
                <a:spcPct val="80000"/>
              </a:lnSpc>
            </a:pPr>
            <a:r>
              <a:rPr lang="en-US" sz="1000" dirty="0" smtClean="0"/>
              <a:t>In the United States, twenty states and the District of Columbia prohibit discrimination based on one's sexual orientation. Of those states, thirteen have laws and the District of Columbia prohibiting discrimination based on gender identity/expression. </a:t>
            </a:r>
          </a:p>
          <a:p>
            <a:pPr eaLnBrk="1" hangingPunct="1">
              <a:lnSpc>
                <a:spcPct val="80000"/>
              </a:lnSpc>
            </a:pPr>
            <a:endParaRPr lang="en-US" sz="1000" dirty="0" smtClean="0"/>
          </a:p>
          <a:p>
            <a:pPr eaLnBrk="1" hangingPunct="1">
              <a:lnSpc>
                <a:spcPct val="80000"/>
              </a:lnSpc>
              <a:buFontTx/>
              <a:buNone/>
            </a:pPr>
            <a:r>
              <a:rPr lang="en-US" sz="1000" b="1" i="1" dirty="0" smtClean="0"/>
              <a:t>Buying Power</a:t>
            </a:r>
          </a:p>
          <a:p>
            <a:pPr eaLnBrk="1" hangingPunct="1">
              <a:lnSpc>
                <a:spcPct val="80000"/>
              </a:lnSpc>
            </a:pPr>
            <a:r>
              <a:rPr lang="en-US" sz="1000" dirty="0" smtClean="0"/>
              <a:t>The buying power of the LGBT community in the U.S. in 2013 is estimated to be $830 billion. </a:t>
            </a:r>
          </a:p>
          <a:p>
            <a:pPr eaLnBrk="1" hangingPunct="1">
              <a:lnSpc>
                <a:spcPct val="80000"/>
              </a:lnSpc>
            </a:pPr>
            <a:r>
              <a:rPr lang="en-US" sz="1000" dirty="0" smtClean="0"/>
              <a:t>58% of LGBT people would switch brands to companies that market directly to LGBT individuals.  </a:t>
            </a:r>
          </a:p>
          <a:p>
            <a:pPr eaLnBrk="1" hangingPunct="1">
              <a:lnSpc>
                <a:spcPct val="80000"/>
              </a:lnSpc>
            </a:pPr>
            <a:r>
              <a:rPr lang="en-US" sz="1000" dirty="0" smtClean="0"/>
              <a:t>25% of LGBT adults have changed brands to a competing company that is LGBT-friendly.</a:t>
            </a:r>
          </a:p>
          <a:p>
            <a:pPr algn="ctr">
              <a:lnSpc>
                <a:spcPct val="80000"/>
              </a:lnSpc>
              <a:spcBef>
                <a:spcPct val="0"/>
              </a:spcBef>
              <a:buFontTx/>
              <a:buNone/>
            </a:pPr>
            <a:endParaRPr lang="en-US" sz="600" dirty="0" smtClean="0"/>
          </a:p>
        </p:txBody>
      </p:sp>
      <p:sp>
        <p:nvSpPr>
          <p:cNvPr id="11269" name="Rectangle 5"/>
          <p:cNvSpPr>
            <a:spLocks noChangeArrowheads="1"/>
          </p:cNvSpPr>
          <p:nvPr/>
        </p:nvSpPr>
        <p:spPr bwMode="auto">
          <a:xfrm>
            <a:off x="685800" y="838200"/>
            <a:ext cx="7727950" cy="641350"/>
          </a:xfrm>
          <a:prstGeom prst="rect">
            <a:avLst/>
          </a:prstGeom>
          <a:noFill/>
          <a:ln w="9525">
            <a:noFill/>
            <a:miter lim="800000"/>
            <a:headEnd/>
            <a:tailEnd/>
          </a:ln>
        </p:spPr>
        <p:txBody>
          <a:bodyPr wrap="none">
            <a:spAutoFit/>
          </a:bodyPr>
          <a:lstStyle/>
          <a:p>
            <a:pPr algn="ctr"/>
            <a:r>
              <a:rPr lang="en-US" dirty="0">
                <a:solidFill>
                  <a:schemeClr val="tx2"/>
                </a:solidFill>
              </a:rPr>
              <a:t>The lesbian, gay, bisexual and transgender population in the United States</a:t>
            </a:r>
            <a:br>
              <a:rPr lang="en-US" dirty="0">
                <a:solidFill>
                  <a:schemeClr val="tx2"/>
                </a:solidFill>
              </a:rPr>
            </a:br>
            <a:r>
              <a:rPr lang="en-US" dirty="0">
                <a:solidFill>
                  <a:schemeClr val="tx2"/>
                </a:solidFill>
              </a:rPr>
              <a:t> is estimated </a:t>
            </a:r>
            <a:r>
              <a:rPr lang="en-US" dirty="0" smtClean="0">
                <a:solidFill>
                  <a:schemeClr val="tx2"/>
                </a:solidFill>
              </a:rPr>
              <a:t>at over 9 </a:t>
            </a:r>
            <a:r>
              <a:rPr lang="en-US" dirty="0">
                <a:solidFill>
                  <a:schemeClr val="tx2"/>
                </a:solidFill>
              </a:rPr>
              <a:t>million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linds(horizontal)">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69"/>
                                        </p:tgtEl>
                                        <p:attrNameLst>
                                          <p:attrName>style.visibility</p:attrName>
                                        </p:attrNameLst>
                                      </p:cBhvr>
                                      <p:to>
                                        <p:strVal val="visible"/>
                                      </p:to>
                                    </p:set>
                                    <p:animEffect transition="in" filter="blinds(horizontal)">
                                      <p:cBhvr>
                                        <p:cTn id="12" dur="500"/>
                                        <p:tgtEl>
                                          <p:spTgt spid="1126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268">
                                            <p:txEl>
                                              <p:pRg st="0" end="0"/>
                                            </p:txEl>
                                          </p:spTgt>
                                        </p:tgtEl>
                                        <p:attrNameLst>
                                          <p:attrName>style.visibility</p:attrName>
                                        </p:attrNameLst>
                                      </p:cBhvr>
                                      <p:to>
                                        <p:strVal val="visible"/>
                                      </p:to>
                                    </p:set>
                                    <p:animEffect transition="in" filter="blinds(horizontal)">
                                      <p:cBhvr>
                                        <p:cTn id="17" dur="500"/>
                                        <p:tgtEl>
                                          <p:spTgt spid="11268">
                                            <p:txEl>
                                              <p:pRg st="0" end="0"/>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1268">
                                            <p:txEl>
                                              <p:pRg st="2" end="2"/>
                                            </p:txEl>
                                          </p:spTgt>
                                        </p:tgtEl>
                                        <p:attrNameLst>
                                          <p:attrName>style.visibility</p:attrName>
                                        </p:attrNameLst>
                                      </p:cBhvr>
                                      <p:to>
                                        <p:strVal val="visible"/>
                                      </p:to>
                                    </p:set>
                                    <p:animEffect transition="in" filter="blinds(horizontal)">
                                      <p:cBhvr>
                                        <p:cTn id="20" dur="500"/>
                                        <p:tgtEl>
                                          <p:spTgt spid="1126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268">
                                            <p:txEl>
                                              <p:pRg st="4" end="4"/>
                                            </p:txEl>
                                          </p:spTgt>
                                        </p:tgtEl>
                                        <p:attrNameLst>
                                          <p:attrName>style.visibility</p:attrName>
                                        </p:attrNameLst>
                                      </p:cBhvr>
                                      <p:to>
                                        <p:strVal val="visible"/>
                                      </p:to>
                                    </p:set>
                                    <p:animEffect transition="in" filter="blinds(horizontal)">
                                      <p:cBhvr>
                                        <p:cTn id="25" dur="500"/>
                                        <p:tgtEl>
                                          <p:spTgt spid="11268">
                                            <p:txEl>
                                              <p:pRg st="4" end="4"/>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1268">
                                            <p:txEl>
                                              <p:pRg st="6" end="6"/>
                                            </p:txEl>
                                          </p:spTgt>
                                        </p:tgtEl>
                                        <p:attrNameLst>
                                          <p:attrName>style.visibility</p:attrName>
                                        </p:attrNameLst>
                                      </p:cBhvr>
                                      <p:to>
                                        <p:strVal val="visible"/>
                                      </p:to>
                                    </p:set>
                                    <p:animEffect transition="in" filter="blinds(horizontal)">
                                      <p:cBhvr>
                                        <p:cTn id="28" dur="500"/>
                                        <p:tgtEl>
                                          <p:spTgt spid="11268">
                                            <p:txEl>
                                              <p:pRg st="6" end="6"/>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1268">
                                            <p:txEl>
                                              <p:pRg st="7" end="7"/>
                                            </p:txEl>
                                          </p:spTgt>
                                        </p:tgtEl>
                                        <p:attrNameLst>
                                          <p:attrName>style.visibility</p:attrName>
                                        </p:attrNameLst>
                                      </p:cBhvr>
                                      <p:to>
                                        <p:strVal val="visible"/>
                                      </p:to>
                                    </p:set>
                                    <p:animEffect transition="in" filter="blinds(horizontal)">
                                      <p:cBhvr>
                                        <p:cTn id="31" dur="500"/>
                                        <p:tgtEl>
                                          <p:spTgt spid="11268">
                                            <p:txEl>
                                              <p:pRg st="7" end="7"/>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1268">
                                            <p:txEl>
                                              <p:pRg st="8" end="8"/>
                                            </p:txEl>
                                          </p:spTgt>
                                        </p:tgtEl>
                                        <p:attrNameLst>
                                          <p:attrName>style.visibility</p:attrName>
                                        </p:attrNameLst>
                                      </p:cBhvr>
                                      <p:to>
                                        <p:strVal val="visible"/>
                                      </p:to>
                                    </p:set>
                                    <p:animEffect transition="in" filter="blinds(horizontal)">
                                      <p:cBhvr>
                                        <p:cTn id="34" dur="500"/>
                                        <p:tgtEl>
                                          <p:spTgt spid="11268">
                                            <p:txEl>
                                              <p:pRg st="8" end="8"/>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1268">
                                            <p:txEl>
                                              <p:pRg st="9" end="9"/>
                                            </p:txEl>
                                          </p:spTgt>
                                        </p:tgtEl>
                                        <p:attrNameLst>
                                          <p:attrName>style.visibility</p:attrName>
                                        </p:attrNameLst>
                                      </p:cBhvr>
                                      <p:to>
                                        <p:strVal val="visible"/>
                                      </p:to>
                                    </p:set>
                                    <p:animEffect transition="in" filter="blinds(horizontal)">
                                      <p:cBhvr>
                                        <p:cTn id="37" dur="500"/>
                                        <p:tgtEl>
                                          <p:spTgt spid="11268">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268">
                                            <p:txEl>
                                              <p:pRg st="10" end="10"/>
                                            </p:txEl>
                                          </p:spTgt>
                                        </p:tgtEl>
                                        <p:attrNameLst>
                                          <p:attrName>style.visibility</p:attrName>
                                        </p:attrNameLst>
                                      </p:cBhvr>
                                      <p:to>
                                        <p:strVal val="visible"/>
                                      </p:to>
                                    </p:set>
                                    <p:animEffect transition="in" filter="blinds(horizontal)">
                                      <p:cBhvr>
                                        <p:cTn id="42" dur="500"/>
                                        <p:tgtEl>
                                          <p:spTgt spid="11268">
                                            <p:txEl>
                                              <p:pRg st="10" end="10"/>
                                            </p:txEl>
                                          </p:spTgt>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1268">
                                            <p:txEl>
                                              <p:pRg st="11" end="11"/>
                                            </p:txEl>
                                          </p:spTgt>
                                        </p:tgtEl>
                                        <p:attrNameLst>
                                          <p:attrName>style.visibility</p:attrName>
                                        </p:attrNameLst>
                                      </p:cBhvr>
                                      <p:to>
                                        <p:strVal val="visible"/>
                                      </p:to>
                                    </p:set>
                                    <p:animEffect transition="in" filter="blinds(horizontal)">
                                      <p:cBhvr>
                                        <p:cTn id="45" dur="500"/>
                                        <p:tgtEl>
                                          <p:spTgt spid="11268">
                                            <p:txEl>
                                              <p:pRg st="11" end="11"/>
                                            </p:txEl>
                                          </p:spTgt>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1268">
                                            <p:txEl>
                                              <p:pRg st="12" end="12"/>
                                            </p:txEl>
                                          </p:spTgt>
                                        </p:tgtEl>
                                        <p:attrNameLst>
                                          <p:attrName>style.visibility</p:attrName>
                                        </p:attrNameLst>
                                      </p:cBhvr>
                                      <p:to>
                                        <p:strVal val="visible"/>
                                      </p:to>
                                    </p:set>
                                    <p:animEffect transition="in" filter="blinds(horizontal)">
                                      <p:cBhvr>
                                        <p:cTn id="48" dur="500"/>
                                        <p:tgtEl>
                                          <p:spTgt spid="11268">
                                            <p:txEl>
                                              <p:pRg st="12" end="12"/>
                                            </p:txEl>
                                          </p:spTgt>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1268">
                                            <p:txEl>
                                              <p:pRg st="13" end="13"/>
                                            </p:txEl>
                                          </p:spTgt>
                                        </p:tgtEl>
                                        <p:attrNameLst>
                                          <p:attrName>style.visibility</p:attrName>
                                        </p:attrNameLst>
                                      </p:cBhvr>
                                      <p:to>
                                        <p:strVal val="visible"/>
                                      </p:to>
                                    </p:set>
                                    <p:animEffect transition="in" filter="blinds(horizontal)">
                                      <p:cBhvr>
                                        <p:cTn id="51" dur="500"/>
                                        <p:tgtEl>
                                          <p:spTgt spid="11268">
                                            <p:txEl>
                                              <p:pRg st="13" end="13"/>
                                            </p:txEl>
                                          </p:spTgt>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1268">
                                            <p:txEl>
                                              <p:pRg st="14" end="14"/>
                                            </p:txEl>
                                          </p:spTgt>
                                        </p:tgtEl>
                                        <p:attrNameLst>
                                          <p:attrName>style.visibility</p:attrName>
                                        </p:attrNameLst>
                                      </p:cBhvr>
                                      <p:to>
                                        <p:strVal val="visible"/>
                                      </p:to>
                                    </p:set>
                                    <p:animEffect transition="in" filter="blinds(horizontal)">
                                      <p:cBhvr>
                                        <p:cTn id="54" dur="500"/>
                                        <p:tgtEl>
                                          <p:spTgt spid="11268">
                                            <p:txEl>
                                              <p:pRg st="14" end="14"/>
                                            </p:txEl>
                                          </p:spTgt>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1268">
                                            <p:txEl>
                                              <p:pRg st="15" end="15"/>
                                            </p:txEl>
                                          </p:spTgt>
                                        </p:tgtEl>
                                        <p:attrNameLst>
                                          <p:attrName>style.visibility</p:attrName>
                                        </p:attrNameLst>
                                      </p:cBhvr>
                                      <p:to>
                                        <p:strVal val="visible"/>
                                      </p:to>
                                    </p:set>
                                    <p:animEffect transition="in" filter="blinds(horizontal)">
                                      <p:cBhvr>
                                        <p:cTn id="57" dur="500"/>
                                        <p:tgtEl>
                                          <p:spTgt spid="11268">
                                            <p:txEl>
                                              <p:pRg st="15" end="1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1268">
                                            <p:txEl>
                                              <p:pRg st="17" end="17"/>
                                            </p:txEl>
                                          </p:spTgt>
                                        </p:tgtEl>
                                        <p:attrNameLst>
                                          <p:attrName>style.visibility</p:attrName>
                                        </p:attrNameLst>
                                      </p:cBhvr>
                                      <p:to>
                                        <p:strVal val="visible"/>
                                      </p:to>
                                    </p:set>
                                    <p:animEffect transition="in" filter="blinds(horizontal)">
                                      <p:cBhvr>
                                        <p:cTn id="62" dur="500"/>
                                        <p:tgtEl>
                                          <p:spTgt spid="11268">
                                            <p:txEl>
                                              <p:pRg st="17" end="17"/>
                                            </p:txEl>
                                          </p:spTgt>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11268">
                                            <p:txEl>
                                              <p:pRg st="18" end="18"/>
                                            </p:txEl>
                                          </p:spTgt>
                                        </p:tgtEl>
                                        <p:attrNameLst>
                                          <p:attrName>style.visibility</p:attrName>
                                        </p:attrNameLst>
                                      </p:cBhvr>
                                      <p:to>
                                        <p:strVal val="visible"/>
                                      </p:to>
                                    </p:set>
                                    <p:animEffect transition="in" filter="blinds(horizontal)">
                                      <p:cBhvr>
                                        <p:cTn id="65" dur="500"/>
                                        <p:tgtEl>
                                          <p:spTgt spid="11268">
                                            <p:txEl>
                                              <p:pRg st="18" end="18"/>
                                            </p:txEl>
                                          </p:spTgt>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11268">
                                            <p:txEl>
                                              <p:pRg st="19" end="19"/>
                                            </p:txEl>
                                          </p:spTgt>
                                        </p:tgtEl>
                                        <p:attrNameLst>
                                          <p:attrName>style.visibility</p:attrName>
                                        </p:attrNameLst>
                                      </p:cBhvr>
                                      <p:to>
                                        <p:strVal val="visible"/>
                                      </p:to>
                                    </p:set>
                                    <p:animEffect transition="in" filter="blinds(horizontal)">
                                      <p:cBhvr>
                                        <p:cTn id="68" dur="500"/>
                                        <p:tgtEl>
                                          <p:spTgt spid="11268">
                                            <p:txEl>
                                              <p:pRg st="19" end="19"/>
                                            </p:txEl>
                                          </p:spTgt>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11268">
                                            <p:txEl>
                                              <p:pRg st="20" end="20"/>
                                            </p:txEl>
                                          </p:spTgt>
                                        </p:tgtEl>
                                        <p:attrNameLst>
                                          <p:attrName>style.visibility</p:attrName>
                                        </p:attrNameLst>
                                      </p:cBhvr>
                                      <p:to>
                                        <p:strVal val="visible"/>
                                      </p:to>
                                    </p:set>
                                    <p:animEffect transition="in" filter="blinds(horizontal)">
                                      <p:cBhvr>
                                        <p:cTn id="71" dur="500"/>
                                        <p:tgtEl>
                                          <p:spTgt spid="11268">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8" grpId="0" uiExpand="1" build="p"/>
      <p:bldP spid="1126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3600" u="sng" smtClean="0"/>
              <a:t>Questions re: State of Gender Equality</a:t>
            </a:r>
          </a:p>
        </p:txBody>
      </p:sp>
      <p:sp>
        <p:nvSpPr>
          <p:cNvPr id="18435" name="Rectangle 3"/>
          <p:cNvSpPr>
            <a:spLocks noGrp="1" noChangeArrowheads="1"/>
          </p:cNvSpPr>
          <p:nvPr>
            <p:ph type="body" idx="1"/>
          </p:nvPr>
        </p:nvSpPr>
        <p:spPr/>
        <p:txBody>
          <a:bodyPr/>
          <a:lstStyle/>
          <a:p>
            <a:pPr eaLnBrk="1" hangingPunct="1"/>
            <a:r>
              <a:rPr lang="en-US" sz="2800" smtClean="0"/>
              <a:t>Is it even an issue?</a:t>
            </a:r>
          </a:p>
          <a:p>
            <a:pPr eaLnBrk="1" hangingPunct="1"/>
            <a:endParaRPr lang="en-US" sz="2800" smtClean="0"/>
          </a:p>
          <a:p>
            <a:pPr eaLnBrk="1" hangingPunct="1"/>
            <a:r>
              <a:rPr lang="en-US" sz="2800" smtClean="0"/>
              <a:t>What do you expect to face when you graduate?</a:t>
            </a:r>
          </a:p>
          <a:p>
            <a:pPr eaLnBrk="1" hangingPunct="1"/>
            <a:endParaRPr lang="en-US" sz="2800" smtClean="0"/>
          </a:p>
          <a:p>
            <a:pPr eaLnBrk="1" hangingPunct="1"/>
            <a:r>
              <a:rPr lang="en-US" sz="2800" smtClean="0"/>
              <a:t>Are companies becoming more aware of gender equality?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ox(in)">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box(in)">
                                      <p:cBhvr>
                                        <p:cTn id="12" dur="500"/>
                                        <p:tgtEl>
                                          <p:spTgt spid="184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box(in)">
                                      <p:cBhvr>
                                        <p:cTn id="17" dur="500"/>
                                        <p:tgtEl>
                                          <p:spTgt spid="18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8435">
                                            <p:txEl>
                                              <p:pRg st="4" end="4"/>
                                            </p:txEl>
                                          </p:spTgt>
                                        </p:tgtEl>
                                        <p:attrNameLst>
                                          <p:attrName>style.visibility</p:attrName>
                                        </p:attrNameLst>
                                      </p:cBhvr>
                                      <p:to>
                                        <p:strVal val="visible"/>
                                      </p:to>
                                    </p:set>
                                    <p:animEffect transition="in" filter="box(in)">
                                      <p:cBhvr>
                                        <p:cTn id="22" dur="5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447800"/>
            <a:ext cx="5867400" cy="2308324"/>
          </a:xfrm>
          <a:prstGeom prst="rect">
            <a:avLst/>
          </a:prstGeom>
          <a:noFill/>
        </p:spPr>
        <p:txBody>
          <a:bodyPr wrap="square" rtlCol="0">
            <a:spAutoFit/>
          </a:bodyPr>
          <a:lstStyle/>
          <a:p>
            <a:pPr algn="ctr"/>
            <a:r>
              <a:rPr lang="en-US" sz="3600" dirty="0" smtClean="0"/>
              <a:t>Break Out</a:t>
            </a:r>
          </a:p>
          <a:p>
            <a:pPr algn="ctr"/>
            <a:endParaRPr lang="en-US" sz="3600" dirty="0"/>
          </a:p>
          <a:p>
            <a:pPr algn="ctr"/>
            <a:r>
              <a:rPr lang="en-US" sz="3600" dirty="0" smtClean="0"/>
              <a:t>Groups of 4 </a:t>
            </a:r>
          </a:p>
          <a:p>
            <a:pPr algn="ctr"/>
            <a:r>
              <a:rPr lang="en-US" sz="3600" dirty="0" smtClean="0"/>
              <a:t>(2 Ladies and 2 Gentlemen)</a:t>
            </a:r>
            <a:endParaRPr lang="en-US" sz="3600" dirty="0"/>
          </a:p>
        </p:txBody>
      </p:sp>
    </p:spTree>
    <p:extLst>
      <p:ext uri="{BB962C8B-B14F-4D97-AF65-F5344CB8AC3E}">
        <p14:creationId xmlns:p14="http://schemas.microsoft.com/office/powerpoint/2010/main" val="8018065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229600" cy="1143000"/>
          </a:xfrm>
        </p:spPr>
        <p:txBody>
          <a:bodyPr/>
          <a:lstStyle/>
          <a:p>
            <a:r>
              <a:rPr lang="en-US" sz="4000" dirty="0" smtClean="0"/>
              <a:t>MTN Cameroon</a:t>
            </a:r>
            <a:r>
              <a:rPr lang="en-US" dirty="0" smtClean="0"/>
              <a:t/>
            </a:r>
            <a:br>
              <a:rPr lang="en-US" dirty="0" smtClean="0"/>
            </a:br>
            <a:endParaRPr lang="en-US" sz="3200" dirty="0"/>
          </a:p>
        </p:txBody>
      </p:sp>
      <p:sp>
        <p:nvSpPr>
          <p:cNvPr id="5" name="TextBox 4"/>
          <p:cNvSpPr txBox="1"/>
          <p:nvPr/>
        </p:nvSpPr>
        <p:spPr>
          <a:xfrm>
            <a:off x="1905000" y="2942272"/>
            <a:ext cx="5513048" cy="1754326"/>
          </a:xfrm>
          <a:prstGeom prst="rect">
            <a:avLst/>
          </a:prstGeom>
          <a:noFill/>
        </p:spPr>
        <p:txBody>
          <a:bodyPr wrap="none" rtlCol="0">
            <a:spAutoFit/>
          </a:bodyPr>
          <a:lstStyle/>
          <a:p>
            <a:r>
              <a:rPr lang="en-US" dirty="0"/>
              <a:t>Land Area 475,000 sq. km (Canada 10 </a:t>
            </a:r>
            <a:r>
              <a:rPr lang="en-US" dirty="0" err="1"/>
              <a:t>mln</a:t>
            </a:r>
            <a:r>
              <a:rPr lang="en-US" dirty="0"/>
              <a:t> sq. km)</a:t>
            </a:r>
          </a:p>
          <a:p>
            <a:r>
              <a:rPr lang="en-US" dirty="0" smtClean="0"/>
              <a:t>20 million people (50/50 urban/rural)</a:t>
            </a:r>
          </a:p>
          <a:p>
            <a:r>
              <a:rPr lang="en-US" dirty="0" smtClean="0"/>
              <a:t>Life </a:t>
            </a:r>
            <a:r>
              <a:rPr lang="en-US" dirty="0"/>
              <a:t>expectancy &lt;54 (among the lowest in the world)</a:t>
            </a:r>
            <a:endParaRPr lang="en-US" dirty="0" smtClean="0"/>
          </a:p>
          <a:p>
            <a:r>
              <a:rPr lang="en-US" dirty="0" smtClean="0"/>
              <a:t>Literacy rate 70%</a:t>
            </a:r>
          </a:p>
          <a:p>
            <a:r>
              <a:rPr lang="en-US" dirty="0" smtClean="0"/>
              <a:t>50% of children aged 5-14 are working children</a:t>
            </a:r>
          </a:p>
          <a:p>
            <a:endParaRPr lang="en-US" dirty="0" smtClean="0"/>
          </a:p>
        </p:txBody>
      </p:sp>
    </p:spTree>
    <p:extLst>
      <p:ext uri="{BB962C8B-B14F-4D97-AF65-F5344CB8AC3E}">
        <p14:creationId xmlns:p14="http://schemas.microsoft.com/office/powerpoint/2010/main" val="35428979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MTN Cameroon</a:t>
            </a:r>
            <a:r>
              <a:rPr lang="en-US" dirty="0" smtClean="0"/>
              <a:t/>
            </a:r>
            <a:br>
              <a:rPr lang="en-US" dirty="0" smtClean="0"/>
            </a:br>
            <a:r>
              <a:rPr lang="en-US" sz="3200" dirty="0" smtClean="0"/>
              <a:t>“External Analysis”</a:t>
            </a:r>
            <a:endParaRPr lang="en-US" sz="3200" dirty="0"/>
          </a:p>
        </p:txBody>
      </p:sp>
      <p:sp>
        <p:nvSpPr>
          <p:cNvPr id="3" name="Content Placeholder 2"/>
          <p:cNvSpPr>
            <a:spLocks noGrp="1"/>
          </p:cNvSpPr>
          <p:nvPr>
            <p:ph idx="1"/>
          </p:nvPr>
        </p:nvSpPr>
        <p:spPr/>
        <p:txBody>
          <a:bodyPr/>
          <a:lstStyle/>
          <a:p>
            <a:r>
              <a:rPr lang="en-US" sz="2800" dirty="0" smtClean="0"/>
              <a:t>Identify the “Mobile Telephone Industry’s” ‘Structure </a:t>
            </a:r>
            <a:r>
              <a:rPr lang="en-US" sz="2800" dirty="0"/>
              <a:t>and </a:t>
            </a:r>
            <a:r>
              <a:rPr lang="en-US" sz="2800" dirty="0" smtClean="0"/>
              <a:t>Trends’ in Cameroon:</a:t>
            </a:r>
            <a:endParaRPr lang="en-US" sz="2800" dirty="0"/>
          </a:p>
          <a:p>
            <a:pPr>
              <a:buFont typeface="Wingdings" panose="05000000000000000000" pitchFamily="2" charset="2"/>
              <a:buChar char="ü"/>
            </a:pPr>
            <a:r>
              <a:rPr lang="en-US" sz="1800" dirty="0" smtClean="0"/>
              <a:t>Highly regulated industry – with the extra challenge of political risk, high taxation, corruption and poor infrastructure</a:t>
            </a:r>
          </a:p>
          <a:p>
            <a:pPr>
              <a:buFont typeface="Wingdings" panose="05000000000000000000" pitchFamily="2" charset="2"/>
              <a:buChar char="ü"/>
            </a:pPr>
            <a:r>
              <a:rPr lang="en-US" sz="1800" dirty="0" smtClean="0"/>
              <a:t>Cameroon is a diverse nation – with 10 provinces and a population that is spread out</a:t>
            </a:r>
          </a:p>
          <a:p>
            <a:pPr>
              <a:buFont typeface="Wingdings" panose="05000000000000000000" pitchFamily="2" charset="2"/>
              <a:buChar char="ü"/>
            </a:pPr>
            <a:r>
              <a:rPr lang="en-US" sz="1800" dirty="0" smtClean="0"/>
              <a:t>Poverty a major issue in Cameroon (great divergence between rich and poor), 40% of population live on an avg. of 75</a:t>
            </a:r>
            <a:r>
              <a:rPr lang="en-US" sz="1200" dirty="0"/>
              <a:t>₵/</a:t>
            </a:r>
            <a:r>
              <a:rPr lang="en-US" sz="1800" dirty="0"/>
              <a:t>adult/day</a:t>
            </a:r>
            <a:r>
              <a:rPr lang="en-US" sz="1800" dirty="0" smtClean="0"/>
              <a:t> - also, ‘urban areas’ have high level of extreme poor (easiest to target but least able to afford cell phones)</a:t>
            </a:r>
          </a:p>
          <a:p>
            <a:pPr>
              <a:buFont typeface="Wingdings" panose="05000000000000000000" pitchFamily="2" charset="2"/>
              <a:buChar char="ü"/>
            </a:pPr>
            <a:r>
              <a:rPr lang="en-US" sz="1800" dirty="0" smtClean="0"/>
              <a:t>Cameroon land lines are only really set up for business/government</a:t>
            </a:r>
          </a:p>
          <a:p>
            <a:pPr>
              <a:buFont typeface="Wingdings" panose="05000000000000000000" pitchFamily="2" charset="2"/>
              <a:buChar char="ü"/>
            </a:pPr>
            <a:r>
              <a:rPr lang="en-US" sz="1800" dirty="0" smtClean="0"/>
              <a:t>Expansion really about targeting the large low income segment</a:t>
            </a:r>
          </a:p>
          <a:p>
            <a:pPr>
              <a:buFont typeface="Wingdings" panose="05000000000000000000" pitchFamily="2" charset="2"/>
              <a:buChar char="ü"/>
            </a:pPr>
            <a:r>
              <a:rPr lang="en-US" sz="1800" dirty="0" smtClean="0"/>
              <a:t>Explosive growth in Africa – overall 100%/year – market size in 2005 has grown to approx. 2 million</a:t>
            </a:r>
            <a:endParaRPr lang="en-US" sz="1800" dirty="0"/>
          </a:p>
        </p:txBody>
      </p:sp>
    </p:spTree>
    <p:extLst>
      <p:ext uri="{BB962C8B-B14F-4D97-AF65-F5344CB8AC3E}">
        <p14:creationId xmlns:p14="http://schemas.microsoft.com/office/powerpoint/2010/main" val="51009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12838"/>
            <a:ext cx="8534400" cy="1401762"/>
          </a:xfrm>
        </p:spPr>
        <p:txBody>
          <a:bodyPr/>
          <a:lstStyle/>
          <a:p>
            <a:r>
              <a:rPr lang="en-US" sz="4000" dirty="0" smtClean="0"/>
              <a:t>MTN Cameroon</a:t>
            </a:r>
            <a:r>
              <a:rPr lang="en-US" dirty="0" smtClean="0"/>
              <a:t/>
            </a:r>
            <a:br>
              <a:rPr lang="en-US" dirty="0" smtClean="0"/>
            </a:br>
            <a:r>
              <a:rPr lang="en-US" sz="3200" dirty="0" smtClean="0"/>
              <a:t>“External Analysis”</a:t>
            </a:r>
            <a:br>
              <a:rPr lang="en-US" sz="3200" dirty="0" smtClean="0"/>
            </a:br>
            <a:r>
              <a:rPr lang="en-US" sz="2800" dirty="0" smtClean="0"/>
              <a:t>Re the previous slide: </a:t>
            </a:r>
            <a:br>
              <a:rPr lang="en-US" sz="2800" dirty="0" smtClean="0"/>
            </a:br>
            <a:r>
              <a:rPr lang="en-US" sz="2800" dirty="0" smtClean="0"/>
              <a:t>“In one sentence write down your synopsis of the mobile telephone industry in Cameroon”</a:t>
            </a:r>
            <a:br>
              <a:rPr lang="en-US" sz="2800" dirty="0" smtClean="0"/>
            </a:br>
            <a:endParaRPr lang="en-US" sz="2800" dirty="0"/>
          </a:p>
        </p:txBody>
      </p:sp>
      <p:sp>
        <p:nvSpPr>
          <p:cNvPr id="3" name="Content Placeholder 2"/>
          <p:cNvSpPr>
            <a:spLocks noGrp="1"/>
          </p:cNvSpPr>
          <p:nvPr>
            <p:ph idx="1"/>
          </p:nvPr>
        </p:nvSpPr>
        <p:spPr>
          <a:xfrm>
            <a:off x="457200" y="3124200"/>
            <a:ext cx="8229600" cy="1828800"/>
          </a:xfrm>
        </p:spPr>
        <p:txBody>
          <a:bodyPr/>
          <a:lstStyle/>
          <a:p>
            <a:r>
              <a:rPr lang="en-US" sz="2400" dirty="0" smtClean="0"/>
              <a:t>Overall the mobile telephone business is an attractive market but highly regulated requiring a large investment and economies of scale coupled with the ability to offer payment schemes to the customer </a:t>
            </a:r>
          </a:p>
        </p:txBody>
      </p:sp>
    </p:spTree>
    <p:extLst>
      <p:ext uri="{BB962C8B-B14F-4D97-AF65-F5344CB8AC3E}">
        <p14:creationId xmlns:p14="http://schemas.microsoft.com/office/powerpoint/2010/main" val="150220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95600"/>
            <a:ext cx="8229600" cy="2133600"/>
          </a:xfrm>
        </p:spPr>
        <p:txBody>
          <a:bodyPr/>
          <a:lstStyle/>
          <a:p>
            <a:pPr>
              <a:buFont typeface="Wingdings" panose="05000000000000000000" pitchFamily="2" charset="2"/>
              <a:buChar char="ü"/>
            </a:pPr>
            <a:r>
              <a:rPr lang="en-US" sz="2800" dirty="0" smtClean="0"/>
              <a:t>Although cell phones provide communication advantages, “pushing” the poor to consume is a key “Ethical Consideration” – and a key challenge given that the investment in Africa requires targeting this group.</a:t>
            </a:r>
            <a:endParaRPr lang="en-US" sz="2800" dirty="0"/>
          </a:p>
        </p:txBody>
      </p:sp>
      <p:sp>
        <p:nvSpPr>
          <p:cNvPr id="4" name="Title 1"/>
          <p:cNvSpPr>
            <a:spLocks noGrp="1"/>
          </p:cNvSpPr>
          <p:nvPr>
            <p:ph type="title"/>
          </p:nvPr>
        </p:nvSpPr>
        <p:spPr>
          <a:xfrm>
            <a:off x="476816" y="838200"/>
            <a:ext cx="8438584" cy="990600"/>
          </a:xfrm>
        </p:spPr>
        <p:txBody>
          <a:bodyPr/>
          <a:lstStyle/>
          <a:p>
            <a:r>
              <a:rPr lang="en-US" sz="4000" dirty="0" smtClean="0"/>
              <a:t>MTN Cameroon</a:t>
            </a:r>
            <a:r>
              <a:rPr lang="en-US" dirty="0" smtClean="0"/>
              <a:t/>
            </a:r>
            <a:br>
              <a:rPr lang="en-US" dirty="0" smtClean="0"/>
            </a:br>
            <a:r>
              <a:rPr lang="en-US" sz="3200" dirty="0" smtClean="0"/>
              <a:t>From the:</a:t>
            </a:r>
            <a:br>
              <a:rPr lang="en-US" sz="3200" dirty="0" smtClean="0"/>
            </a:br>
            <a:r>
              <a:rPr lang="en-US" sz="3200" dirty="0" smtClean="0"/>
              <a:t>“External Analysis Point of View” </a:t>
            </a:r>
            <a:br>
              <a:rPr lang="en-US" sz="3200" dirty="0" smtClean="0"/>
            </a:br>
            <a:r>
              <a:rPr lang="en-US" sz="3200" dirty="0" smtClean="0"/>
              <a:t>In one sentence </a:t>
            </a:r>
            <a:r>
              <a:rPr lang="en-US" sz="3200" u="sng" dirty="0" smtClean="0"/>
              <a:t>specify</a:t>
            </a:r>
            <a:r>
              <a:rPr lang="en-US" sz="3200" dirty="0" smtClean="0"/>
              <a:t> the main                “Ethical Consideration” surrounding this case: </a:t>
            </a:r>
            <a:endParaRPr lang="en-US" sz="3200" dirty="0"/>
          </a:p>
        </p:txBody>
      </p:sp>
    </p:spTree>
    <p:extLst>
      <p:ext uri="{BB962C8B-B14F-4D97-AF65-F5344CB8AC3E}">
        <p14:creationId xmlns:p14="http://schemas.microsoft.com/office/powerpoint/2010/main" val="427316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57200"/>
            <a:ext cx="8229600" cy="1143000"/>
          </a:xfrm>
        </p:spPr>
        <p:txBody>
          <a:bodyPr/>
          <a:lstStyle/>
          <a:p>
            <a:r>
              <a:rPr lang="en-US" sz="2000" b="1" dirty="0" smtClean="0"/>
              <a:t>MTN Cameroon</a:t>
            </a:r>
            <a:br>
              <a:rPr lang="en-US" sz="2000" b="1" dirty="0" smtClean="0"/>
            </a:br>
            <a:r>
              <a:rPr lang="en-US" sz="2000" b="1" dirty="0" smtClean="0"/>
              <a:t>From an “External Analysis” perspective</a:t>
            </a:r>
            <a:br>
              <a:rPr lang="en-US" sz="2000" b="1" dirty="0" smtClean="0"/>
            </a:br>
            <a:r>
              <a:rPr lang="en-US" sz="2000" b="1" dirty="0" smtClean="0"/>
              <a:t>Write down your answers concerning the following:</a:t>
            </a:r>
            <a:endParaRPr lang="en-US" sz="2000" b="1" dirty="0"/>
          </a:p>
        </p:txBody>
      </p:sp>
      <p:sp>
        <p:nvSpPr>
          <p:cNvPr id="2" name="Content Placeholder 1"/>
          <p:cNvSpPr>
            <a:spLocks noGrp="1"/>
          </p:cNvSpPr>
          <p:nvPr>
            <p:ph idx="1"/>
          </p:nvPr>
        </p:nvSpPr>
        <p:spPr>
          <a:xfrm>
            <a:off x="381000" y="1828800"/>
            <a:ext cx="8534400" cy="4525963"/>
          </a:xfrm>
        </p:spPr>
        <p:txBody>
          <a:bodyPr/>
          <a:lstStyle/>
          <a:p>
            <a:r>
              <a:rPr lang="en-US" sz="1800" dirty="0" smtClean="0"/>
              <a:t>How do poor African people spend their income? What is their income level? Is there any discretionary income available to pay for cell phones?  </a:t>
            </a:r>
          </a:p>
          <a:p>
            <a:r>
              <a:rPr lang="en-US" sz="1800" dirty="0" smtClean="0"/>
              <a:t>Can cell phones provide opportunities to raise BOP income for those “in urban areas”? How?   “in rural areas” How?</a:t>
            </a:r>
          </a:p>
          <a:p>
            <a:r>
              <a:rPr lang="en-US" sz="1800" dirty="0"/>
              <a:t>Can cell phones provide opportunities to </a:t>
            </a:r>
            <a:r>
              <a:rPr lang="en-US" sz="1800" dirty="0" smtClean="0"/>
              <a:t>encourage “Entrepreneurship”? How?</a:t>
            </a:r>
          </a:p>
          <a:p>
            <a:r>
              <a:rPr lang="en-US" sz="1800" dirty="0"/>
              <a:t>Can cell phones provide opportunities to </a:t>
            </a:r>
            <a:r>
              <a:rPr lang="en-US" sz="1800" dirty="0" smtClean="0"/>
              <a:t>help farmers in remote areas? How?</a:t>
            </a:r>
          </a:p>
          <a:p>
            <a:r>
              <a:rPr lang="en-US" sz="1800" dirty="0" smtClean="0"/>
              <a:t>(commodity prices, weather conditions?) </a:t>
            </a:r>
          </a:p>
          <a:p>
            <a:r>
              <a:rPr lang="en-US" sz="1800" dirty="0" smtClean="0"/>
              <a:t>Can cell phones help transfer money from relatives who live abroad to those living in remote African areas? How?</a:t>
            </a:r>
          </a:p>
          <a:p>
            <a:r>
              <a:rPr lang="en-US" sz="1800" dirty="0" smtClean="0"/>
              <a:t>Gov’t responsibility is to its people but when corruption is running rampant is there anything one can do?</a:t>
            </a:r>
          </a:p>
          <a:p>
            <a:r>
              <a:rPr lang="en-US" sz="1800" dirty="0" smtClean="0"/>
              <a:t>Is it possible for MNC to combine profits and social impact?</a:t>
            </a:r>
            <a:endParaRPr lang="en-US" sz="1600" dirty="0"/>
          </a:p>
        </p:txBody>
      </p:sp>
    </p:spTree>
    <p:extLst>
      <p:ext uri="{BB962C8B-B14F-4D97-AF65-F5344CB8AC3E}">
        <p14:creationId xmlns:p14="http://schemas.microsoft.com/office/powerpoint/2010/main" val="307359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1905000"/>
          </a:xfrm>
        </p:spPr>
        <p:txBody>
          <a:bodyPr/>
          <a:lstStyle/>
          <a:p>
            <a:r>
              <a:rPr lang="en-US" sz="4000" dirty="0" smtClean="0"/>
              <a:t>MTN Cameroon</a:t>
            </a:r>
            <a:r>
              <a:rPr lang="en-US" dirty="0" smtClean="0"/>
              <a:t/>
            </a:r>
            <a:br>
              <a:rPr lang="en-US" dirty="0" smtClean="0"/>
            </a:br>
            <a:r>
              <a:rPr lang="en-US" sz="3200" dirty="0" smtClean="0"/>
              <a:t>“Internal Analysis” </a:t>
            </a:r>
            <a:br>
              <a:rPr lang="en-US" sz="3200" dirty="0" smtClean="0"/>
            </a:br>
            <a:endParaRPr lang="en-US" sz="3200" dirty="0"/>
          </a:p>
        </p:txBody>
      </p:sp>
      <p:sp>
        <p:nvSpPr>
          <p:cNvPr id="2" name="Content Placeholder 1"/>
          <p:cNvSpPr>
            <a:spLocks noGrp="1"/>
          </p:cNvSpPr>
          <p:nvPr>
            <p:ph idx="1"/>
          </p:nvPr>
        </p:nvSpPr>
        <p:spPr>
          <a:xfrm>
            <a:off x="457200" y="1600200"/>
            <a:ext cx="7772400" cy="4525963"/>
          </a:xfrm>
        </p:spPr>
        <p:txBody>
          <a:bodyPr/>
          <a:lstStyle/>
          <a:p>
            <a:r>
              <a:rPr lang="en-US" sz="2000" b="1" dirty="0"/>
              <a:t>Identify the company’s financial ‘factors</a:t>
            </a:r>
            <a:r>
              <a:rPr lang="en-US" sz="2000" b="1" dirty="0" smtClean="0"/>
              <a:t>’:</a:t>
            </a:r>
          </a:p>
          <a:p>
            <a:r>
              <a:rPr lang="en-US" sz="1800" dirty="0" smtClean="0"/>
              <a:t>Assets $6.2 billion, ROE 48.4%, Op profit 31.6%</a:t>
            </a:r>
          </a:p>
          <a:p>
            <a:r>
              <a:rPr lang="en-US" sz="1800" dirty="0" smtClean="0"/>
              <a:t>54% market share and 1 </a:t>
            </a:r>
            <a:r>
              <a:rPr lang="en-US" sz="1800" dirty="0" err="1" smtClean="0"/>
              <a:t>mln</a:t>
            </a:r>
            <a:r>
              <a:rPr lang="en-US" sz="1800" dirty="0" smtClean="0"/>
              <a:t> active subscribers</a:t>
            </a:r>
          </a:p>
          <a:p>
            <a:r>
              <a:rPr lang="en-US" sz="1800" dirty="0" smtClean="0"/>
              <a:t>Customer base up by 1118% in 4 years (WOW!), rev up 14%</a:t>
            </a:r>
          </a:p>
          <a:p>
            <a:r>
              <a:rPr lang="en-US" sz="1800" dirty="0" smtClean="0"/>
              <a:t>Business model is based on usage fees (‘prepaid” model) that puts pressure on driving up volume and duration of calls – this creates the need to encourage usage.</a:t>
            </a:r>
          </a:p>
          <a:p>
            <a:r>
              <a:rPr lang="en-US" sz="2000" b="1" dirty="0" smtClean="0"/>
              <a:t>From </a:t>
            </a:r>
            <a:r>
              <a:rPr lang="en-US" sz="2000" b="1" dirty="0"/>
              <a:t>a Financial </a:t>
            </a:r>
            <a:r>
              <a:rPr lang="en-US" sz="2000" b="1" dirty="0" smtClean="0"/>
              <a:t>Perspective, identify the ethical issues :</a:t>
            </a:r>
          </a:p>
          <a:p>
            <a:r>
              <a:rPr lang="en-US" sz="1800" dirty="0" smtClean="0"/>
              <a:t>The firm must balance the return to its shareholders while considering the responsibility to the African population as there are moral issues in targeting the lowest economic segment of this market.</a:t>
            </a:r>
          </a:p>
          <a:p>
            <a:r>
              <a:rPr lang="en-US" sz="1800" dirty="0" smtClean="0"/>
              <a:t>Are the enticing marketing techniques “good business practice” and does it improve their standard of living “OR” is pushing this product detrimental to African society since they have limited financial resources </a:t>
            </a:r>
            <a:endParaRPr lang="en-US" sz="1800" dirty="0"/>
          </a:p>
        </p:txBody>
      </p:sp>
    </p:spTree>
    <p:extLst>
      <p:ext uri="{BB962C8B-B14F-4D97-AF65-F5344CB8AC3E}">
        <p14:creationId xmlns:p14="http://schemas.microsoft.com/office/powerpoint/2010/main" val="401031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 y="152400"/>
            <a:ext cx="8915400" cy="1905000"/>
          </a:xfrm>
        </p:spPr>
        <p:txBody>
          <a:bodyPr/>
          <a:lstStyle/>
          <a:p>
            <a:r>
              <a:rPr lang="en-US" sz="2800" dirty="0" smtClean="0"/>
              <a:t>MTN Cameroon</a:t>
            </a:r>
            <a:br>
              <a:rPr lang="en-US" sz="2800" dirty="0" smtClean="0"/>
            </a:br>
            <a:r>
              <a:rPr lang="en-US" sz="2800" dirty="0" smtClean="0"/>
              <a:t>“Internal Analysis” </a:t>
            </a:r>
            <a:br>
              <a:rPr lang="en-US" sz="2800" dirty="0" smtClean="0"/>
            </a:br>
            <a:endParaRPr lang="en-US" sz="2800" dirty="0"/>
          </a:p>
        </p:txBody>
      </p:sp>
      <p:sp>
        <p:nvSpPr>
          <p:cNvPr id="2" name="Content Placeholder 1"/>
          <p:cNvSpPr>
            <a:spLocks noGrp="1"/>
          </p:cNvSpPr>
          <p:nvPr>
            <p:ph idx="1"/>
          </p:nvPr>
        </p:nvSpPr>
        <p:spPr>
          <a:xfrm>
            <a:off x="495300" y="1447800"/>
            <a:ext cx="8077200" cy="4525963"/>
          </a:xfrm>
        </p:spPr>
        <p:txBody>
          <a:bodyPr/>
          <a:lstStyle/>
          <a:p>
            <a:r>
              <a:rPr lang="en-US" sz="2000" b="1" dirty="0"/>
              <a:t>Identify MTN’s key marketing/competitive position strategy</a:t>
            </a:r>
            <a:r>
              <a:rPr lang="en-US" sz="2000" b="1" dirty="0" smtClean="0"/>
              <a:t>:</a:t>
            </a:r>
          </a:p>
          <a:p>
            <a:pPr>
              <a:buFont typeface="Wingdings" panose="05000000000000000000" pitchFamily="2" charset="2"/>
              <a:buChar char="Ø"/>
            </a:pPr>
            <a:r>
              <a:rPr lang="en-US" sz="1800" dirty="0" smtClean="0"/>
              <a:t>MTN is focused on selling airtime (not handsets) and has set up a volume based business. This matches the market’s KSFs and is the primary reason the firm has been successful (and in the number 1 position).</a:t>
            </a:r>
          </a:p>
          <a:p>
            <a:pPr>
              <a:buFont typeface="Wingdings" panose="05000000000000000000" pitchFamily="2" charset="2"/>
              <a:buChar char="Ø"/>
            </a:pPr>
            <a:r>
              <a:rPr lang="en-US" sz="1800" dirty="0" smtClean="0"/>
              <a:t>Overall, the payment schemes like the prepaid model are particularly ideal for the African market</a:t>
            </a:r>
            <a:endParaRPr lang="en-US" sz="1800" b="1" dirty="0" smtClean="0"/>
          </a:p>
          <a:p>
            <a:r>
              <a:rPr lang="en-US" sz="2000" b="1" dirty="0" smtClean="0"/>
              <a:t>Identify the “ethical issues” associated with this strategy:</a:t>
            </a:r>
          </a:p>
          <a:p>
            <a:pPr>
              <a:buFont typeface="Wingdings" panose="05000000000000000000" pitchFamily="2" charset="2"/>
              <a:buChar char="Ø"/>
            </a:pPr>
            <a:r>
              <a:rPr lang="en-US" sz="1800" dirty="0" smtClean="0"/>
              <a:t>MTN must balance the business need to grow airtime use and the affect on the customer – the firm must be aware of its obligation to the consumer &gt;&gt;&gt; from the consumer perspective, one can argue that people will benefit from greater communication, however with such a low income level and the fact basic needs are often not met, does pushing this product make sense? Furthermore, marketing schemes designed to drive up usage also pose a problem from a moral perspective</a:t>
            </a:r>
          </a:p>
        </p:txBody>
      </p:sp>
    </p:spTree>
    <p:extLst>
      <p:ext uri="{BB962C8B-B14F-4D97-AF65-F5344CB8AC3E}">
        <p14:creationId xmlns:p14="http://schemas.microsoft.com/office/powerpoint/2010/main" val="140348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We Googled You!!!!!</a:t>
            </a:r>
          </a:p>
        </p:txBody>
      </p:sp>
      <p:sp>
        <p:nvSpPr>
          <p:cNvPr id="24579" name="Rectangle 3"/>
          <p:cNvSpPr>
            <a:spLocks noGrp="1" noChangeArrowheads="1"/>
          </p:cNvSpPr>
          <p:nvPr>
            <p:ph type="body" idx="1"/>
          </p:nvPr>
        </p:nvSpPr>
        <p:spPr>
          <a:xfrm>
            <a:off x="457200" y="1333500"/>
            <a:ext cx="8229600" cy="4525963"/>
          </a:xfrm>
        </p:spPr>
        <p:txBody>
          <a:bodyPr/>
          <a:lstStyle/>
          <a:p>
            <a:pPr eaLnBrk="1" hangingPunct="1">
              <a:lnSpc>
                <a:spcPct val="80000"/>
              </a:lnSpc>
              <a:defRPr/>
            </a:pPr>
            <a:r>
              <a:rPr lang="en-US" sz="2400" b="1" u="sng" dirty="0" smtClean="0"/>
              <a:t>The Candidate</a:t>
            </a:r>
            <a:r>
              <a:rPr lang="en-US" sz="2400" dirty="0" smtClean="0"/>
              <a:t> </a:t>
            </a:r>
            <a:r>
              <a:rPr lang="en-US" sz="1800" b="1" i="1" dirty="0" smtClean="0">
                <a:effectLst>
                  <a:outerShdw blurRad="38100" dist="38100" dir="2700000" algn="tl">
                    <a:srgbClr val="C0C0C0"/>
                  </a:outerShdw>
                </a:effectLst>
              </a:rPr>
              <a:t>(Mimi at 29, Ivey League MBA, Spoke Mandarin and a local Dialect, 4 years U.S. retail experience)</a:t>
            </a:r>
          </a:p>
          <a:p>
            <a:pPr eaLnBrk="1" hangingPunct="1">
              <a:lnSpc>
                <a:spcPct val="80000"/>
              </a:lnSpc>
              <a:defRPr/>
            </a:pPr>
            <a:r>
              <a:rPr lang="en-US" sz="2400" b="1" u="sng" dirty="0" smtClean="0"/>
              <a:t>Bullish on a China Shop</a:t>
            </a:r>
            <a:r>
              <a:rPr lang="en-US" sz="2400" dirty="0" smtClean="0"/>
              <a:t> </a:t>
            </a:r>
            <a:r>
              <a:rPr lang="en-US" sz="1800" b="1" i="1" dirty="0" smtClean="0">
                <a:effectLst>
                  <a:outerShdw blurRad="38100" dist="38100" dir="2700000" algn="tl">
                    <a:srgbClr val="C0C0C0"/>
                  </a:outerShdw>
                </a:effectLst>
              </a:rPr>
              <a:t>(Fred </a:t>
            </a:r>
            <a:r>
              <a:rPr lang="en-US" sz="1800" b="1" i="1" dirty="0" err="1" smtClean="0">
                <a:effectLst>
                  <a:outerShdw blurRad="38100" dist="38100" dir="2700000" algn="tl">
                    <a:srgbClr val="C0C0C0"/>
                  </a:outerShdw>
                </a:effectLst>
              </a:rPr>
              <a:t>Westen</a:t>
            </a:r>
            <a:r>
              <a:rPr lang="en-US" sz="1800" b="1" i="1" dirty="0" smtClean="0">
                <a:effectLst>
                  <a:outerShdw blurRad="38100" dist="38100" dir="2700000" algn="tl">
                    <a:srgbClr val="C0C0C0"/>
                  </a:outerShdw>
                </a:effectLst>
              </a:rPr>
              <a:t> betting on China’s luxury goods market, 70%g/yr.,)</a:t>
            </a:r>
          </a:p>
          <a:p>
            <a:pPr eaLnBrk="1" hangingPunct="1">
              <a:lnSpc>
                <a:spcPct val="80000"/>
              </a:lnSpc>
              <a:defRPr/>
            </a:pPr>
            <a:r>
              <a:rPr lang="en-US" sz="2400" b="1" u="sng" dirty="0" smtClean="0"/>
              <a:t>The First Impression</a:t>
            </a:r>
            <a:r>
              <a:rPr lang="en-US" sz="2400" dirty="0" smtClean="0"/>
              <a:t> </a:t>
            </a:r>
            <a:r>
              <a:rPr lang="en-US" sz="1800" b="1" i="1" dirty="0" smtClean="0">
                <a:effectLst>
                  <a:outerShdw blurRad="38100" dist="38100" dir="2700000" algn="tl">
                    <a:srgbClr val="C0C0C0"/>
                  </a:outerShdw>
                </a:effectLst>
              </a:rPr>
              <a:t>(Mimi “A store is more than just a look and feel of a brand” &amp;“It’s a woman’s fashion fantasy”)</a:t>
            </a:r>
          </a:p>
          <a:p>
            <a:pPr eaLnBrk="1" hangingPunct="1">
              <a:lnSpc>
                <a:spcPct val="80000"/>
              </a:lnSpc>
              <a:defRPr/>
            </a:pPr>
            <a:r>
              <a:rPr lang="en-US" sz="2400" b="1" u="sng" dirty="0" smtClean="0"/>
              <a:t>Page Nine News</a:t>
            </a:r>
            <a:r>
              <a:rPr lang="en-US" sz="2400" dirty="0" smtClean="0"/>
              <a:t> </a:t>
            </a:r>
            <a:r>
              <a:rPr lang="en-US" sz="1800" b="1" i="1" dirty="0" smtClean="0">
                <a:effectLst>
                  <a:outerShdw blurRad="38100" dist="38100" dir="2700000" algn="tl">
                    <a:srgbClr val="C0C0C0"/>
                  </a:outerShdw>
                </a:effectLst>
              </a:rPr>
              <a:t>(Google pg.9 Mimi participated in mobilized campaigns against WTO. A Mimi photo protesting China’s treatment of a dissident journalist outside the Chinese consulate in S.F.)</a:t>
            </a:r>
          </a:p>
          <a:p>
            <a:pPr eaLnBrk="1" hangingPunct="1">
              <a:lnSpc>
                <a:spcPct val="80000"/>
              </a:lnSpc>
              <a:defRPr/>
            </a:pPr>
            <a:r>
              <a:rPr lang="en-US" sz="2400" b="1" u="sng" dirty="0" smtClean="0"/>
              <a:t>Ex Post </a:t>
            </a:r>
            <a:r>
              <a:rPr lang="en-US" sz="2400" b="1" u="sng" dirty="0" err="1" smtClean="0"/>
              <a:t>Facebook</a:t>
            </a:r>
            <a:r>
              <a:rPr lang="en-US" sz="2400" dirty="0" smtClean="0"/>
              <a:t> </a:t>
            </a:r>
            <a:r>
              <a:rPr lang="en-US" sz="1800" b="1" i="1" dirty="0" smtClean="0">
                <a:effectLst>
                  <a:outerShdw blurRad="38100" dist="38100" dir="2700000" algn="tl">
                    <a:srgbClr val="C0C0C0"/>
                  </a:outerShdw>
                </a:effectLst>
              </a:rPr>
              <a:t>(“Google anyone and you’ll get some dirt”, 8 years ago, “Let’s get Mimi in here to hear her side”, Virginia Flanders VP HR– may want feedback from company lawyers, “Bit risky letting her know we’re considering not hiring her because we </a:t>
            </a:r>
            <a:r>
              <a:rPr lang="en-US" sz="1800" b="1" i="1" dirty="0" err="1" smtClean="0">
                <a:effectLst>
                  <a:outerShdw blurRad="38100" dist="38100" dir="2700000" algn="tl">
                    <a:srgbClr val="C0C0C0"/>
                  </a:outerShdw>
                </a:effectLst>
              </a:rPr>
              <a:t>Googled</a:t>
            </a:r>
            <a:r>
              <a:rPr lang="en-US" sz="1800" b="1" i="1" dirty="0" smtClean="0">
                <a:effectLst>
                  <a:outerShdw blurRad="38100" dist="38100" dir="2700000" algn="tl">
                    <a:srgbClr val="C0C0C0"/>
                  </a:outerShdw>
                </a:effectLst>
              </a:rPr>
              <a:t> her”)</a:t>
            </a:r>
          </a:p>
          <a:p>
            <a:pPr eaLnBrk="1" hangingPunct="1">
              <a:lnSpc>
                <a:spcPct val="80000"/>
              </a:lnSpc>
              <a:defRPr/>
            </a:pPr>
            <a:r>
              <a:rPr lang="en-US" sz="2400" b="1" u="sng" dirty="0" smtClean="0"/>
              <a:t>The Decision Point</a:t>
            </a:r>
            <a:r>
              <a:rPr lang="en-US" sz="2400" b="1" dirty="0" smtClean="0"/>
              <a:t> </a:t>
            </a:r>
            <a:r>
              <a:rPr lang="en-US" sz="1800" b="1" i="1" dirty="0" smtClean="0">
                <a:effectLst>
                  <a:outerShdw blurRad="38100" dist="38100" dir="2700000" algn="tl">
                    <a:srgbClr val="C0C0C0"/>
                  </a:outerShdw>
                </a:effectLst>
              </a:rPr>
              <a:t>(“Internet postings are like tattoos – they never go away and if wrong people get hold of this information, your China plans will be derailed”)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linds(horizontal)">
                                      <p:cBhvr>
                                        <p:cTn id="7" dur="5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blinds(horizontal)">
                                      <p:cBhvr>
                                        <p:cTn id="12" dur="500"/>
                                        <p:tgtEl>
                                          <p:spTgt spid="245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579">
                                            <p:txEl>
                                              <p:pRg st="1" end="1"/>
                                            </p:txEl>
                                          </p:spTgt>
                                        </p:tgtEl>
                                        <p:attrNameLst>
                                          <p:attrName>style.visibility</p:attrName>
                                        </p:attrNameLst>
                                      </p:cBhvr>
                                      <p:to>
                                        <p:strVal val="visible"/>
                                      </p:to>
                                    </p:set>
                                    <p:animEffect transition="in" filter="blinds(horizontal)">
                                      <p:cBhvr>
                                        <p:cTn id="17" dur="500"/>
                                        <p:tgtEl>
                                          <p:spTgt spid="2457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579">
                                            <p:txEl>
                                              <p:pRg st="2" end="2"/>
                                            </p:txEl>
                                          </p:spTgt>
                                        </p:tgtEl>
                                        <p:attrNameLst>
                                          <p:attrName>style.visibility</p:attrName>
                                        </p:attrNameLst>
                                      </p:cBhvr>
                                      <p:to>
                                        <p:strVal val="visible"/>
                                      </p:to>
                                    </p:set>
                                    <p:animEffect transition="in" filter="blinds(horizontal)">
                                      <p:cBhvr>
                                        <p:cTn id="22" dur="500"/>
                                        <p:tgtEl>
                                          <p:spTgt spid="2457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4579">
                                            <p:txEl>
                                              <p:pRg st="3" end="3"/>
                                            </p:txEl>
                                          </p:spTgt>
                                        </p:tgtEl>
                                        <p:attrNameLst>
                                          <p:attrName>style.visibility</p:attrName>
                                        </p:attrNameLst>
                                      </p:cBhvr>
                                      <p:to>
                                        <p:strVal val="visible"/>
                                      </p:to>
                                    </p:set>
                                    <p:animEffect transition="in" filter="blinds(horizontal)">
                                      <p:cBhvr>
                                        <p:cTn id="27" dur="500"/>
                                        <p:tgtEl>
                                          <p:spTgt spid="2457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4579">
                                            <p:txEl>
                                              <p:pRg st="4" end="4"/>
                                            </p:txEl>
                                          </p:spTgt>
                                        </p:tgtEl>
                                        <p:attrNameLst>
                                          <p:attrName>style.visibility</p:attrName>
                                        </p:attrNameLst>
                                      </p:cBhvr>
                                      <p:to>
                                        <p:strVal val="visible"/>
                                      </p:to>
                                    </p:set>
                                    <p:animEffect transition="in" filter="blinds(horizontal)">
                                      <p:cBhvr>
                                        <p:cTn id="32" dur="500"/>
                                        <p:tgtEl>
                                          <p:spTgt spid="2457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4579">
                                            <p:txEl>
                                              <p:pRg st="5" end="5"/>
                                            </p:txEl>
                                          </p:spTgt>
                                        </p:tgtEl>
                                        <p:attrNameLst>
                                          <p:attrName>style.visibility</p:attrName>
                                        </p:attrNameLst>
                                      </p:cBhvr>
                                      <p:to>
                                        <p:strVal val="visible"/>
                                      </p:to>
                                    </p:set>
                                    <p:animEffect transition="in" filter="blinds(horizontal)">
                                      <p:cBhvr>
                                        <p:cTn id="37" dur="500"/>
                                        <p:tgtEl>
                                          <p:spTgt spid="24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MTN Cameroon</a:t>
            </a:r>
            <a:endParaRPr lang="en-US" dirty="0"/>
          </a:p>
        </p:txBody>
      </p:sp>
      <p:pic>
        <p:nvPicPr>
          <p:cNvPr id="4" name="Content Placeholder 3"/>
          <p:cNvPicPr>
            <a:picLocks noGrp="1"/>
          </p:cNvPicPr>
          <p:nvPr>
            <p:ph idx="1"/>
          </p:nvPr>
        </p:nvPicPr>
        <p:blipFill rotWithShape="1">
          <a:blip r:embed="rId2"/>
          <a:srcRect l="20352" t="10641" r="24293" b="61862"/>
          <a:stretch/>
        </p:blipFill>
        <p:spPr bwMode="auto">
          <a:xfrm>
            <a:off x="457200" y="1295400"/>
            <a:ext cx="8229600" cy="396240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448900" y="5562600"/>
            <a:ext cx="8542699" cy="923330"/>
          </a:xfrm>
          <a:prstGeom prst="rect">
            <a:avLst/>
          </a:prstGeom>
        </p:spPr>
        <p:txBody>
          <a:bodyPr wrap="square">
            <a:spAutoFit/>
          </a:bodyPr>
          <a:lstStyle/>
          <a:p>
            <a:r>
              <a:rPr lang="en-US" dirty="0">
                <a:hlinkClick r:id="rId3"/>
              </a:rPr>
              <a:t>http://</a:t>
            </a:r>
            <a:r>
              <a:rPr lang="en-US" dirty="0" smtClean="0">
                <a:hlinkClick r:id="rId3"/>
              </a:rPr>
              <a:t>www.theguardian.com/technology/2011/jul/24/mobile-phones-africa-microfinance-farming</a:t>
            </a:r>
            <a:endParaRPr lang="en-US" dirty="0" smtClean="0"/>
          </a:p>
          <a:p>
            <a:endParaRPr lang="en-US" dirty="0"/>
          </a:p>
        </p:txBody>
      </p:sp>
    </p:spTree>
    <p:extLst>
      <p:ext uri="{BB962C8B-B14F-4D97-AF65-F5344CB8AC3E}">
        <p14:creationId xmlns:p14="http://schemas.microsoft.com/office/powerpoint/2010/main" val="3418887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457200" y="1600200"/>
            <a:ext cx="8229600" cy="1143000"/>
          </a:xfrm>
        </p:spPr>
        <p:txBody>
          <a:bodyPr/>
          <a:lstStyle/>
          <a:p>
            <a:pPr algn="ctr" eaLnBrk="1" hangingPunct="1"/>
            <a:r>
              <a:rPr lang="en-US" smtClean="0"/>
              <a:t>Should Fred hire Mimi despite her </a:t>
            </a:r>
          </a:p>
          <a:p>
            <a:pPr algn="ctr" eaLnBrk="1" hangingPunct="1">
              <a:buFontTx/>
              <a:buNone/>
            </a:pPr>
            <a:r>
              <a:rPr lang="en-US" smtClean="0"/>
              <a:t>“online history”? Yes/No!  Why?</a:t>
            </a:r>
          </a:p>
        </p:txBody>
      </p:sp>
      <p:sp>
        <p:nvSpPr>
          <p:cNvPr id="25604" name="Rectangle 4"/>
          <p:cNvSpPr>
            <a:spLocks noGrp="1" noChangeArrowheads="1"/>
          </p:cNvSpPr>
          <p:nvPr>
            <p:ph type="title"/>
          </p:nvPr>
        </p:nvSpPr>
        <p:spPr/>
        <p:txBody>
          <a:bodyPr/>
          <a:lstStyle/>
          <a:p>
            <a:pPr eaLnBrk="1" hangingPunct="1"/>
            <a:r>
              <a:rPr lang="en-US" smtClean="0"/>
              <a:t>We Googled You!!!!!</a:t>
            </a:r>
          </a:p>
        </p:txBody>
      </p:sp>
      <p:pic>
        <p:nvPicPr>
          <p:cNvPr id="6" name="Picture 2"/>
          <p:cNvPicPr>
            <a:picLocks noChangeAspect="1" noChangeArrowheads="1"/>
          </p:cNvPicPr>
          <p:nvPr/>
        </p:nvPicPr>
        <p:blipFill>
          <a:blip r:embed="rId2" cstate="print"/>
          <a:srcRect/>
          <a:stretch>
            <a:fillRect/>
          </a:stretch>
        </p:blipFill>
        <p:spPr bwMode="auto">
          <a:xfrm>
            <a:off x="3286125" y="2819400"/>
            <a:ext cx="2743200" cy="3452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blinds(horizontal)">
                                      <p:cBhvr>
                                        <p:cTn id="7" dur="500"/>
                                        <p:tgtEl>
                                          <p:spTgt spid="2560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603">
                                            <p:txEl>
                                              <p:pRg st="0" end="0"/>
                                            </p:txEl>
                                          </p:spTgt>
                                        </p:tgtEl>
                                        <p:attrNameLst>
                                          <p:attrName>style.visibility</p:attrName>
                                        </p:attrNameLst>
                                      </p:cBhvr>
                                      <p:to>
                                        <p:strVal val="visible"/>
                                      </p:to>
                                    </p:set>
                                    <p:animEffect transition="in" filter="blinds(horizontal)">
                                      <p:cBhvr>
                                        <p:cTn id="10" dur="500"/>
                                        <p:tgtEl>
                                          <p:spTgt spid="25603">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13" dur="500"/>
                                        <p:tgtEl>
                                          <p:spTgt spid="2560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P spid="2560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3200" u="sng" dirty="0" smtClean="0"/>
              <a:t>Some Commonly Accepted Practices </a:t>
            </a:r>
            <a:br>
              <a:rPr lang="en-US" sz="3200" u="sng" dirty="0" smtClean="0"/>
            </a:br>
            <a:r>
              <a:rPr lang="en-US" sz="3200" u="sng" dirty="0" smtClean="0"/>
              <a:t>“Prior” to the Civil Rights Act</a:t>
            </a:r>
          </a:p>
        </p:txBody>
      </p:sp>
      <p:sp>
        <p:nvSpPr>
          <p:cNvPr id="16387" name="Rectangle 3"/>
          <p:cNvSpPr>
            <a:spLocks noGrp="1" noChangeArrowheads="1"/>
          </p:cNvSpPr>
          <p:nvPr>
            <p:ph type="body" idx="1"/>
          </p:nvPr>
        </p:nvSpPr>
        <p:spPr>
          <a:xfrm>
            <a:off x="457200" y="1695450"/>
            <a:ext cx="8229600" cy="4525963"/>
          </a:xfrm>
        </p:spPr>
        <p:txBody>
          <a:bodyPr/>
          <a:lstStyle/>
          <a:p>
            <a:pPr eaLnBrk="1" hangingPunct="1"/>
            <a:r>
              <a:rPr lang="en-US" sz="2800" dirty="0" smtClean="0"/>
              <a:t>Stating desired gender of applicants in job ads</a:t>
            </a:r>
          </a:p>
          <a:p>
            <a:pPr eaLnBrk="1" hangingPunct="1"/>
            <a:endParaRPr lang="en-US" sz="2800" dirty="0" smtClean="0"/>
          </a:p>
          <a:p>
            <a:pPr eaLnBrk="1" hangingPunct="1"/>
            <a:r>
              <a:rPr lang="en-US" sz="2800" dirty="0" smtClean="0"/>
              <a:t>Creating a lower pay scale for women</a:t>
            </a:r>
          </a:p>
          <a:p>
            <a:pPr eaLnBrk="1" hangingPunct="1"/>
            <a:endParaRPr lang="en-US" sz="2800" dirty="0" smtClean="0"/>
          </a:p>
          <a:p>
            <a:pPr eaLnBrk="1" hangingPunct="1"/>
            <a:r>
              <a:rPr lang="en-US" sz="2800" dirty="0" smtClean="0"/>
              <a:t>Promoting only men on internal job ladders</a:t>
            </a:r>
          </a:p>
          <a:p>
            <a:pPr eaLnBrk="1" hangingPunct="1"/>
            <a:endParaRPr lang="en-US" sz="2800" dirty="0" smtClean="0"/>
          </a:p>
          <a:p>
            <a:pPr eaLnBrk="1" hangingPunct="1"/>
            <a:r>
              <a:rPr lang="en-US" sz="2800" dirty="0" smtClean="0"/>
              <a:t>Firing women when they became pregnant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linds(horizontal)">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blinds(horizontal)">
                                      <p:cBhvr>
                                        <p:cTn id="12" dur="500"/>
                                        <p:tgtEl>
                                          <p:spTgt spid="163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blinds(horizontal)">
                                      <p:cBhvr>
                                        <p:cTn id="17" dur="500"/>
                                        <p:tgtEl>
                                          <p:spTgt spid="163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387">
                                            <p:txEl>
                                              <p:pRg st="4" end="4"/>
                                            </p:txEl>
                                          </p:spTgt>
                                        </p:tgtEl>
                                        <p:attrNameLst>
                                          <p:attrName>style.visibility</p:attrName>
                                        </p:attrNameLst>
                                      </p:cBhvr>
                                      <p:to>
                                        <p:strVal val="visible"/>
                                      </p:to>
                                    </p:set>
                                    <p:animEffect transition="in" filter="blinds(horizontal)">
                                      <p:cBhvr>
                                        <p:cTn id="22" dur="500"/>
                                        <p:tgtEl>
                                          <p:spTgt spid="1638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387">
                                            <p:txEl>
                                              <p:pRg st="6" end="6"/>
                                            </p:txEl>
                                          </p:spTgt>
                                        </p:tgtEl>
                                        <p:attrNameLst>
                                          <p:attrName>style.visibility</p:attrName>
                                        </p:attrNameLst>
                                      </p:cBhvr>
                                      <p:to>
                                        <p:strVal val="visible"/>
                                      </p:to>
                                    </p:set>
                                    <p:animEffect transition="in" filter="blinds(horizontal)">
                                      <p:cBhvr>
                                        <p:cTn id="27" dur="500"/>
                                        <p:tgtEl>
                                          <p:spTgt spid="163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209800"/>
            <a:ext cx="8229600" cy="1143000"/>
          </a:xfrm>
        </p:spPr>
        <p:txBody>
          <a:bodyPr/>
          <a:lstStyle/>
          <a:p>
            <a:r>
              <a:rPr lang="en-US" smtClean="0"/>
              <a:t>U.S. Women in Business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3200" dirty="0" smtClean="0"/>
              <a:t>U.S. Full-time Working Women earnings relative to Male Counterparts 1978-98</a:t>
            </a:r>
          </a:p>
        </p:txBody>
      </p:sp>
      <p:sp>
        <p:nvSpPr>
          <p:cNvPr id="8195" name="Rectangle 3"/>
          <p:cNvSpPr>
            <a:spLocks noGrp="1" noChangeArrowheads="1"/>
          </p:cNvSpPr>
          <p:nvPr>
            <p:ph type="body" idx="1"/>
          </p:nvPr>
        </p:nvSpPr>
        <p:spPr/>
        <p:txBody>
          <a:bodyPr/>
          <a:lstStyle/>
          <a:p>
            <a:pPr eaLnBrk="1" hangingPunct="1"/>
            <a:r>
              <a:rPr lang="en-US" sz="2000" smtClean="0"/>
              <a:t>In 1978, full-time working women aged </a:t>
            </a:r>
            <a:r>
              <a:rPr lang="en-US" sz="2000" b="1" smtClean="0"/>
              <a:t>“25-34”</a:t>
            </a:r>
            <a:r>
              <a:rPr lang="en-US" sz="2000" smtClean="0"/>
              <a:t> earned </a:t>
            </a:r>
            <a:r>
              <a:rPr lang="en-US" sz="2000" b="1" smtClean="0"/>
              <a:t>70 cents</a:t>
            </a:r>
            <a:r>
              <a:rPr lang="en-US" sz="2000" smtClean="0"/>
              <a:t> </a:t>
            </a:r>
            <a:r>
              <a:rPr lang="en-US" sz="2000" b="1" smtClean="0"/>
              <a:t>for every dollar earned</a:t>
            </a:r>
            <a:r>
              <a:rPr lang="en-US" sz="2000" smtClean="0"/>
              <a:t> by a full-time working man in that age group. This figure rose to </a:t>
            </a:r>
            <a:r>
              <a:rPr lang="en-US" sz="2000" b="1" smtClean="0"/>
              <a:t>85 cents</a:t>
            </a:r>
            <a:r>
              <a:rPr lang="en-US" sz="2000" smtClean="0"/>
              <a:t> by 1998.</a:t>
            </a:r>
          </a:p>
          <a:p>
            <a:pPr eaLnBrk="1" hangingPunct="1"/>
            <a:endParaRPr lang="en-US" sz="2000" smtClean="0"/>
          </a:p>
          <a:p>
            <a:pPr eaLnBrk="1" hangingPunct="1"/>
            <a:r>
              <a:rPr lang="en-US" sz="2000" smtClean="0"/>
              <a:t>In 1978, full-time working women aged </a:t>
            </a:r>
            <a:r>
              <a:rPr lang="en-US" sz="2000" b="1" smtClean="0"/>
              <a:t>“45-54”</a:t>
            </a:r>
            <a:r>
              <a:rPr lang="en-US" sz="2000" smtClean="0"/>
              <a:t> earned </a:t>
            </a:r>
            <a:r>
              <a:rPr lang="en-US" sz="2000" b="1" smtClean="0"/>
              <a:t>58 cents</a:t>
            </a:r>
            <a:r>
              <a:rPr lang="en-US" sz="2000" smtClean="0"/>
              <a:t> </a:t>
            </a:r>
            <a:r>
              <a:rPr lang="en-US" sz="2000" b="1" smtClean="0"/>
              <a:t>for every dollar earned</a:t>
            </a:r>
            <a:r>
              <a:rPr lang="en-US" sz="2000" smtClean="0"/>
              <a:t> by a full-time working man in that age group. This figure rose to </a:t>
            </a:r>
            <a:r>
              <a:rPr lang="en-US" sz="2000" b="1" smtClean="0"/>
              <a:t>72 cents</a:t>
            </a:r>
            <a:r>
              <a:rPr lang="en-US" sz="2000" smtClean="0"/>
              <a:t> by 1998.</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8571" t="29553" r="29048" b="11624"/>
          <a:stretch/>
        </p:blipFill>
        <p:spPr>
          <a:xfrm>
            <a:off x="1524000" y="1198652"/>
            <a:ext cx="6172200" cy="5354548"/>
          </a:xfrm>
          <a:prstGeom prst="rect">
            <a:avLst/>
          </a:prstGeom>
        </p:spPr>
      </p:pic>
      <p:sp>
        <p:nvSpPr>
          <p:cNvPr id="3" name="Rectangle 2"/>
          <p:cNvSpPr txBox="1">
            <a:spLocks noChangeArrowheads="1"/>
          </p:cNvSpPr>
          <p:nvPr/>
        </p:nvSpPr>
        <p:spPr>
          <a:xfrm>
            <a:off x="457200" y="76200"/>
            <a:ext cx="7848600" cy="4572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3200" kern="0" dirty="0" smtClean="0"/>
              <a:t>U.S. Full-time Working Women earnings relative to Male Counterparts 1960-2013</a:t>
            </a:r>
          </a:p>
        </p:txBody>
      </p:sp>
    </p:spTree>
    <p:extLst>
      <p:ext uri="{BB962C8B-B14F-4D97-AF65-F5344CB8AC3E}">
        <p14:creationId xmlns:p14="http://schemas.microsoft.com/office/powerpoint/2010/main" val="287924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9636" t="13374" r="29330" b="52584"/>
          <a:stretch/>
        </p:blipFill>
        <p:spPr>
          <a:xfrm>
            <a:off x="685800" y="1905000"/>
            <a:ext cx="7788729" cy="4038600"/>
          </a:xfrm>
          <a:prstGeom prst="rect">
            <a:avLst/>
          </a:prstGeom>
        </p:spPr>
      </p:pic>
      <p:sp>
        <p:nvSpPr>
          <p:cNvPr id="3" name="Rectangle 2"/>
          <p:cNvSpPr txBox="1">
            <a:spLocks noChangeArrowheads="1"/>
          </p:cNvSpPr>
          <p:nvPr/>
        </p:nvSpPr>
        <p:spPr>
          <a:xfrm>
            <a:off x="457200" y="609600"/>
            <a:ext cx="7848600" cy="4572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3200" kern="0" dirty="0" smtClean="0"/>
              <a:t>U.S. Full-time Worker earnings relative to White non-Hispanic Men 2013</a:t>
            </a:r>
          </a:p>
        </p:txBody>
      </p:sp>
    </p:spTree>
    <p:extLst>
      <p:ext uri="{BB962C8B-B14F-4D97-AF65-F5344CB8AC3E}">
        <p14:creationId xmlns:p14="http://schemas.microsoft.com/office/powerpoint/2010/main" val="263937013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21517</TotalTime>
  <Words>1737</Words>
  <Application>Microsoft Office PowerPoint</Application>
  <PresentationFormat>On-screen Show (4:3)</PresentationFormat>
  <Paragraphs>233</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Times New Roman</vt:lpstr>
      <vt:lpstr>Wingdings</vt:lpstr>
      <vt:lpstr>Default Design</vt:lpstr>
      <vt:lpstr>MBA 691</vt:lpstr>
      <vt:lpstr>We Googled You!!!!!!!</vt:lpstr>
      <vt:lpstr>We Googled You!!!!!</vt:lpstr>
      <vt:lpstr>We Googled You!!!!!</vt:lpstr>
      <vt:lpstr>Some Commonly Accepted Practices  “Prior” to the Civil Rights Act</vt:lpstr>
      <vt:lpstr>U.S. Women in Business</vt:lpstr>
      <vt:lpstr>U.S. Full-time Working Women earnings relative to Male Counterparts 1978-98</vt:lpstr>
      <vt:lpstr>PowerPoint Presentation</vt:lpstr>
      <vt:lpstr>PowerPoint Presentation</vt:lpstr>
      <vt:lpstr>U.S. Women in Business 2010 The Catalyst Pyramid: Women in Business  Catalyst, Inc. was founded in 1962 and is the leading nonprofit organization expanding opportunities for women and business. Their focus has been on research. This research has shown there is a lot more parity between women and men at the beginning of their careers “but” at a certain point on the leadership level, things begin to change and the data supports it. The Catalyst Pyramid below shows the status of women in business in Fortune 500 companies as of 2010. It points out the decreasing presence of women as they move up the ladder. Women represent 46.7% of the US Labor Force but only 13.5% of the executive officers of Fortune 500 companies and only 2.8% are CEO’s. </vt:lpstr>
      <vt:lpstr>US Women in Business 2010</vt:lpstr>
      <vt:lpstr>U.S. Women in Business 2011</vt:lpstr>
      <vt:lpstr>U.S. Women in Business 2015</vt:lpstr>
      <vt:lpstr>Canadian Women in Business  </vt:lpstr>
      <vt:lpstr>Canadian Women in Business 2010</vt:lpstr>
      <vt:lpstr>PowerPoint Presentation</vt:lpstr>
      <vt:lpstr>Canadian Women in Business 2011</vt:lpstr>
      <vt:lpstr>Canadian Women in Business 2011</vt:lpstr>
      <vt:lpstr>European Countries</vt:lpstr>
      <vt:lpstr>Lesbian, Gay, Bi-Sexual, Transgender (LGBT) Workplace </vt:lpstr>
      <vt:lpstr>Questions re: State of Gender Equality</vt:lpstr>
      <vt:lpstr>PowerPoint Presentation</vt:lpstr>
      <vt:lpstr>MTN Cameroon </vt:lpstr>
      <vt:lpstr>MTN Cameroon “External Analysis”</vt:lpstr>
      <vt:lpstr>MTN Cameroon “External Analysis” Re the previous slide:  “In one sentence write down your synopsis of the mobile telephone industry in Cameroon” </vt:lpstr>
      <vt:lpstr>MTN Cameroon From the: “External Analysis Point of View”  In one sentence specify the main                “Ethical Consideration” surrounding this case: </vt:lpstr>
      <vt:lpstr>MTN Cameroon From an “External Analysis” perspective Write down your answers concerning the following:</vt:lpstr>
      <vt:lpstr>MTN Cameroon “Internal Analysis”  </vt:lpstr>
      <vt:lpstr>MTN Cameroon “Internal Analysis”  </vt:lpstr>
      <vt:lpstr>MTN Cameroon</vt:lpstr>
    </vt:vector>
  </TitlesOfParts>
  <Company>CN Investment Division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master_m</dc:creator>
  <cp:lastModifiedBy>Michael J. Masters</cp:lastModifiedBy>
  <cp:revision>548</cp:revision>
  <cp:lastPrinted>2015-07-15T18:45:57Z</cp:lastPrinted>
  <dcterms:created xsi:type="dcterms:W3CDTF">2010-07-14T16:22:02Z</dcterms:created>
  <dcterms:modified xsi:type="dcterms:W3CDTF">2015-07-16T15:01:53Z</dcterms:modified>
</cp:coreProperties>
</file>