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56" r:id="rId2"/>
    <p:sldId id="262" r:id="rId3"/>
    <p:sldId id="257" r:id="rId4"/>
    <p:sldId id="272" r:id="rId5"/>
    <p:sldId id="259" r:id="rId6"/>
    <p:sldId id="277" r:id="rId7"/>
    <p:sldId id="260" r:id="rId8"/>
    <p:sldId id="284" r:id="rId9"/>
    <p:sldId id="282" r:id="rId10"/>
    <p:sldId id="263" r:id="rId11"/>
    <p:sldId id="264" r:id="rId12"/>
    <p:sldId id="275" r:id="rId13"/>
    <p:sldId id="276" r:id="rId14"/>
    <p:sldId id="266" r:id="rId15"/>
    <p:sldId id="267" r:id="rId16"/>
    <p:sldId id="286" r:id="rId17"/>
    <p:sldId id="271" r:id="rId18"/>
    <p:sldId id="279" r:id="rId19"/>
    <p:sldId id="280" r:id="rId20"/>
    <p:sldId id="285" r:id="rId21"/>
    <p:sldId id="265" r:id="rId22"/>
    <p:sldId id="269" r:id="rId23"/>
    <p:sldId id="268" r:id="rId24"/>
    <p:sldId id="294" r:id="rId25"/>
    <p:sldId id="292" r:id="rId26"/>
    <p:sldId id="288" r:id="rId27"/>
    <p:sldId id="291" r:id="rId28"/>
  </p:sldIdLst>
  <p:sldSz cx="9144000" cy="6858000" type="screen4x3"/>
  <p:notesSz cx="7023100" cy="93091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1" d="100"/>
          <a:sy n="71" d="100"/>
        </p:scale>
        <p:origin x="1080" y="60"/>
      </p:cViewPr>
      <p:guideLst>
        <p:guide orient="horz" pos="2160"/>
        <p:guide pos="2880"/>
      </p:guideLst>
    </p:cSldViewPr>
  </p:slideViewPr>
  <p:notesTextViewPr>
    <p:cViewPr>
      <p:scale>
        <a:sx n="100" d="100"/>
        <a:sy n="100" d="100"/>
      </p:scale>
      <p:origin x="0" y="0"/>
    </p:cViewPr>
  </p:notesTextViewPr>
  <p:sorterViewPr>
    <p:cViewPr>
      <p:scale>
        <a:sx n="75" d="100"/>
        <a:sy n="75"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8000"/>
            <a:chOff x="0" y="0"/>
            <a:chExt cx="5760" cy="4320"/>
          </a:xfrm>
        </p:grpSpPr>
        <p:sp>
          <p:nvSpPr>
            <p:cNvPr id="5" name="Rectangle 3"/>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eaLnBrk="1" hangingPunct="1">
                <a:defRPr/>
              </a:pPr>
              <a:endParaRPr lang="en-CA" sz="2400">
                <a:latin typeface="Times New Roman" pitchFamily="18" charset="0"/>
              </a:endParaRPr>
            </a:p>
          </p:txBody>
        </p:sp>
        <p:sp>
          <p:nvSpPr>
            <p:cNvPr id="6" name="Rectangle 4"/>
            <p:cNvSpPr>
              <a:spLocks noChangeArrowheads="1"/>
            </p:cNvSpPr>
            <p:nvPr/>
          </p:nvSpPr>
          <p:spPr bwMode="hidden">
            <a:xfrm>
              <a:off x="1081" y="1065"/>
              <a:ext cx="4679" cy="1596"/>
            </a:xfrm>
            <a:prstGeom prst="rect">
              <a:avLst/>
            </a:prstGeom>
            <a:solidFill>
              <a:schemeClr val="bg2"/>
            </a:solidFill>
            <a:ln w="9525">
              <a:noFill/>
              <a:miter lim="800000"/>
              <a:headEnd/>
              <a:tailEnd/>
            </a:ln>
          </p:spPr>
          <p:txBody>
            <a:bodyPr/>
            <a:lstStyle/>
            <a:p>
              <a:pPr eaLnBrk="1" hangingPunct="1">
                <a:defRPr/>
              </a:pPr>
              <a:endParaRPr lang="en-CA" sz="2400">
                <a:latin typeface="Times New Roman" pitchFamily="18" charset="0"/>
              </a:endParaRPr>
            </a:p>
          </p:txBody>
        </p:sp>
        <p:grpSp>
          <p:nvGrpSpPr>
            <p:cNvPr id="7" name="Group 5"/>
            <p:cNvGrpSpPr>
              <a:grpSpLocks/>
            </p:cNvGrpSpPr>
            <p:nvPr/>
          </p:nvGrpSpPr>
          <p:grpSpPr bwMode="auto">
            <a:xfrm>
              <a:off x="0" y="672"/>
              <a:ext cx="1806" cy="1989"/>
              <a:chOff x="0" y="672"/>
              <a:chExt cx="1806" cy="1989"/>
            </a:xfrm>
          </p:grpSpPr>
          <p:sp>
            <p:nvSpPr>
              <p:cNvPr id="8" name="Rectangle 6"/>
              <p:cNvSpPr>
                <a:spLocks noChangeArrowheads="1"/>
              </p:cNvSpPr>
              <p:nvPr userDrawn="1"/>
            </p:nvSpPr>
            <p:spPr bwMode="auto">
              <a:xfrm>
                <a:off x="361" y="2257"/>
                <a:ext cx="363" cy="404"/>
              </a:xfrm>
              <a:prstGeom prst="rect">
                <a:avLst/>
              </a:prstGeom>
              <a:solidFill>
                <a:schemeClr val="accent2"/>
              </a:solidFill>
              <a:ln w="9525">
                <a:noFill/>
                <a:miter lim="800000"/>
                <a:headEnd/>
                <a:tailEnd/>
              </a:ln>
            </p:spPr>
            <p:txBody>
              <a:bodyPr/>
              <a:lstStyle/>
              <a:p>
                <a:pPr eaLnBrk="1" hangingPunct="1">
                  <a:defRPr/>
                </a:pPr>
                <a:endParaRPr lang="en-CA" sz="2400">
                  <a:latin typeface="Times New Roman" pitchFamily="18" charset="0"/>
                </a:endParaRPr>
              </a:p>
            </p:txBody>
          </p:sp>
          <p:sp>
            <p:nvSpPr>
              <p:cNvPr id="9" name="Rectangle 7"/>
              <p:cNvSpPr>
                <a:spLocks noChangeArrowheads="1"/>
              </p:cNvSpPr>
              <p:nvPr userDrawn="1"/>
            </p:nvSpPr>
            <p:spPr bwMode="auto">
              <a:xfrm>
                <a:off x="1081" y="1065"/>
                <a:ext cx="362" cy="405"/>
              </a:xfrm>
              <a:prstGeom prst="rect">
                <a:avLst/>
              </a:prstGeom>
              <a:solidFill>
                <a:schemeClr val="folHlink"/>
              </a:solidFill>
              <a:ln w="9525">
                <a:noFill/>
                <a:miter lim="800000"/>
                <a:headEnd/>
                <a:tailEnd/>
              </a:ln>
            </p:spPr>
            <p:txBody>
              <a:bodyPr/>
              <a:lstStyle/>
              <a:p>
                <a:pPr eaLnBrk="1" hangingPunct="1">
                  <a:defRPr/>
                </a:pPr>
                <a:endParaRPr lang="en-CA" sz="2400">
                  <a:latin typeface="Times New Roman" pitchFamily="18" charset="0"/>
                </a:endParaRPr>
              </a:p>
            </p:txBody>
          </p:sp>
          <p:sp>
            <p:nvSpPr>
              <p:cNvPr id="10" name="Rectangle 8"/>
              <p:cNvSpPr>
                <a:spLocks noChangeArrowheads="1"/>
              </p:cNvSpPr>
              <p:nvPr userDrawn="1"/>
            </p:nvSpPr>
            <p:spPr bwMode="auto">
              <a:xfrm>
                <a:off x="1437" y="672"/>
                <a:ext cx="369" cy="400"/>
              </a:xfrm>
              <a:prstGeom prst="rect">
                <a:avLst/>
              </a:prstGeom>
              <a:solidFill>
                <a:schemeClr val="folHlink"/>
              </a:solidFill>
              <a:ln w="9525">
                <a:noFill/>
                <a:miter lim="800000"/>
                <a:headEnd/>
                <a:tailEnd/>
              </a:ln>
            </p:spPr>
            <p:txBody>
              <a:bodyPr/>
              <a:lstStyle/>
              <a:p>
                <a:pPr eaLnBrk="1" hangingPunct="1">
                  <a:defRPr/>
                </a:pPr>
                <a:endParaRPr lang="en-CA" sz="2400">
                  <a:latin typeface="Times New Roman" pitchFamily="18" charset="0"/>
                </a:endParaRPr>
              </a:p>
            </p:txBody>
          </p:sp>
          <p:sp>
            <p:nvSpPr>
              <p:cNvPr id="11" name="Rectangle 9"/>
              <p:cNvSpPr>
                <a:spLocks noChangeArrowheads="1"/>
              </p:cNvSpPr>
              <p:nvPr userDrawn="1"/>
            </p:nvSpPr>
            <p:spPr bwMode="auto">
              <a:xfrm>
                <a:off x="719" y="2257"/>
                <a:ext cx="368" cy="404"/>
              </a:xfrm>
              <a:prstGeom prst="rect">
                <a:avLst/>
              </a:prstGeom>
              <a:solidFill>
                <a:schemeClr val="bg2"/>
              </a:solidFill>
              <a:ln w="9525">
                <a:noFill/>
                <a:miter lim="800000"/>
                <a:headEnd/>
                <a:tailEnd/>
              </a:ln>
            </p:spPr>
            <p:txBody>
              <a:bodyPr/>
              <a:lstStyle/>
              <a:p>
                <a:pPr eaLnBrk="1" hangingPunct="1">
                  <a:defRPr/>
                </a:pPr>
                <a:endParaRPr lang="en-CA" sz="2400">
                  <a:latin typeface="Times New Roman" pitchFamily="18" charset="0"/>
                </a:endParaRPr>
              </a:p>
            </p:txBody>
          </p:sp>
          <p:sp>
            <p:nvSpPr>
              <p:cNvPr id="12" name="Rectangle 10"/>
              <p:cNvSpPr>
                <a:spLocks noChangeArrowheads="1"/>
              </p:cNvSpPr>
              <p:nvPr userDrawn="1"/>
            </p:nvSpPr>
            <p:spPr bwMode="auto">
              <a:xfrm>
                <a:off x="1437" y="1065"/>
                <a:ext cx="369" cy="405"/>
              </a:xfrm>
              <a:prstGeom prst="rect">
                <a:avLst/>
              </a:prstGeom>
              <a:solidFill>
                <a:schemeClr val="accent2"/>
              </a:solidFill>
              <a:ln w="9525">
                <a:noFill/>
                <a:miter lim="800000"/>
                <a:headEnd/>
                <a:tailEnd/>
              </a:ln>
            </p:spPr>
            <p:txBody>
              <a:bodyPr/>
              <a:lstStyle/>
              <a:p>
                <a:pPr eaLnBrk="1" hangingPunct="1">
                  <a:defRPr/>
                </a:pPr>
                <a:endParaRPr lang="en-CA" sz="2400">
                  <a:latin typeface="Times New Roman" pitchFamily="18" charset="0"/>
                </a:endParaRPr>
              </a:p>
            </p:txBody>
          </p:sp>
          <p:sp>
            <p:nvSpPr>
              <p:cNvPr id="13" name="Rectangle 11"/>
              <p:cNvSpPr>
                <a:spLocks noChangeArrowheads="1"/>
              </p:cNvSpPr>
              <p:nvPr userDrawn="1"/>
            </p:nvSpPr>
            <p:spPr bwMode="auto">
              <a:xfrm>
                <a:off x="719" y="1464"/>
                <a:ext cx="368" cy="399"/>
              </a:xfrm>
              <a:prstGeom prst="rect">
                <a:avLst/>
              </a:prstGeom>
              <a:solidFill>
                <a:schemeClr val="folHlink"/>
              </a:solidFill>
              <a:ln w="9525">
                <a:noFill/>
                <a:miter lim="800000"/>
                <a:headEnd/>
                <a:tailEnd/>
              </a:ln>
            </p:spPr>
            <p:txBody>
              <a:bodyPr/>
              <a:lstStyle/>
              <a:p>
                <a:pPr eaLnBrk="1" hangingPunct="1">
                  <a:defRPr/>
                </a:pPr>
                <a:endParaRPr lang="en-CA" sz="2400">
                  <a:latin typeface="Times New Roman" pitchFamily="18" charset="0"/>
                </a:endParaRPr>
              </a:p>
            </p:txBody>
          </p:sp>
          <p:sp>
            <p:nvSpPr>
              <p:cNvPr id="14" name="Rectangle 12"/>
              <p:cNvSpPr>
                <a:spLocks noChangeArrowheads="1"/>
              </p:cNvSpPr>
              <p:nvPr userDrawn="1"/>
            </p:nvSpPr>
            <p:spPr bwMode="auto">
              <a:xfrm>
                <a:off x="0" y="1464"/>
                <a:ext cx="367" cy="399"/>
              </a:xfrm>
              <a:prstGeom prst="rect">
                <a:avLst/>
              </a:prstGeom>
              <a:solidFill>
                <a:schemeClr val="bg2"/>
              </a:solidFill>
              <a:ln w="9525">
                <a:noFill/>
                <a:miter lim="800000"/>
                <a:headEnd/>
                <a:tailEnd/>
              </a:ln>
            </p:spPr>
            <p:txBody>
              <a:bodyPr/>
              <a:lstStyle/>
              <a:p>
                <a:pPr eaLnBrk="1" hangingPunct="1">
                  <a:defRPr/>
                </a:pPr>
                <a:endParaRPr lang="en-CA" sz="2400">
                  <a:latin typeface="Times New Roman" pitchFamily="18" charset="0"/>
                </a:endParaRPr>
              </a:p>
            </p:txBody>
          </p:sp>
          <p:sp>
            <p:nvSpPr>
              <p:cNvPr id="15" name="Rectangle 13"/>
              <p:cNvSpPr>
                <a:spLocks noChangeArrowheads="1"/>
              </p:cNvSpPr>
              <p:nvPr userDrawn="1"/>
            </p:nvSpPr>
            <p:spPr bwMode="auto">
              <a:xfrm>
                <a:off x="1081" y="1464"/>
                <a:ext cx="362" cy="399"/>
              </a:xfrm>
              <a:prstGeom prst="rect">
                <a:avLst/>
              </a:prstGeom>
              <a:solidFill>
                <a:schemeClr val="accent2"/>
              </a:solidFill>
              <a:ln w="9525">
                <a:noFill/>
                <a:miter lim="800000"/>
                <a:headEnd/>
                <a:tailEnd/>
              </a:ln>
            </p:spPr>
            <p:txBody>
              <a:bodyPr/>
              <a:lstStyle/>
              <a:p>
                <a:pPr eaLnBrk="1" hangingPunct="1">
                  <a:defRPr/>
                </a:pPr>
                <a:endParaRPr lang="en-CA" sz="2400">
                  <a:latin typeface="Times New Roman" pitchFamily="18" charset="0"/>
                </a:endParaRPr>
              </a:p>
            </p:txBody>
          </p:sp>
          <p:sp>
            <p:nvSpPr>
              <p:cNvPr id="16" name="Rectangle 14"/>
              <p:cNvSpPr>
                <a:spLocks noChangeArrowheads="1"/>
              </p:cNvSpPr>
              <p:nvPr userDrawn="1"/>
            </p:nvSpPr>
            <p:spPr bwMode="auto">
              <a:xfrm>
                <a:off x="361" y="1857"/>
                <a:ext cx="363" cy="406"/>
              </a:xfrm>
              <a:prstGeom prst="rect">
                <a:avLst/>
              </a:prstGeom>
              <a:solidFill>
                <a:schemeClr val="folHlink"/>
              </a:solidFill>
              <a:ln w="9525">
                <a:noFill/>
                <a:miter lim="800000"/>
                <a:headEnd/>
                <a:tailEnd/>
              </a:ln>
            </p:spPr>
            <p:txBody>
              <a:bodyPr/>
              <a:lstStyle/>
              <a:p>
                <a:pPr eaLnBrk="1" hangingPunct="1">
                  <a:defRPr/>
                </a:pPr>
                <a:endParaRPr lang="en-CA" sz="2400">
                  <a:latin typeface="Times New Roman" pitchFamily="18" charset="0"/>
                </a:endParaRPr>
              </a:p>
            </p:txBody>
          </p:sp>
          <p:sp>
            <p:nvSpPr>
              <p:cNvPr id="17" name="Rectangle 15"/>
              <p:cNvSpPr>
                <a:spLocks noChangeArrowheads="1"/>
              </p:cNvSpPr>
              <p:nvPr userDrawn="1"/>
            </p:nvSpPr>
            <p:spPr bwMode="auto">
              <a:xfrm>
                <a:off x="719" y="1857"/>
                <a:ext cx="368" cy="406"/>
              </a:xfrm>
              <a:prstGeom prst="rect">
                <a:avLst/>
              </a:prstGeom>
              <a:solidFill>
                <a:schemeClr val="accent2"/>
              </a:solidFill>
              <a:ln w="9525">
                <a:noFill/>
                <a:miter lim="800000"/>
                <a:headEnd/>
                <a:tailEnd/>
              </a:ln>
            </p:spPr>
            <p:txBody>
              <a:bodyPr/>
              <a:lstStyle/>
              <a:p>
                <a:pPr eaLnBrk="1" hangingPunct="1">
                  <a:defRPr/>
                </a:pPr>
                <a:endParaRPr lang="en-CA" sz="2400">
                  <a:latin typeface="Times New Roman" pitchFamily="18" charset="0"/>
                </a:endParaRPr>
              </a:p>
            </p:txBody>
          </p:sp>
        </p:grpSp>
      </p:grpSp>
      <p:sp>
        <p:nvSpPr>
          <p:cNvPr id="7187" name="Rectangle 19"/>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r>
              <a:rPr lang="en-US"/>
              <a:t>Click to edit Master title style</a:t>
            </a:r>
          </a:p>
        </p:txBody>
      </p:sp>
      <p:sp>
        <p:nvSpPr>
          <p:cNvPr id="7188" name="Rectangle 20"/>
          <p:cNvSpPr>
            <a:spLocks noGrp="1" noChangeArrowheads="1"/>
          </p:cNvSpPr>
          <p:nvPr>
            <p:ph type="subTitle" idx="1"/>
          </p:nvPr>
        </p:nvSpPr>
        <p:spPr>
          <a:xfrm>
            <a:off x="2971800" y="4267200"/>
            <a:ext cx="6019800" cy="1752600"/>
          </a:xfrm>
        </p:spPr>
        <p:txBody>
          <a:bodyPr/>
          <a:lstStyle>
            <a:lvl1pPr marL="0" indent="0">
              <a:buFont typeface="Wingdings" pitchFamily="2" charset="2"/>
              <a:buNone/>
              <a:defRPr sz="3400"/>
            </a:lvl1pPr>
          </a:lstStyle>
          <a:p>
            <a:r>
              <a:rPr lang="en-US"/>
              <a:t>Click to edit Master subtitle style</a:t>
            </a:r>
          </a:p>
        </p:txBody>
      </p:sp>
      <p:sp>
        <p:nvSpPr>
          <p:cNvPr id="18" name="Rectangle 16"/>
          <p:cNvSpPr>
            <a:spLocks noGrp="1" noChangeArrowheads="1"/>
          </p:cNvSpPr>
          <p:nvPr>
            <p:ph type="dt" sz="half" idx="10"/>
          </p:nvPr>
        </p:nvSpPr>
        <p:spPr>
          <a:xfrm>
            <a:off x="457200" y="6248400"/>
            <a:ext cx="2133600" cy="457200"/>
          </a:xfrm>
        </p:spPr>
        <p:txBody>
          <a:bodyPr/>
          <a:lstStyle>
            <a:lvl1pPr>
              <a:defRPr/>
            </a:lvl1pPr>
          </a:lstStyle>
          <a:p>
            <a:pPr>
              <a:defRPr/>
            </a:pPr>
            <a:endParaRPr lang="en-US"/>
          </a:p>
        </p:txBody>
      </p:sp>
      <p:sp>
        <p:nvSpPr>
          <p:cNvPr id="19" name="Rectangle 17"/>
          <p:cNvSpPr>
            <a:spLocks noGrp="1" noChangeArrowheads="1"/>
          </p:cNvSpPr>
          <p:nvPr>
            <p:ph type="ftr" sz="quarter" idx="11"/>
          </p:nvPr>
        </p:nvSpPr>
        <p:spPr/>
        <p:txBody>
          <a:bodyPr/>
          <a:lstStyle>
            <a:lvl1pPr>
              <a:defRPr/>
            </a:lvl1pPr>
          </a:lstStyle>
          <a:p>
            <a:pPr>
              <a:defRPr/>
            </a:pPr>
            <a:endParaRPr lang="en-US"/>
          </a:p>
        </p:txBody>
      </p:sp>
      <p:sp>
        <p:nvSpPr>
          <p:cNvPr id="20" name="Rectangle 18"/>
          <p:cNvSpPr>
            <a:spLocks noGrp="1" noChangeArrowheads="1"/>
          </p:cNvSpPr>
          <p:nvPr>
            <p:ph type="sldNum" sz="quarter" idx="12"/>
          </p:nvPr>
        </p:nvSpPr>
        <p:spPr/>
        <p:txBody>
          <a:bodyPr/>
          <a:lstStyle>
            <a:lvl1pPr>
              <a:defRPr/>
            </a:lvl1pPr>
          </a:lstStyle>
          <a:p>
            <a:pPr>
              <a:defRPr/>
            </a:pPr>
            <a:fld id="{B0FF8396-D29C-4ABC-B572-7AEDC2055F26}"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2"/>
          <p:cNvSpPr>
            <a:spLocks noGrp="1" noChangeArrowheads="1"/>
          </p:cNvSpPr>
          <p:nvPr>
            <p:ph type="ftr" sz="quarter"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442D6116-8DB2-42BC-A821-2365037413B9}" type="slidenum">
              <a:rPr lang="en-US"/>
              <a:pPr>
                <a:defRPr/>
              </a:pPr>
              <a:t>‹#›</a:t>
            </a:fld>
            <a:endParaRPr lang="en-US"/>
          </a:p>
        </p:txBody>
      </p:sp>
      <p:sp>
        <p:nvSpPr>
          <p:cNvPr id="6"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57200"/>
            <a:ext cx="2057400" cy="5410200"/>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457200"/>
            <a:ext cx="60198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2"/>
          <p:cNvSpPr>
            <a:spLocks noGrp="1" noChangeArrowheads="1"/>
          </p:cNvSpPr>
          <p:nvPr>
            <p:ph type="ftr" sz="quarter"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5AE2B0B0-B3BC-4CC8-B72D-0F70F808FAAA}" type="slidenum">
              <a:rPr lang="en-US"/>
              <a:pPr>
                <a:defRPr/>
              </a:pPr>
              <a:t>‹#›</a:t>
            </a:fld>
            <a:endParaRPr lang="en-US"/>
          </a:p>
        </p:txBody>
      </p:sp>
      <p:sp>
        <p:nvSpPr>
          <p:cNvPr id="6"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2"/>
          <p:cNvSpPr>
            <a:spLocks noGrp="1" noChangeArrowheads="1"/>
          </p:cNvSpPr>
          <p:nvPr>
            <p:ph type="ftr" sz="quarter"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E97756A2-92E7-4DAA-9189-424271D015E8}" type="slidenum">
              <a:rPr lang="en-US"/>
              <a:pPr>
                <a:defRPr/>
              </a:pPr>
              <a:t>‹#›</a:t>
            </a:fld>
            <a:endParaRPr lang="en-US"/>
          </a:p>
        </p:txBody>
      </p:sp>
      <p:sp>
        <p:nvSpPr>
          <p:cNvPr id="6"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
          <p:cNvSpPr>
            <a:spLocks noGrp="1" noChangeArrowheads="1"/>
          </p:cNvSpPr>
          <p:nvPr>
            <p:ph type="ftr" sz="quarter"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E0E63FD9-16F4-41E5-B2D5-855EFAA35006}" type="slidenum">
              <a:rPr lang="en-US"/>
              <a:pPr>
                <a:defRPr/>
              </a:pPr>
              <a:t>‹#›</a:t>
            </a:fld>
            <a:endParaRPr lang="en-US"/>
          </a:p>
        </p:txBody>
      </p:sp>
      <p:sp>
        <p:nvSpPr>
          <p:cNvPr id="6"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Rectangle 2"/>
          <p:cNvSpPr>
            <a:spLocks noGrp="1" noChangeArrowheads="1"/>
          </p:cNvSpPr>
          <p:nvPr>
            <p:ph type="ftr" sz="quarter"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pPr>
              <a:defRPr/>
            </a:pPr>
            <a:fld id="{F2050638-23C6-4EEF-8D60-3C1A20820E72}" type="slidenum">
              <a:rPr lang="en-US"/>
              <a:pPr>
                <a:defRPr/>
              </a:pPr>
              <a:t>‹#›</a:t>
            </a:fld>
            <a:endParaRPr lang="en-US"/>
          </a:p>
        </p:txBody>
      </p:sp>
      <p:sp>
        <p:nvSpPr>
          <p:cNvPr id="7"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Rectangle 2"/>
          <p:cNvSpPr>
            <a:spLocks noGrp="1" noChangeArrowheads="1"/>
          </p:cNvSpPr>
          <p:nvPr>
            <p:ph type="ftr" sz="quarter" idx="10"/>
          </p:nvPr>
        </p:nvSpPr>
        <p:spPr>
          <a:ln/>
        </p:spPr>
        <p:txBody>
          <a:bodyPr/>
          <a:lstStyle>
            <a:lvl1pPr>
              <a:defRPr/>
            </a:lvl1pPr>
          </a:lstStyle>
          <a:p>
            <a:pPr>
              <a:defRPr/>
            </a:pPr>
            <a:endParaRPr lang="en-US"/>
          </a:p>
        </p:txBody>
      </p:sp>
      <p:sp>
        <p:nvSpPr>
          <p:cNvPr id="8" name="Rectangle 3"/>
          <p:cNvSpPr>
            <a:spLocks noGrp="1" noChangeArrowheads="1"/>
          </p:cNvSpPr>
          <p:nvPr>
            <p:ph type="sldNum" sz="quarter" idx="11"/>
          </p:nvPr>
        </p:nvSpPr>
        <p:spPr>
          <a:ln/>
        </p:spPr>
        <p:txBody>
          <a:bodyPr/>
          <a:lstStyle>
            <a:lvl1pPr>
              <a:defRPr/>
            </a:lvl1pPr>
          </a:lstStyle>
          <a:p>
            <a:pPr>
              <a:defRPr/>
            </a:pPr>
            <a:fld id="{0D23FADB-5997-4380-BB02-461D6732F128}" type="slidenum">
              <a:rPr lang="en-US"/>
              <a:pPr>
                <a:defRPr/>
              </a:pPr>
              <a:t>‹#›</a:t>
            </a:fld>
            <a:endParaRPr lang="en-US"/>
          </a:p>
        </p:txBody>
      </p:sp>
      <p:sp>
        <p:nvSpPr>
          <p:cNvPr id="9"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Rectangle 2"/>
          <p:cNvSpPr>
            <a:spLocks noGrp="1" noChangeArrowheads="1"/>
          </p:cNvSpPr>
          <p:nvPr>
            <p:ph type="ftr" sz="quarter" idx="10"/>
          </p:nvPr>
        </p:nvSpPr>
        <p:spPr>
          <a:ln/>
        </p:spPr>
        <p:txBody>
          <a:bodyPr/>
          <a:lstStyle>
            <a:lvl1pPr>
              <a:defRPr/>
            </a:lvl1pPr>
          </a:lstStyle>
          <a:p>
            <a:pPr>
              <a:defRPr/>
            </a:pPr>
            <a:endParaRPr lang="en-US"/>
          </a:p>
        </p:txBody>
      </p:sp>
      <p:sp>
        <p:nvSpPr>
          <p:cNvPr id="4" name="Rectangle 3"/>
          <p:cNvSpPr>
            <a:spLocks noGrp="1" noChangeArrowheads="1"/>
          </p:cNvSpPr>
          <p:nvPr>
            <p:ph type="sldNum" sz="quarter" idx="11"/>
          </p:nvPr>
        </p:nvSpPr>
        <p:spPr>
          <a:ln/>
        </p:spPr>
        <p:txBody>
          <a:bodyPr/>
          <a:lstStyle>
            <a:lvl1pPr>
              <a:defRPr/>
            </a:lvl1pPr>
          </a:lstStyle>
          <a:p>
            <a:pPr>
              <a:defRPr/>
            </a:pPr>
            <a:fld id="{F3BAECD5-DEA1-48EE-94E0-B42691C156EF}" type="slidenum">
              <a:rPr lang="en-US"/>
              <a:pPr>
                <a:defRPr/>
              </a:pPr>
              <a:t>‹#›</a:t>
            </a:fld>
            <a:endParaRPr lang="en-US"/>
          </a:p>
        </p:txBody>
      </p:sp>
      <p:sp>
        <p:nvSpPr>
          <p:cNvPr id="5"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a:ln/>
        </p:spPr>
        <p:txBody>
          <a:bodyPr/>
          <a:lstStyle>
            <a:lvl1pPr>
              <a:defRPr/>
            </a:lvl1pPr>
          </a:lstStyle>
          <a:p>
            <a:pPr>
              <a:defRPr/>
            </a:pPr>
            <a:endParaRPr lang="en-US"/>
          </a:p>
        </p:txBody>
      </p:sp>
      <p:sp>
        <p:nvSpPr>
          <p:cNvPr id="3" name="Rectangle 3"/>
          <p:cNvSpPr>
            <a:spLocks noGrp="1" noChangeArrowheads="1"/>
          </p:cNvSpPr>
          <p:nvPr>
            <p:ph type="sldNum" sz="quarter" idx="11"/>
          </p:nvPr>
        </p:nvSpPr>
        <p:spPr>
          <a:ln/>
        </p:spPr>
        <p:txBody>
          <a:bodyPr/>
          <a:lstStyle>
            <a:lvl1pPr>
              <a:defRPr/>
            </a:lvl1pPr>
          </a:lstStyle>
          <a:p>
            <a:pPr>
              <a:defRPr/>
            </a:pPr>
            <a:fld id="{DD22D48B-13C6-4A76-A4AA-F26C07F5278B}" type="slidenum">
              <a:rPr lang="en-US"/>
              <a:pPr>
                <a:defRPr/>
              </a:pPr>
              <a:t>‹#›</a:t>
            </a:fld>
            <a:endParaRPr lang="en-US"/>
          </a:p>
        </p:txBody>
      </p:sp>
      <p:sp>
        <p:nvSpPr>
          <p:cNvPr id="4"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ftr" sz="quarter"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pPr>
              <a:defRPr/>
            </a:pPr>
            <a:fld id="{42ABAB7F-512E-4FE5-B303-E1BD077698FF}" type="slidenum">
              <a:rPr lang="en-US"/>
              <a:pPr>
                <a:defRPr/>
              </a:pPr>
              <a:t>‹#›</a:t>
            </a:fld>
            <a:endParaRPr lang="en-US"/>
          </a:p>
        </p:txBody>
      </p:sp>
      <p:sp>
        <p:nvSpPr>
          <p:cNvPr id="7"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ftr" sz="quarter"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pPr>
              <a:defRPr/>
            </a:pPr>
            <a:fld id="{EFE02F60-1644-460D-93C4-87E93BAC8A81}" type="slidenum">
              <a:rPr lang="en-US"/>
              <a:pPr>
                <a:defRPr/>
              </a:pPr>
              <a:t>‹#›</a:t>
            </a:fld>
            <a:endParaRPr lang="en-US"/>
          </a:p>
        </p:txBody>
      </p:sp>
      <p:sp>
        <p:nvSpPr>
          <p:cNvPr id="7"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atin typeface="Arial" charset="0"/>
              </a:defRPr>
            </a:lvl1pPr>
          </a:lstStyle>
          <a:p>
            <a:pPr>
              <a:defRPr/>
            </a:pPr>
            <a:endParaRPr lang="en-US"/>
          </a:p>
        </p:txBody>
      </p:sp>
      <p:sp>
        <p:nvSpPr>
          <p:cNvPr id="6147" name="Rectangle 3"/>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Black" pitchFamily="34" charset="0"/>
              </a:defRPr>
            </a:lvl1pPr>
          </a:lstStyle>
          <a:p>
            <a:pPr>
              <a:defRPr/>
            </a:pPr>
            <a:fld id="{43BE8247-9A39-413D-8517-820F09533BB9}" type="slidenum">
              <a:rPr lang="en-US"/>
              <a:pPr>
                <a:defRPr/>
              </a:pPr>
              <a:t>‹#›</a:t>
            </a:fld>
            <a:endParaRPr lang="en-US"/>
          </a:p>
        </p:txBody>
      </p:sp>
      <p:grpSp>
        <p:nvGrpSpPr>
          <p:cNvPr id="1028" name="Group 4"/>
          <p:cNvGrpSpPr>
            <a:grpSpLocks/>
          </p:cNvGrpSpPr>
          <p:nvPr/>
        </p:nvGrpSpPr>
        <p:grpSpPr bwMode="auto">
          <a:xfrm>
            <a:off x="0" y="0"/>
            <a:ext cx="9144000" cy="546100"/>
            <a:chOff x="0" y="0"/>
            <a:chExt cx="5760" cy="344"/>
          </a:xfrm>
        </p:grpSpPr>
        <p:sp>
          <p:nvSpPr>
            <p:cNvPr id="6149"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eaLnBrk="1" hangingPunct="1">
                <a:defRPr/>
              </a:pPr>
              <a:endParaRPr lang="en-CA" sz="2400">
                <a:latin typeface="Times New Roman" pitchFamily="18" charset="0"/>
              </a:endParaRPr>
            </a:p>
          </p:txBody>
        </p:sp>
        <p:sp>
          <p:nvSpPr>
            <p:cNvPr id="6150"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w="9525">
              <a:noFill/>
              <a:miter lim="800000"/>
              <a:headEnd/>
              <a:tailEnd/>
            </a:ln>
          </p:spPr>
          <p:txBody>
            <a:bodyPr/>
            <a:lstStyle/>
            <a:p>
              <a:pPr eaLnBrk="1" hangingPunct="1">
                <a:defRPr/>
              </a:pPr>
              <a:endParaRPr lang="en-CA" sz="2400">
                <a:latin typeface="Times New Roman" pitchFamily="18" charset="0"/>
              </a:endParaRPr>
            </a:p>
          </p:txBody>
        </p:sp>
        <p:sp>
          <p:nvSpPr>
            <p:cNvPr id="6151" name="Rectangle 7"/>
            <p:cNvSpPr>
              <a:spLocks noChangeArrowheads="1"/>
            </p:cNvSpPr>
            <p:nvPr/>
          </p:nvSpPr>
          <p:spPr bwMode="auto">
            <a:xfrm>
              <a:off x="258" y="85"/>
              <a:ext cx="87" cy="89"/>
            </a:xfrm>
            <a:prstGeom prst="rect">
              <a:avLst/>
            </a:prstGeom>
            <a:solidFill>
              <a:schemeClr val="folHlink"/>
            </a:solidFill>
            <a:ln w="9525">
              <a:noFill/>
              <a:miter lim="800000"/>
              <a:headEnd/>
              <a:tailEnd/>
            </a:ln>
          </p:spPr>
          <p:txBody>
            <a:bodyPr/>
            <a:lstStyle/>
            <a:p>
              <a:pPr eaLnBrk="1" hangingPunct="1">
                <a:defRPr/>
              </a:pPr>
              <a:endParaRPr lang="en-CA">
                <a:solidFill>
                  <a:schemeClr val="hlink"/>
                </a:solidFill>
              </a:endParaRPr>
            </a:p>
          </p:txBody>
        </p:sp>
        <p:sp>
          <p:nvSpPr>
            <p:cNvPr id="6152" name="Rectangle 8"/>
            <p:cNvSpPr>
              <a:spLocks noChangeArrowheads="1"/>
            </p:cNvSpPr>
            <p:nvPr/>
          </p:nvSpPr>
          <p:spPr bwMode="auto">
            <a:xfrm>
              <a:off x="345" y="0"/>
              <a:ext cx="88" cy="87"/>
            </a:xfrm>
            <a:prstGeom prst="rect">
              <a:avLst/>
            </a:prstGeom>
            <a:solidFill>
              <a:schemeClr val="folHlink"/>
            </a:solidFill>
            <a:ln w="9525">
              <a:noFill/>
              <a:miter lim="800000"/>
              <a:headEnd/>
              <a:tailEnd/>
            </a:ln>
          </p:spPr>
          <p:txBody>
            <a:bodyPr/>
            <a:lstStyle/>
            <a:p>
              <a:pPr eaLnBrk="1" hangingPunct="1">
                <a:defRPr/>
              </a:pPr>
              <a:endParaRPr lang="en-CA">
                <a:solidFill>
                  <a:schemeClr val="hlink"/>
                </a:solidFill>
              </a:endParaRPr>
            </a:p>
          </p:txBody>
        </p:sp>
        <p:sp>
          <p:nvSpPr>
            <p:cNvPr id="6153" name="Rectangle 9"/>
            <p:cNvSpPr>
              <a:spLocks noChangeArrowheads="1"/>
            </p:cNvSpPr>
            <p:nvPr/>
          </p:nvSpPr>
          <p:spPr bwMode="auto">
            <a:xfrm>
              <a:off x="345" y="85"/>
              <a:ext cx="88" cy="89"/>
            </a:xfrm>
            <a:prstGeom prst="rect">
              <a:avLst/>
            </a:prstGeom>
            <a:solidFill>
              <a:schemeClr val="accent2"/>
            </a:solidFill>
            <a:ln w="9525">
              <a:noFill/>
              <a:miter lim="800000"/>
              <a:headEnd/>
              <a:tailEnd/>
            </a:ln>
          </p:spPr>
          <p:txBody>
            <a:bodyPr/>
            <a:lstStyle/>
            <a:p>
              <a:pPr eaLnBrk="1" hangingPunct="1">
                <a:defRPr/>
              </a:pPr>
              <a:endParaRPr lang="en-CA">
                <a:solidFill>
                  <a:schemeClr val="accent2"/>
                </a:solidFill>
              </a:endParaRPr>
            </a:p>
          </p:txBody>
        </p:sp>
        <p:sp>
          <p:nvSpPr>
            <p:cNvPr id="6154" name="Rectangle 10"/>
            <p:cNvSpPr>
              <a:spLocks noChangeArrowheads="1"/>
            </p:cNvSpPr>
            <p:nvPr/>
          </p:nvSpPr>
          <p:spPr bwMode="auto">
            <a:xfrm>
              <a:off x="173" y="173"/>
              <a:ext cx="86" cy="87"/>
            </a:xfrm>
            <a:prstGeom prst="rect">
              <a:avLst/>
            </a:prstGeom>
            <a:solidFill>
              <a:schemeClr val="folHlink"/>
            </a:solidFill>
            <a:ln w="9525">
              <a:noFill/>
              <a:miter lim="800000"/>
              <a:headEnd/>
              <a:tailEnd/>
            </a:ln>
          </p:spPr>
          <p:txBody>
            <a:bodyPr/>
            <a:lstStyle/>
            <a:p>
              <a:pPr eaLnBrk="1" hangingPunct="1">
                <a:defRPr/>
              </a:pPr>
              <a:endParaRPr lang="en-CA">
                <a:solidFill>
                  <a:schemeClr val="hlink"/>
                </a:solidFill>
              </a:endParaRPr>
            </a:p>
          </p:txBody>
        </p:sp>
        <p:sp>
          <p:nvSpPr>
            <p:cNvPr id="6155" name="Rectangle 11"/>
            <p:cNvSpPr>
              <a:spLocks noChangeArrowheads="1"/>
            </p:cNvSpPr>
            <p:nvPr/>
          </p:nvSpPr>
          <p:spPr bwMode="auto">
            <a:xfrm>
              <a:off x="83" y="86"/>
              <a:ext cx="89" cy="87"/>
            </a:xfrm>
            <a:prstGeom prst="rect">
              <a:avLst/>
            </a:prstGeom>
            <a:solidFill>
              <a:schemeClr val="bg2"/>
            </a:solidFill>
            <a:ln w="9525">
              <a:noFill/>
              <a:miter lim="800000"/>
              <a:headEnd/>
              <a:tailEnd/>
            </a:ln>
          </p:spPr>
          <p:txBody>
            <a:bodyPr/>
            <a:lstStyle/>
            <a:p>
              <a:pPr eaLnBrk="1" hangingPunct="1">
                <a:defRPr/>
              </a:pPr>
              <a:endParaRPr lang="en-CA" sz="2400">
                <a:latin typeface="Times New Roman" pitchFamily="18" charset="0"/>
              </a:endParaRPr>
            </a:p>
          </p:txBody>
        </p:sp>
        <p:sp>
          <p:nvSpPr>
            <p:cNvPr id="6156" name="Rectangle 12"/>
            <p:cNvSpPr>
              <a:spLocks noChangeArrowheads="1"/>
            </p:cNvSpPr>
            <p:nvPr/>
          </p:nvSpPr>
          <p:spPr bwMode="auto">
            <a:xfrm>
              <a:off x="258" y="171"/>
              <a:ext cx="87" cy="87"/>
            </a:xfrm>
            <a:prstGeom prst="rect">
              <a:avLst/>
            </a:prstGeom>
            <a:solidFill>
              <a:schemeClr val="accent2"/>
            </a:solidFill>
            <a:ln w="9525">
              <a:noFill/>
              <a:miter lim="800000"/>
              <a:headEnd/>
              <a:tailEnd/>
            </a:ln>
          </p:spPr>
          <p:txBody>
            <a:bodyPr/>
            <a:lstStyle/>
            <a:p>
              <a:pPr eaLnBrk="1" hangingPunct="1">
                <a:defRPr/>
              </a:pPr>
              <a:endParaRPr lang="en-CA">
                <a:solidFill>
                  <a:schemeClr val="accent2"/>
                </a:solidFill>
              </a:endParaRPr>
            </a:p>
          </p:txBody>
        </p:sp>
        <p:sp>
          <p:nvSpPr>
            <p:cNvPr id="6157" name="Rectangle 13"/>
            <p:cNvSpPr>
              <a:spLocks noChangeArrowheads="1"/>
            </p:cNvSpPr>
            <p:nvPr/>
          </p:nvSpPr>
          <p:spPr bwMode="auto">
            <a:xfrm>
              <a:off x="173" y="258"/>
              <a:ext cx="86" cy="86"/>
            </a:xfrm>
            <a:prstGeom prst="rect">
              <a:avLst/>
            </a:prstGeom>
            <a:solidFill>
              <a:schemeClr val="accent2"/>
            </a:solidFill>
            <a:ln w="9525">
              <a:noFill/>
              <a:miter lim="800000"/>
              <a:headEnd/>
              <a:tailEnd/>
            </a:ln>
          </p:spPr>
          <p:txBody>
            <a:bodyPr/>
            <a:lstStyle/>
            <a:p>
              <a:pPr eaLnBrk="1" hangingPunct="1">
                <a:defRPr/>
              </a:pPr>
              <a:endParaRPr lang="en-CA">
                <a:solidFill>
                  <a:schemeClr val="accent2"/>
                </a:solidFill>
              </a:endParaRPr>
            </a:p>
          </p:txBody>
        </p:sp>
      </p:grpSp>
      <p:sp>
        <p:nvSpPr>
          <p:cNvPr id="1029" name="Rectangle 14"/>
          <p:cNvSpPr>
            <a:spLocks noGrp="1" noChangeArrowheads="1"/>
          </p:cNvSpPr>
          <p:nvPr>
            <p:ph type="title"/>
          </p:nvPr>
        </p:nvSpPr>
        <p:spPr bwMode="auto">
          <a:xfrm>
            <a:off x="457200" y="457200"/>
            <a:ext cx="8229600" cy="1371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30" name="Rectangle 15"/>
          <p:cNvSpPr>
            <a:spLocks noGrp="1" noChangeArrowheads="1"/>
          </p:cNvSpPr>
          <p:nvPr>
            <p:ph type="body" idx="1"/>
          </p:nvPr>
        </p:nvSpPr>
        <p:spPr bwMode="auto">
          <a:xfrm>
            <a:off x="457200" y="1981200"/>
            <a:ext cx="8229600" cy="3886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160" name="Rectangle 16"/>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Tree>
  </p:cSld>
  <p:clrMap bg1="lt1" tx1="dk1" bg2="lt2" tx2="dk2" accent1="accent1" accent2="accent2" accent3="accent3" accent4="accent4" accent5="accent5" accent6="accent6" hlink="hlink" folHlink="folHlink"/>
  <p:sldLayoutIdLst>
    <p:sldLayoutId id="2147483696"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0" fontAlgn="base" hangingPunct="0">
        <a:spcBef>
          <a:spcPct val="0"/>
        </a:spcBef>
        <a:spcAft>
          <a:spcPct val="0"/>
        </a:spcAft>
        <a:defRPr sz="4400">
          <a:solidFill>
            <a:schemeClr val="tx1"/>
          </a:solidFill>
          <a:latin typeface="+mj-lt"/>
          <a:ea typeface="+mj-ea"/>
          <a:cs typeface="+mj-cs"/>
        </a:defRPr>
      </a:lvl1pPr>
      <a:lvl2pPr algn="l" rtl="0" eaLnBrk="0" fontAlgn="base" hangingPunct="0">
        <a:spcBef>
          <a:spcPct val="0"/>
        </a:spcBef>
        <a:spcAft>
          <a:spcPct val="0"/>
        </a:spcAft>
        <a:defRPr sz="4400">
          <a:solidFill>
            <a:schemeClr val="tx1"/>
          </a:solidFill>
          <a:latin typeface="Arial" charset="0"/>
        </a:defRPr>
      </a:lvl2pPr>
      <a:lvl3pPr algn="l" rtl="0" eaLnBrk="0" fontAlgn="base" hangingPunct="0">
        <a:spcBef>
          <a:spcPct val="0"/>
        </a:spcBef>
        <a:spcAft>
          <a:spcPct val="0"/>
        </a:spcAft>
        <a:defRPr sz="4400">
          <a:solidFill>
            <a:schemeClr val="tx1"/>
          </a:solidFill>
          <a:latin typeface="Arial" charset="0"/>
        </a:defRPr>
      </a:lvl3pPr>
      <a:lvl4pPr algn="l" rtl="0" eaLnBrk="0" fontAlgn="base" hangingPunct="0">
        <a:spcBef>
          <a:spcPct val="0"/>
        </a:spcBef>
        <a:spcAft>
          <a:spcPct val="0"/>
        </a:spcAft>
        <a:defRPr sz="4400">
          <a:solidFill>
            <a:schemeClr val="tx1"/>
          </a:solidFill>
          <a:latin typeface="Arial" charset="0"/>
        </a:defRPr>
      </a:lvl4pPr>
      <a:lvl5pPr algn="l" rtl="0" eaLnBrk="0" fontAlgn="base" hangingPunct="0">
        <a:spcBef>
          <a:spcPct val="0"/>
        </a:spcBef>
        <a:spcAft>
          <a:spcPct val="0"/>
        </a:spcAft>
        <a:defRPr sz="4400">
          <a:solidFill>
            <a:schemeClr val="tx1"/>
          </a:solidFill>
          <a:latin typeface="Arial" charset="0"/>
        </a:defRPr>
      </a:lvl5pPr>
      <a:lvl6pPr marL="457200" algn="l" rtl="0" fontAlgn="base">
        <a:spcBef>
          <a:spcPct val="0"/>
        </a:spcBef>
        <a:spcAft>
          <a:spcPct val="0"/>
        </a:spcAft>
        <a:defRPr sz="4400">
          <a:solidFill>
            <a:schemeClr val="tx1"/>
          </a:solidFill>
          <a:latin typeface="Arial" charset="0"/>
        </a:defRPr>
      </a:lvl6pPr>
      <a:lvl7pPr marL="914400" algn="l" rtl="0" fontAlgn="base">
        <a:spcBef>
          <a:spcPct val="0"/>
        </a:spcBef>
        <a:spcAft>
          <a:spcPct val="0"/>
        </a:spcAft>
        <a:defRPr sz="4400">
          <a:solidFill>
            <a:schemeClr val="tx1"/>
          </a:solidFill>
          <a:latin typeface="Arial" charset="0"/>
        </a:defRPr>
      </a:lvl7pPr>
      <a:lvl8pPr marL="1371600" algn="l" rtl="0" fontAlgn="base">
        <a:spcBef>
          <a:spcPct val="0"/>
        </a:spcBef>
        <a:spcAft>
          <a:spcPct val="0"/>
        </a:spcAft>
        <a:defRPr sz="4400">
          <a:solidFill>
            <a:schemeClr val="tx1"/>
          </a:solidFill>
          <a:latin typeface="Arial" charset="0"/>
        </a:defRPr>
      </a:lvl8pPr>
      <a:lvl9pPr marL="1828800" algn="l" rtl="0" fontAlgn="base">
        <a:spcBef>
          <a:spcPct val="0"/>
        </a:spcBef>
        <a:spcAft>
          <a:spcPct val="0"/>
        </a:spcAft>
        <a:defRPr sz="4400">
          <a:solidFill>
            <a:schemeClr val="tx1"/>
          </a:solidFill>
          <a:latin typeface="Arial" charset="0"/>
        </a:defRPr>
      </a:lvl9pPr>
    </p:titleStyle>
    <p:bodyStyle>
      <a:lvl1pPr marL="342900" indent="-342900" algn="l" rtl="0" eaLnBrk="0" fontAlgn="base" hangingPunct="0">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itchFamily="2" charset="2"/>
        <a:buChar char="¨"/>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cbc.ca/news/canada/saskatoon/students-viral-video-challenges-depictions-of-women-in-ads-1.1381523"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www.ehow.com/list_6730170_laws-governing-subliminal-messages-advertisements.html"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bloomberg.com/news/articles/2015-01-28/super-bowl-advertisers-go-long" TargetMode="External"/><Relationship Id="rId2" Type="http://schemas.openxmlformats.org/officeDocument/2006/relationships/slide" Target="slide17.xml"/><Relationship Id="rId1" Type="http://schemas.openxmlformats.org/officeDocument/2006/relationships/slideLayout" Target="../slideLayouts/slideLayout2.xml"/><Relationship Id="rId4" Type="http://schemas.openxmlformats.org/officeDocument/2006/relationships/hyperlink" Target="http://popwatch.ew.com/2015/01/28/adorable-puppy-horses-return-in-this-years-budweiser-super-bowl-ad/"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dlife.com/diabetes/information/food_and_nutrition/weight_management/living_with_morbid_obesity/living_with_morbid_obesity.html" TargetMode="External"/><Relationship Id="rId2" Type="http://schemas.openxmlformats.org/officeDocument/2006/relationships/hyperlink" Target="http://www.dlife.com/diabetes/information/resources/tools/bmi_calculator.html"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www.togethercounts.com/" TargetMode="External"/><Relationship Id="rId2" Type="http://schemas.openxmlformats.org/officeDocument/2006/relationships/hyperlink" Target="http://www.healthyweightcommit.org/"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r>
              <a:rPr lang="en-US" dirty="0" smtClean="0"/>
              <a:t>MBA 691</a:t>
            </a:r>
            <a:br>
              <a:rPr lang="en-US" dirty="0" smtClean="0"/>
            </a:br>
            <a:r>
              <a:rPr lang="en-US" dirty="0" smtClean="0"/>
              <a:t>Business Ethics</a:t>
            </a:r>
          </a:p>
        </p:txBody>
      </p:sp>
      <p:sp>
        <p:nvSpPr>
          <p:cNvPr id="3075" name="Rectangle 3"/>
          <p:cNvSpPr>
            <a:spLocks noGrp="1" noChangeArrowheads="1"/>
          </p:cNvSpPr>
          <p:nvPr>
            <p:ph type="subTitle" idx="1"/>
          </p:nvPr>
        </p:nvSpPr>
        <p:spPr>
          <a:xfrm>
            <a:off x="2895600" y="4267200"/>
            <a:ext cx="6019800" cy="1752600"/>
          </a:xfrm>
        </p:spPr>
        <p:txBody>
          <a:bodyPr/>
          <a:lstStyle/>
          <a:p>
            <a:pPr eaLnBrk="1" hangingPunct="1"/>
            <a:r>
              <a:rPr lang="en-US" sz="4400" dirty="0" smtClean="0"/>
              <a:t>Ethics and Marketing</a:t>
            </a:r>
          </a:p>
        </p:txBody>
      </p:sp>
      <p:sp>
        <p:nvSpPr>
          <p:cNvPr id="5" name="Rectangle 4"/>
          <p:cNvSpPr/>
          <p:nvPr/>
        </p:nvSpPr>
        <p:spPr>
          <a:xfrm>
            <a:off x="304800" y="5334000"/>
            <a:ext cx="8534400" cy="646331"/>
          </a:xfrm>
          <a:prstGeom prst="rect">
            <a:avLst/>
          </a:prstGeom>
        </p:spPr>
        <p:txBody>
          <a:bodyPr wrap="square">
            <a:spAutoFit/>
          </a:bodyPr>
          <a:lstStyle/>
          <a:p>
            <a:r>
              <a:rPr lang="en-US" dirty="0" smtClean="0">
                <a:hlinkClick r:id="rId2"/>
              </a:rPr>
              <a:t>http://www.cbc.ca/news/canada/saskatoon/students-viral-video-challenges-depictions-of-women-in-ads-1.1381523</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4"/>
          <p:cNvPicPr>
            <a:picLocks noChangeAspect="1" noChangeArrowheads="1"/>
          </p:cNvPicPr>
          <p:nvPr/>
        </p:nvPicPr>
        <p:blipFill>
          <a:blip r:embed="rId2" cstate="print"/>
          <a:srcRect/>
          <a:stretch>
            <a:fillRect/>
          </a:stretch>
        </p:blipFill>
        <p:spPr bwMode="auto">
          <a:xfrm>
            <a:off x="2133600" y="1866900"/>
            <a:ext cx="4800600" cy="4244975"/>
          </a:xfrm>
          <a:prstGeom prst="rect">
            <a:avLst/>
          </a:prstGeom>
          <a:noFill/>
          <a:ln w="9525">
            <a:noFill/>
            <a:miter lim="800000"/>
            <a:headEnd/>
            <a:tailEnd/>
          </a:ln>
        </p:spPr>
      </p:pic>
      <p:sp>
        <p:nvSpPr>
          <p:cNvPr id="12291" name="Rectangle 5"/>
          <p:cNvSpPr>
            <a:spLocks noGrp="1" noChangeArrowheads="1"/>
          </p:cNvSpPr>
          <p:nvPr>
            <p:ph type="title"/>
          </p:nvPr>
        </p:nvSpPr>
        <p:spPr>
          <a:xfrm>
            <a:off x="457200" y="914400"/>
            <a:ext cx="8229600" cy="685800"/>
          </a:xfrm>
          <a:noFill/>
        </p:spPr>
        <p:txBody>
          <a:bodyPr/>
          <a:lstStyle/>
          <a:p>
            <a:pPr algn="ctr"/>
            <a:r>
              <a:rPr lang="en-US" u="sng" smtClean="0"/>
              <a:t>SUBLIMINAL ADVERTISING</a:t>
            </a:r>
            <a:r>
              <a:rPr lang="en-US" smtClean="0"/>
              <a:t/>
            </a:r>
            <a:br>
              <a:rPr lang="en-US" smtClean="0"/>
            </a:br>
            <a:r>
              <a:rPr lang="en-US" sz="3600" smtClean="0"/>
              <a:t>Acceptable Business Practice or Not?</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4"/>
          <p:cNvPicPr>
            <a:picLocks noChangeAspect="1" noChangeArrowheads="1"/>
          </p:cNvPicPr>
          <p:nvPr/>
        </p:nvPicPr>
        <p:blipFill>
          <a:blip r:embed="rId2" cstate="print"/>
          <a:srcRect/>
          <a:stretch>
            <a:fillRect/>
          </a:stretch>
        </p:blipFill>
        <p:spPr bwMode="auto">
          <a:xfrm>
            <a:off x="2057400" y="2057400"/>
            <a:ext cx="4953000" cy="4095750"/>
          </a:xfrm>
          <a:prstGeom prst="rect">
            <a:avLst/>
          </a:prstGeom>
          <a:noFill/>
          <a:ln w="9525">
            <a:noFill/>
            <a:miter lim="800000"/>
            <a:headEnd/>
            <a:tailEnd/>
          </a:ln>
        </p:spPr>
      </p:pic>
      <p:sp>
        <p:nvSpPr>
          <p:cNvPr id="13315" name="Rectangle 5"/>
          <p:cNvSpPr>
            <a:spLocks noGrp="1" noChangeArrowheads="1"/>
          </p:cNvSpPr>
          <p:nvPr>
            <p:ph type="title"/>
          </p:nvPr>
        </p:nvSpPr>
        <p:spPr>
          <a:xfrm>
            <a:off x="457200" y="914400"/>
            <a:ext cx="8229600" cy="685800"/>
          </a:xfrm>
          <a:noFill/>
        </p:spPr>
        <p:txBody>
          <a:bodyPr/>
          <a:lstStyle/>
          <a:p>
            <a:pPr algn="ctr"/>
            <a:r>
              <a:rPr lang="en-US" u="sng" smtClean="0"/>
              <a:t>SUBLIMINAL ADVERTISING</a:t>
            </a:r>
            <a:r>
              <a:rPr lang="en-US" smtClean="0"/>
              <a:t/>
            </a:r>
            <a:br>
              <a:rPr lang="en-US" smtClean="0"/>
            </a:br>
            <a:r>
              <a:rPr lang="en-US" sz="3600" smtClean="0"/>
              <a:t>Acceptable Business Practice or Not?</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4" descr="subliminal6"/>
          <p:cNvPicPr>
            <a:picLocks noGrp="1" noChangeAspect="1" noChangeArrowheads="1"/>
          </p:cNvPicPr>
          <p:nvPr>
            <p:ph type="body" idx="1"/>
          </p:nvPr>
        </p:nvPicPr>
        <p:blipFill>
          <a:blip r:embed="rId2" cstate="print"/>
          <a:srcRect/>
          <a:stretch>
            <a:fillRect/>
          </a:stretch>
        </p:blipFill>
        <p:spPr>
          <a:xfrm>
            <a:off x="1295400" y="2209800"/>
            <a:ext cx="6350000" cy="3429000"/>
          </a:xfrm>
        </p:spPr>
      </p:pic>
      <p:sp>
        <p:nvSpPr>
          <p:cNvPr id="14339" name="Rectangle 5"/>
          <p:cNvSpPr>
            <a:spLocks noGrp="1" noChangeArrowheads="1"/>
          </p:cNvSpPr>
          <p:nvPr>
            <p:ph type="title"/>
          </p:nvPr>
        </p:nvSpPr>
        <p:spPr>
          <a:xfrm>
            <a:off x="457200" y="533400"/>
            <a:ext cx="8229600" cy="1371600"/>
          </a:xfrm>
          <a:noFill/>
        </p:spPr>
        <p:txBody>
          <a:bodyPr/>
          <a:lstStyle/>
          <a:p>
            <a:pPr algn="ctr"/>
            <a:r>
              <a:rPr lang="en-US" u="sng" smtClean="0"/>
              <a:t>SUBLIMINAL ADVERTISING</a:t>
            </a:r>
            <a:r>
              <a:rPr lang="en-US" smtClean="0"/>
              <a:t/>
            </a:r>
            <a:br>
              <a:rPr lang="en-US" smtClean="0"/>
            </a:br>
            <a:r>
              <a:rPr lang="en-US" sz="3600" smtClean="0"/>
              <a:t>Acceptable Business Practice or Not?</a:t>
            </a:r>
          </a:p>
        </p:txBody>
      </p:sp>
      <p:sp>
        <p:nvSpPr>
          <p:cNvPr id="14340" name="Rectangle 6"/>
          <p:cNvSpPr>
            <a:spLocks noChangeArrowheads="1"/>
          </p:cNvSpPr>
          <p:nvPr/>
        </p:nvSpPr>
        <p:spPr bwMode="auto">
          <a:xfrm>
            <a:off x="4572000" y="2209800"/>
            <a:ext cx="3200400" cy="3429000"/>
          </a:xfrm>
          <a:prstGeom prst="rect">
            <a:avLst/>
          </a:prstGeom>
          <a:noFill/>
          <a:ln w="9525">
            <a:noFill/>
            <a:miter lim="800000"/>
            <a:headEnd/>
            <a:tailEnd/>
          </a:ln>
        </p:spPr>
        <p:txBody>
          <a:bodyPr wrap="none" anchor="ctr"/>
          <a:lstStyle/>
          <a:p>
            <a:endParaRPr lang="en-US"/>
          </a:p>
        </p:txBody>
      </p:sp>
      <p:sp>
        <p:nvSpPr>
          <p:cNvPr id="14341" name="Rectangle 7"/>
          <p:cNvSpPr>
            <a:spLocks noChangeArrowheads="1"/>
          </p:cNvSpPr>
          <p:nvPr/>
        </p:nvSpPr>
        <p:spPr bwMode="auto">
          <a:xfrm>
            <a:off x="4495800" y="2209800"/>
            <a:ext cx="3200400" cy="3429000"/>
          </a:xfrm>
          <a:prstGeom prst="rect">
            <a:avLst/>
          </a:prstGeom>
          <a:solidFill>
            <a:schemeClr val="bg1"/>
          </a:solidFill>
          <a:ln w="9525">
            <a:noFill/>
            <a:miter lim="800000"/>
            <a:headEnd/>
            <a:tailEnd/>
          </a:ln>
        </p:spPr>
        <p:txBody>
          <a:bodyPr wrap="none" anchor="ctr"/>
          <a:lstStyle/>
          <a:p>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subliminal6"/>
          <p:cNvPicPr>
            <a:picLocks noGrp="1" noChangeAspect="1" noChangeArrowheads="1"/>
          </p:cNvPicPr>
          <p:nvPr>
            <p:ph type="body" idx="1"/>
          </p:nvPr>
        </p:nvPicPr>
        <p:blipFill>
          <a:blip r:embed="rId2" cstate="print"/>
          <a:srcRect/>
          <a:stretch>
            <a:fillRect/>
          </a:stretch>
        </p:blipFill>
        <p:spPr>
          <a:xfrm>
            <a:off x="1397000" y="2209800"/>
            <a:ext cx="6350000" cy="3429000"/>
          </a:xfrm>
        </p:spPr>
      </p:pic>
      <p:sp>
        <p:nvSpPr>
          <p:cNvPr id="15363" name="Rectangle 3"/>
          <p:cNvSpPr>
            <a:spLocks noGrp="1" noChangeArrowheads="1"/>
          </p:cNvSpPr>
          <p:nvPr>
            <p:ph type="title"/>
          </p:nvPr>
        </p:nvSpPr>
        <p:spPr>
          <a:xfrm>
            <a:off x="457200" y="533400"/>
            <a:ext cx="8229600" cy="1371600"/>
          </a:xfrm>
          <a:noFill/>
        </p:spPr>
        <p:txBody>
          <a:bodyPr/>
          <a:lstStyle/>
          <a:p>
            <a:pPr algn="ctr"/>
            <a:r>
              <a:rPr lang="en-US" u="sng" smtClean="0"/>
              <a:t>SUBLIMINAL ADVERTISING</a:t>
            </a:r>
            <a:r>
              <a:rPr lang="en-US" smtClean="0"/>
              <a:t/>
            </a:r>
            <a:br>
              <a:rPr lang="en-US" smtClean="0"/>
            </a:br>
            <a:r>
              <a:rPr lang="en-US" sz="3600" smtClean="0"/>
              <a:t>Acceptable Business Practice or Not?</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5" descr="pepsi_sex"/>
          <p:cNvPicPr>
            <a:picLocks noChangeAspect="1" noChangeArrowheads="1"/>
          </p:cNvPicPr>
          <p:nvPr/>
        </p:nvPicPr>
        <p:blipFill>
          <a:blip r:embed="rId2" cstate="print"/>
          <a:srcRect/>
          <a:stretch>
            <a:fillRect/>
          </a:stretch>
        </p:blipFill>
        <p:spPr bwMode="auto">
          <a:xfrm>
            <a:off x="2514600" y="1676400"/>
            <a:ext cx="3251200" cy="4876800"/>
          </a:xfrm>
          <a:prstGeom prst="rect">
            <a:avLst/>
          </a:prstGeom>
          <a:noFill/>
          <a:ln w="9525">
            <a:noFill/>
            <a:miter lim="800000"/>
            <a:headEnd/>
            <a:tailEnd/>
          </a:ln>
        </p:spPr>
      </p:pic>
      <p:sp>
        <p:nvSpPr>
          <p:cNvPr id="16387" name="Rectangle 6"/>
          <p:cNvSpPr>
            <a:spLocks noChangeArrowheads="1"/>
          </p:cNvSpPr>
          <p:nvPr/>
        </p:nvSpPr>
        <p:spPr bwMode="auto">
          <a:xfrm>
            <a:off x="4114800" y="1593850"/>
            <a:ext cx="1828800" cy="4953000"/>
          </a:xfrm>
          <a:prstGeom prst="rect">
            <a:avLst/>
          </a:prstGeom>
          <a:solidFill>
            <a:schemeClr val="bg1"/>
          </a:solidFill>
          <a:ln w="9525">
            <a:noFill/>
            <a:miter lim="800000"/>
            <a:headEnd/>
            <a:tailEnd/>
          </a:ln>
        </p:spPr>
        <p:txBody>
          <a:bodyPr wrap="none" anchor="ctr"/>
          <a:lstStyle/>
          <a:p>
            <a:endParaRPr lang="en-US"/>
          </a:p>
        </p:txBody>
      </p:sp>
      <p:sp>
        <p:nvSpPr>
          <p:cNvPr id="16388" name="Rectangle 7"/>
          <p:cNvSpPr>
            <a:spLocks noGrp="1" noChangeArrowheads="1"/>
          </p:cNvSpPr>
          <p:nvPr>
            <p:ph type="title"/>
          </p:nvPr>
        </p:nvSpPr>
        <p:spPr>
          <a:xfrm>
            <a:off x="457200" y="366713"/>
            <a:ext cx="8229600" cy="1371600"/>
          </a:xfrm>
          <a:noFill/>
        </p:spPr>
        <p:txBody>
          <a:bodyPr/>
          <a:lstStyle/>
          <a:p>
            <a:pPr algn="ctr"/>
            <a:r>
              <a:rPr lang="en-US" u="sng" smtClean="0"/>
              <a:t>SUBLIMINAL ADVERTISING</a:t>
            </a:r>
            <a:r>
              <a:rPr lang="en-US" smtClean="0"/>
              <a:t/>
            </a:r>
            <a:br>
              <a:rPr lang="en-US" smtClean="0"/>
            </a:br>
            <a:r>
              <a:rPr lang="en-US" sz="3600" smtClean="0"/>
              <a:t>Acceptable Business Practice or Not?</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descr="pepsi_sex"/>
          <p:cNvPicPr>
            <a:picLocks noChangeAspect="1" noChangeArrowheads="1"/>
          </p:cNvPicPr>
          <p:nvPr/>
        </p:nvPicPr>
        <p:blipFill>
          <a:blip r:embed="rId2" cstate="print"/>
          <a:srcRect/>
          <a:stretch>
            <a:fillRect/>
          </a:stretch>
        </p:blipFill>
        <p:spPr bwMode="auto">
          <a:xfrm>
            <a:off x="2514600" y="1771650"/>
            <a:ext cx="3251200" cy="4876800"/>
          </a:xfrm>
          <a:prstGeom prst="rect">
            <a:avLst/>
          </a:prstGeom>
          <a:noFill/>
          <a:ln w="9525">
            <a:noFill/>
            <a:miter lim="800000"/>
            <a:headEnd/>
            <a:tailEnd/>
          </a:ln>
        </p:spPr>
      </p:pic>
      <p:sp>
        <p:nvSpPr>
          <p:cNvPr id="17411" name="Rectangle 4"/>
          <p:cNvSpPr>
            <a:spLocks noGrp="1" noChangeArrowheads="1"/>
          </p:cNvSpPr>
          <p:nvPr>
            <p:ph type="title"/>
          </p:nvPr>
        </p:nvSpPr>
        <p:spPr>
          <a:xfrm>
            <a:off x="457200" y="366713"/>
            <a:ext cx="8229600" cy="1371600"/>
          </a:xfrm>
          <a:noFill/>
        </p:spPr>
        <p:txBody>
          <a:bodyPr/>
          <a:lstStyle/>
          <a:p>
            <a:pPr algn="ctr"/>
            <a:r>
              <a:rPr lang="en-US" u="sng" smtClean="0"/>
              <a:t>SUBLIMINAL ADVERTISING</a:t>
            </a:r>
            <a:r>
              <a:rPr lang="en-US" smtClean="0"/>
              <a:t/>
            </a:r>
            <a:br>
              <a:rPr lang="en-US" smtClean="0"/>
            </a:br>
            <a:r>
              <a:rPr lang="en-US" sz="3600" smtClean="0"/>
              <a:t>Acceptable Business Practice or Not?</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ChangeArrowheads="1"/>
          </p:cNvSpPr>
          <p:nvPr/>
        </p:nvSpPr>
        <p:spPr bwMode="auto">
          <a:xfrm>
            <a:off x="304800" y="1830388"/>
            <a:ext cx="8686800" cy="4524375"/>
          </a:xfrm>
          <a:prstGeom prst="rect">
            <a:avLst/>
          </a:prstGeom>
          <a:noFill/>
          <a:ln w="9525">
            <a:noFill/>
            <a:miter lim="800000"/>
            <a:headEnd/>
            <a:tailEnd/>
          </a:ln>
        </p:spPr>
        <p:txBody>
          <a:bodyPr>
            <a:spAutoFit/>
          </a:bodyPr>
          <a:lstStyle/>
          <a:p>
            <a:r>
              <a:rPr lang="en-US" b="1" dirty="0"/>
              <a:t>Court Precedents</a:t>
            </a:r>
          </a:p>
          <a:p>
            <a:r>
              <a:rPr lang="en-US" dirty="0"/>
              <a:t>In 1990, Nevada Court Justice Jerry C. Whitehead ruled in "Vance vs. Judas Priest" that the First Amendment protections of freedom of speech don’t extend as far as subliminal messages. Upheld by later courts and the U.S. Supreme Court, this legal precedent established that </a:t>
            </a:r>
            <a:r>
              <a:rPr lang="en-US" b="1" dirty="0"/>
              <a:t>“subliminal messages are aimed </a:t>
            </a:r>
            <a:r>
              <a:rPr lang="en-US" b="1" u="sng" dirty="0"/>
              <a:t>not at the person’s “conscious mind”</a:t>
            </a:r>
            <a:r>
              <a:rPr lang="en-US" b="1" dirty="0"/>
              <a:t> but rather, seek to </a:t>
            </a:r>
            <a:r>
              <a:rPr lang="en-US" b="1" u="sng" dirty="0"/>
              <a:t>coerce individuals by speaking to the “subconscious brain” without the permission of the person subjected to the subliminal messages.</a:t>
            </a:r>
            <a:r>
              <a:rPr lang="en-US" b="1" dirty="0"/>
              <a:t> Subliminal communication is therefore </a:t>
            </a:r>
            <a:r>
              <a:rPr lang="en-US" b="1" dirty="0" smtClean="0"/>
              <a:t>“not protected” </a:t>
            </a:r>
            <a:r>
              <a:rPr lang="en-US" b="1" dirty="0"/>
              <a:t>and </a:t>
            </a:r>
            <a:r>
              <a:rPr lang="en-US" b="1" dirty="0" smtClean="0"/>
              <a:t>“may </a:t>
            </a:r>
            <a:r>
              <a:rPr lang="en-US" b="1" dirty="0"/>
              <a:t>be prohibited or </a:t>
            </a:r>
            <a:r>
              <a:rPr lang="en-US" b="1" dirty="0" smtClean="0"/>
              <a:t>restricted”. </a:t>
            </a:r>
            <a:r>
              <a:rPr lang="en-US" b="1" dirty="0"/>
              <a:t>Because the subconscious mind is the target, the precedent declares that neither the First Amendment’s protection of speech or the press applies.”</a:t>
            </a:r>
          </a:p>
          <a:p>
            <a:r>
              <a:rPr lang="en-US" dirty="0"/>
              <a:t/>
            </a:r>
            <a:br>
              <a:rPr lang="en-US" dirty="0"/>
            </a:br>
            <a:r>
              <a:rPr lang="en-US" dirty="0"/>
              <a:t/>
            </a:r>
            <a:br>
              <a:rPr lang="en-US" dirty="0"/>
            </a:br>
            <a:r>
              <a:rPr lang="en-US" dirty="0"/>
              <a:t>Read more: </a:t>
            </a:r>
            <a:r>
              <a:rPr lang="en-US" dirty="0">
                <a:hlinkClick r:id="rId2"/>
              </a:rPr>
              <a:t>Laws Governing Subliminal Messages in Advertisements | eHow.com</a:t>
            </a:r>
            <a:r>
              <a:rPr lang="en-US" dirty="0"/>
              <a:t> </a:t>
            </a:r>
            <a:r>
              <a:rPr lang="en-US" dirty="0">
                <a:hlinkClick r:id="rId2"/>
              </a:rPr>
              <a:t>http://www.ehow.com/list_6730170_laws-governing-subliminal-messages-advertisements.html#ixzz1RRZjZnHS</a:t>
            </a:r>
            <a:endParaRPr lang="en-US" dirty="0"/>
          </a:p>
        </p:txBody>
      </p:sp>
      <p:sp>
        <p:nvSpPr>
          <p:cNvPr id="18435" name="Rectangle 4"/>
          <p:cNvSpPr>
            <a:spLocks noGrp="1" noChangeArrowheads="1"/>
          </p:cNvSpPr>
          <p:nvPr>
            <p:ph type="title"/>
          </p:nvPr>
        </p:nvSpPr>
        <p:spPr>
          <a:xfrm>
            <a:off x="457200" y="366713"/>
            <a:ext cx="8229600" cy="1371600"/>
          </a:xfrm>
          <a:noFill/>
        </p:spPr>
        <p:txBody>
          <a:bodyPr/>
          <a:lstStyle/>
          <a:p>
            <a:pPr algn="ctr"/>
            <a:r>
              <a:rPr lang="en-US" u="sng" smtClean="0"/>
              <a:t>SUBLIMINAL ADVERTISING</a:t>
            </a:r>
            <a:r>
              <a:rPr lang="en-US" smtClean="0"/>
              <a:t/>
            </a:r>
            <a:br>
              <a:rPr lang="en-US" smtClean="0"/>
            </a:br>
            <a:r>
              <a:rPr lang="en-US" sz="3600" smtClean="0"/>
              <a:t>Acceptable Business Practice or Not?</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801688" y="590550"/>
            <a:ext cx="8229600" cy="1371600"/>
          </a:xfrm>
        </p:spPr>
        <p:txBody>
          <a:bodyPr/>
          <a:lstStyle/>
          <a:p>
            <a:r>
              <a:rPr lang="en-US" sz="3600" u="sng" dirty="0" smtClean="0"/>
              <a:t>And Now, a Word from Our Sponsor</a:t>
            </a:r>
          </a:p>
        </p:txBody>
      </p:sp>
      <p:sp>
        <p:nvSpPr>
          <p:cNvPr id="32771" name="Rectangle 3"/>
          <p:cNvSpPr>
            <a:spLocks noGrp="1" noChangeArrowheads="1"/>
          </p:cNvSpPr>
          <p:nvPr>
            <p:ph type="body" idx="1"/>
          </p:nvPr>
        </p:nvSpPr>
        <p:spPr/>
        <p:txBody>
          <a:bodyPr/>
          <a:lstStyle/>
          <a:p>
            <a:pPr>
              <a:lnSpc>
                <a:spcPct val="90000"/>
              </a:lnSpc>
            </a:pPr>
            <a:r>
              <a:rPr lang="en-US" sz="2400" dirty="0" smtClean="0"/>
              <a:t>Should Bryant Pharma approve VP of Marketing Laura’s idea (of having Jeanne Alyson TV’s testimonial) for </a:t>
            </a:r>
            <a:r>
              <a:rPr lang="en-US" sz="2400" dirty="0" smtClean="0"/>
              <a:t>“Product Placement </a:t>
            </a:r>
            <a:r>
              <a:rPr lang="en-US" sz="2400" dirty="0" smtClean="0"/>
              <a:t>re </a:t>
            </a:r>
            <a:r>
              <a:rPr lang="en-US" sz="2400" dirty="0" err="1" smtClean="0"/>
              <a:t>Seflex</a:t>
            </a:r>
            <a:r>
              <a:rPr lang="en-US" sz="2400" dirty="0" smtClean="0"/>
              <a:t>”? </a:t>
            </a:r>
            <a:r>
              <a:rPr lang="en-US" sz="2400" dirty="0" smtClean="0"/>
              <a:t>Are the boundaries of Business Ethics being exploited?</a:t>
            </a:r>
          </a:p>
          <a:p>
            <a:pPr>
              <a:lnSpc>
                <a:spcPct val="90000"/>
              </a:lnSpc>
            </a:pPr>
            <a:endParaRPr lang="en-US" sz="2400" dirty="0" smtClean="0"/>
          </a:p>
          <a:p>
            <a:pPr>
              <a:lnSpc>
                <a:spcPct val="90000"/>
              </a:lnSpc>
            </a:pPr>
            <a:r>
              <a:rPr lang="en-US" sz="1800" dirty="0" smtClean="0"/>
              <a:t>$1 million, Jeanne’s Age, Public Deception</a:t>
            </a:r>
          </a:p>
          <a:p>
            <a:pPr>
              <a:lnSpc>
                <a:spcPct val="90000"/>
              </a:lnSpc>
            </a:pPr>
            <a:endParaRPr lang="en-US" sz="2400" dirty="0" smtClean="0"/>
          </a:p>
          <a:p>
            <a:pPr>
              <a:lnSpc>
                <a:spcPct val="90000"/>
              </a:lnSpc>
            </a:pPr>
            <a:r>
              <a:rPr lang="en-US" sz="2400" dirty="0" smtClean="0"/>
              <a:t>What’s the difference re: “American Idol &amp; Coca-Cola; Reese’s Pieces &amp; E.T.; Austin Mini in the Italian Job; other infomercials with celebrities as spokespersons”?</a:t>
            </a:r>
          </a:p>
          <a:p>
            <a:pPr>
              <a:lnSpc>
                <a:spcPct val="90000"/>
              </a:lnSpc>
            </a:pPr>
            <a:endParaRPr lang="en-US" sz="2400" dirty="0" smtClean="0"/>
          </a:p>
        </p:txBody>
      </p:sp>
      <p:sp>
        <p:nvSpPr>
          <p:cNvPr id="4" name="Rectangle 3">
            <a:hlinkClick r:id="rId2" action="ppaction://hlinksldjump"/>
          </p:cNvPr>
          <p:cNvSpPr/>
          <p:nvPr/>
        </p:nvSpPr>
        <p:spPr>
          <a:xfrm>
            <a:off x="304800" y="5802868"/>
            <a:ext cx="8839200" cy="369332"/>
          </a:xfrm>
          <a:prstGeom prst="rect">
            <a:avLst/>
          </a:prstGeom>
        </p:spPr>
        <p:txBody>
          <a:bodyPr wrap="square">
            <a:spAutoFit/>
          </a:bodyPr>
          <a:lstStyle/>
          <a:p>
            <a:r>
              <a:rPr lang="en-US" dirty="0">
                <a:hlinkClick r:id="rId3"/>
              </a:rPr>
              <a:t>http://www.bloomberg.com/news/articles/2015-01-28/super-bowl-advertisers-go-long</a:t>
            </a:r>
            <a:endParaRPr lang="en-US" dirty="0"/>
          </a:p>
        </p:txBody>
      </p:sp>
      <p:sp>
        <p:nvSpPr>
          <p:cNvPr id="5" name="Rectangle 4">
            <a:hlinkClick r:id="rId2" action="ppaction://hlinksldjump"/>
          </p:cNvPr>
          <p:cNvSpPr/>
          <p:nvPr/>
        </p:nvSpPr>
        <p:spPr>
          <a:xfrm>
            <a:off x="304800" y="6135469"/>
            <a:ext cx="8610600" cy="646331"/>
          </a:xfrm>
          <a:prstGeom prst="rect">
            <a:avLst/>
          </a:prstGeom>
        </p:spPr>
        <p:txBody>
          <a:bodyPr wrap="square">
            <a:spAutoFit/>
          </a:bodyPr>
          <a:lstStyle/>
          <a:p>
            <a:r>
              <a:rPr lang="en-US" dirty="0">
                <a:hlinkClick r:id="rId4"/>
              </a:rPr>
              <a:t>http://popwatch.ew.com/2015/01/28/adorable-puppy-horses-return-in-this-years-budweiser-super-bowl-ad/</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2771">
                                            <p:txEl>
                                              <p:pRg st="0" end="0"/>
                                            </p:txEl>
                                          </p:spTgt>
                                        </p:tgtEl>
                                        <p:attrNameLst>
                                          <p:attrName>style.visibility</p:attrName>
                                        </p:attrNameLst>
                                      </p:cBhvr>
                                      <p:to>
                                        <p:strVal val="visible"/>
                                      </p:to>
                                    </p:set>
                                    <p:animEffect transition="in" filter="blinds(horizontal)">
                                      <p:cBhvr>
                                        <p:cTn id="7" dur="500"/>
                                        <p:tgtEl>
                                          <p:spTgt spid="3277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2771">
                                            <p:txEl>
                                              <p:pRg st="2" end="2"/>
                                            </p:txEl>
                                          </p:spTgt>
                                        </p:tgtEl>
                                        <p:attrNameLst>
                                          <p:attrName>style.visibility</p:attrName>
                                        </p:attrNameLst>
                                      </p:cBhvr>
                                      <p:to>
                                        <p:strVal val="visible"/>
                                      </p:to>
                                    </p:set>
                                    <p:animEffect transition="in" filter="blinds(horizontal)">
                                      <p:cBhvr>
                                        <p:cTn id="12" dur="500"/>
                                        <p:tgtEl>
                                          <p:spTgt spid="32771">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2771">
                                            <p:txEl>
                                              <p:pRg st="4" end="4"/>
                                            </p:txEl>
                                          </p:spTgt>
                                        </p:tgtEl>
                                        <p:attrNameLst>
                                          <p:attrName>style.visibility</p:attrName>
                                        </p:attrNameLst>
                                      </p:cBhvr>
                                      <p:to>
                                        <p:strVal val="visible"/>
                                      </p:to>
                                    </p:set>
                                    <p:animEffect transition="in" filter="blinds(horizontal)">
                                      <p:cBhvr>
                                        <p:cTn id="17" dur="500"/>
                                        <p:tgtEl>
                                          <p:spTgt spid="32771">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1" grpId="0" uiExpand="1" build="p"/>
      <p:bldP spid="4" grpId="0"/>
      <p:bldP spid="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smtClean="0"/>
              <a:t>Obesity in Children</a:t>
            </a:r>
          </a:p>
        </p:txBody>
      </p:sp>
      <p:sp>
        <p:nvSpPr>
          <p:cNvPr id="40963" name="Rectangle 3"/>
          <p:cNvSpPr>
            <a:spLocks noGrp="1" noChangeArrowheads="1"/>
          </p:cNvSpPr>
          <p:nvPr>
            <p:ph type="body" idx="1"/>
          </p:nvPr>
        </p:nvSpPr>
        <p:spPr/>
        <p:txBody>
          <a:bodyPr/>
          <a:lstStyle/>
          <a:p>
            <a:pPr>
              <a:lnSpc>
                <a:spcPct val="80000"/>
              </a:lnSpc>
              <a:defRPr/>
            </a:pPr>
            <a:r>
              <a:rPr lang="en-US" sz="2000" dirty="0" smtClean="0"/>
              <a:t>Dr Tim </a:t>
            </a:r>
            <a:r>
              <a:rPr lang="en-US" sz="2000" dirty="0" err="1" smtClean="0"/>
              <a:t>Lobstein</a:t>
            </a:r>
            <a:r>
              <a:rPr lang="en-US" sz="2000" dirty="0" smtClean="0"/>
              <a:t>, of the International Obesity Task Force, who analyzed the worldwide trends in childhood obesity stated, "When we looked at the overweight situation it was astonishing to see that nearly “half” of children in both North and South America could be overweight in four years time."</a:t>
            </a:r>
          </a:p>
          <a:p>
            <a:pPr>
              <a:lnSpc>
                <a:spcPct val="80000"/>
              </a:lnSpc>
              <a:defRPr/>
            </a:pPr>
            <a:r>
              <a:rPr lang="en-US" sz="2000" dirty="0" smtClean="0"/>
              <a:t>Currently North America, Europe and part of the Western Pacific have the highest prevalence of overweight children at about 20-30%. This means that the number of obese children will nearly double in the next four years.</a:t>
            </a:r>
            <a:endParaRPr lang="en-US" sz="2000" b="1" i="1" dirty="0" smtClean="0"/>
          </a:p>
          <a:p>
            <a:pPr lvl="1">
              <a:lnSpc>
                <a:spcPct val="80000"/>
              </a:lnSpc>
              <a:buFont typeface="Wingdings" pitchFamily="2" charset="2"/>
              <a:buNone/>
              <a:defRPr/>
            </a:pPr>
            <a:endParaRPr lang="en-US" sz="1800" b="1" i="1" dirty="0" smtClean="0"/>
          </a:p>
          <a:p>
            <a:pPr lvl="1">
              <a:lnSpc>
                <a:spcPct val="80000"/>
              </a:lnSpc>
              <a:buFont typeface="Wingdings" pitchFamily="2" charset="2"/>
              <a:buNone/>
              <a:defRPr/>
            </a:pPr>
            <a:r>
              <a:rPr lang="en-US" b="1" i="1" u="sng" dirty="0" smtClean="0">
                <a:effectLst>
                  <a:outerShdw blurRad="38100" dist="38100" dir="2700000" algn="tl">
                    <a:srgbClr val="C0C0C0"/>
                  </a:outerShdw>
                </a:effectLst>
              </a:rPr>
              <a:t>Children and Type 2 Diabetes</a:t>
            </a:r>
          </a:p>
          <a:p>
            <a:pPr lvl="1">
              <a:lnSpc>
                <a:spcPct val="80000"/>
              </a:lnSpc>
              <a:buFont typeface="Wingdings" pitchFamily="2" charset="2"/>
              <a:buNone/>
              <a:defRPr/>
            </a:pPr>
            <a:endParaRPr lang="en-US" sz="1800" b="1" i="1" dirty="0" smtClean="0"/>
          </a:p>
          <a:p>
            <a:pPr>
              <a:lnSpc>
                <a:spcPct val="80000"/>
              </a:lnSpc>
              <a:defRPr/>
            </a:pPr>
            <a:r>
              <a:rPr lang="en-US" sz="2000" b="1" i="1" dirty="0" smtClean="0"/>
              <a:t>"One in three American Children born in the year 2000 will go on to develop Diabetes</a:t>
            </a:r>
          </a:p>
          <a:p>
            <a:pPr>
              <a:lnSpc>
                <a:spcPct val="80000"/>
              </a:lnSpc>
              <a:defRPr/>
            </a:pPr>
            <a:endParaRPr lang="en-US" sz="2000"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US" smtClean="0"/>
              <a:t>Obesity in Children </a:t>
            </a:r>
          </a:p>
        </p:txBody>
      </p:sp>
      <p:sp>
        <p:nvSpPr>
          <p:cNvPr id="41987" name="Rectangle 3"/>
          <p:cNvSpPr>
            <a:spLocks noGrp="1" noChangeArrowheads="1"/>
          </p:cNvSpPr>
          <p:nvPr>
            <p:ph type="body" idx="1"/>
          </p:nvPr>
        </p:nvSpPr>
        <p:spPr/>
        <p:txBody>
          <a:bodyPr/>
          <a:lstStyle/>
          <a:p>
            <a:pPr>
              <a:lnSpc>
                <a:spcPct val="80000"/>
              </a:lnSpc>
            </a:pPr>
            <a:r>
              <a:rPr lang="en-US" sz="2000" dirty="0" smtClean="0"/>
              <a:t>Over a ten year period the proportion of people with diabetes has gone up almost 40% between 1990 and 1999," said Dr. </a:t>
            </a:r>
            <a:r>
              <a:rPr lang="en-US" sz="2000" dirty="0" err="1" smtClean="0"/>
              <a:t>Narayan</a:t>
            </a:r>
            <a:r>
              <a:rPr lang="en-US" sz="2000" dirty="0" smtClean="0"/>
              <a:t> chief of the Centre for Disease Control and Prevention’s diabetes epidemiology section, who spoke at the American Diabetes Association's annual meeting.</a:t>
            </a:r>
          </a:p>
          <a:p>
            <a:pPr>
              <a:lnSpc>
                <a:spcPct val="80000"/>
              </a:lnSpc>
            </a:pPr>
            <a:r>
              <a:rPr lang="en-US" sz="2000" dirty="0" smtClean="0"/>
              <a:t>"And if trends continue, a girl born in 2000 has a 39% chance of developing diabetes in her lifetime and a boy born the same year has a 33% chance of developing the disease in his lifetime", according to </a:t>
            </a:r>
            <a:r>
              <a:rPr lang="en-US" sz="2000" dirty="0" err="1" smtClean="0"/>
              <a:t>Narayan</a:t>
            </a:r>
            <a:r>
              <a:rPr lang="en-US" sz="2000" dirty="0" smtClean="0"/>
              <a:t>.</a:t>
            </a:r>
          </a:p>
          <a:p>
            <a:pPr>
              <a:lnSpc>
                <a:spcPct val="80000"/>
              </a:lnSpc>
            </a:pPr>
            <a:r>
              <a:rPr lang="en-US" sz="2000" dirty="0" smtClean="0"/>
              <a:t>"Diabetes is a very serious disease and our estimates also suggest that there is “</a:t>
            </a:r>
            <a:r>
              <a:rPr lang="en-US" sz="2000" b="1" dirty="0" smtClean="0"/>
              <a:t>a lot of life years lost”</a:t>
            </a:r>
            <a:r>
              <a:rPr lang="en-US" sz="2000" dirty="0" smtClean="0"/>
              <a:t> because of diabetes," added </a:t>
            </a:r>
            <a:r>
              <a:rPr lang="en-US" sz="2000" dirty="0" err="1" smtClean="0"/>
              <a:t>Narayan</a:t>
            </a:r>
            <a:r>
              <a:rPr lang="en-US" sz="2000" dirty="0" smtClean="0"/>
              <a:t>. A man diagnosed with diabetes at age 40 will lose approximately 12 years of life and a female about 15 years of life, he explained.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1986"/>
                                        </p:tgtEl>
                                        <p:attrNameLst>
                                          <p:attrName>style.visibility</p:attrName>
                                        </p:attrNameLst>
                                      </p:cBhvr>
                                      <p:to>
                                        <p:strVal val="visible"/>
                                      </p:to>
                                    </p:set>
                                    <p:animEffect transition="in" filter="blinds(horizontal)">
                                      <p:cBhvr>
                                        <p:cTn id="7" dur="500"/>
                                        <p:tgtEl>
                                          <p:spTgt spid="4198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1987">
                                            <p:txEl>
                                              <p:pRg st="0" end="0"/>
                                            </p:txEl>
                                          </p:spTgt>
                                        </p:tgtEl>
                                        <p:attrNameLst>
                                          <p:attrName>style.visibility</p:attrName>
                                        </p:attrNameLst>
                                      </p:cBhvr>
                                      <p:to>
                                        <p:strVal val="visible"/>
                                      </p:to>
                                    </p:set>
                                    <p:animEffect transition="in" filter="blinds(horizontal)">
                                      <p:cBhvr>
                                        <p:cTn id="12" dur="500"/>
                                        <p:tgtEl>
                                          <p:spTgt spid="4198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1987">
                                            <p:txEl>
                                              <p:pRg st="1" end="1"/>
                                            </p:txEl>
                                          </p:spTgt>
                                        </p:tgtEl>
                                        <p:attrNameLst>
                                          <p:attrName>style.visibility</p:attrName>
                                        </p:attrNameLst>
                                      </p:cBhvr>
                                      <p:to>
                                        <p:strVal val="visible"/>
                                      </p:to>
                                    </p:set>
                                    <p:animEffect transition="in" filter="blinds(horizontal)">
                                      <p:cBhvr>
                                        <p:cTn id="17" dur="500"/>
                                        <p:tgtEl>
                                          <p:spTgt spid="4198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41987">
                                            <p:txEl>
                                              <p:pRg st="2" end="2"/>
                                            </p:txEl>
                                          </p:spTgt>
                                        </p:tgtEl>
                                        <p:attrNameLst>
                                          <p:attrName>style.visibility</p:attrName>
                                        </p:attrNameLst>
                                      </p:cBhvr>
                                      <p:to>
                                        <p:strVal val="visible"/>
                                      </p:to>
                                    </p:set>
                                    <p:animEffect transition="in" filter="blinds(horizontal)">
                                      <p:cBhvr>
                                        <p:cTn id="22" dur="500"/>
                                        <p:tgtEl>
                                          <p:spTgt spid="4198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6" grpId="0"/>
      <p:bldP spid="41987"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Grp="1" noChangeArrowheads="1"/>
          </p:cNvSpPr>
          <p:nvPr>
            <p:ph type="body" idx="1"/>
          </p:nvPr>
        </p:nvSpPr>
        <p:spPr>
          <a:xfrm>
            <a:off x="457200" y="1436688"/>
            <a:ext cx="8229600" cy="3886200"/>
          </a:xfrm>
        </p:spPr>
        <p:txBody>
          <a:bodyPr/>
          <a:lstStyle/>
          <a:p>
            <a:pPr>
              <a:lnSpc>
                <a:spcPct val="80000"/>
              </a:lnSpc>
            </a:pPr>
            <a:r>
              <a:rPr lang="en-US" sz="2000" b="1" dirty="0" smtClean="0"/>
              <a:t>Doctor-Patient Drug Kick-backs</a:t>
            </a:r>
          </a:p>
          <a:p>
            <a:pPr>
              <a:lnSpc>
                <a:spcPct val="80000"/>
              </a:lnSpc>
              <a:buFont typeface="Wingdings" pitchFamily="2" charset="2"/>
              <a:buNone/>
            </a:pPr>
            <a:r>
              <a:rPr lang="en-US" sz="2000" dirty="0" smtClean="0"/>
              <a:t/>
            </a:r>
            <a:br>
              <a:rPr lang="en-US" sz="2000" dirty="0" smtClean="0"/>
            </a:br>
            <a:r>
              <a:rPr lang="en-US" sz="2000" dirty="0" smtClean="0"/>
              <a:t>When a doctor recommends a certain heart medication or an antidepressant, chances are he has been paid a cash bonus and perks by the manufacturer, making it difficult to give objective advice. Some pharmaceutical firms have gone so far as to invent and promote a new syndrome in order to create a market for a new drug! Social Anxiety Disorder (the acronym SAD) was devised in 1998 and publicized by planting fifty press stories and quizzes such as: “Do you have social anxiety disorder?”. Soon after, </a:t>
            </a:r>
            <a:r>
              <a:rPr lang="en-US" sz="2000" dirty="0" err="1" smtClean="0"/>
              <a:t>Smithkline</a:t>
            </a:r>
            <a:r>
              <a:rPr lang="en-US" sz="2000" dirty="0" smtClean="0"/>
              <a:t> Beecham released Paxil - the </a:t>
            </a:r>
            <a:r>
              <a:rPr lang="en-US" sz="2000" b="1" i="1" u="sng" dirty="0" smtClean="0"/>
              <a:t>'cure' </a:t>
            </a:r>
            <a:r>
              <a:rPr lang="en-US" sz="2000" dirty="0" smtClean="0"/>
              <a:t>for SAD.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2531">
                                            <p:txEl>
                                              <p:pRg st="0" end="0"/>
                                            </p:txEl>
                                          </p:spTgt>
                                        </p:tgtEl>
                                        <p:attrNameLst>
                                          <p:attrName>style.visibility</p:attrName>
                                        </p:attrNameLst>
                                      </p:cBhvr>
                                      <p:to>
                                        <p:strVal val="visible"/>
                                      </p:to>
                                    </p:set>
                                    <p:animEffect transition="in" filter="blinds(horizontal)">
                                      <p:cBhvr>
                                        <p:cTn id="7" dur="500"/>
                                        <p:tgtEl>
                                          <p:spTgt spid="2253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2531">
                                            <p:txEl>
                                              <p:pRg st="1" end="1"/>
                                            </p:txEl>
                                          </p:spTgt>
                                        </p:tgtEl>
                                        <p:attrNameLst>
                                          <p:attrName>style.visibility</p:attrName>
                                        </p:attrNameLst>
                                      </p:cBhvr>
                                      <p:to>
                                        <p:strVal val="visible"/>
                                      </p:to>
                                    </p:set>
                                    <p:animEffect transition="in" filter="blinds(horizontal)">
                                      <p:cBhvr>
                                        <p:cTn id="12" dur="500"/>
                                        <p:tgtEl>
                                          <p:spTgt spid="2253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3" descr="http://beta.images.theglobeandmail.com/archive/01230/nw-childhood-obesi_1230422a.jpg"/>
          <p:cNvPicPr>
            <a:picLocks noChangeAspect="1" noChangeArrowheads="1"/>
          </p:cNvPicPr>
          <p:nvPr/>
        </p:nvPicPr>
        <p:blipFill>
          <a:blip r:embed="rId2" cstate="print"/>
          <a:srcRect/>
          <a:stretch>
            <a:fillRect/>
          </a:stretch>
        </p:blipFill>
        <p:spPr bwMode="auto">
          <a:xfrm>
            <a:off x="592138" y="1585913"/>
            <a:ext cx="7192962" cy="4686300"/>
          </a:xfrm>
          <a:prstGeom prst="rect">
            <a:avLst/>
          </a:prstGeom>
          <a:noFill/>
          <a:ln w="9525">
            <a:noFill/>
            <a:miter lim="800000"/>
            <a:headEnd/>
            <a:tailEnd/>
          </a:ln>
        </p:spPr>
      </p:pic>
      <p:sp>
        <p:nvSpPr>
          <p:cNvPr id="6" name="Rectangle 2"/>
          <p:cNvSpPr>
            <a:spLocks noGrp="1" noChangeArrowheads="1"/>
          </p:cNvSpPr>
          <p:nvPr>
            <p:ph type="title"/>
          </p:nvPr>
        </p:nvSpPr>
        <p:spPr/>
        <p:txBody>
          <a:bodyPr/>
          <a:lstStyle/>
          <a:p>
            <a:r>
              <a:rPr lang="en-US" dirty="0" smtClean="0"/>
              <a:t>Obesity in Children &amp; Adults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3"/>
          <p:cNvSpPr>
            <a:spLocks noGrp="1" noChangeArrowheads="1"/>
          </p:cNvSpPr>
          <p:nvPr>
            <p:ph type="body" idx="1"/>
          </p:nvPr>
        </p:nvSpPr>
        <p:spPr>
          <a:xfrm>
            <a:off x="457200" y="1600200"/>
            <a:ext cx="8229600" cy="3886200"/>
          </a:xfrm>
        </p:spPr>
        <p:txBody>
          <a:bodyPr/>
          <a:lstStyle/>
          <a:p>
            <a:pPr>
              <a:lnSpc>
                <a:spcPct val="80000"/>
              </a:lnSpc>
            </a:pPr>
            <a:r>
              <a:rPr lang="en-US" sz="2800" b="1" dirty="0" smtClean="0"/>
              <a:t>What is Overweight?</a:t>
            </a:r>
            <a:br>
              <a:rPr lang="en-US" sz="2800" b="1" dirty="0" smtClean="0"/>
            </a:br>
            <a:r>
              <a:rPr lang="en-US" sz="2800" dirty="0" smtClean="0"/>
              <a:t/>
            </a:r>
            <a:br>
              <a:rPr lang="en-US" sz="2800" dirty="0" smtClean="0"/>
            </a:br>
            <a:r>
              <a:rPr lang="en-US" sz="2800" dirty="0" smtClean="0">
                <a:hlinkClick r:id="rId2" tooltip="Body mass index"/>
              </a:rPr>
              <a:t>Body mass index</a:t>
            </a:r>
            <a:r>
              <a:rPr lang="en-US" sz="2800" dirty="0" smtClean="0"/>
              <a:t>, or BMI, is a measurement that “calculates weight in relationship to height “and is considered an indicator of body fat. For adults, BMI breakdowns are as follows:</a:t>
            </a:r>
          </a:p>
          <a:p>
            <a:pPr>
              <a:lnSpc>
                <a:spcPct val="80000"/>
              </a:lnSpc>
            </a:pPr>
            <a:r>
              <a:rPr lang="en-US" sz="2800" b="1" dirty="0" smtClean="0"/>
              <a:t>Normal – 24.9 or less </a:t>
            </a:r>
          </a:p>
          <a:p>
            <a:pPr>
              <a:lnSpc>
                <a:spcPct val="80000"/>
              </a:lnSpc>
            </a:pPr>
            <a:r>
              <a:rPr lang="en-US" sz="2800" b="1" dirty="0" smtClean="0"/>
              <a:t>Overweight – </a:t>
            </a:r>
            <a:r>
              <a:rPr lang="en-US" sz="2800" b="1" dirty="0" smtClean="0"/>
              <a:t>25 to 29.9 </a:t>
            </a:r>
            <a:endParaRPr lang="en-US" sz="2800" b="1" dirty="0" smtClean="0"/>
          </a:p>
          <a:p>
            <a:pPr>
              <a:lnSpc>
                <a:spcPct val="80000"/>
              </a:lnSpc>
            </a:pPr>
            <a:r>
              <a:rPr lang="en-US" sz="2800" b="1" dirty="0" smtClean="0"/>
              <a:t>Obese – </a:t>
            </a:r>
            <a:r>
              <a:rPr lang="en-US" sz="2800" b="1" dirty="0" smtClean="0"/>
              <a:t>30 to 39.9 </a:t>
            </a:r>
            <a:endParaRPr lang="en-US" sz="2800" b="1" dirty="0" smtClean="0"/>
          </a:p>
          <a:p>
            <a:pPr>
              <a:lnSpc>
                <a:spcPct val="80000"/>
              </a:lnSpc>
            </a:pPr>
            <a:r>
              <a:rPr lang="en-US" sz="2800" b="1" dirty="0" smtClean="0">
                <a:hlinkClick r:id="rId3" tooltip="Extreme Obesity"/>
              </a:rPr>
              <a:t>Extreme (or morbid) obesity</a:t>
            </a:r>
            <a:r>
              <a:rPr lang="en-US" sz="2800" b="1" dirty="0" smtClean="0"/>
              <a:t> – 40 or higher</a:t>
            </a:r>
            <a:endParaRPr lang="en-US" sz="2800" dirty="0" smtClean="0"/>
          </a:p>
          <a:p>
            <a:pPr>
              <a:lnSpc>
                <a:spcPct val="80000"/>
              </a:lnSpc>
            </a:pPr>
            <a:endParaRPr lang="en-US" sz="2800" dirty="0" smtClean="0"/>
          </a:p>
        </p:txBody>
      </p:sp>
      <p:sp>
        <p:nvSpPr>
          <p:cNvPr id="26628" name="Rectangle 2"/>
          <p:cNvSpPr>
            <a:spLocks noGrp="1" noChangeArrowheads="1"/>
          </p:cNvSpPr>
          <p:nvPr>
            <p:ph type="title"/>
          </p:nvPr>
        </p:nvSpPr>
        <p:spPr>
          <a:xfrm>
            <a:off x="533400" y="609600"/>
            <a:ext cx="8305800" cy="762000"/>
          </a:xfrm>
        </p:spPr>
        <p:txBody>
          <a:bodyPr/>
          <a:lstStyle/>
          <a:p>
            <a:pPr eaLnBrk="1" hangingPunct="1"/>
            <a:r>
              <a:rPr lang="en-US" sz="3200" smtClean="0"/>
              <a:t>Kraft Foods Fight Against Obesity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6628"/>
                                        </p:tgtEl>
                                        <p:attrNameLst>
                                          <p:attrName>style.visibility</p:attrName>
                                        </p:attrNameLst>
                                      </p:cBhvr>
                                      <p:to>
                                        <p:strVal val="visible"/>
                                      </p:to>
                                    </p:set>
                                    <p:animEffect transition="in" filter="blinds(horizontal)">
                                      <p:cBhvr>
                                        <p:cTn id="7" dur="1000"/>
                                        <p:tgtEl>
                                          <p:spTgt spid="26628"/>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26627">
                                            <p:txEl>
                                              <p:pRg st="0" end="0"/>
                                            </p:txEl>
                                          </p:spTgt>
                                        </p:tgtEl>
                                        <p:attrNameLst>
                                          <p:attrName>style.visibility</p:attrName>
                                        </p:attrNameLst>
                                      </p:cBhvr>
                                      <p:to>
                                        <p:strVal val="visible"/>
                                      </p:to>
                                    </p:set>
                                    <p:animEffect transition="in" filter="box(in)">
                                      <p:cBhvr>
                                        <p:cTn id="12" dur="500"/>
                                        <p:tgtEl>
                                          <p:spTgt spid="2662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26627">
                                            <p:txEl>
                                              <p:pRg st="1" end="1"/>
                                            </p:txEl>
                                          </p:spTgt>
                                        </p:tgtEl>
                                        <p:attrNameLst>
                                          <p:attrName>style.visibility</p:attrName>
                                        </p:attrNameLst>
                                      </p:cBhvr>
                                      <p:to>
                                        <p:strVal val="visible"/>
                                      </p:to>
                                    </p:set>
                                    <p:animEffect transition="in" filter="box(in)">
                                      <p:cBhvr>
                                        <p:cTn id="17" dur="500"/>
                                        <p:tgtEl>
                                          <p:spTgt spid="2662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26627">
                                            <p:txEl>
                                              <p:pRg st="2" end="2"/>
                                            </p:txEl>
                                          </p:spTgt>
                                        </p:tgtEl>
                                        <p:attrNameLst>
                                          <p:attrName>style.visibility</p:attrName>
                                        </p:attrNameLst>
                                      </p:cBhvr>
                                      <p:to>
                                        <p:strVal val="visible"/>
                                      </p:to>
                                    </p:set>
                                    <p:animEffect transition="in" filter="box(in)">
                                      <p:cBhvr>
                                        <p:cTn id="22" dur="500"/>
                                        <p:tgtEl>
                                          <p:spTgt spid="26627">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26627">
                                            <p:txEl>
                                              <p:pRg st="3" end="3"/>
                                            </p:txEl>
                                          </p:spTgt>
                                        </p:tgtEl>
                                        <p:attrNameLst>
                                          <p:attrName>style.visibility</p:attrName>
                                        </p:attrNameLst>
                                      </p:cBhvr>
                                      <p:to>
                                        <p:strVal val="visible"/>
                                      </p:to>
                                    </p:set>
                                    <p:animEffect transition="in" filter="box(in)">
                                      <p:cBhvr>
                                        <p:cTn id="27" dur="500"/>
                                        <p:tgtEl>
                                          <p:spTgt spid="26627">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26627">
                                            <p:txEl>
                                              <p:pRg st="4" end="4"/>
                                            </p:txEl>
                                          </p:spTgt>
                                        </p:tgtEl>
                                        <p:attrNameLst>
                                          <p:attrName>style.visibility</p:attrName>
                                        </p:attrNameLst>
                                      </p:cBhvr>
                                      <p:to>
                                        <p:strVal val="visible"/>
                                      </p:to>
                                    </p:set>
                                    <p:animEffect transition="in" filter="box(in)">
                                      <p:cBhvr>
                                        <p:cTn id="32" dur="500"/>
                                        <p:tgtEl>
                                          <p:spTgt spid="2662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build="p"/>
      <p:bldP spid="26628"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body" idx="1"/>
          </p:nvPr>
        </p:nvSpPr>
        <p:spPr>
          <a:xfrm>
            <a:off x="457200" y="1600200"/>
            <a:ext cx="8229600" cy="3886200"/>
          </a:xfrm>
        </p:spPr>
        <p:txBody>
          <a:bodyPr/>
          <a:lstStyle/>
          <a:p>
            <a:pPr>
              <a:lnSpc>
                <a:spcPct val="80000"/>
              </a:lnSpc>
            </a:pPr>
            <a:r>
              <a:rPr lang="en-US" sz="2400" b="1" dirty="0" smtClean="0"/>
              <a:t>America</a:t>
            </a:r>
            <a:r>
              <a:rPr lang="en-US" sz="2400" dirty="0" smtClean="0"/>
              <a:t> is the fattest country on the planet with more than one third of the people being overweight. Because of this, it also has one of the highest heart disease rates in the world. Even though one in four women are on a diet, and one in five men, America keeps getting fatter. </a:t>
            </a:r>
          </a:p>
          <a:p>
            <a:pPr>
              <a:lnSpc>
                <a:spcPct val="80000"/>
              </a:lnSpc>
            </a:pPr>
            <a:r>
              <a:rPr lang="en-US" sz="2400" dirty="0" smtClean="0"/>
              <a:t>There were more obese people in 2004, then in 2003. In the 1990’s every state saw a big jump in obesity, and then by 2000, twenty-two (22) of the fifty (50) states had a obesity rate of over 20%. Obesity is affecting everyone: women, men and children of all ages. Men are more likely to be overweight then women, but women are more likely to be obese.</a:t>
            </a:r>
          </a:p>
        </p:txBody>
      </p:sp>
      <p:sp>
        <p:nvSpPr>
          <p:cNvPr id="30723" name="Rectangle 2"/>
          <p:cNvSpPr>
            <a:spLocks noGrp="1" noChangeArrowheads="1"/>
          </p:cNvSpPr>
          <p:nvPr>
            <p:ph type="title"/>
          </p:nvPr>
        </p:nvSpPr>
        <p:spPr>
          <a:xfrm>
            <a:off x="533400" y="609600"/>
            <a:ext cx="8305800" cy="762000"/>
          </a:xfrm>
        </p:spPr>
        <p:txBody>
          <a:bodyPr/>
          <a:lstStyle/>
          <a:p>
            <a:pPr eaLnBrk="1" hangingPunct="1"/>
            <a:r>
              <a:rPr lang="en-US" sz="3200" smtClean="0"/>
              <a:t>Kraft Foods Fight Against Obesity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0723"/>
                                        </p:tgtEl>
                                        <p:attrNameLst>
                                          <p:attrName>style.visibility</p:attrName>
                                        </p:attrNameLst>
                                      </p:cBhvr>
                                      <p:to>
                                        <p:strVal val="visible"/>
                                      </p:to>
                                    </p:set>
                                    <p:animEffect transition="in" filter="blinds(horizontal)">
                                      <p:cBhvr>
                                        <p:cTn id="7" dur="1000"/>
                                        <p:tgtEl>
                                          <p:spTgt spid="3072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0722">
                                            <p:txEl>
                                              <p:pRg st="0" end="0"/>
                                            </p:txEl>
                                          </p:spTgt>
                                        </p:tgtEl>
                                        <p:attrNameLst>
                                          <p:attrName>style.visibility</p:attrName>
                                        </p:attrNameLst>
                                      </p:cBhvr>
                                      <p:to>
                                        <p:strVal val="visible"/>
                                      </p:to>
                                    </p:set>
                                    <p:animEffect transition="in" filter="blinds(horizontal)">
                                      <p:cBhvr>
                                        <p:cTn id="12" dur="500"/>
                                        <p:tgtEl>
                                          <p:spTgt spid="3072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0722">
                                            <p:txEl>
                                              <p:pRg st="1" end="1"/>
                                            </p:txEl>
                                          </p:spTgt>
                                        </p:tgtEl>
                                        <p:attrNameLst>
                                          <p:attrName>style.visibility</p:attrName>
                                        </p:attrNameLst>
                                      </p:cBhvr>
                                      <p:to>
                                        <p:strVal val="visible"/>
                                      </p:to>
                                    </p:set>
                                    <p:animEffect transition="in" filter="blinds(horizontal)">
                                      <p:cBhvr>
                                        <p:cTn id="17" dur="500"/>
                                        <p:tgtEl>
                                          <p:spTgt spid="3072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2" grpId="0" build="p"/>
      <p:bldP spid="30723"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body" idx="1"/>
          </p:nvPr>
        </p:nvSpPr>
        <p:spPr>
          <a:xfrm>
            <a:off x="457200" y="1600200"/>
            <a:ext cx="8229600" cy="3886200"/>
          </a:xfrm>
        </p:spPr>
        <p:txBody>
          <a:bodyPr/>
          <a:lstStyle/>
          <a:p>
            <a:pPr>
              <a:lnSpc>
                <a:spcPct val="80000"/>
              </a:lnSpc>
            </a:pPr>
            <a:r>
              <a:rPr lang="en-US" sz="2000" b="1" dirty="0" smtClean="0"/>
              <a:t>Obesity in Canada</a:t>
            </a:r>
            <a:r>
              <a:rPr lang="en-US" sz="2000" dirty="0" smtClean="0"/>
              <a:t> is almost as big as a problem as it is in the United States.  More than half of Canadians are overweight or obese. This statistic is a little better than the 60% of Americans who are either overweight or obese.</a:t>
            </a:r>
          </a:p>
          <a:p>
            <a:pPr>
              <a:lnSpc>
                <a:spcPct val="80000"/>
              </a:lnSpc>
            </a:pPr>
            <a:endParaRPr lang="en-US" sz="2000" dirty="0" smtClean="0"/>
          </a:p>
          <a:p>
            <a:pPr>
              <a:lnSpc>
                <a:spcPct val="80000"/>
              </a:lnSpc>
            </a:pPr>
            <a:r>
              <a:rPr lang="en-US" sz="2000" dirty="0" smtClean="0"/>
              <a:t>The cause of obesity in Canada and the United States is very similar. People live a very fast-paced lifestyle. They would rather drive their cars to work or eat fast food because “there is no time to prepare food at home”. In Canada, the number of obese people has been growing. In 1985, </a:t>
            </a:r>
            <a:r>
              <a:rPr lang="en-US" sz="2000" u="sng" dirty="0" smtClean="0"/>
              <a:t>less than 15% </a:t>
            </a:r>
            <a:r>
              <a:rPr lang="en-US" sz="2000" dirty="0" smtClean="0"/>
              <a:t>of the country was overweight or obese. </a:t>
            </a:r>
            <a:r>
              <a:rPr lang="en-US" sz="2000" u="sng" dirty="0" smtClean="0"/>
              <a:t>Now, more than half</a:t>
            </a:r>
            <a:r>
              <a:rPr lang="en-US" sz="2000" dirty="0" smtClean="0"/>
              <a:t> of Canadians are overweight or obese. Even though Canada keeps getting fatter, they are actually doing things about it. Last year they spent over $1.8 billion on medical cost such as different diets and liposuction.</a:t>
            </a:r>
          </a:p>
        </p:txBody>
      </p:sp>
      <p:sp>
        <p:nvSpPr>
          <p:cNvPr id="29699" name="Rectangle 2"/>
          <p:cNvSpPr>
            <a:spLocks noGrp="1" noChangeArrowheads="1"/>
          </p:cNvSpPr>
          <p:nvPr>
            <p:ph type="title"/>
          </p:nvPr>
        </p:nvSpPr>
        <p:spPr>
          <a:xfrm>
            <a:off x="533400" y="609600"/>
            <a:ext cx="8305800" cy="762000"/>
          </a:xfrm>
        </p:spPr>
        <p:txBody>
          <a:bodyPr/>
          <a:lstStyle/>
          <a:p>
            <a:pPr eaLnBrk="1" hangingPunct="1"/>
            <a:r>
              <a:rPr lang="en-US" sz="3200" smtClean="0"/>
              <a:t>Kraft Foods Fight Against Obesity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9699"/>
                                        </p:tgtEl>
                                        <p:attrNameLst>
                                          <p:attrName>style.visibility</p:attrName>
                                        </p:attrNameLst>
                                      </p:cBhvr>
                                      <p:to>
                                        <p:strVal val="visible"/>
                                      </p:to>
                                    </p:set>
                                    <p:animEffect transition="in" filter="blinds(horizontal)">
                                      <p:cBhvr>
                                        <p:cTn id="7" dur="1000"/>
                                        <p:tgtEl>
                                          <p:spTgt spid="2969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9698">
                                            <p:txEl>
                                              <p:pRg st="0" end="0"/>
                                            </p:txEl>
                                          </p:spTgt>
                                        </p:tgtEl>
                                        <p:attrNameLst>
                                          <p:attrName>style.visibility</p:attrName>
                                        </p:attrNameLst>
                                      </p:cBhvr>
                                      <p:to>
                                        <p:strVal val="visible"/>
                                      </p:to>
                                    </p:set>
                                    <p:animEffect transition="in" filter="blinds(horizontal)">
                                      <p:cBhvr>
                                        <p:cTn id="12" dur="500"/>
                                        <p:tgtEl>
                                          <p:spTgt spid="29698">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9698">
                                            <p:txEl>
                                              <p:pRg st="2" end="2"/>
                                            </p:txEl>
                                          </p:spTgt>
                                        </p:tgtEl>
                                        <p:attrNameLst>
                                          <p:attrName>style.visibility</p:attrName>
                                        </p:attrNameLst>
                                      </p:cBhvr>
                                      <p:to>
                                        <p:strVal val="visible"/>
                                      </p:to>
                                    </p:set>
                                    <p:animEffect transition="in" filter="blinds(horizontal)">
                                      <p:cBhvr>
                                        <p:cTn id="17" dur="500"/>
                                        <p:tgtEl>
                                          <p:spTgt spid="2969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8" grpId="0" build="p"/>
      <p:bldP spid="29699"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body" idx="1"/>
          </p:nvPr>
        </p:nvSpPr>
        <p:spPr>
          <a:xfrm>
            <a:off x="457200" y="1905000"/>
            <a:ext cx="8229600" cy="3886200"/>
          </a:xfrm>
        </p:spPr>
        <p:txBody>
          <a:bodyPr/>
          <a:lstStyle/>
          <a:p>
            <a:pPr>
              <a:lnSpc>
                <a:spcPct val="90000"/>
              </a:lnSpc>
            </a:pPr>
            <a:r>
              <a:rPr lang="en-US" u="sng" dirty="0" smtClean="0"/>
              <a:t>“Consumer </a:t>
            </a:r>
            <a:r>
              <a:rPr lang="en-US" u="sng" dirty="0" smtClean="0"/>
              <a:t>Advocacy Group</a:t>
            </a:r>
            <a:r>
              <a:rPr lang="en-US" u="sng" dirty="0" smtClean="0"/>
              <a:t>” Viewpoint: </a:t>
            </a:r>
            <a:r>
              <a:rPr lang="en-US" dirty="0" smtClean="0"/>
              <a:t> “</a:t>
            </a:r>
            <a:r>
              <a:rPr lang="en-US" u="sng" dirty="0" smtClean="0"/>
              <a:t>It is”</a:t>
            </a:r>
            <a:r>
              <a:rPr lang="en-US" dirty="0" smtClean="0"/>
              <a:t> the responsibility of “your food company” to promote healthy eating habits. </a:t>
            </a:r>
          </a:p>
          <a:p>
            <a:pPr>
              <a:lnSpc>
                <a:spcPct val="90000"/>
              </a:lnSpc>
            </a:pPr>
            <a:r>
              <a:rPr lang="en-US" u="sng" dirty="0" smtClean="0"/>
              <a:t>“Kraft’s </a:t>
            </a:r>
            <a:r>
              <a:rPr lang="en-US" u="sng" dirty="0" smtClean="0"/>
              <a:t>Advocacy </a:t>
            </a:r>
            <a:r>
              <a:rPr lang="en-US" u="sng" dirty="0" smtClean="0"/>
              <a:t>Group” Viewpoint:</a:t>
            </a:r>
            <a:r>
              <a:rPr lang="en-US" dirty="0" smtClean="0"/>
              <a:t>        “</a:t>
            </a:r>
            <a:r>
              <a:rPr lang="en-US" u="sng" dirty="0" smtClean="0"/>
              <a:t>It is not”</a:t>
            </a:r>
            <a:r>
              <a:rPr lang="en-US" dirty="0" smtClean="0"/>
              <a:t> the responsibility of “our food company” to promote healthy eating habits since it is up to you the consumer to choose what you consume. </a:t>
            </a:r>
          </a:p>
        </p:txBody>
      </p:sp>
      <p:sp>
        <p:nvSpPr>
          <p:cNvPr id="31747" name="Rectangle 2"/>
          <p:cNvSpPr>
            <a:spLocks noGrp="1" noChangeArrowheads="1"/>
          </p:cNvSpPr>
          <p:nvPr>
            <p:ph type="title"/>
          </p:nvPr>
        </p:nvSpPr>
        <p:spPr>
          <a:xfrm>
            <a:off x="781050" y="762000"/>
            <a:ext cx="7143750" cy="762000"/>
          </a:xfrm>
        </p:spPr>
        <p:txBody>
          <a:bodyPr/>
          <a:lstStyle/>
          <a:p>
            <a:pPr eaLnBrk="1" hangingPunct="1"/>
            <a:r>
              <a:rPr lang="en-US" sz="3600" dirty="0" smtClean="0"/>
              <a:t>Kraft Foods Fight Against Obesity</a:t>
            </a:r>
            <a:br>
              <a:rPr lang="en-US" sz="3600" dirty="0" smtClean="0"/>
            </a:br>
            <a:r>
              <a:rPr lang="en-US" sz="3600" dirty="0" smtClean="0"/>
              <a:t>“Consumers versus Business”</a:t>
            </a:r>
          </a:p>
        </p:txBody>
      </p:sp>
    </p:spTree>
    <p:extLst>
      <p:ext uri="{BB962C8B-B14F-4D97-AF65-F5344CB8AC3E}">
        <p14:creationId xmlns:p14="http://schemas.microsoft.com/office/powerpoint/2010/main" val="8446790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1747"/>
                                        </p:tgtEl>
                                        <p:attrNameLst>
                                          <p:attrName>style.visibility</p:attrName>
                                        </p:attrNameLst>
                                      </p:cBhvr>
                                      <p:to>
                                        <p:strVal val="visible"/>
                                      </p:to>
                                    </p:set>
                                    <p:animEffect transition="in" filter="blinds(horizontal)">
                                      <p:cBhvr>
                                        <p:cTn id="7" dur="1000"/>
                                        <p:tgtEl>
                                          <p:spTgt spid="3174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1746">
                                            <p:txEl>
                                              <p:pRg st="0" end="0"/>
                                            </p:txEl>
                                          </p:spTgt>
                                        </p:tgtEl>
                                        <p:attrNameLst>
                                          <p:attrName>style.visibility</p:attrName>
                                        </p:attrNameLst>
                                      </p:cBhvr>
                                      <p:to>
                                        <p:strVal val="visible"/>
                                      </p:to>
                                    </p:set>
                                    <p:animEffect transition="in" filter="blinds(horizontal)">
                                      <p:cBhvr>
                                        <p:cTn id="12" dur="500"/>
                                        <p:tgtEl>
                                          <p:spTgt spid="3174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1746">
                                            <p:txEl>
                                              <p:pRg st="1" end="1"/>
                                            </p:txEl>
                                          </p:spTgt>
                                        </p:tgtEl>
                                        <p:attrNameLst>
                                          <p:attrName>style.visibility</p:attrName>
                                        </p:attrNameLst>
                                      </p:cBhvr>
                                      <p:to>
                                        <p:strVal val="visible"/>
                                      </p:to>
                                    </p:set>
                                    <p:animEffect transition="in" filter="blinds(horizontal)">
                                      <p:cBhvr>
                                        <p:cTn id="17" dur="500"/>
                                        <p:tgtEl>
                                          <p:spTgt spid="3174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6" grpId="0" build="p"/>
      <p:bldP spid="31747"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762000" y="457200"/>
            <a:ext cx="8229600" cy="1371600"/>
          </a:xfrm>
        </p:spPr>
        <p:txBody>
          <a:bodyPr/>
          <a:lstStyle/>
          <a:p>
            <a:pPr eaLnBrk="1" hangingPunct="1"/>
            <a:r>
              <a:rPr lang="en-US" sz="3200" dirty="0" smtClean="0"/>
              <a:t>Kraft Foods Fight Against Obesity</a:t>
            </a:r>
            <a:endParaRPr lang="en-US" dirty="0" smtClean="0"/>
          </a:p>
        </p:txBody>
      </p:sp>
      <p:sp>
        <p:nvSpPr>
          <p:cNvPr id="16388" name="Rectangle 4"/>
          <p:cNvSpPr>
            <a:spLocks noGrp="1" noChangeArrowheads="1"/>
          </p:cNvSpPr>
          <p:nvPr>
            <p:ph type="body" idx="1"/>
          </p:nvPr>
        </p:nvSpPr>
        <p:spPr>
          <a:xfrm>
            <a:off x="457200" y="1752600"/>
            <a:ext cx="8229600" cy="3886200"/>
          </a:xfrm>
        </p:spPr>
        <p:txBody>
          <a:bodyPr/>
          <a:lstStyle/>
          <a:p>
            <a:pPr>
              <a:lnSpc>
                <a:spcPct val="80000"/>
              </a:lnSpc>
            </a:pPr>
            <a:r>
              <a:rPr lang="en-US" sz="1800" dirty="0" smtClean="0"/>
              <a:t>How should Kraft grow its business in light of growing health issues?</a:t>
            </a:r>
          </a:p>
          <a:p>
            <a:pPr>
              <a:lnSpc>
                <a:spcPct val="80000"/>
              </a:lnSpc>
              <a:buNone/>
            </a:pPr>
            <a:r>
              <a:rPr lang="en-US" sz="800" dirty="0" smtClean="0"/>
              <a:t> </a:t>
            </a:r>
          </a:p>
          <a:p>
            <a:pPr>
              <a:lnSpc>
                <a:spcPct val="80000"/>
              </a:lnSpc>
            </a:pPr>
            <a:r>
              <a:rPr lang="en-US" sz="1800" dirty="0" smtClean="0"/>
              <a:t>What is the long-term impact to the economy of “growing health concerns” given the high fat and caloric content of a majority of Kraft products?  </a:t>
            </a:r>
          </a:p>
          <a:p>
            <a:pPr>
              <a:lnSpc>
                <a:spcPct val="80000"/>
              </a:lnSpc>
            </a:pPr>
            <a:r>
              <a:rPr lang="en-US" sz="1800" dirty="0" smtClean="0"/>
              <a:t>What is the responsibility of Kraft to safeguard the health of their consumers and encourage health eating habits?</a:t>
            </a:r>
          </a:p>
          <a:p>
            <a:pPr>
              <a:lnSpc>
                <a:spcPct val="80000"/>
              </a:lnSpc>
            </a:pPr>
            <a:r>
              <a:rPr lang="en-US" sz="1800" dirty="0" smtClean="0"/>
              <a:t>Whom do you blame for the growing obesity levels in people:                   food companies, the government, or the consumers themselves? Why?</a:t>
            </a:r>
          </a:p>
          <a:p>
            <a:pPr>
              <a:lnSpc>
                <a:spcPct val="80000"/>
              </a:lnSpc>
            </a:pPr>
            <a:r>
              <a:rPr lang="en-US" sz="1800" dirty="0" smtClean="0"/>
              <a:t>Do you agree that junk food companies encourage unhealthy eating habits that could cause obesity and other health problems? Why?</a:t>
            </a:r>
          </a:p>
          <a:p>
            <a:pPr>
              <a:lnSpc>
                <a:spcPct val="80000"/>
              </a:lnSpc>
            </a:pPr>
            <a:r>
              <a:rPr lang="en-US" sz="1800" dirty="0" smtClean="0"/>
              <a:t>To what extent do you think food companies are justified in targeting children through their advertisements? Why?</a:t>
            </a:r>
          </a:p>
          <a:p>
            <a:pPr>
              <a:lnSpc>
                <a:spcPct val="80000"/>
              </a:lnSpc>
            </a:pPr>
            <a:r>
              <a:rPr lang="en-US" sz="1800" dirty="0" smtClean="0"/>
              <a:t>Do you think the practice of junk food companies setting up vending machines carrying junk food in schools is good for children? Why?</a:t>
            </a:r>
          </a:p>
          <a:p>
            <a:pPr>
              <a:lnSpc>
                <a:spcPct val="80000"/>
              </a:lnSpc>
            </a:pPr>
            <a:r>
              <a:rPr lang="en-US" sz="1800" dirty="0" smtClean="0"/>
              <a:t>Do you think a special tax (like tax on tobacco companies) should be levied on companies offering junk food? Why?</a:t>
            </a:r>
          </a:p>
          <a:p>
            <a:pPr>
              <a:lnSpc>
                <a:spcPct val="80000"/>
              </a:lnSpc>
            </a:pPr>
            <a:endParaRPr lang="en-US" sz="1800" dirty="0" smtClean="0"/>
          </a:p>
        </p:txBody>
      </p:sp>
    </p:spTree>
    <p:extLst>
      <p:ext uri="{BB962C8B-B14F-4D97-AF65-F5344CB8AC3E}">
        <p14:creationId xmlns:p14="http://schemas.microsoft.com/office/powerpoint/2010/main" val="3318137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6386"/>
                                        </p:tgtEl>
                                        <p:attrNameLst>
                                          <p:attrName>style.visibility</p:attrName>
                                        </p:attrNameLst>
                                      </p:cBhvr>
                                      <p:to>
                                        <p:strVal val="visible"/>
                                      </p:to>
                                    </p:set>
                                    <p:animEffect transition="in" filter="blinds(horizontal)">
                                      <p:cBhvr>
                                        <p:cTn id="7" dur="1000"/>
                                        <p:tgtEl>
                                          <p:spTgt spid="1638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6388">
                                            <p:txEl>
                                              <p:pRg st="0" end="0"/>
                                            </p:txEl>
                                          </p:spTgt>
                                        </p:tgtEl>
                                        <p:attrNameLst>
                                          <p:attrName>style.visibility</p:attrName>
                                        </p:attrNameLst>
                                      </p:cBhvr>
                                      <p:to>
                                        <p:strVal val="visible"/>
                                      </p:to>
                                    </p:set>
                                    <p:animEffect transition="in" filter="blinds(horizontal)">
                                      <p:cBhvr>
                                        <p:cTn id="12" dur="500"/>
                                        <p:tgtEl>
                                          <p:spTgt spid="16388">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6388">
                                            <p:txEl>
                                              <p:pRg st="1" end="1"/>
                                            </p:txEl>
                                          </p:spTgt>
                                        </p:tgtEl>
                                        <p:attrNameLst>
                                          <p:attrName>style.visibility</p:attrName>
                                        </p:attrNameLst>
                                      </p:cBhvr>
                                      <p:to>
                                        <p:strVal val="visible"/>
                                      </p:to>
                                    </p:set>
                                    <p:animEffect transition="in" filter="blinds(horizontal)">
                                      <p:cBhvr>
                                        <p:cTn id="17" dur="500"/>
                                        <p:tgtEl>
                                          <p:spTgt spid="16388">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6388">
                                            <p:txEl>
                                              <p:pRg st="2" end="2"/>
                                            </p:txEl>
                                          </p:spTgt>
                                        </p:tgtEl>
                                        <p:attrNameLst>
                                          <p:attrName>style.visibility</p:attrName>
                                        </p:attrNameLst>
                                      </p:cBhvr>
                                      <p:to>
                                        <p:strVal val="visible"/>
                                      </p:to>
                                    </p:set>
                                    <p:animEffect transition="in" filter="blinds(horizontal)">
                                      <p:cBhvr>
                                        <p:cTn id="22" dur="500"/>
                                        <p:tgtEl>
                                          <p:spTgt spid="16388">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6388">
                                            <p:txEl>
                                              <p:pRg st="3" end="3"/>
                                            </p:txEl>
                                          </p:spTgt>
                                        </p:tgtEl>
                                        <p:attrNameLst>
                                          <p:attrName>style.visibility</p:attrName>
                                        </p:attrNameLst>
                                      </p:cBhvr>
                                      <p:to>
                                        <p:strVal val="visible"/>
                                      </p:to>
                                    </p:set>
                                    <p:animEffect transition="in" filter="blinds(horizontal)">
                                      <p:cBhvr>
                                        <p:cTn id="27" dur="500"/>
                                        <p:tgtEl>
                                          <p:spTgt spid="16388">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6388">
                                            <p:txEl>
                                              <p:pRg st="4" end="4"/>
                                            </p:txEl>
                                          </p:spTgt>
                                        </p:tgtEl>
                                        <p:attrNameLst>
                                          <p:attrName>style.visibility</p:attrName>
                                        </p:attrNameLst>
                                      </p:cBhvr>
                                      <p:to>
                                        <p:strVal val="visible"/>
                                      </p:to>
                                    </p:set>
                                    <p:animEffect transition="in" filter="blinds(horizontal)">
                                      <p:cBhvr>
                                        <p:cTn id="32" dur="500"/>
                                        <p:tgtEl>
                                          <p:spTgt spid="16388">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6388">
                                            <p:txEl>
                                              <p:pRg st="5" end="5"/>
                                            </p:txEl>
                                          </p:spTgt>
                                        </p:tgtEl>
                                        <p:attrNameLst>
                                          <p:attrName>style.visibility</p:attrName>
                                        </p:attrNameLst>
                                      </p:cBhvr>
                                      <p:to>
                                        <p:strVal val="visible"/>
                                      </p:to>
                                    </p:set>
                                    <p:animEffect transition="in" filter="blinds(horizontal)">
                                      <p:cBhvr>
                                        <p:cTn id="37" dur="500"/>
                                        <p:tgtEl>
                                          <p:spTgt spid="16388">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16388">
                                            <p:txEl>
                                              <p:pRg st="6" end="6"/>
                                            </p:txEl>
                                          </p:spTgt>
                                        </p:tgtEl>
                                        <p:attrNameLst>
                                          <p:attrName>style.visibility</p:attrName>
                                        </p:attrNameLst>
                                      </p:cBhvr>
                                      <p:to>
                                        <p:strVal val="visible"/>
                                      </p:to>
                                    </p:set>
                                    <p:animEffect transition="in" filter="blinds(horizontal)">
                                      <p:cBhvr>
                                        <p:cTn id="42" dur="500"/>
                                        <p:tgtEl>
                                          <p:spTgt spid="16388">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16388">
                                            <p:txEl>
                                              <p:pRg st="7" end="7"/>
                                            </p:txEl>
                                          </p:spTgt>
                                        </p:tgtEl>
                                        <p:attrNameLst>
                                          <p:attrName>style.visibility</p:attrName>
                                        </p:attrNameLst>
                                      </p:cBhvr>
                                      <p:to>
                                        <p:strVal val="visible"/>
                                      </p:to>
                                    </p:set>
                                    <p:animEffect transition="in" filter="blinds(horizontal)">
                                      <p:cBhvr>
                                        <p:cTn id="47" dur="500"/>
                                        <p:tgtEl>
                                          <p:spTgt spid="16388">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16388">
                                            <p:txEl>
                                              <p:pRg st="8" end="8"/>
                                            </p:txEl>
                                          </p:spTgt>
                                        </p:tgtEl>
                                        <p:attrNameLst>
                                          <p:attrName>style.visibility</p:attrName>
                                        </p:attrNameLst>
                                      </p:cBhvr>
                                      <p:to>
                                        <p:strVal val="visible"/>
                                      </p:to>
                                    </p:set>
                                    <p:animEffect transition="in" filter="blinds(horizontal)">
                                      <p:cBhvr>
                                        <p:cTn id="52" dur="500"/>
                                        <p:tgtEl>
                                          <p:spTgt spid="16388">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p:bldP spid="16388"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ChangeArrowheads="1"/>
          </p:cNvSpPr>
          <p:nvPr/>
        </p:nvSpPr>
        <p:spPr bwMode="auto">
          <a:xfrm>
            <a:off x="152400" y="1447800"/>
            <a:ext cx="8763000" cy="5632311"/>
          </a:xfrm>
          <a:prstGeom prst="rect">
            <a:avLst/>
          </a:prstGeom>
          <a:noFill/>
          <a:ln w="9525">
            <a:noFill/>
            <a:miter lim="800000"/>
            <a:headEnd/>
            <a:tailEnd/>
          </a:ln>
        </p:spPr>
        <p:txBody>
          <a:bodyPr>
            <a:spAutoFit/>
          </a:bodyPr>
          <a:lstStyle/>
          <a:p>
            <a:r>
              <a:rPr lang="en-US" b="1" dirty="0"/>
              <a:t>Building Strategic Alliances</a:t>
            </a:r>
          </a:p>
          <a:p>
            <a:r>
              <a:rPr lang="en-US" dirty="0"/>
              <a:t>Kraft Foods is a founding member of the </a:t>
            </a:r>
            <a:r>
              <a:rPr lang="en-US" dirty="0">
                <a:hlinkClick r:id="rId2"/>
              </a:rPr>
              <a:t>Healthy Weight Commitment Foundation</a:t>
            </a:r>
            <a:r>
              <a:rPr lang="en-US" dirty="0"/>
              <a:t>, a coalition of 160 retailers, food and beverage manufacturers, restaurants, sporting goods and insurance companies, professional sports organizations, non-governmental organizations, trade associations and the U.S. Army, </a:t>
            </a:r>
            <a:r>
              <a:rPr lang="en-US" u="sng" dirty="0"/>
              <a:t>committed to reducing obesity in the U.S</a:t>
            </a:r>
            <a:r>
              <a:rPr lang="en-US" dirty="0"/>
              <a:t>. </a:t>
            </a:r>
            <a:endParaRPr lang="en-US" dirty="0" smtClean="0"/>
          </a:p>
          <a:p>
            <a:r>
              <a:rPr lang="en-US" dirty="0" smtClean="0"/>
              <a:t>Launched </a:t>
            </a:r>
            <a:r>
              <a:rPr lang="en-US" dirty="0"/>
              <a:t>in 2009, the foundation </a:t>
            </a:r>
            <a:r>
              <a:rPr lang="en-US" u="sng" dirty="0"/>
              <a:t>began a multi-year effort to encourage </a:t>
            </a:r>
            <a:r>
              <a:rPr lang="en-US" u="sng" dirty="0" smtClean="0"/>
              <a:t>behavioral </a:t>
            </a:r>
            <a:r>
              <a:rPr lang="en-US" u="sng" dirty="0"/>
              <a:t>change and provide tools to help consumers achieve energy balance in three critical areas: marketplace, workplace and schools. </a:t>
            </a:r>
            <a:endParaRPr lang="en-US" u="sng" dirty="0" smtClean="0"/>
          </a:p>
          <a:p>
            <a:r>
              <a:rPr lang="en-US" dirty="0" smtClean="0"/>
              <a:t>In </a:t>
            </a:r>
            <a:r>
              <a:rPr lang="en-US" dirty="0"/>
              <a:t>2010, member food and beverage companies, </a:t>
            </a:r>
            <a:r>
              <a:rPr lang="en-US" u="sng" dirty="0"/>
              <a:t>including Kraft Foods, pledged to collectively reduce 1.5 trillion calories from their products by 2015</a:t>
            </a:r>
            <a:r>
              <a:rPr lang="en-US" dirty="0"/>
              <a:t>. </a:t>
            </a:r>
            <a:endParaRPr lang="en-US" dirty="0" smtClean="0"/>
          </a:p>
          <a:p>
            <a:r>
              <a:rPr lang="en-US" dirty="0" smtClean="0"/>
              <a:t>More </a:t>
            </a:r>
            <a:r>
              <a:rPr lang="en-US" dirty="0"/>
              <a:t>recently, the Foundation launched </a:t>
            </a:r>
            <a:r>
              <a:rPr lang="en-US" dirty="0">
                <a:hlinkClick r:id="rId3"/>
              </a:rPr>
              <a:t>Together Counts™</a:t>
            </a:r>
            <a:r>
              <a:rPr lang="en-US" dirty="0"/>
              <a:t>, a nationwide campaign and social media movement to inspire families to engage in healthy activities together with the goal of balancing calories consumed with calories expended. The campaign includes both online and smart phone tools for families to join the movement and track progress compared with results in their own communities and across the U.S.</a:t>
            </a:r>
            <a:br>
              <a:rPr lang="en-US" dirty="0"/>
            </a:br>
            <a:r>
              <a:rPr lang="en-US" dirty="0"/>
              <a:t> </a:t>
            </a:r>
            <a:br>
              <a:rPr lang="en-US" dirty="0"/>
            </a:br>
            <a:r>
              <a:rPr lang="en-US" dirty="0"/>
              <a:t> </a:t>
            </a:r>
            <a:br>
              <a:rPr lang="en-US" dirty="0"/>
            </a:br>
            <a:endParaRPr lang="en-US" dirty="0"/>
          </a:p>
        </p:txBody>
      </p:sp>
      <p:sp>
        <p:nvSpPr>
          <p:cNvPr id="28675" name="TextBox 4"/>
          <p:cNvSpPr txBox="1">
            <a:spLocks noChangeArrowheads="1"/>
          </p:cNvSpPr>
          <p:nvPr/>
        </p:nvSpPr>
        <p:spPr bwMode="auto">
          <a:xfrm>
            <a:off x="152400" y="914400"/>
            <a:ext cx="4191000" cy="461963"/>
          </a:xfrm>
          <a:prstGeom prst="rect">
            <a:avLst/>
          </a:prstGeom>
          <a:noFill/>
          <a:ln w="9525">
            <a:noFill/>
            <a:miter lim="800000"/>
            <a:headEnd/>
            <a:tailEnd/>
          </a:ln>
        </p:spPr>
        <p:txBody>
          <a:bodyPr>
            <a:spAutoFit/>
          </a:bodyPr>
          <a:lstStyle/>
          <a:p>
            <a:r>
              <a:rPr lang="en-US" sz="2400" b="1" u="sng"/>
              <a:t>Kraft Food Inc.</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801688" y="590550"/>
            <a:ext cx="8229600" cy="1371600"/>
          </a:xfrm>
        </p:spPr>
        <p:txBody>
          <a:bodyPr/>
          <a:lstStyle/>
          <a:p>
            <a:r>
              <a:rPr lang="en-US" sz="3600" u="sng" smtClean="0"/>
              <a:t>Taking the Cake</a:t>
            </a:r>
          </a:p>
        </p:txBody>
      </p:sp>
      <p:sp>
        <p:nvSpPr>
          <p:cNvPr id="39939" name="Rectangle 3"/>
          <p:cNvSpPr>
            <a:spLocks noGrp="1" noChangeArrowheads="1"/>
          </p:cNvSpPr>
          <p:nvPr>
            <p:ph type="body" idx="1"/>
          </p:nvPr>
        </p:nvSpPr>
        <p:spPr/>
        <p:txBody>
          <a:bodyPr/>
          <a:lstStyle/>
          <a:p>
            <a:pPr>
              <a:lnSpc>
                <a:spcPct val="90000"/>
              </a:lnSpc>
            </a:pPr>
            <a:r>
              <a:rPr lang="en-US" sz="2800" dirty="0" smtClean="0"/>
              <a:t>Remember Southland is the third largest independent cookie company in the United States (</a:t>
            </a:r>
            <a:r>
              <a:rPr lang="en-US" sz="2800" dirty="0" err="1" smtClean="0"/>
              <a:t>mellobar</a:t>
            </a:r>
            <a:r>
              <a:rPr lang="en-US" sz="2800" dirty="0" smtClean="0"/>
              <a:t>, </a:t>
            </a:r>
            <a:r>
              <a:rPr lang="en-US" sz="2800" dirty="0" err="1" smtClean="0"/>
              <a:t>chizzlewits</a:t>
            </a:r>
            <a:r>
              <a:rPr lang="en-US" sz="2800" dirty="0" smtClean="0"/>
              <a:t> etc….)</a:t>
            </a:r>
          </a:p>
          <a:p>
            <a:pPr>
              <a:lnSpc>
                <a:spcPct val="90000"/>
              </a:lnSpc>
            </a:pPr>
            <a:r>
              <a:rPr lang="en-US" sz="2800" dirty="0" smtClean="0"/>
              <a:t>Should Peter tell CEO Ed Malanga that Southland needs to recast its product lines? Yes group! No group! Why???</a:t>
            </a:r>
          </a:p>
          <a:p>
            <a:pPr>
              <a:lnSpc>
                <a:spcPct val="90000"/>
              </a:lnSpc>
            </a:pPr>
            <a:r>
              <a:rPr lang="en-US" sz="2800" dirty="0" smtClean="0"/>
              <a:t>Trans fats issue and obesity!!!!</a:t>
            </a:r>
          </a:p>
          <a:p>
            <a:pPr>
              <a:lnSpc>
                <a:spcPct val="90000"/>
              </a:lnSpc>
            </a:pPr>
            <a:r>
              <a:rPr lang="en-US" sz="2800" dirty="0" smtClean="0"/>
              <a:t>FYI other real issues: sodium as well as fructose???</a:t>
            </a:r>
          </a:p>
          <a:p>
            <a:pPr>
              <a:lnSpc>
                <a:spcPct val="90000"/>
              </a:lnSpc>
            </a:pPr>
            <a:endParaRPr lang="en-US" sz="2800" dirty="0" smtClean="0"/>
          </a:p>
          <a:p>
            <a:pPr>
              <a:lnSpc>
                <a:spcPct val="90000"/>
              </a:lnSpc>
              <a:buFont typeface="Wingdings" pitchFamily="2" charset="2"/>
              <a:buNone/>
            </a:pPr>
            <a:endParaRPr lang="en-US" sz="2000" dirty="0" smtClean="0"/>
          </a:p>
          <a:p>
            <a:pPr>
              <a:lnSpc>
                <a:spcPct val="90000"/>
              </a:lnSpc>
              <a:buFont typeface="Wingdings" pitchFamily="2" charset="2"/>
              <a:buNone/>
            </a:pPr>
            <a:endParaRPr lang="en-US" sz="2000" dirty="0" smtClean="0"/>
          </a:p>
          <a:p>
            <a:pPr>
              <a:lnSpc>
                <a:spcPct val="90000"/>
              </a:lnSpc>
            </a:pPr>
            <a:endParaRPr lang="en-US" sz="2800" dirty="0" smtClean="0"/>
          </a:p>
          <a:p>
            <a:pPr>
              <a:lnSpc>
                <a:spcPct val="90000"/>
              </a:lnSpc>
            </a:pPr>
            <a:endParaRPr lang="en-US" sz="2800" dirty="0" smtClean="0"/>
          </a:p>
          <a:p>
            <a:pPr>
              <a:lnSpc>
                <a:spcPct val="90000"/>
              </a:lnSpc>
            </a:pPr>
            <a:endParaRPr lang="en-US" sz="2800" dirty="0" smtClean="0"/>
          </a:p>
        </p:txBody>
      </p:sp>
    </p:spTree>
    <p:extLst>
      <p:ext uri="{BB962C8B-B14F-4D97-AF65-F5344CB8AC3E}">
        <p14:creationId xmlns:p14="http://schemas.microsoft.com/office/powerpoint/2010/main" val="3033560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9939">
                                            <p:txEl>
                                              <p:pRg st="0" end="0"/>
                                            </p:txEl>
                                          </p:spTgt>
                                        </p:tgtEl>
                                        <p:attrNameLst>
                                          <p:attrName>style.visibility</p:attrName>
                                        </p:attrNameLst>
                                      </p:cBhvr>
                                      <p:to>
                                        <p:strVal val="visible"/>
                                      </p:to>
                                    </p:set>
                                    <p:animEffect transition="in" filter="blinds(horizontal)">
                                      <p:cBhvr>
                                        <p:cTn id="7" dur="500"/>
                                        <p:tgtEl>
                                          <p:spTgt spid="3993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9939">
                                            <p:txEl>
                                              <p:pRg st="1" end="1"/>
                                            </p:txEl>
                                          </p:spTgt>
                                        </p:tgtEl>
                                        <p:attrNameLst>
                                          <p:attrName>style.visibility</p:attrName>
                                        </p:attrNameLst>
                                      </p:cBhvr>
                                      <p:to>
                                        <p:strVal val="visible"/>
                                      </p:to>
                                    </p:set>
                                    <p:animEffect transition="in" filter="blinds(horizontal)">
                                      <p:cBhvr>
                                        <p:cTn id="12" dur="500"/>
                                        <p:tgtEl>
                                          <p:spTgt spid="3993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9939">
                                            <p:txEl>
                                              <p:pRg st="2" end="2"/>
                                            </p:txEl>
                                          </p:spTgt>
                                        </p:tgtEl>
                                        <p:attrNameLst>
                                          <p:attrName>style.visibility</p:attrName>
                                        </p:attrNameLst>
                                      </p:cBhvr>
                                      <p:to>
                                        <p:strVal val="visible"/>
                                      </p:to>
                                    </p:set>
                                    <p:animEffect transition="in" filter="blinds(horizontal)">
                                      <p:cBhvr>
                                        <p:cTn id="17" dur="500"/>
                                        <p:tgtEl>
                                          <p:spTgt spid="3993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9939">
                                            <p:txEl>
                                              <p:pRg st="3" end="3"/>
                                            </p:txEl>
                                          </p:spTgt>
                                        </p:tgtEl>
                                        <p:attrNameLst>
                                          <p:attrName>style.visibility</p:attrName>
                                        </p:attrNameLst>
                                      </p:cBhvr>
                                      <p:to>
                                        <p:strVal val="visible"/>
                                      </p:to>
                                    </p:set>
                                    <p:animEffect transition="in" filter="blinds(horizontal)">
                                      <p:cBhvr>
                                        <p:cTn id="22" dur="500"/>
                                        <p:tgtEl>
                                          <p:spTgt spid="3993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9"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sz="3200" dirty="0" smtClean="0"/>
              <a:t>Is Marketing Fundamentally Deceptive</a:t>
            </a:r>
            <a:r>
              <a:rPr lang="en-US" dirty="0" smtClean="0"/>
              <a:t> </a:t>
            </a:r>
          </a:p>
        </p:txBody>
      </p:sp>
      <p:sp>
        <p:nvSpPr>
          <p:cNvPr id="4099" name="Rectangle 3"/>
          <p:cNvSpPr>
            <a:spLocks noGrp="1" noChangeArrowheads="1"/>
          </p:cNvSpPr>
          <p:nvPr>
            <p:ph type="body" idx="1"/>
          </p:nvPr>
        </p:nvSpPr>
        <p:spPr/>
        <p:txBody>
          <a:bodyPr/>
          <a:lstStyle/>
          <a:p>
            <a:pPr eaLnBrk="1" hangingPunct="1">
              <a:lnSpc>
                <a:spcPct val="90000"/>
              </a:lnSpc>
            </a:pPr>
            <a:r>
              <a:rPr lang="en-US" sz="1800" dirty="0" smtClean="0"/>
              <a:t>Why do Pharmaceutical companies advertise prescription drugs to the end consumer? </a:t>
            </a:r>
          </a:p>
          <a:p>
            <a:pPr lvl="1" eaLnBrk="1" hangingPunct="1">
              <a:lnSpc>
                <a:spcPct val="90000"/>
              </a:lnSpc>
            </a:pPr>
            <a:r>
              <a:rPr lang="en-US" sz="1600" dirty="0" smtClean="0"/>
              <a:t>Is it </a:t>
            </a:r>
            <a:r>
              <a:rPr lang="en-US" sz="1600" b="1" u="sng" dirty="0" smtClean="0"/>
              <a:t>not</a:t>
            </a:r>
            <a:r>
              <a:rPr lang="en-US" sz="1600" dirty="0" smtClean="0"/>
              <a:t> the responsibility of the Physician to determine the needs of the patient and prescribe the required mediation? </a:t>
            </a:r>
          </a:p>
          <a:p>
            <a:pPr lvl="1" eaLnBrk="1" hangingPunct="1">
              <a:lnSpc>
                <a:spcPct val="90000"/>
              </a:lnSpc>
            </a:pPr>
            <a:r>
              <a:rPr lang="en-US" sz="1600" dirty="0" smtClean="0"/>
              <a:t>Is the marketing strategy of “brand development” the appropriate method for selling these types of drugs?</a:t>
            </a:r>
            <a:r>
              <a:rPr lang="en-US" sz="1800" dirty="0" smtClean="0"/>
              <a:t> </a:t>
            </a:r>
          </a:p>
          <a:p>
            <a:pPr lvl="1" eaLnBrk="1" hangingPunct="1">
              <a:lnSpc>
                <a:spcPct val="90000"/>
              </a:lnSpc>
            </a:pPr>
            <a:r>
              <a:rPr lang="en-US" sz="1600" dirty="0" smtClean="0"/>
              <a:t>Do consumers possess sufficient information to make this decision?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blinds(horizontal)">
                                      <p:cBhvr>
                                        <p:cTn id="7" dur="1000"/>
                                        <p:tgtEl>
                                          <p:spTgt spid="4098"/>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099">
                                            <p:txEl>
                                              <p:pRg st="0" end="0"/>
                                            </p:txEl>
                                          </p:spTgt>
                                        </p:tgtEl>
                                        <p:attrNameLst>
                                          <p:attrName>style.visibility</p:attrName>
                                        </p:attrNameLst>
                                      </p:cBhvr>
                                      <p:to>
                                        <p:strVal val="visible"/>
                                      </p:to>
                                    </p:set>
                                    <p:animEffect transition="in" filter="blinds(horizontal)">
                                      <p:cBhvr>
                                        <p:cTn id="12" dur="1000"/>
                                        <p:tgtEl>
                                          <p:spTgt spid="409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099">
                                            <p:txEl>
                                              <p:pRg st="1" end="1"/>
                                            </p:txEl>
                                          </p:spTgt>
                                        </p:tgtEl>
                                        <p:attrNameLst>
                                          <p:attrName>style.visibility</p:attrName>
                                        </p:attrNameLst>
                                      </p:cBhvr>
                                      <p:to>
                                        <p:strVal val="visible"/>
                                      </p:to>
                                    </p:set>
                                    <p:animEffect transition="in" filter="blinds(horizontal)">
                                      <p:cBhvr>
                                        <p:cTn id="17" dur="1000"/>
                                        <p:tgtEl>
                                          <p:spTgt spid="4099">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4099">
                                            <p:txEl>
                                              <p:pRg st="2" end="2"/>
                                            </p:txEl>
                                          </p:spTgt>
                                        </p:tgtEl>
                                        <p:attrNameLst>
                                          <p:attrName>style.visibility</p:attrName>
                                        </p:attrNameLst>
                                      </p:cBhvr>
                                      <p:to>
                                        <p:strVal val="visible"/>
                                      </p:to>
                                    </p:set>
                                    <p:animEffect transition="in" filter="blinds(horizontal)">
                                      <p:cBhvr>
                                        <p:cTn id="22" dur="1000"/>
                                        <p:tgtEl>
                                          <p:spTgt spid="4099">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4099">
                                            <p:txEl>
                                              <p:pRg st="3" end="3"/>
                                            </p:txEl>
                                          </p:spTgt>
                                        </p:tgtEl>
                                        <p:attrNameLst>
                                          <p:attrName>style.visibility</p:attrName>
                                        </p:attrNameLst>
                                      </p:cBhvr>
                                      <p:to>
                                        <p:strVal val="visible"/>
                                      </p:to>
                                    </p:set>
                                    <p:animEffect transition="in" filter="blinds(horizontal)">
                                      <p:cBhvr>
                                        <p:cTn id="27" dur="1000"/>
                                        <p:tgtEl>
                                          <p:spTgt spid="409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1600200"/>
            <a:ext cx="8229600" cy="1371600"/>
          </a:xfrm>
        </p:spPr>
        <p:txBody>
          <a:bodyPr/>
          <a:lstStyle/>
          <a:p>
            <a:pPr algn="ctr"/>
            <a:r>
              <a:rPr lang="en-US" sz="4000" u="sng" smtClean="0"/>
              <a:t>SUBLIMINAL ADVERTISING</a:t>
            </a:r>
            <a:r>
              <a:rPr lang="en-US" sz="4000" smtClean="0"/>
              <a:t/>
            </a:r>
            <a:br>
              <a:rPr lang="en-US" sz="4000" smtClean="0"/>
            </a:br>
            <a:r>
              <a:rPr lang="en-US" sz="4000" smtClean="0"/>
              <a:t/>
            </a:r>
            <a:br>
              <a:rPr lang="en-US" sz="4000" smtClean="0"/>
            </a:br>
            <a:r>
              <a:rPr lang="en-US" sz="3600" smtClean="0"/>
              <a:t>Acceptable Business Practice or Not?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4"/>
          <p:cNvPicPr>
            <a:picLocks noChangeAspect="1" noChangeArrowheads="1"/>
          </p:cNvPicPr>
          <p:nvPr/>
        </p:nvPicPr>
        <p:blipFill>
          <a:blip r:embed="rId2" cstate="print"/>
          <a:srcRect/>
          <a:stretch>
            <a:fillRect/>
          </a:stretch>
        </p:blipFill>
        <p:spPr bwMode="auto">
          <a:xfrm>
            <a:off x="2111375" y="2038350"/>
            <a:ext cx="5943600" cy="4448175"/>
          </a:xfrm>
          <a:prstGeom prst="rect">
            <a:avLst/>
          </a:prstGeom>
          <a:noFill/>
          <a:ln w="9525">
            <a:noFill/>
            <a:miter lim="800000"/>
            <a:headEnd/>
            <a:tailEnd/>
          </a:ln>
        </p:spPr>
      </p:pic>
      <p:sp>
        <p:nvSpPr>
          <p:cNvPr id="7171" name="Rectangle 5"/>
          <p:cNvSpPr>
            <a:spLocks noGrp="1" noChangeArrowheads="1"/>
          </p:cNvSpPr>
          <p:nvPr>
            <p:ph type="title"/>
          </p:nvPr>
        </p:nvSpPr>
        <p:spPr>
          <a:xfrm>
            <a:off x="457200" y="914400"/>
            <a:ext cx="8229600" cy="685800"/>
          </a:xfrm>
          <a:noFill/>
        </p:spPr>
        <p:txBody>
          <a:bodyPr/>
          <a:lstStyle/>
          <a:p>
            <a:pPr algn="ctr"/>
            <a:r>
              <a:rPr lang="en-US" u="sng" smtClean="0"/>
              <a:t>SUBLIMINAL ADVERTISING</a:t>
            </a:r>
            <a:r>
              <a:rPr lang="en-US" smtClean="0"/>
              <a:t/>
            </a:r>
            <a:br>
              <a:rPr lang="en-US" smtClean="0"/>
            </a:br>
            <a:r>
              <a:rPr lang="en-US" sz="3600" smtClean="0"/>
              <a:t>Acceptable Business Practice or Not?</a:t>
            </a:r>
          </a:p>
        </p:txBody>
      </p:sp>
      <p:sp>
        <p:nvSpPr>
          <p:cNvPr id="7172" name="Rectangle 6"/>
          <p:cNvSpPr>
            <a:spLocks noChangeArrowheads="1"/>
          </p:cNvSpPr>
          <p:nvPr/>
        </p:nvSpPr>
        <p:spPr bwMode="auto">
          <a:xfrm>
            <a:off x="2209800" y="3048000"/>
            <a:ext cx="2209800" cy="1905000"/>
          </a:xfrm>
          <a:prstGeom prst="rect">
            <a:avLst/>
          </a:prstGeom>
          <a:solidFill>
            <a:schemeClr val="bg1"/>
          </a:solidFill>
          <a:ln w="9525">
            <a:noFill/>
            <a:miter lim="800000"/>
            <a:headEnd/>
            <a:tailEnd/>
          </a:ln>
        </p:spPr>
        <p:txBody>
          <a:bodyPr wrap="none" anchor="ctr"/>
          <a:lstStyle/>
          <a:p>
            <a:endParaRPr lang="en-US"/>
          </a:p>
        </p:txBody>
      </p:sp>
      <p:sp>
        <p:nvSpPr>
          <p:cNvPr id="7173" name="Rectangle 7"/>
          <p:cNvSpPr>
            <a:spLocks noChangeArrowheads="1"/>
          </p:cNvSpPr>
          <p:nvPr/>
        </p:nvSpPr>
        <p:spPr bwMode="auto">
          <a:xfrm>
            <a:off x="4800600" y="4114800"/>
            <a:ext cx="304800" cy="152400"/>
          </a:xfrm>
          <a:prstGeom prst="rect">
            <a:avLst/>
          </a:prstGeom>
          <a:solidFill>
            <a:schemeClr val="bg1"/>
          </a:solidFill>
          <a:ln w="9525">
            <a:noFill/>
            <a:miter lim="800000"/>
            <a:headEnd/>
            <a:tailEnd/>
          </a:ln>
        </p:spPr>
        <p:txBody>
          <a:bodyPr wrap="none" anchor="ctr"/>
          <a:lstStyle/>
          <a:p>
            <a:endParaRPr lang="en-US"/>
          </a:p>
        </p:txBody>
      </p:sp>
      <p:sp>
        <p:nvSpPr>
          <p:cNvPr id="7174" name="Rectangle 8"/>
          <p:cNvSpPr>
            <a:spLocks noChangeArrowheads="1"/>
          </p:cNvSpPr>
          <p:nvPr/>
        </p:nvSpPr>
        <p:spPr bwMode="auto">
          <a:xfrm>
            <a:off x="4953000" y="4343400"/>
            <a:ext cx="381000" cy="152400"/>
          </a:xfrm>
          <a:prstGeom prst="rect">
            <a:avLst/>
          </a:prstGeom>
          <a:solidFill>
            <a:schemeClr val="bg1"/>
          </a:solidFill>
          <a:ln w="9525">
            <a:noFill/>
            <a:miter lim="800000"/>
            <a:headEnd/>
            <a:tailEnd/>
          </a:ln>
        </p:spPr>
        <p:txBody>
          <a:bodyPr wrap="none" anchor="ctr"/>
          <a:lstStyle/>
          <a:p>
            <a:endParaRPr lang="en-US"/>
          </a:p>
        </p:txBody>
      </p:sp>
      <p:sp>
        <p:nvSpPr>
          <p:cNvPr id="7175" name="Rectangle 9"/>
          <p:cNvSpPr>
            <a:spLocks noChangeArrowheads="1"/>
          </p:cNvSpPr>
          <p:nvPr/>
        </p:nvSpPr>
        <p:spPr bwMode="auto">
          <a:xfrm>
            <a:off x="5791200" y="3124200"/>
            <a:ext cx="381000" cy="152400"/>
          </a:xfrm>
          <a:prstGeom prst="rect">
            <a:avLst/>
          </a:prstGeom>
          <a:solidFill>
            <a:schemeClr val="bg1"/>
          </a:solidFill>
          <a:ln w="9525">
            <a:noFill/>
            <a:miter lim="800000"/>
            <a:headEnd/>
            <a:tailEnd/>
          </a:ln>
        </p:spPr>
        <p:txBody>
          <a:bodyPr wrap="none" anchor="ctr"/>
          <a:lstStyle/>
          <a:p>
            <a:endParaRPr lang="en-US"/>
          </a:p>
        </p:txBody>
      </p:sp>
      <p:sp>
        <p:nvSpPr>
          <p:cNvPr id="7176" name="Rectangle 11"/>
          <p:cNvSpPr>
            <a:spLocks noChangeArrowheads="1"/>
          </p:cNvSpPr>
          <p:nvPr/>
        </p:nvSpPr>
        <p:spPr bwMode="auto">
          <a:xfrm>
            <a:off x="5943600" y="4114800"/>
            <a:ext cx="381000" cy="304800"/>
          </a:xfrm>
          <a:prstGeom prst="rect">
            <a:avLst/>
          </a:prstGeom>
          <a:solidFill>
            <a:schemeClr val="bg1"/>
          </a:solidFill>
          <a:ln w="9525">
            <a:noFill/>
            <a:miter lim="800000"/>
            <a:headEnd/>
            <a:tailEnd/>
          </a:ln>
        </p:spPr>
        <p:txBody>
          <a:bodyPr wrap="none" anchor="ctr"/>
          <a:lstStyle/>
          <a:p>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2" cstate="print"/>
          <a:srcRect/>
          <a:stretch>
            <a:fillRect/>
          </a:stretch>
        </p:blipFill>
        <p:spPr bwMode="auto">
          <a:xfrm>
            <a:off x="2111375" y="2038350"/>
            <a:ext cx="5943600" cy="4448175"/>
          </a:xfrm>
          <a:prstGeom prst="rect">
            <a:avLst/>
          </a:prstGeom>
          <a:noFill/>
          <a:ln w="9525">
            <a:noFill/>
            <a:miter lim="800000"/>
            <a:headEnd/>
            <a:tailEnd/>
          </a:ln>
        </p:spPr>
      </p:pic>
      <p:sp>
        <p:nvSpPr>
          <p:cNvPr id="8195" name="Rectangle 3"/>
          <p:cNvSpPr>
            <a:spLocks noGrp="1" noChangeArrowheads="1"/>
          </p:cNvSpPr>
          <p:nvPr>
            <p:ph type="title"/>
          </p:nvPr>
        </p:nvSpPr>
        <p:spPr>
          <a:xfrm>
            <a:off x="457200" y="914400"/>
            <a:ext cx="8229600" cy="685800"/>
          </a:xfrm>
          <a:noFill/>
        </p:spPr>
        <p:txBody>
          <a:bodyPr/>
          <a:lstStyle/>
          <a:p>
            <a:pPr algn="ctr"/>
            <a:r>
              <a:rPr lang="en-US" u="sng" smtClean="0"/>
              <a:t>SUBLIMINAL ADVERTISING</a:t>
            </a:r>
            <a:r>
              <a:rPr lang="en-US" smtClean="0"/>
              <a:t/>
            </a:r>
            <a:br>
              <a:rPr lang="en-US" smtClean="0"/>
            </a:br>
            <a:r>
              <a:rPr lang="en-US" sz="3600" smtClean="0"/>
              <a:t>Acceptable Business Practice or Not?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4" descr="SubliminalMoney2"/>
          <p:cNvPicPr>
            <a:picLocks noChangeAspect="1" noChangeArrowheads="1"/>
          </p:cNvPicPr>
          <p:nvPr/>
        </p:nvPicPr>
        <p:blipFill>
          <a:blip r:embed="rId2" cstate="print"/>
          <a:srcRect/>
          <a:stretch>
            <a:fillRect/>
          </a:stretch>
        </p:blipFill>
        <p:spPr bwMode="auto">
          <a:xfrm>
            <a:off x="1295400" y="2209800"/>
            <a:ext cx="6667500" cy="3800475"/>
          </a:xfrm>
          <a:prstGeom prst="rect">
            <a:avLst/>
          </a:prstGeom>
          <a:noFill/>
          <a:ln w="9525">
            <a:noFill/>
            <a:miter lim="800000"/>
            <a:headEnd/>
            <a:tailEnd/>
          </a:ln>
        </p:spPr>
      </p:pic>
      <p:sp>
        <p:nvSpPr>
          <p:cNvPr id="9219" name="Rectangle 5"/>
          <p:cNvSpPr>
            <a:spLocks noGrp="1" noChangeArrowheads="1"/>
          </p:cNvSpPr>
          <p:nvPr>
            <p:ph type="title"/>
          </p:nvPr>
        </p:nvSpPr>
        <p:spPr>
          <a:xfrm>
            <a:off x="457200" y="914400"/>
            <a:ext cx="8229600" cy="685800"/>
          </a:xfrm>
          <a:noFill/>
        </p:spPr>
        <p:txBody>
          <a:bodyPr/>
          <a:lstStyle/>
          <a:p>
            <a:pPr algn="ctr"/>
            <a:r>
              <a:rPr lang="en-US" u="sng" smtClean="0"/>
              <a:t>SUBLIMINAL ADVERTISING</a:t>
            </a:r>
            <a:r>
              <a:rPr lang="en-US" smtClean="0"/>
              <a:t/>
            </a:r>
            <a:br>
              <a:rPr lang="en-US" smtClean="0"/>
            </a:br>
            <a:r>
              <a:rPr lang="en-US" sz="3600" smtClean="0"/>
              <a:t>Acceptable Business Practice or Not?</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p:cNvPicPr>
            <a:picLocks noGrp="1" noChangeAspect="1" noChangeArrowheads="1"/>
          </p:cNvPicPr>
          <p:nvPr>
            <p:ph idx="1"/>
          </p:nvPr>
        </p:nvPicPr>
        <p:blipFill>
          <a:blip r:embed="rId2" cstate="print"/>
          <a:srcRect/>
          <a:stretch>
            <a:fillRect/>
          </a:stretch>
        </p:blipFill>
        <p:spPr>
          <a:xfrm>
            <a:off x="3211513" y="1981200"/>
            <a:ext cx="2720975" cy="3886200"/>
          </a:xfrm>
          <a:noFill/>
        </p:spPr>
      </p:pic>
      <p:sp>
        <p:nvSpPr>
          <p:cNvPr id="10243" name="Rectangle 5"/>
          <p:cNvSpPr>
            <a:spLocks noGrp="1" noChangeArrowheads="1"/>
          </p:cNvSpPr>
          <p:nvPr>
            <p:ph type="title"/>
          </p:nvPr>
        </p:nvSpPr>
        <p:spPr>
          <a:xfrm>
            <a:off x="457200" y="914400"/>
            <a:ext cx="8229600" cy="685800"/>
          </a:xfrm>
          <a:noFill/>
        </p:spPr>
        <p:txBody>
          <a:bodyPr/>
          <a:lstStyle/>
          <a:p>
            <a:pPr algn="ctr"/>
            <a:r>
              <a:rPr lang="en-US" u="sng" smtClean="0"/>
              <a:t>SUBLIMINAL ADVERTISING</a:t>
            </a:r>
            <a:r>
              <a:rPr lang="en-US" smtClean="0"/>
              <a:t/>
            </a:r>
            <a:br>
              <a:rPr lang="en-US" smtClean="0"/>
            </a:br>
            <a:r>
              <a:rPr lang="en-US" sz="3600" smtClean="0"/>
              <a:t>Acceptable Business Practice or Not?</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4" descr="subliminal4a"/>
          <p:cNvPicPr>
            <a:picLocks noGrp="1" noChangeAspect="1" noChangeArrowheads="1"/>
          </p:cNvPicPr>
          <p:nvPr>
            <p:ph type="title"/>
          </p:nvPr>
        </p:nvPicPr>
        <p:blipFill>
          <a:blip r:embed="rId2" cstate="print"/>
          <a:srcRect/>
          <a:stretch>
            <a:fillRect/>
          </a:stretch>
        </p:blipFill>
        <p:spPr>
          <a:xfrm>
            <a:off x="1752600" y="1885950"/>
            <a:ext cx="5334000" cy="4495800"/>
          </a:xfrm>
        </p:spPr>
      </p:pic>
      <p:sp>
        <p:nvSpPr>
          <p:cNvPr id="11267" name="Rectangle 5"/>
          <p:cNvSpPr>
            <a:spLocks noChangeArrowheads="1"/>
          </p:cNvSpPr>
          <p:nvPr/>
        </p:nvSpPr>
        <p:spPr bwMode="auto">
          <a:xfrm>
            <a:off x="457200" y="914400"/>
            <a:ext cx="8229600" cy="685800"/>
          </a:xfrm>
          <a:prstGeom prst="rect">
            <a:avLst/>
          </a:prstGeom>
          <a:noFill/>
          <a:ln w="9525">
            <a:noFill/>
            <a:miter lim="800000"/>
            <a:headEnd/>
            <a:tailEnd/>
          </a:ln>
        </p:spPr>
        <p:txBody>
          <a:bodyPr anchor="ctr"/>
          <a:lstStyle/>
          <a:p>
            <a:pPr algn="ctr"/>
            <a:r>
              <a:rPr lang="en-US" sz="4400" u="sng"/>
              <a:t>SUBLIMINAL ADVERTISING</a:t>
            </a:r>
            <a:r>
              <a:rPr lang="en-US" sz="4400"/>
              <a:t/>
            </a:r>
            <a:br>
              <a:rPr lang="en-US" sz="4400"/>
            </a:br>
            <a:r>
              <a:rPr lang="en-US" sz="3600"/>
              <a:t>Acceptable Business Practice or Not?</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ixel">
  <a:themeElements>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Pixe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Pixel</Template>
  <TotalTime>14710</TotalTime>
  <Words>1281</Words>
  <Application>Microsoft Office PowerPoint</Application>
  <PresentationFormat>On-screen Show (4:3)</PresentationFormat>
  <Paragraphs>87</Paragraphs>
  <Slides>27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Arial</vt:lpstr>
      <vt:lpstr>Arial Black</vt:lpstr>
      <vt:lpstr>Times New Roman</vt:lpstr>
      <vt:lpstr>Wingdings</vt:lpstr>
      <vt:lpstr>Pixel</vt:lpstr>
      <vt:lpstr>MBA 691 Business Ethics</vt:lpstr>
      <vt:lpstr>PowerPoint Presentation</vt:lpstr>
      <vt:lpstr>Is Marketing Fundamentally Deceptive </vt:lpstr>
      <vt:lpstr>SUBLIMINAL ADVERTISING  Acceptable Business Practice or Not?</vt:lpstr>
      <vt:lpstr>SUBLIMINAL ADVERTISING Acceptable Business Practice or Not?</vt:lpstr>
      <vt:lpstr>SUBLIMINAL ADVERTISING Acceptable Business Practice or Not?</vt:lpstr>
      <vt:lpstr>SUBLIMINAL ADVERTISING Acceptable Business Practice or Not?</vt:lpstr>
      <vt:lpstr>SUBLIMINAL ADVERTISING Acceptable Business Practice or Not?</vt:lpstr>
      <vt:lpstr>PowerPoint Presentation</vt:lpstr>
      <vt:lpstr>SUBLIMINAL ADVERTISING Acceptable Business Practice or Not?</vt:lpstr>
      <vt:lpstr>SUBLIMINAL ADVERTISING Acceptable Business Practice or Not?</vt:lpstr>
      <vt:lpstr>SUBLIMINAL ADVERTISING Acceptable Business Practice or Not?</vt:lpstr>
      <vt:lpstr>SUBLIMINAL ADVERTISING Acceptable Business Practice or Not?</vt:lpstr>
      <vt:lpstr>SUBLIMINAL ADVERTISING Acceptable Business Practice or Not?</vt:lpstr>
      <vt:lpstr>SUBLIMINAL ADVERTISING Acceptable Business Practice or Not?</vt:lpstr>
      <vt:lpstr>SUBLIMINAL ADVERTISING Acceptable Business Practice or Not?</vt:lpstr>
      <vt:lpstr>And Now, a Word from Our Sponsor</vt:lpstr>
      <vt:lpstr>Obesity in Children</vt:lpstr>
      <vt:lpstr>Obesity in Children </vt:lpstr>
      <vt:lpstr>Obesity in Children &amp; Adults </vt:lpstr>
      <vt:lpstr>Kraft Foods Fight Against Obesity</vt:lpstr>
      <vt:lpstr>Kraft Foods Fight Against Obesity</vt:lpstr>
      <vt:lpstr>Kraft Foods Fight Against Obesity</vt:lpstr>
      <vt:lpstr>Kraft Foods Fight Against Obesity “Consumers versus Business”</vt:lpstr>
      <vt:lpstr>Kraft Foods Fight Against Obesity</vt:lpstr>
      <vt:lpstr>PowerPoint Presentation</vt:lpstr>
      <vt:lpstr>Taking the Cake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Michael J. Masters</dc:creator>
  <cp:lastModifiedBy>Michael J. Masters</cp:lastModifiedBy>
  <cp:revision>560</cp:revision>
  <cp:lastPrinted>2015-07-13T19:41:51Z</cp:lastPrinted>
  <dcterms:created xsi:type="dcterms:W3CDTF">1601-01-01T00:00:00Z</dcterms:created>
  <dcterms:modified xsi:type="dcterms:W3CDTF">2015-07-13T19:54:16Z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