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36"/>
  </p:notesMasterIdLst>
  <p:sldIdLst>
    <p:sldId id="256" r:id="rId2"/>
    <p:sldId id="291" r:id="rId3"/>
    <p:sldId id="292" r:id="rId4"/>
    <p:sldId id="280" r:id="rId5"/>
    <p:sldId id="281" r:id="rId6"/>
    <p:sldId id="279" r:id="rId7"/>
    <p:sldId id="283" r:id="rId8"/>
    <p:sldId id="261" r:id="rId9"/>
    <p:sldId id="262" r:id="rId10"/>
    <p:sldId id="263" r:id="rId11"/>
    <p:sldId id="264" r:id="rId12"/>
    <p:sldId id="258" r:id="rId13"/>
    <p:sldId id="260" r:id="rId14"/>
    <p:sldId id="259" r:id="rId15"/>
    <p:sldId id="287" r:id="rId16"/>
    <p:sldId id="269" r:id="rId17"/>
    <p:sldId id="271" r:id="rId18"/>
    <p:sldId id="303" r:id="rId19"/>
    <p:sldId id="276" r:id="rId20"/>
    <p:sldId id="284" r:id="rId21"/>
    <p:sldId id="301" r:id="rId22"/>
    <p:sldId id="302" r:id="rId23"/>
    <p:sldId id="289" r:id="rId24"/>
    <p:sldId id="293" r:id="rId25"/>
    <p:sldId id="294" r:id="rId26"/>
    <p:sldId id="295" r:id="rId27"/>
    <p:sldId id="285" r:id="rId28"/>
    <p:sldId id="286" r:id="rId29"/>
    <p:sldId id="288" r:id="rId30"/>
    <p:sldId id="300" r:id="rId31"/>
    <p:sldId id="297" r:id="rId32"/>
    <p:sldId id="298" r:id="rId33"/>
    <p:sldId id="290" r:id="rId34"/>
    <p:sldId id="299" r:id="rId35"/>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15" autoAdjust="0"/>
    <p:restoredTop sz="86364" autoAdjust="0"/>
  </p:normalViewPr>
  <p:slideViewPr>
    <p:cSldViewPr showGuides="1">
      <p:cViewPr varScale="1">
        <p:scale>
          <a:sx n="97" d="100"/>
          <a:sy n="97" d="100"/>
        </p:scale>
        <p:origin x="246" y="84"/>
      </p:cViewPr>
      <p:guideLst>
        <p:guide orient="horz" pos="2160"/>
        <p:guide pos="2880"/>
      </p:guideLst>
    </p:cSldViewPr>
  </p:slideViewPr>
  <p:outlineViewPr>
    <p:cViewPr>
      <p:scale>
        <a:sx n="33" d="100"/>
        <a:sy n="33" d="100"/>
      </p:scale>
      <p:origin x="0" y="2125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eaLnBrk="1" hangingPunct="1">
              <a:defRPr sz="1200">
                <a:cs typeface="+mn-cs"/>
              </a:defRPr>
            </a:lvl1pPr>
          </a:lstStyle>
          <a:p>
            <a:pPr>
              <a:defRPr/>
            </a:pPr>
            <a:endParaRPr lang="en-US"/>
          </a:p>
        </p:txBody>
      </p:sp>
      <p:sp>
        <p:nvSpPr>
          <p:cNvPr id="23555" name="Rectangle 3"/>
          <p:cNvSpPr>
            <a:spLocks noGrp="1" noChangeArrowheads="1"/>
          </p:cNvSpPr>
          <p:nvPr>
            <p:ph type="dt" idx="1"/>
          </p:nvPr>
        </p:nvSpPr>
        <p:spPr bwMode="auto">
          <a:xfrm>
            <a:off x="3978132"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eaLnBrk="1" hangingPunct="1">
              <a:defRPr sz="1200">
                <a:cs typeface="+mn-cs"/>
              </a:defRPr>
            </a:lvl1pPr>
          </a:lstStyle>
          <a:p>
            <a:pPr>
              <a:defRPr/>
            </a:pPr>
            <a:endParaRPr lang="en-US"/>
          </a:p>
        </p:txBody>
      </p:sp>
      <p:sp>
        <p:nvSpPr>
          <p:cNvPr id="28676"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p:spPr>
      </p:sp>
      <p:sp>
        <p:nvSpPr>
          <p:cNvPr id="23557" name="Rectangle 5"/>
          <p:cNvSpPr>
            <a:spLocks noGrp="1" noChangeArrowheads="1"/>
          </p:cNvSpPr>
          <p:nvPr>
            <p:ph type="body" sz="quarter" idx="3"/>
          </p:nvPr>
        </p:nvSpPr>
        <p:spPr bwMode="auto">
          <a:xfrm>
            <a:off x="702310" y="4421823"/>
            <a:ext cx="5618480" cy="418909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3558" name="Rectangle 6"/>
          <p:cNvSpPr>
            <a:spLocks noGrp="1" noChangeArrowheads="1"/>
          </p:cNvSpPr>
          <p:nvPr>
            <p:ph type="ftr" sz="quarter" idx="4"/>
          </p:nvPr>
        </p:nvSpPr>
        <p:spPr bwMode="auto">
          <a:xfrm>
            <a:off x="0" y="8842029"/>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eaLnBrk="1" hangingPunct="1">
              <a:defRPr sz="1200">
                <a:cs typeface="+mn-cs"/>
              </a:defRPr>
            </a:lvl1pPr>
          </a:lstStyle>
          <a:p>
            <a:pPr>
              <a:defRPr/>
            </a:pPr>
            <a:endParaRPr lang="en-US"/>
          </a:p>
        </p:txBody>
      </p:sp>
      <p:sp>
        <p:nvSpPr>
          <p:cNvPr id="23559" name="Rectangle 7"/>
          <p:cNvSpPr>
            <a:spLocks noGrp="1" noChangeArrowheads="1"/>
          </p:cNvSpPr>
          <p:nvPr>
            <p:ph type="sldNum" sz="quarter" idx="5"/>
          </p:nvPr>
        </p:nvSpPr>
        <p:spPr bwMode="auto">
          <a:xfrm>
            <a:off x="3978132" y="8842029"/>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eaLnBrk="1" hangingPunct="1">
              <a:defRPr sz="1200">
                <a:cs typeface="+mn-cs"/>
              </a:defRPr>
            </a:lvl1pPr>
          </a:lstStyle>
          <a:p>
            <a:pPr>
              <a:defRPr/>
            </a:pPr>
            <a:fld id="{4726DDDE-AC2B-4476-A730-A52399444C9E}" type="slidenum">
              <a:rPr lang="en-US"/>
              <a:pPr>
                <a:defRPr/>
              </a:pPr>
              <a:t>‹#›</a:t>
            </a:fld>
            <a:endParaRPr lang="en-US"/>
          </a:p>
        </p:txBody>
      </p:sp>
    </p:spTree>
    <p:extLst>
      <p:ext uri="{BB962C8B-B14F-4D97-AF65-F5344CB8AC3E}">
        <p14:creationId xmlns:p14="http://schemas.microsoft.com/office/powerpoint/2010/main" val="27778940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726DDDE-AC2B-4476-A730-A52399444C9E}" type="slidenum">
              <a:rPr lang="en-US" smtClean="0"/>
              <a:pPr>
                <a:defRPr/>
              </a:pPr>
              <a:t>1</a:t>
            </a:fld>
            <a:endParaRPr lang="en-US"/>
          </a:p>
        </p:txBody>
      </p:sp>
    </p:spTree>
    <p:extLst>
      <p:ext uri="{BB962C8B-B14F-4D97-AF65-F5344CB8AC3E}">
        <p14:creationId xmlns:p14="http://schemas.microsoft.com/office/powerpoint/2010/main" val="2784675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726DDDE-AC2B-4476-A730-A52399444C9E}" type="slidenum">
              <a:rPr lang="en-US" smtClean="0"/>
              <a:pPr>
                <a:defRPr/>
              </a:pPr>
              <a:t>12</a:t>
            </a:fld>
            <a:endParaRPr lang="en-US"/>
          </a:p>
        </p:txBody>
      </p:sp>
    </p:spTree>
    <p:extLst>
      <p:ext uri="{BB962C8B-B14F-4D97-AF65-F5344CB8AC3E}">
        <p14:creationId xmlns:p14="http://schemas.microsoft.com/office/powerpoint/2010/main" val="2576074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726DDDE-AC2B-4476-A730-A52399444C9E}" type="slidenum">
              <a:rPr lang="en-US" smtClean="0"/>
              <a:pPr>
                <a:defRPr/>
              </a:pPr>
              <a:t>22</a:t>
            </a:fld>
            <a:endParaRPr lang="en-US"/>
          </a:p>
        </p:txBody>
      </p:sp>
    </p:spTree>
    <p:extLst>
      <p:ext uri="{BB962C8B-B14F-4D97-AF65-F5344CB8AC3E}">
        <p14:creationId xmlns:p14="http://schemas.microsoft.com/office/powerpoint/2010/main" val="2201742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726DDDE-AC2B-4476-A730-A52399444C9E}" type="slidenum">
              <a:rPr lang="en-US" smtClean="0"/>
              <a:pPr>
                <a:defRPr/>
              </a:pPr>
              <a:t>25</a:t>
            </a:fld>
            <a:endParaRPr lang="en-US"/>
          </a:p>
        </p:txBody>
      </p:sp>
    </p:spTree>
    <p:extLst>
      <p:ext uri="{BB962C8B-B14F-4D97-AF65-F5344CB8AC3E}">
        <p14:creationId xmlns:p14="http://schemas.microsoft.com/office/powerpoint/2010/main" val="162096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726DDDE-AC2B-4476-A730-A52399444C9E}" type="slidenum">
              <a:rPr lang="en-US" smtClean="0"/>
              <a:pPr>
                <a:defRPr/>
              </a:pPr>
              <a:t>26</a:t>
            </a:fld>
            <a:endParaRPr lang="en-US"/>
          </a:p>
        </p:txBody>
      </p:sp>
    </p:spTree>
    <p:extLst>
      <p:ext uri="{BB962C8B-B14F-4D97-AF65-F5344CB8AC3E}">
        <p14:creationId xmlns:p14="http://schemas.microsoft.com/office/powerpoint/2010/main" val="20923730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726DDDE-AC2B-4476-A730-A52399444C9E}" type="slidenum">
              <a:rPr lang="en-US" smtClean="0"/>
              <a:pPr>
                <a:defRPr/>
              </a:pPr>
              <a:t>32</a:t>
            </a:fld>
            <a:endParaRPr lang="en-US"/>
          </a:p>
        </p:txBody>
      </p:sp>
    </p:spTree>
    <p:extLst>
      <p:ext uri="{BB962C8B-B14F-4D97-AF65-F5344CB8AC3E}">
        <p14:creationId xmlns:p14="http://schemas.microsoft.com/office/powerpoint/2010/main" val="519727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CA" sz="2400">
                <a:latin typeface="Times New Roman" pitchFamily="18" charset="0"/>
                <a:cs typeface="+mn-cs"/>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defRPr/>
              </a:pPr>
              <a:endParaRPr lang="en-CA" sz="2400">
                <a:latin typeface="Times New Roman" pitchFamily="18" charset="0"/>
                <a:cs typeface="+mn-cs"/>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defRPr/>
                </a:pPr>
                <a:endParaRPr lang="en-CA" sz="2400">
                  <a:latin typeface="Times New Roman" pitchFamily="18" charset="0"/>
                  <a:cs typeface="+mn-cs"/>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defRPr/>
                </a:pPr>
                <a:endParaRPr lang="en-CA" sz="2400">
                  <a:latin typeface="Times New Roman" pitchFamily="18" charset="0"/>
                  <a:cs typeface="+mn-cs"/>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defRPr/>
                </a:pPr>
                <a:endParaRPr lang="en-CA" sz="2400">
                  <a:latin typeface="Times New Roman" pitchFamily="18" charset="0"/>
                  <a:cs typeface="+mn-cs"/>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defRPr/>
                </a:pPr>
                <a:endParaRPr lang="en-CA" sz="2400">
                  <a:latin typeface="Times New Roman" pitchFamily="18" charset="0"/>
                  <a:cs typeface="+mn-cs"/>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defRPr/>
                </a:pPr>
                <a:endParaRPr lang="en-CA" sz="2400">
                  <a:latin typeface="Times New Roman" pitchFamily="18" charset="0"/>
                  <a:cs typeface="+mn-cs"/>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defRPr/>
                </a:pPr>
                <a:endParaRPr lang="en-CA" sz="2400">
                  <a:latin typeface="Times New Roman" pitchFamily="18" charset="0"/>
                  <a:cs typeface="+mn-cs"/>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defRPr/>
                </a:pPr>
                <a:endParaRPr lang="en-CA" sz="2400">
                  <a:latin typeface="Times New Roman" pitchFamily="18" charset="0"/>
                  <a:cs typeface="+mn-cs"/>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defRPr/>
                </a:pPr>
                <a:endParaRPr lang="en-CA" sz="2400">
                  <a:latin typeface="Times New Roman" pitchFamily="18" charset="0"/>
                  <a:cs typeface="+mn-cs"/>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defRPr/>
                </a:pPr>
                <a:endParaRPr lang="en-CA" sz="2400">
                  <a:latin typeface="Times New Roman" pitchFamily="18" charset="0"/>
                  <a:cs typeface="+mn-cs"/>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defRPr/>
                </a:pPr>
                <a:endParaRPr lang="en-CA" sz="2400">
                  <a:latin typeface="Times New Roman" pitchFamily="18" charset="0"/>
                  <a:cs typeface="+mn-cs"/>
                </a:endParaRPr>
              </a:p>
            </p:txBody>
          </p:sp>
        </p:grpSp>
      </p:grpSp>
      <p:sp>
        <p:nvSpPr>
          <p:cNvPr id="13331"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13332"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endParaRPr lang="en-US"/>
          </a:p>
        </p:txBody>
      </p:sp>
      <p:sp>
        <p:nvSpPr>
          <p:cNvPr id="19" name="Rectangle 17"/>
          <p:cNvSpPr>
            <a:spLocks noGrp="1" noChangeArrowheads="1"/>
          </p:cNvSpPr>
          <p:nvPr>
            <p:ph type="ftr" sz="quarter" idx="11"/>
          </p:nvPr>
        </p:nvSpPr>
        <p:spPr/>
        <p:txBody>
          <a:bodyPr/>
          <a:lstStyle>
            <a:lvl1pPr>
              <a:defRPr/>
            </a:lvl1pPr>
          </a:lstStyle>
          <a:p>
            <a:pPr>
              <a:defRPr/>
            </a:pPr>
            <a:endParaRPr lang="en-US"/>
          </a:p>
        </p:txBody>
      </p:sp>
      <p:sp>
        <p:nvSpPr>
          <p:cNvPr id="20" name="Rectangle 18"/>
          <p:cNvSpPr>
            <a:spLocks noGrp="1" noChangeArrowheads="1"/>
          </p:cNvSpPr>
          <p:nvPr>
            <p:ph type="sldNum" sz="quarter" idx="12"/>
          </p:nvPr>
        </p:nvSpPr>
        <p:spPr/>
        <p:txBody>
          <a:bodyPr/>
          <a:lstStyle>
            <a:lvl1pPr>
              <a:defRPr/>
            </a:lvl1pPr>
          </a:lstStyle>
          <a:p>
            <a:pPr>
              <a:defRPr/>
            </a:pPr>
            <a:fld id="{75DB5486-245F-4863-80D6-15AFCC29414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0FB402C5-C9E0-4292-B4CA-505906D5A915}"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CBA361A6-047D-45AB-97FE-6D41BE65877E}"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CA"/>
          </a:p>
        </p:txBody>
      </p:sp>
      <p:sp>
        <p:nvSpPr>
          <p:cNvPr id="3" name="SmartArt Placeholder 2"/>
          <p:cNvSpPr>
            <a:spLocks noGrp="1"/>
          </p:cNvSpPr>
          <p:nvPr>
            <p:ph type="dgm" idx="1"/>
          </p:nvPr>
        </p:nvSpPr>
        <p:spPr>
          <a:xfrm>
            <a:off x="457200" y="1981200"/>
            <a:ext cx="8229600" cy="3886200"/>
          </a:xfrm>
        </p:spPr>
        <p:txBody>
          <a:bodyPr/>
          <a:lstStyle/>
          <a:p>
            <a:pPr lvl="0"/>
            <a:endParaRPr lang="en-CA" noProof="0" smtClean="0"/>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922C5FBA-AF2A-47AC-9615-012924AF3ADD}"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AE7A6164-1A93-45AD-AE86-777D3A6019CB}"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D6780C28-357D-46D6-BB7B-426BE3BC005C}"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15702201-BCD9-4FFD-8939-6B62ED531AB6}"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2"/>
          <p:cNvSpPr>
            <a:spLocks noGrp="1" noChangeArrowheads="1"/>
          </p:cNvSpPr>
          <p:nvPr>
            <p:ph type="ftr" sz="quarter"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5B429A45-DB82-4154-AF9C-47BB5D5BA424}" type="slidenum">
              <a:rPr lang="en-US"/>
              <a:pPr>
                <a:defRPr/>
              </a:pPr>
              <a:t>‹#›</a:t>
            </a:fld>
            <a:endParaRPr lang="en-US"/>
          </a:p>
        </p:txBody>
      </p:sp>
      <p:sp>
        <p:nvSpPr>
          <p:cNvPr id="9"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2"/>
          <p:cNvSpPr>
            <a:spLocks noGrp="1" noChangeArrowheads="1"/>
          </p:cNvSpPr>
          <p:nvPr>
            <p:ph type="ftr" sz="quarter"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4C2752E9-6612-4E49-B2F0-0AE531A7CD99}" type="slidenum">
              <a:rPr lang="en-US"/>
              <a:pPr>
                <a:defRPr/>
              </a:pPr>
              <a:t>‹#›</a:t>
            </a:fld>
            <a:endParaRPr lang="en-US"/>
          </a:p>
        </p:txBody>
      </p:sp>
      <p:sp>
        <p:nvSpPr>
          <p:cNvPr id="5"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EA9E469F-FAE3-4F8C-A8B3-058D2B6387CC}" type="slidenum">
              <a:rPr lang="en-US"/>
              <a:pPr>
                <a:defRPr/>
              </a:pPr>
              <a:t>‹#›</a:t>
            </a:fld>
            <a:endParaRPr lang="en-US"/>
          </a:p>
        </p:txBody>
      </p:sp>
      <p:sp>
        <p:nvSpPr>
          <p:cNvPr id="4"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E3CB1E2B-4C8B-4AE4-9125-D1BD01B95DE5}"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C974B519-4874-4E4E-BD8A-5EE6D05FCCAC}"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cs typeface="+mn-cs"/>
              </a:defRPr>
            </a:lvl1pPr>
          </a:lstStyle>
          <a:p>
            <a:pPr>
              <a:defRPr/>
            </a:pPr>
            <a:endParaRPr lang="en-US"/>
          </a:p>
        </p:txBody>
      </p:sp>
      <p:sp>
        <p:nvSpPr>
          <p:cNvPr id="12291"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cs typeface="+mn-cs"/>
              </a:defRPr>
            </a:lvl1pPr>
          </a:lstStyle>
          <a:p>
            <a:pPr>
              <a:defRPr/>
            </a:pPr>
            <a:fld id="{2C9CFAC3-68EA-4C8A-A461-5D18223A6294}" type="slidenum">
              <a:rPr lang="en-US"/>
              <a:pPr>
                <a:defRPr/>
              </a:pPr>
              <a:t>‹#›</a:t>
            </a:fld>
            <a:endParaRPr lang="en-US"/>
          </a:p>
        </p:txBody>
      </p:sp>
      <p:grpSp>
        <p:nvGrpSpPr>
          <p:cNvPr id="3076" name="Group 4"/>
          <p:cNvGrpSpPr>
            <a:grpSpLocks/>
          </p:cNvGrpSpPr>
          <p:nvPr/>
        </p:nvGrpSpPr>
        <p:grpSpPr bwMode="auto">
          <a:xfrm>
            <a:off x="0" y="0"/>
            <a:ext cx="9144000" cy="546100"/>
            <a:chOff x="0" y="0"/>
            <a:chExt cx="5760" cy="344"/>
          </a:xfrm>
        </p:grpSpPr>
        <p:sp>
          <p:nvSpPr>
            <p:cNvPr id="12293"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CA" sz="2400">
                <a:latin typeface="Times New Roman" pitchFamily="18" charset="0"/>
                <a:cs typeface="+mn-cs"/>
              </a:endParaRPr>
            </a:p>
          </p:txBody>
        </p:sp>
        <p:sp>
          <p:nvSpPr>
            <p:cNvPr id="12294"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en-CA" sz="2400">
                <a:latin typeface="Times New Roman" pitchFamily="18" charset="0"/>
                <a:cs typeface="+mn-cs"/>
              </a:endParaRPr>
            </a:p>
          </p:txBody>
        </p:sp>
        <p:sp>
          <p:nvSpPr>
            <p:cNvPr id="12295"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en-CA">
                <a:solidFill>
                  <a:schemeClr val="hlink"/>
                </a:solidFill>
                <a:cs typeface="+mn-cs"/>
              </a:endParaRPr>
            </a:p>
          </p:txBody>
        </p:sp>
        <p:sp>
          <p:nvSpPr>
            <p:cNvPr id="12296"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en-CA">
                <a:solidFill>
                  <a:schemeClr val="hlink"/>
                </a:solidFill>
                <a:cs typeface="+mn-cs"/>
              </a:endParaRPr>
            </a:p>
          </p:txBody>
        </p:sp>
        <p:sp>
          <p:nvSpPr>
            <p:cNvPr id="12297"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en-CA">
                <a:solidFill>
                  <a:schemeClr val="accent2"/>
                </a:solidFill>
                <a:cs typeface="+mn-cs"/>
              </a:endParaRPr>
            </a:p>
          </p:txBody>
        </p:sp>
        <p:sp>
          <p:nvSpPr>
            <p:cNvPr id="12298"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en-CA">
                <a:solidFill>
                  <a:schemeClr val="hlink"/>
                </a:solidFill>
                <a:cs typeface="+mn-cs"/>
              </a:endParaRPr>
            </a:p>
          </p:txBody>
        </p:sp>
        <p:sp>
          <p:nvSpPr>
            <p:cNvPr id="12299"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en-CA" sz="2400">
                <a:latin typeface="Times New Roman" pitchFamily="18" charset="0"/>
                <a:cs typeface="+mn-cs"/>
              </a:endParaRPr>
            </a:p>
          </p:txBody>
        </p:sp>
        <p:sp>
          <p:nvSpPr>
            <p:cNvPr id="12300"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en-CA">
                <a:solidFill>
                  <a:schemeClr val="accent2"/>
                </a:solidFill>
                <a:cs typeface="+mn-cs"/>
              </a:endParaRPr>
            </a:p>
          </p:txBody>
        </p:sp>
        <p:sp>
          <p:nvSpPr>
            <p:cNvPr id="12301"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en-CA">
                <a:solidFill>
                  <a:schemeClr val="accent2"/>
                </a:solidFill>
                <a:cs typeface="+mn-cs"/>
              </a:endParaRPr>
            </a:p>
          </p:txBody>
        </p:sp>
      </p:grpSp>
      <p:sp>
        <p:nvSpPr>
          <p:cNvPr id="3077"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8"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304"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cs typeface="+mn-cs"/>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743"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www.investopedia.com/terms/s/stakeholder.asp" TargetMode="External"/><Relationship Id="rId2" Type="http://schemas.openxmlformats.org/officeDocument/2006/relationships/hyperlink" Target="http://www.investopedia.com/terms/s/shareholder.asp" TargetMode="Externa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US" dirty="0" smtClean="0"/>
              <a:t>MBA 691</a:t>
            </a:r>
            <a:br>
              <a:rPr lang="en-US" dirty="0" smtClean="0"/>
            </a:br>
            <a:r>
              <a:rPr lang="en-US" dirty="0" smtClean="0"/>
              <a:t>Business Ethics</a:t>
            </a:r>
          </a:p>
        </p:txBody>
      </p:sp>
      <p:sp>
        <p:nvSpPr>
          <p:cNvPr id="5123" name="Rectangle 3"/>
          <p:cNvSpPr>
            <a:spLocks noGrp="1" noChangeArrowheads="1"/>
          </p:cNvSpPr>
          <p:nvPr>
            <p:ph type="subTitle" idx="1"/>
          </p:nvPr>
        </p:nvSpPr>
        <p:spPr/>
        <p:txBody>
          <a:bodyPr/>
          <a:lstStyle/>
          <a:p>
            <a:pPr eaLnBrk="1" hangingPunct="1"/>
            <a:r>
              <a:rPr lang="en-US" smtClean="0"/>
              <a:t>Ethics and Corporations</a:t>
            </a:r>
          </a:p>
          <a:p>
            <a:pPr eaLnBrk="1" hangingPunct="1"/>
            <a:r>
              <a:rPr lang="en-US" sz="2000" smtClean="0"/>
              <a:t>Should company’s adopt social policies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z="3200" smtClean="0"/>
              <a:t>“</a:t>
            </a:r>
            <a:r>
              <a:rPr lang="en-US" sz="3200" u="sng" smtClean="0"/>
              <a:t>Stakeholder</a:t>
            </a:r>
            <a:r>
              <a:rPr lang="en-US" sz="3200" smtClean="0"/>
              <a:t> Perspective”</a:t>
            </a:r>
          </a:p>
        </p:txBody>
      </p:sp>
      <p:sp>
        <p:nvSpPr>
          <p:cNvPr id="12291" name="Rectangle 3"/>
          <p:cNvSpPr>
            <a:spLocks noGrp="1" noChangeArrowheads="1"/>
          </p:cNvSpPr>
          <p:nvPr>
            <p:ph type="body" idx="1"/>
          </p:nvPr>
        </p:nvSpPr>
        <p:spPr/>
        <p:txBody>
          <a:bodyPr/>
          <a:lstStyle/>
          <a:p>
            <a:pPr eaLnBrk="1" hangingPunct="1"/>
            <a:r>
              <a:rPr lang="en-US" sz="1800" b="1" dirty="0" smtClean="0"/>
              <a:t>The Stakeholder Value Perspective</a:t>
            </a:r>
            <a:r>
              <a:rPr lang="en-US" sz="1800" dirty="0" smtClean="0"/>
              <a:t> </a:t>
            </a:r>
          </a:p>
          <a:p>
            <a:pPr lvl="1" eaLnBrk="1" hangingPunct="1"/>
            <a:r>
              <a:rPr lang="en-US" sz="1400" dirty="0" smtClean="0"/>
              <a:t>emphasizes responsibility over profitability </a:t>
            </a:r>
          </a:p>
          <a:p>
            <a:pPr eaLnBrk="1" hangingPunct="1"/>
            <a:r>
              <a:rPr lang="en-US" sz="1800" dirty="0" smtClean="0"/>
              <a:t>Social responsibility is an organizational matter and society is best served by pursuing joint-interests and economic symbiosis</a:t>
            </a:r>
          </a:p>
          <a:p>
            <a:pPr eaLnBrk="1" hangingPunct="1"/>
            <a:r>
              <a:rPr lang="en-US" sz="1800" dirty="0" smtClean="0"/>
              <a:t>A company is not an instrument of shareholders, but a coalition between various resource suppliers, with the intention of increasing their common wealth.</a:t>
            </a:r>
            <a:endParaRPr lang="en-US" dirty="0" smtClean="0"/>
          </a:p>
          <a:p>
            <a:pPr eaLnBrk="1" hangingPunct="1">
              <a:buFont typeface="Wingdings" pitchFamily="2" charset="2"/>
              <a:buNone/>
            </a:pPr>
            <a:endParaRPr lang="en-US" sz="1800" dirty="0" smtClean="0"/>
          </a:p>
          <a:p>
            <a:pPr eaLnBrk="1" hangingPunct="1">
              <a:buFont typeface="Wingdings" pitchFamily="2" charset="2"/>
              <a:buNone/>
            </a:pPr>
            <a:r>
              <a:rPr lang="en-US" sz="1800" b="1" i="1" dirty="0" smtClean="0"/>
              <a:t>	</a:t>
            </a:r>
            <a:r>
              <a:rPr lang="en-US" sz="1800" b="1" i="1" dirty="0" smtClean="0">
                <a:solidFill>
                  <a:schemeClr val="bg2"/>
                </a:solidFill>
              </a:rPr>
              <a:t>In the mind of the Stakeholder: Due to the need of having strongly motivated employees and nurturing high levels of trust with all parties surrounding the organization, the pursuit of joint interests of all stakeholders “will result” in societal wealth being “maximized”.</a:t>
            </a:r>
            <a:r>
              <a:rPr lang="en-US" sz="1800" b="1" i="1" dirty="0" smtClean="0"/>
              <a:t>   </a:t>
            </a:r>
            <a:endParaRPr lang="en-US" sz="1800" dirty="0" smtClean="0"/>
          </a:p>
          <a:p>
            <a:pPr eaLnBrk="1" hangingPunct="1"/>
            <a:endParaRPr lang="en-US" sz="1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blinds(horizontal)">
                                      <p:cBhvr>
                                        <p:cTn id="7" dur="1000"/>
                                        <p:tgtEl>
                                          <p:spTgt spid="1229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2291">
                                            <p:txEl>
                                              <p:pRg st="0" end="0"/>
                                            </p:txEl>
                                          </p:spTgt>
                                        </p:tgtEl>
                                        <p:attrNameLst>
                                          <p:attrName>style.visibility</p:attrName>
                                        </p:attrNameLst>
                                      </p:cBhvr>
                                      <p:to>
                                        <p:strVal val="visible"/>
                                      </p:to>
                                    </p:set>
                                    <p:animEffect transition="in" filter="blinds(horizontal)">
                                      <p:cBhvr>
                                        <p:cTn id="12" dur="1000"/>
                                        <p:tgtEl>
                                          <p:spTgt spid="1229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2291">
                                            <p:txEl>
                                              <p:pRg st="1" end="1"/>
                                            </p:txEl>
                                          </p:spTgt>
                                        </p:tgtEl>
                                        <p:attrNameLst>
                                          <p:attrName>style.visibility</p:attrName>
                                        </p:attrNameLst>
                                      </p:cBhvr>
                                      <p:to>
                                        <p:strVal val="visible"/>
                                      </p:to>
                                    </p:set>
                                    <p:animEffect transition="in" filter="blinds(horizontal)">
                                      <p:cBhvr>
                                        <p:cTn id="17" dur="1000"/>
                                        <p:tgtEl>
                                          <p:spTgt spid="1229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2291">
                                            <p:txEl>
                                              <p:pRg st="2" end="2"/>
                                            </p:txEl>
                                          </p:spTgt>
                                        </p:tgtEl>
                                        <p:attrNameLst>
                                          <p:attrName>style.visibility</p:attrName>
                                        </p:attrNameLst>
                                      </p:cBhvr>
                                      <p:to>
                                        <p:strVal val="visible"/>
                                      </p:to>
                                    </p:set>
                                    <p:animEffect transition="in" filter="blinds(horizontal)">
                                      <p:cBhvr>
                                        <p:cTn id="22" dur="1000"/>
                                        <p:tgtEl>
                                          <p:spTgt spid="1229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2291">
                                            <p:txEl>
                                              <p:pRg st="3" end="3"/>
                                            </p:txEl>
                                          </p:spTgt>
                                        </p:tgtEl>
                                        <p:attrNameLst>
                                          <p:attrName>style.visibility</p:attrName>
                                        </p:attrNameLst>
                                      </p:cBhvr>
                                      <p:to>
                                        <p:strVal val="visible"/>
                                      </p:to>
                                    </p:set>
                                    <p:animEffect transition="in" filter="blinds(horizontal)">
                                      <p:cBhvr>
                                        <p:cTn id="27" dur="1000"/>
                                        <p:tgtEl>
                                          <p:spTgt spid="1229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2291">
                                            <p:txEl>
                                              <p:pRg st="5" end="5"/>
                                            </p:txEl>
                                          </p:spTgt>
                                        </p:tgtEl>
                                        <p:attrNameLst>
                                          <p:attrName>style.visibility</p:attrName>
                                        </p:attrNameLst>
                                      </p:cBhvr>
                                      <p:to>
                                        <p:strVal val="visible"/>
                                      </p:to>
                                    </p:set>
                                    <p:animEffect transition="in" filter="blinds(horizontal)">
                                      <p:cBhvr>
                                        <p:cTn id="32" dur="1000"/>
                                        <p:tgtEl>
                                          <p:spTgt spid="1229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z="3200" dirty="0" smtClean="0"/>
              <a:t>Ownership</a:t>
            </a:r>
          </a:p>
        </p:txBody>
      </p:sp>
      <p:sp>
        <p:nvSpPr>
          <p:cNvPr id="13315" name="Rectangle 3"/>
          <p:cNvSpPr>
            <a:spLocks noGrp="1" noChangeArrowheads="1"/>
          </p:cNvSpPr>
          <p:nvPr>
            <p:ph type="body" idx="1"/>
          </p:nvPr>
        </p:nvSpPr>
        <p:spPr/>
        <p:txBody>
          <a:bodyPr/>
          <a:lstStyle/>
          <a:p>
            <a:pPr eaLnBrk="1" hangingPunct="1"/>
            <a:r>
              <a:rPr lang="en-US" sz="2400" dirty="0" smtClean="0"/>
              <a:t>Question: Do shareholders own the company?</a:t>
            </a:r>
          </a:p>
          <a:p>
            <a:pPr eaLnBrk="1" hangingPunct="1"/>
            <a:endParaRPr lang="en-US" sz="2000" dirty="0" smtClean="0"/>
          </a:p>
          <a:p>
            <a:pPr eaLnBrk="1" hangingPunct="1"/>
            <a:endParaRPr lang="en-US" sz="2000" dirty="0" smtClean="0"/>
          </a:p>
          <a:p>
            <a:pPr eaLnBrk="1" hangingPunct="1">
              <a:buFont typeface="Wingdings" pitchFamily="2" charset="2"/>
              <a:buChar char="Ø"/>
            </a:pPr>
            <a:r>
              <a:rPr lang="en-US" sz="2000" dirty="0" smtClean="0"/>
              <a:t>Give reasons why you think shareholders </a:t>
            </a:r>
            <a:r>
              <a:rPr lang="en-US" sz="2000" b="1" dirty="0" smtClean="0"/>
              <a:t>“own” </a:t>
            </a:r>
            <a:r>
              <a:rPr lang="en-US" sz="2000" dirty="0" smtClean="0"/>
              <a:t>the company</a:t>
            </a:r>
          </a:p>
          <a:p>
            <a:pPr eaLnBrk="1" hangingPunct="1">
              <a:buFont typeface="Wingdings" pitchFamily="2" charset="2"/>
              <a:buChar char="Ø"/>
            </a:pPr>
            <a:endParaRPr lang="en-US" sz="2000" dirty="0" smtClean="0"/>
          </a:p>
          <a:p>
            <a:pPr eaLnBrk="1" hangingPunct="1">
              <a:buFont typeface="Wingdings" pitchFamily="2" charset="2"/>
              <a:buChar char="Ø"/>
            </a:pPr>
            <a:r>
              <a:rPr lang="en-US" sz="2000" dirty="0" smtClean="0"/>
              <a:t>Give reasons why you think shareholders </a:t>
            </a:r>
            <a:r>
              <a:rPr lang="en-US" sz="2000" b="1" dirty="0" smtClean="0"/>
              <a:t>“do not own” </a:t>
            </a:r>
            <a:r>
              <a:rPr lang="en-US" sz="2000" dirty="0" smtClean="0"/>
              <a:t>the company</a:t>
            </a:r>
          </a:p>
          <a:p>
            <a:pPr eaLnBrk="1" hangingPunct="1">
              <a:buFont typeface="Wingdings" pitchFamily="2" charset="2"/>
              <a:buNone/>
            </a:pPr>
            <a:endParaRPr lang="en-US"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blinds(horizontal)">
                                      <p:cBhvr>
                                        <p:cTn id="7" dur="10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Effect transition="in" filter="blinds(horizontal)">
                                      <p:cBhvr>
                                        <p:cTn id="12" dur="1000"/>
                                        <p:tgtEl>
                                          <p:spTgt spid="133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3315">
                                            <p:txEl>
                                              <p:pRg st="3" end="3"/>
                                            </p:txEl>
                                          </p:spTgt>
                                        </p:tgtEl>
                                        <p:attrNameLst>
                                          <p:attrName>style.visibility</p:attrName>
                                        </p:attrNameLst>
                                      </p:cBhvr>
                                      <p:to>
                                        <p:strVal val="visible"/>
                                      </p:to>
                                    </p:set>
                                    <p:animEffect transition="in" filter="blinds(horizontal)">
                                      <p:cBhvr>
                                        <p:cTn id="17" dur="1000"/>
                                        <p:tgtEl>
                                          <p:spTgt spid="1331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3315">
                                            <p:txEl>
                                              <p:pRg st="5" end="5"/>
                                            </p:txEl>
                                          </p:spTgt>
                                        </p:tgtEl>
                                        <p:attrNameLst>
                                          <p:attrName>style.visibility</p:attrName>
                                        </p:attrNameLst>
                                      </p:cBhvr>
                                      <p:to>
                                        <p:strVal val="visible"/>
                                      </p:to>
                                    </p:set>
                                    <p:animEffect transition="in" filter="blinds(horizontal)">
                                      <p:cBhvr>
                                        <p:cTn id="22" dur="1000"/>
                                        <p:tgtEl>
                                          <p:spTgt spid="133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title"/>
          </p:nvPr>
        </p:nvSpPr>
        <p:spPr/>
        <p:txBody>
          <a:bodyPr/>
          <a:lstStyle/>
          <a:p>
            <a:pPr eaLnBrk="1" hangingPunct="1"/>
            <a:r>
              <a:rPr lang="en-US" sz="3200" dirty="0" smtClean="0"/>
              <a:t>Stockholders</a:t>
            </a:r>
            <a:r>
              <a:rPr lang="en-US" dirty="0" smtClean="0"/>
              <a:t> </a:t>
            </a:r>
            <a:r>
              <a:rPr lang="en-US" sz="2800" dirty="0" smtClean="0"/>
              <a:t>-</a:t>
            </a:r>
            <a:r>
              <a:rPr lang="en-US" dirty="0" smtClean="0"/>
              <a:t> </a:t>
            </a:r>
            <a:r>
              <a:rPr lang="en-US" sz="2400" dirty="0" smtClean="0"/>
              <a:t>Do shareholders own the company</a:t>
            </a:r>
          </a:p>
        </p:txBody>
      </p:sp>
      <p:sp>
        <p:nvSpPr>
          <p:cNvPr id="14339" name="Rectangle 5"/>
          <p:cNvSpPr>
            <a:spLocks noGrp="1" noChangeArrowheads="1"/>
          </p:cNvSpPr>
          <p:nvPr>
            <p:ph type="body" sz="half" idx="1"/>
          </p:nvPr>
        </p:nvSpPr>
        <p:spPr/>
        <p:txBody>
          <a:bodyPr/>
          <a:lstStyle/>
          <a:p>
            <a:pPr eaLnBrk="1" hangingPunct="1">
              <a:lnSpc>
                <a:spcPct val="80000"/>
              </a:lnSpc>
            </a:pPr>
            <a:r>
              <a:rPr lang="en-US" sz="2000" dirty="0" smtClean="0"/>
              <a:t>The “Yes” Camp  WHY?</a:t>
            </a:r>
            <a:endParaRPr lang="en-US" sz="2000" dirty="0" smtClean="0"/>
          </a:p>
          <a:p>
            <a:pPr lvl="1" eaLnBrk="1" hangingPunct="1">
              <a:lnSpc>
                <a:spcPct val="80000"/>
              </a:lnSpc>
            </a:pPr>
            <a:r>
              <a:rPr lang="en-US" sz="1800" dirty="0" smtClean="0"/>
              <a:t>Implied Risk: Value rises and falls with the firm – as the demand for the stock increases so does its share price and vis versa</a:t>
            </a:r>
          </a:p>
          <a:p>
            <a:pPr lvl="1" eaLnBrk="1" hangingPunct="1">
              <a:lnSpc>
                <a:spcPct val="80000"/>
              </a:lnSpc>
            </a:pPr>
            <a:r>
              <a:rPr lang="en-US" sz="1800" dirty="0" smtClean="0"/>
              <a:t>Social responsibility involves imposing a tax on stockholders of the company – either dividend income and or capital gain. Assumption =      If I’m paying tax, I must own it.</a:t>
            </a:r>
          </a:p>
        </p:txBody>
      </p:sp>
      <p:sp>
        <p:nvSpPr>
          <p:cNvPr id="14340" name="Rectangle 6"/>
          <p:cNvSpPr>
            <a:spLocks noGrp="1" noChangeArrowheads="1"/>
          </p:cNvSpPr>
          <p:nvPr>
            <p:ph type="body" sz="half" idx="2"/>
          </p:nvPr>
        </p:nvSpPr>
        <p:spPr>
          <a:xfrm>
            <a:off x="4648200" y="1981200"/>
            <a:ext cx="4038600" cy="4419600"/>
          </a:xfrm>
        </p:spPr>
        <p:txBody>
          <a:bodyPr/>
          <a:lstStyle/>
          <a:p>
            <a:pPr eaLnBrk="1" hangingPunct="1">
              <a:lnSpc>
                <a:spcPct val="80000"/>
              </a:lnSpc>
            </a:pPr>
            <a:r>
              <a:rPr lang="en-US" sz="2000" dirty="0" smtClean="0"/>
              <a:t>The “No” Camp  WHY?</a:t>
            </a:r>
            <a:endParaRPr lang="en-US" sz="2000" dirty="0" smtClean="0"/>
          </a:p>
          <a:p>
            <a:pPr lvl="1" eaLnBrk="1" hangingPunct="1">
              <a:lnSpc>
                <a:spcPct val="80000"/>
              </a:lnSpc>
            </a:pPr>
            <a:r>
              <a:rPr lang="en-US" sz="1800" dirty="0" smtClean="0"/>
              <a:t>Do not own assets – i.e. you do not own the employees</a:t>
            </a:r>
          </a:p>
          <a:p>
            <a:pPr lvl="1" eaLnBrk="1" hangingPunct="1">
              <a:lnSpc>
                <a:spcPct val="80000"/>
              </a:lnSpc>
            </a:pPr>
            <a:r>
              <a:rPr lang="en-US" sz="1800" dirty="0" smtClean="0"/>
              <a:t>A corporation is an entity all on its own – lives beyond its shareholders – i.e. Coca Cola (1886)</a:t>
            </a:r>
          </a:p>
          <a:p>
            <a:pPr lvl="1" eaLnBrk="1" hangingPunct="1">
              <a:lnSpc>
                <a:spcPct val="80000"/>
              </a:lnSpc>
            </a:pPr>
            <a:r>
              <a:rPr lang="en-US" sz="1800" dirty="0" smtClean="0"/>
              <a:t>Shareholders are concerned with the future revenue generating stream of the company not it’s physical assets (in most cases)</a:t>
            </a:r>
          </a:p>
          <a:p>
            <a:pPr lvl="1" eaLnBrk="1" hangingPunct="1">
              <a:lnSpc>
                <a:spcPct val="80000"/>
              </a:lnSpc>
            </a:pPr>
            <a:r>
              <a:rPr lang="en-US" sz="1800" dirty="0" smtClean="0"/>
              <a:t>Property: Institutional investors, unknowledgeable investors, do not have input into the decision making process on a day to day basis.</a:t>
            </a:r>
          </a:p>
          <a:p>
            <a:pPr lvl="1" eaLnBrk="1" hangingPunct="1">
              <a:lnSpc>
                <a:spcPct val="80000"/>
              </a:lnSpc>
              <a:buFont typeface="Wingdings" pitchFamily="2" charset="2"/>
              <a:buNone/>
            </a:pPr>
            <a:endParaRPr lang="en-US" sz="1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blinds(horizontal)">
                                      <p:cBhvr>
                                        <p:cTn id="7" dur="1000"/>
                                        <p:tgtEl>
                                          <p:spTgt spid="1433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4339">
                                            <p:txEl>
                                              <p:pRg st="0" end="0"/>
                                            </p:txEl>
                                          </p:spTgt>
                                        </p:tgtEl>
                                        <p:attrNameLst>
                                          <p:attrName>style.visibility</p:attrName>
                                        </p:attrNameLst>
                                      </p:cBhvr>
                                      <p:to>
                                        <p:strVal val="visible"/>
                                      </p:to>
                                    </p:set>
                                    <p:animEffect transition="in" filter="blinds(horizontal)">
                                      <p:cBhvr>
                                        <p:cTn id="12" dur="1000"/>
                                        <p:tgtEl>
                                          <p:spTgt spid="1433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4339">
                                            <p:txEl>
                                              <p:pRg st="1" end="1"/>
                                            </p:txEl>
                                          </p:spTgt>
                                        </p:tgtEl>
                                        <p:attrNameLst>
                                          <p:attrName>style.visibility</p:attrName>
                                        </p:attrNameLst>
                                      </p:cBhvr>
                                      <p:to>
                                        <p:strVal val="visible"/>
                                      </p:to>
                                    </p:set>
                                    <p:animEffect transition="in" filter="blinds(horizontal)">
                                      <p:cBhvr>
                                        <p:cTn id="17" dur="1000"/>
                                        <p:tgtEl>
                                          <p:spTgt spid="1433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4339">
                                            <p:txEl>
                                              <p:pRg st="2" end="2"/>
                                            </p:txEl>
                                          </p:spTgt>
                                        </p:tgtEl>
                                        <p:attrNameLst>
                                          <p:attrName>style.visibility</p:attrName>
                                        </p:attrNameLst>
                                      </p:cBhvr>
                                      <p:to>
                                        <p:strVal val="visible"/>
                                      </p:to>
                                    </p:set>
                                    <p:animEffect transition="in" filter="blinds(horizontal)">
                                      <p:cBhvr>
                                        <p:cTn id="22" dur="1000"/>
                                        <p:tgtEl>
                                          <p:spTgt spid="1433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4340">
                                            <p:txEl>
                                              <p:pRg st="0" end="0"/>
                                            </p:txEl>
                                          </p:spTgt>
                                        </p:tgtEl>
                                        <p:attrNameLst>
                                          <p:attrName>style.visibility</p:attrName>
                                        </p:attrNameLst>
                                      </p:cBhvr>
                                      <p:to>
                                        <p:strVal val="visible"/>
                                      </p:to>
                                    </p:set>
                                    <p:animEffect transition="in" filter="blinds(horizontal)">
                                      <p:cBhvr>
                                        <p:cTn id="27" dur="1000"/>
                                        <p:tgtEl>
                                          <p:spTgt spid="14340">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4340">
                                            <p:txEl>
                                              <p:pRg st="1" end="1"/>
                                            </p:txEl>
                                          </p:spTgt>
                                        </p:tgtEl>
                                        <p:attrNameLst>
                                          <p:attrName>style.visibility</p:attrName>
                                        </p:attrNameLst>
                                      </p:cBhvr>
                                      <p:to>
                                        <p:strVal val="visible"/>
                                      </p:to>
                                    </p:set>
                                    <p:animEffect transition="in" filter="blinds(horizontal)">
                                      <p:cBhvr>
                                        <p:cTn id="32" dur="1000"/>
                                        <p:tgtEl>
                                          <p:spTgt spid="14340">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4340">
                                            <p:txEl>
                                              <p:pRg st="2" end="2"/>
                                            </p:txEl>
                                          </p:spTgt>
                                        </p:tgtEl>
                                        <p:attrNameLst>
                                          <p:attrName>style.visibility</p:attrName>
                                        </p:attrNameLst>
                                      </p:cBhvr>
                                      <p:to>
                                        <p:strVal val="visible"/>
                                      </p:to>
                                    </p:set>
                                    <p:animEffect transition="in" filter="blinds(horizontal)">
                                      <p:cBhvr>
                                        <p:cTn id="37" dur="1000"/>
                                        <p:tgtEl>
                                          <p:spTgt spid="14340">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4340">
                                            <p:txEl>
                                              <p:pRg st="3" end="3"/>
                                            </p:txEl>
                                          </p:spTgt>
                                        </p:tgtEl>
                                        <p:attrNameLst>
                                          <p:attrName>style.visibility</p:attrName>
                                        </p:attrNameLst>
                                      </p:cBhvr>
                                      <p:to>
                                        <p:strVal val="visible"/>
                                      </p:to>
                                    </p:set>
                                    <p:animEffect transition="in" filter="blinds(horizontal)">
                                      <p:cBhvr>
                                        <p:cTn id="42" dur="1000"/>
                                        <p:tgtEl>
                                          <p:spTgt spid="14340">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14340">
                                            <p:txEl>
                                              <p:pRg st="4" end="4"/>
                                            </p:txEl>
                                          </p:spTgt>
                                        </p:tgtEl>
                                        <p:attrNameLst>
                                          <p:attrName>style.visibility</p:attrName>
                                        </p:attrNameLst>
                                      </p:cBhvr>
                                      <p:to>
                                        <p:strVal val="visible"/>
                                      </p:to>
                                    </p:set>
                                    <p:animEffect transition="in" filter="blinds(horizontal)">
                                      <p:cBhvr>
                                        <p:cTn id="47" dur="1000"/>
                                        <p:tgtEl>
                                          <p:spTgt spid="1434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z="3200" dirty="0" smtClean="0"/>
              <a:t>What about Stakeholders</a:t>
            </a:r>
            <a:r>
              <a:rPr lang="en-US" dirty="0" smtClean="0"/>
              <a:t>!</a:t>
            </a:r>
          </a:p>
        </p:txBody>
      </p:sp>
      <p:sp>
        <p:nvSpPr>
          <p:cNvPr id="15363" name="Rectangle 3"/>
          <p:cNvSpPr>
            <a:spLocks noGrp="1" noChangeArrowheads="1"/>
          </p:cNvSpPr>
          <p:nvPr>
            <p:ph type="body" idx="1"/>
          </p:nvPr>
        </p:nvSpPr>
        <p:spPr/>
        <p:txBody>
          <a:bodyPr/>
          <a:lstStyle/>
          <a:p>
            <a:pPr eaLnBrk="1" hangingPunct="1">
              <a:buFont typeface="Wingdings" pitchFamily="2" charset="2"/>
              <a:buChar char="Ø"/>
            </a:pPr>
            <a:r>
              <a:rPr lang="en-US" sz="2000" dirty="0" smtClean="0"/>
              <a:t>Question: Do stakeholders have a legitimate claim to influence corporate decision making? </a:t>
            </a:r>
          </a:p>
          <a:p>
            <a:pPr eaLnBrk="1" hangingPunct="1">
              <a:buFont typeface="Wingdings" pitchFamily="2" charset="2"/>
              <a:buChar char="Ø"/>
            </a:pPr>
            <a:endParaRPr lang="en-US" sz="2000" dirty="0" smtClean="0"/>
          </a:p>
          <a:p>
            <a:pPr eaLnBrk="1" hangingPunct="1">
              <a:buFont typeface="Wingdings" pitchFamily="2" charset="2"/>
              <a:buChar char="Ø"/>
            </a:pPr>
            <a:r>
              <a:rPr lang="en-US" sz="2000" dirty="0" smtClean="0"/>
              <a:t>Give reasons why you think stakeholders have a legitimate claim to influence corporate decision making</a:t>
            </a:r>
          </a:p>
          <a:p>
            <a:pPr eaLnBrk="1" hangingPunct="1">
              <a:buFont typeface="Wingdings" pitchFamily="2" charset="2"/>
              <a:buChar char="Ø"/>
            </a:pPr>
            <a:endParaRPr lang="en-US" sz="2000" dirty="0" smtClean="0"/>
          </a:p>
          <a:p>
            <a:pPr eaLnBrk="1" hangingPunct="1">
              <a:buFont typeface="Wingdings" pitchFamily="2" charset="2"/>
              <a:buChar char="Ø"/>
            </a:pPr>
            <a:r>
              <a:rPr lang="en-US" sz="2000" dirty="0" smtClean="0"/>
              <a:t>Give reasons why you think stakeholders </a:t>
            </a:r>
            <a:r>
              <a:rPr lang="en-US" sz="2000" b="1" dirty="0" smtClean="0"/>
              <a:t>“do not” </a:t>
            </a:r>
            <a:r>
              <a:rPr lang="en-US" sz="2000" dirty="0" smtClean="0"/>
              <a:t>have a legitimate claim to influence corporate decision making</a:t>
            </a:r>
          </a:p>
          <a:p>
            <a:pPr eaLnBrk="1" hangingPunct="1"/>
            <a:endParaRPr lang="en-US"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blinds(horizontal)">
                                      <p:cBhvr>
                                        <p:cTn id="7" dur="1000"/>
                                        <p:tgtEl>
                                          <p:spTgt spid="1536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5363">
                                            <p:txEl>
                                              <p:pRg st="0" end="0"/>
                                            </p:txEl>
                                          </p:spTgt>
                                        </p:tgtEl>
                                        <p:attrNameLst>
                                          <p:attrName>style.visibility</p:attrName>
                                        </p:attrNameLst>
                                      </p:cBhvr>
                                      <p:to>
                                        <p:strVal val="visible"/>
                                      </p:to>
                                    </p:set>
                                    <p:animEffect transition="in" filter="blinds(horizontal)">
                                      <p:cBhvr>
                                        <p:cTn id="12" dur="1000"/>
                                        <p:tgtEl>
                                          <p:spTgt spid="1536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blinds(horizontal)">
                                      <p:cBhvr>
                                        <p:cTn id="17" dur="1000"/>
                                        <p:tgtEl>
                                          <p:spTgt spid="153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5363">
                                            <p:txEl>
                                              <p:pRg st="4" end="4"/>
                                            </p:txEl>
                                          </p:spTgt>
                                        </p:tgtEl>
                                        <p:attrNameLst>
                                          <p:attrName>style.visibility</p:attrName>
                                        </p:attrNameLst>
                                      </p:cBhvr>
                                      <p:to>
                                        <p:strVal val="visible"/>
                                      </p:to>
                                    </p:set>
                                    <p:animEffect transition="in" filter="blinds(horizontal)">
                                      <p:cBhvr>
                                        <p:cTn id="22" dur="1000"/>
                                        <p:tgtEl>
                                          <p:spTgt spid="153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z="3200" dirty="0" smtClean="0"/>
              <a:t>Stakeholders - </a:t>
            </a:r>
            <a:r>
              <a:rPr lang="en-US" sz="2000" dirty="0" smtClean="0"/>
              <a:t>Do stakeholders have a legitimate claim to influence corporate decision making? </a:t>
            </a:r>
          </a:p>
        </p:txBody>
      </p:sp>
      <p:sp>
        <p:nvSpPr>
          <p:cNvPr id="16387" name="Rectangle 4"/>
          <p:cNvSpPr>
            <a:spLocks noGrp="1" noChangeArrowheads="1"/>
          </p:cNvSpPr>
          <p:nvPr>
            <p:ph type="body" sz="half" idx="1"/>
          </p:nvPr>
        </p:nvSpPr>
        <p:spPr/>
        <p:txBody>
          <a:bodyPr/>
          <a:lstStyle/>
          <a:p>
            <a:pPr eaLnBrk="1" hangingPunct="1">
              <a:lnSpc>
                <a:spcPct val="90000"/>
              </a:lnSpc>
            </a:pPr>
            <a:r>
              <a:rPr lang="en-US" sz="2400" dirty="0" smtClean="0"/>
              <a:t>The “Yes” Camp  WHY?</a:t>
            </a:r>
            <a:endParaRPr lang="en-US" sz="2400" dirty="0" smtClean="0"/>
          </a:p>
          <a:p>
            <a:pPr lvl="1" eaLnBrk="1" hangingPunct="1">
              <a:lnSpc>
                <a:spcPct val="90000"/>
              </a:lnSpc>
            </a:pPr>
            <a:r>
              <a:rPr lang="en-US" sz="1800" dirty="0" smtClean="0"/>
              <a:t>Stakeholders have an implied interest as they provide the various resources needed to run a business (i.e. investment funds, labor, raw materials, sales, Gov. subsidies etc.)</a:t>
            </a:r>
          </a:p>
          <a:p>
            <a:pPr lvl="1" eaLnBrk="1" hangingPunct="1">
              <a:lnSpc>
                <a:spcPct val="90000"/>
              </a:lnSpc>
            </a:pPr>
            <a:r>
              <a:rPr lang="en-US" sz="1800" dirty="0" smtClean="0"/>
              <a:t>As the economic bases of our society, “corporations” must act with these interests in mind</a:t>
            </a:r>
          </a:p>
          <a:p>
            <a:pPr lvl="1" eaLnBrk="1" hangingPunct="1">
              <a:lnSpc>
                <a:spcPct val="90000"/>
              </a:lnSpc>
            </a:pPr>
            <a:r>
              <a:rPr lang="en-US" sz="1800" dirty="0" smtClean="0"/>
              <a:t>Taxation argument is weak</a:t>
            </a:r>
          </a:p>
          <a:p>
            <a:pPr lvl="2" eaLnBrk="1" hangingPunct="1">
              <a:lnSpc>
                <a:spcPct val="90000"/>
              </a:lnSpc>
            </a:pPr>
            <a:r>
              <a:rPr lang="en-US" sz="1600" dirty="0" smtClean="0"/>
              <a:t>Equity not profit is key</a:t>
            </a:r>
          </a:p>
          <a:p>
            <a:pPr lvl="2" eaLnBrk="1" hangingPunct="1">
              <a:lnSpc>
                <a:spcPct val="90000"/>
              </a:lnSpc>
            </a:pPr>
            <a:r>
              <a:rPr lang="en-US" sz="1600" dirty="0" smtClean="0"/>
              <a:t>Investors have a conscience – maximizing profits is not  always the best choice</a:t>
            </a:r>
          </a:p>
          <a:p>
            <a:pPr lvl="1" eaLnBrk="1" hangingPunct="1">
              <a:lnSpc>
                <a:spcPct val="90000"/>
              </a:lnSpc>
            </a:pPr>
            <a:endParaRPr lang="en-US" sz="1800" dirty="0" smtClean="0"/>
          </a:p>
          <a:p>
            <a:pPr lvl="1" eaLnBrk="1" hangingPunct="1">
              <a:lnSpc>
                <a:spcPct val="90000"/>
              </a:lnSpc>
            </a:pPr>
            <a:endParaRPr lang="en-US" sz="3200" dirty="0" smtClean="0"/>
          </a:p>
          <a:p>
            <a:pPr lvl="1" eaLnBrk="1" hangingPunct="1">
              <a:lnSpc>
                <a:spcPct val="90000"/>
              </a:lnSpc>
            </a:pPr>
            <a:endParaRPr lang="en-US" sz="3200" dirty="0" smtClean="0"/>
          </a:p>
        </p:txBody>
      </p:sp>
      <p:sp>
        <p:nvSpPr>
          <p:cNvPr id="16388" name="Rectangle 5"/>
          <p:cNvSpPr>
            <a:spLocks noGrp="1" noChangeArrowheads="1"/>
          </p:cNvSpPr>
          <p:nvPr>
            <p:ph type="body" sz="half" idx="2"/>
          </p:nvPr>
        </p:nvSpPr>
        <p:spPr/>
        <p:txBody>
          <a:bodyPr/>
          <a:lstStyle/>
          <a:p>
            <a:pPr eaLnBrk="1" hangingPunct="1">
              <a:lnSpc>
                <a:spcPct val="90000"/>
              </a:lnSpc>
            </a:pPr>
            <a:r>
              <a:rPr lang="en-US" sz="2400" dirty="0" smtClean="0"/>
              <a:t>The “No” Camp WHY?</a:t>
            </a:r>
            <a:endParaRPr lang="en-US" sz="2400" dirty="0" smtClean="0"/>
          </a:p>
          <a:p>
            <a:pPr lvl="1" eaLnBrk="1" hangingPunct="1">
              <a:lnSpc>
                <a:spcPct val="90000"/>
              </a:lnSpc>
            </a:pPr>
            <a:r>
              <a:rPr lang="en-US" sz="1800" dirty="0" smtClean="0"/>
              <a:t>Without a strong emphasis toward profits, businesses will be at a disadvantage in comparison to competition</a:t>
            </a:r>
          </a:p>
          <a:p>
            <a:pPr lvl="1" eaLnBrk="1" hangingPunct="1">
              <a:lnSpc>
                <a:spcPct val="90000"/>
              </a:lnSpc>
            </a:pPr>
            <a:r>
              <a:rPr lang="en-US" sz="1800" dirty="0" smtClean="0"/>
              <a:t>It is difficult to continually evaluate the impact of decision making on each stakeholder and decide on trade-offs – what may be good for certain suppliers may not be good for the community such as depleting one’s own resource base </a:t>
            </a:r>
            <a:r>
              <a:rPr lang="en-US" sz="1700" dirty="0" smtClean="0"/>
              <a:t>(Fort McMurray)</a:t>
            </a:r>
          </a:p>
          <a:p>
            <a:pPr lvl="1" eaLnBrk="1" hangingPunct="1">
              <a:lnSpc>
                <a:spcPct val="90000"/>
              </a:lnSpc>
            </a:pPr>
            <a:endParaRPr lang="en-US" sz="1800" dirty="0" smtClean="0"/>
          </a:p>
          <a:p>
            <a:pPr lvl="1" eaLnBrk="1" hangingPunct="1">
              <a:lnSpc>
                <a:spcPct val="90000"/>
              </a:lnSpc>
            </a:pPr>
            <a:endParaRPr lang="en-US"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blinds(horizontal)">
                                      <p:cBhvr>
                                        <p:cTn id="7" dur="1000"/>
                                        <p:tgtEl>
                                          <p:spTgt spid="1638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6387">
                                            <p:txEl>
                                              <p:pRg st="0" end="0"/>
                                            </p:txEl>
                                          </p:spTgt>
                                        </p:tgtEl>
                                        <p:attrNameLst>
                                          <p:attrName>style.visibility</p:attrName>
                                        </p:attrNameLst>
                                      </p:cBhvr>
                                      <p:to>
                                        <p:strVal val="visible"/>
                                      </p:to>
                                    </p:set>
                                    <p:animEffect transition="in" filter="blinds(horizontal)">
                                      <p:cBhvr>
                                        <p:cTn id="12" dur="1000"/>
                                        <p:tgtEl>
                                          <p:spTgt spid="1638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6387">
                                            <p:txEl>
                                              <p:pRg st="1" end="1"/>
                                            </p:txEl>
                                          </p:spTgt>
                                        </p:tgtEl>
                                        <p:attrNameLst>
                                          <p:attrName>style.visibility</p:attrName>
                                        </p:attrNameLst>
                                      </p:cBhvr>
                                      <p:to>
                                        <p:strVal val="visible"/>
                                      </p:to>
                                    </p:set>
                                    <p:animEffect transition="in" filter="blinds(horizontal)">
                                      <p:cBhvr>
                                        <p:cTn id="17" dur="1000"/>
                                        <p:tgtEl>
                                          <p:spTgt spid="1638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6387">
                                            <p:txEl>
                                              <p:pRg st="2" end="2"/>
                                            </p:txEl>
                                          </p:spTgt>
                                        </p:tgtEl>
                                        <p:attrNameLst>
                                          <p:attrName>style.visibility</p:attrName>
                                        </p:attrNameLst>
                                      </p:cBhvr>
                                      <p:to>
                                        <p:strVal val="visible"/>
                                      </p:to>
                                    </p:set>
                                    <p:animEffect transition="in" filter="blinds(horizontal)">
                                      <p:cBhvr>
                                        <p:cTn id="22" dur="1000"/>
                                        <p:tgtEl>
                                          <p:spTgt spid="1638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6387">
                                            <p:txEl>
                                              <p:pRg st="3" end="3"/>
                                            </p:txEl>
                                          </p:spTgt>
                                        </p:tgtEl>
                                        <p:attrNameLst>
                                          <p:attrName>style.visibility</p:attrName>
                                        </p:attrNameLst>
                                      </p:cBhvr>
                                      <p:to>
                                        <p:strVal val="visible"/>
                                      </p:to>
                                    </p:set>
                                    <p:animEffect transition="in" filter="blinds(horizontal)">
                                      <p:cBhvr>
                                        <p:cTn id="27" dur="1000"/>
                                        <p:tgtEl>
                                          <p:spTgt spid="1638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6387">
                                            <p:txEl>
                                              <p:pRg st="4" end="4"/>
                                            </p:txEl>
                                          </p:spTgt>
                                        </p:tgtEl>
                                        <p:attrNameLst>
                                          <p:attrName>style.visibility</p:attrName>
                                        </p:attrNameLst>
                                      </p:cBhvr>
                                      <p:to>
                                        <p:strVal val="visible"/>
                                      </p:to>
                                    </p:set>
                                    <p:animEffect transition="in" filter="blinds(horizontal)">
                                      <p:cBhvr>
                                        <p:cTn id="32" dur="1000"/>
                                        <p:tgtEl>
                                          <p:spTgt spid="1638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6387">
                                            <p:txEl>
                                              <p:pRg st="5" end="5"/>
                                            </p:txEl>
                                          </p:spTgt>
                                        </p:tgtEl>
                                        <p:attrNameLst>
                                          <p:attrName>style.visibility</p:attrName>
                                        </p:attrNameLst>
                                      </p:cBhvr>
                                      <p:to>
                                        <p:strVal val="visible"/>
                                      </p:to>
                                    </p:set>
                                    <p:animEffect transition="in" filter="blinds(horizontal)">
                                      <p:cBhvr>
                                        <p:cTn id="37" dur="1000"/>
                                        <p:tgtEl>
                                          <p:spTgt spid="1638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6388">
                                            <p:txEl>
                                              <p:pRg st="0" end="0"/>
                                            </p:txEl>
                                          </p:spTgt>
                                        </p:tgtEl>
                                        <p:attrNameLst>
                                          <p:attrName>style.visibility</p:attrName>
                                        </p:attrNameLst>
                                      </p:cBhvr>
                                      <p:to>
                                        <p:strVal val="visible"/>
                                      </p:to>
                                    </p:set>
                                    <p:animEffect transition="in" filter="blinds(horizontal)">
                                      <p:cBhvr>
                                        <p:cTn id="42" dur="1000"/>
                                        <p:tgtEl>
                                          <p:spTgt spid="16388">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16388">
                                            <p:txEl>
                                              <p:pRg st="1" end="1"/>
                                            </p:txEl>
                                          </p:spTgt>
                                        </p:tgtEl>
                                        <p:attrNameLst>
                                          <p:attrName>style.visibility</p:attrName>
                                        </p:attrNameLst>
                                      </p:cBhvr>
                                      <p:to>
                                        <p:strVal val="visible"/>
                                      </p:to>
                                    </p:set>
                                    <p:animEffect transition="in" filter="blinds(horizontal)">
                                      <p:cBhvr>
                                        <p:cTn id="47" dur="1000"/>
                                        <p:tgtEl>
                                          <p:spTgt spid="16388">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16388">
                                            <p:txEl>
                                              <p:pRg st="2" end="2"/>
                                            </p:txEl>
                                          </p:spTgt>
                                        </p:tgtEl>
                                        <p:attrNameLst>
                                          <p:attrName>style.visibility</p:attrName>
                                        </p:attrNameLst>
                                      </p:cBhvr>
                                      <p:to>
                                        <p:strVal val="visible"/>
                                      </p:to>
                                    </p:set>
                                    <p:animEffect transition="in" filter="blinds(horizontal)">
                                      <p:cBhvr>
                                        <p:cTn id="52" dur="1000"/>
                                        <p:tgtEl>
                                          <p:spTgt spid="1638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algn="ctr"/>
            <a:r>
              <a:rPr lang="en-US" smtClean="0"/>
              <a:t>Stockholder vs Stakeholder</a:t>
            </a:r>
          </a:p>
        </p:txBody>
      </p:sp>
      <p:sp>
        <p:nvSpPr>
          <p:cNvPr id="17411" name="Rectangle 4"/>
          <p:cNvSpPr>
            <a:spLocks noChangeArrowheads="1"/>
          </p:cNvSpPr>
          <p:nvPr/>
        </p:nvSpPr>
        <p:spPr bwMode="auto">
          <a:xfrm>
            <a:off x="1790700" y="1997075"/>
            <a:ext cx="5562600" cy="4524375"/>
          </a:xfrm>
          <a:prstGeom prst="rect">
            <a:avLst/>
          </a:prstGeom>
          <a:noFill/>
          <a:ln w="9525">
            <a:noFill/>
            <a:miter lim="800000"/>
            <a:headEnd/>
            <a:tailEnd/>
          </a:ln>
        </p:spPr>
        <p:txBody>
          <a:bodyPr>
            <a:spAutoFit/>
          </a:bodyPr>
          <a:lstStyle/>
          <a:p>
            <a:pPr algn="ctr" eaLnBrk="0" hangingPunct="0"/>
            <a:r>
              <a:rPr lang="en-US" sz="2400">
                <a:hlinkClick r:id="rId2" action="ppaction://hlinkfile"/>
              </a:rPr>
              <a:t>Shareholders</a:t>
            </a:r>
            <a:r>
              <a:rPr lang="en-US" sz="2400"/>
              <a:t> are </a:t>
            </a:r>
            <a:r>
              <a:rPr lang="en-US" sz="2400">
                <a:hlinkClick r:id="rId3" action="ppaction://hlinkfile"/>
              </a:rPr>
              <a:t>stakeholders</a:t>
            </a:r>
            <a:r>
              <a:rPr lang="en-US" sz="2400"/>
              <a:t> in a corporation, but stakeholders are not always shareholders. </a:t>
            </a:r>
          </a:p>
          <a:p>
            <a:pPr algn="ctr" eaLnBrk="0" hangingPunct="0"/>
            <a:endParaRPr lang="en-US" sz="2400"/>
          </a:p>
          <a:p>
            <a:pPr algn="ctr" eaLnBrk="0" hangingPunct="0"/>
            <a:r>
              <a:rPr lang="en-US" sz="2400"/>
              <a:t>A shareholder owns part of a company through stock ownership, while a stakeholder is interested in the performance of a company for reasons other than just stock appreciation.</a:t>
            </a:r>
            <a:br>
              <a:rPr lang="en-US" sz="2400"/>
            </a:br>
            <a:r>
              <a:rPr lang="en-US"/>
              <a:t/>
            </a:r>
            <a:br>
              <a:rPr lang="en-US"/>
            </a:br>
            <a:r>
              <a:rPr lang="en-US"/>
              <a:t/>
            </a:r>
            <a:br>
              <a:rPr lang="en-US"/>
            </a:br>
            <a:r>
              <a:rPr lang="en-US"/>
              <a:t/>
            </a:r>
            <a:br>
              <a:rPr lang="en-US"/>
            </a:b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 name="Rectangle 2"/>
          <p:cNvSpPr>
            <a:spLocks noGrp="1" noChangeArrowheads="1"/>
          </p:cNvSpPr>
          <p:nvPr>
            <p:ph type="title"/>
          </p:nvPr>
        </p:nvSpPr>
        <p:spPr/>
        <p:txBody>
          <a:bodyPr/>
          <a:lstStyle/>
          <a:p>
            <a:pPr eaLnBrk="1" hangingPunct="1"/>
            <a:r>
              <a:rPr lang="en-US" sz="3200" smtClean="0"/>
              <a:t>Balanced Approach</a:t>
            </a:r>
          </a:p>
        </p:txBody>
      </p:sp>
      <p:grpSp>
        <p:nvGrpSpPr>
          <p:cNvPr id="2" name="Diagram 15"/>
          <p:cNvGrpSpPr>
            <a:grpSpLocks noChangeAspect="1"/>
          </p:cNvGrpSpPr>
          <p:nvPr/>
        </p:nvGrpSpPr>
        <p:grpSpPr bwMode="auto">
          <a:xfrm>
            <a:off x="457200" y="1981200"/>
            <a:ext cx="8229600" cy="3886200"/>
            <a:chOff x="288" y="938"/>
            <a:chExt cx="5184" cy="2448"/>
          </a:xfrm>
        </p:grpSpPr>
        <p:sp>
          <p:nvSpPr>
            <p:cNvPr id="3" name="_s2052"/>
            <p:cNvSpPr>
              <a:spLocks noChangeArrowheads="1" noTextEdit="1"/>
            </p:cNvSpPr>
            <p:nvPr/>
          </p:nvSpPr>
          <p:spPr bwMode="auto">
            <a:xfrm>
              <a:off x="2421" y="1354"/>
              <a:ext cx="918" cy="918"/>
            </a:xfrm>
            <a:prstGeom prst="ellipse">
              <a:avLst/>
            </a:prstGeom>
            <a:gradFill rotWithShape="1">
              <a:gsLst>
                <a:gs pos="0">
                  <a:schemeClr val="accent1">
                    <a:alpha val="50000"/>
                  </a:schemeClr>
                </a:gs>
                <a:gs pos="100000">
                  <a:srgbClr val="D7D7FF">
                    <a:alpha val="50000"/>
                  </a:srgbClr>
                </a:gs>
              </a:gsLst>
              <a:path path="rect">
                <a:fillToRect r="100000" b="100000"/>
              </a:path>
            </a:gradFill>
            <a:ln w="9525">
              <a:solidFill>
                <a:schemeClr val="accent1"/>
              </a:solidFill>
              <a:round/>
              <a:headEnd/>
              <a:tailEnd/>
            </a:ln>
          </p:spPr>
          <p:txBody>
            <a:bodyPr vert="horz" wrap="square" lIns="91440" tIns="45720" rIns="91440" bIns="45720" numCol="1" anchor="ctr" anchorCtr="0" compatLnSpc="1">
              <a:prstTxWarp prst="textNoShape">
                <a:avLst/>
              </a:prstTxWarp>
            </a:bodyPr>
            <a:lstStyle/>
            <a:p>
              <a:endParaRPr lang="en-US"/>
            </a:p>
          </p:txBody>
        </p:sp>
        <p:sp>
          <p:nvSpPr>
            <p:cNvPr id="4" name="_s2053"/>
            <p:cNvSpPr>
              <a:spLocks noChangeArrowheads="1"/>
            </p:cNvSpPr>
            <p:nvPr/>
          </p:nvSpPr>
          <p:spPr bwMode="auto">
            <a:xfrm>
              <a:off x="2421" y="1034"/>
              <a:ext cx="918"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Economic profit (shareholder)</a:t>
              </a:r>
              <a:r>
                <a:rPr kumimoji="0" lang="en-US" altLang="en-US" sz="12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 </a:t>
              </a:r>
            </a:p>
          </p:txBody>
        </p:sp>
        <p:sp>
          <p:nvSpPr>
            <p:cNvPr id="5" name="_s2054"/>
            <p:cNvSpPr>
              <a:spLocks noChangeArrowheads="1" noTextEdit="1"/>
            </p:cNvSpPr>
            <p:nvPr/>
          </p:nvSpPr>
          <p:spPr bwMode="auto">
            <a:xfrm>
              <a:off x="2723" y="1877"/>
              <a:ext cx="918" cy="918"/>
            </a:xfrm>
            <a:prstGeom prst="ellipse">
              <a:avLst/>
            </a:prstGeom>
            <a:gradFill rotWithShape="1">
              <a:gsLst>
                <a:gs pos="0">
                  <a:schemeClr val="accent1">
                    <a:alpha val="50000"/>
                  </a:schemeClr>
                </a:gs>
                <a:gs pos="100000">
                  <a:srgbClr val="D7D7FF">
                    <a:alpha val="50000"/>
                  </a:srgbClr>
                </a:gs>
              </a:gsLst>
              <a:path path="rect">
                <a:fillToRect r="100000" b="100000"/>
              </a:path>
            </a:gradFill>
            <a:ln w="9525">
              <a:solidFill>
                <a:schemeClr val="accent1"/>
              </a:solidFill>
              <a:round/>
              <a:headEnd/>
              <a:tailEnd/>
            </a:ln>
          </p:spPr>
          <p:txBody>
            <a:bodyPr vert="horz" wrap="square" lIns="91440" tIns="45720" rIns="91440" bIns="45720" numCol="1" anchor="ctr" anchorCtr="0" compatLnSpc="1">
              <a:prstTxWarp prst="textNoShape">
                <a:avLst/>
              </a:prstTxWarp>
            </a:bodyPr>
            <a:lstStyle/>
            <a:p>
              <a:endParaRPr lang="en-US"/>
            </a:p>
          </p:txBody>
        </p:sp>
        <p:sp>
          <p:nvSpPr>
            <p:cNvPr id="6" name="_s2055"/>
            <p:cNvSpPr>
              <a:spLocks noChangeArrowheads="1"/>
            </p:cNvSpPr>
            <p:nvPr/>
          </p:nvSpPr>
          <p:spPr bwMode="auto">
            <a:xfrm>
              <a:off x="3658" y="2611"/>
              <a:ext cx="918"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Stakeholders (ethics)</a:t>
              </a:r>
            </a:p>
          </p:txBody>
        </p:sp>
        <p:sp>
          <p:nvSpPr>
            <p:cNvPr id="7" name="_s2056"/>
            <p:cNvSpPr>
              <a:spLocks noChangeArrowheads="1" noTextEdit="1"/>
            </p:cNvSpPr>
            <p:nvPr/>
          </p:nvSpPr>
          <p:spPr bwMode="auto">
            <a:xfrm>
              <a:off x="2119" y="1877"/>
              <a:ext cx="918" cy="918"/>
            </a:xfrm>
            <a:prstGeom prst="ellipse">
              <a:avLst/>
            </a:prstGeom>
            <a:gradFill rotWithShape="1">
              <a:gsLst>
                <a:gs pos="0">
                  <a:schemeClr val="accent1">
                    <a:alpha val="50000"/>
                  </a:schemeClr>
                </a:gs>
                <a:gs pos="100000">
                  <a:srgbClr val="D7D7FF">
                    <a:alpha val="50000"/>
                  </a:srgbClr>
                </a:gs>
              </a:gsLst>
              <a:path path="rect">
                <a:fillToRect r="100000" b="100000"/>
              </a:path>
            </a:gradFill>
            <a:ln w="9525">
              <a:solidFill>
                <a:schemeClr val="accent1"/>
              </a:solidFill>
              <a:round/>
              <a:headEnd/>
              <a:tailEnd/>
            </a:ln>
          </p:spPr>
          <p:txBody>
            <a:bodyPr vert="horz" wrap="square" lIns="91440" tIns="45720" rIns="91440" bIns="45720" numCol="1" anchor="ctr" anchorCtr="0" compatLnSpc="1">
              <a:prstTxWarp prst="textNoShape">
                <a:avLst/>
              </a:prstTxWarp>
            </a:bodyPr>
            <a:lstStyle/>
            <a:p>
              <a:endParaRPr lang="en-US"/>
            </a:p>
          </p:txBody>
        </p:sp>
        <p:sp>
          <p:nvSpPr>
            <p:cNvPr id="8" name="_s2057"/>
            <p:cNvSpPr>
              <a:spLocks noChangeArrowheads="1"/>
            </p:cNvSpPr>
            <p:nvPr/>
          </p:nvSpPr>
          <p:spPr bwMode="auto">
            <a:xfrm>
              <a:off x="1184" y="2611"/>
              <a:ext cx="918"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Legal</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58"/>
                                        </p:tgtEl>
                                        <p:attrNameLst>
                                          <p:attrName>style.visibility</p:attrName>
                                        </p:attrNameLst>
                                      </p:cBhvr>
                                      <p:to>
                                        <p:strVal val="visible"/>
                                      </p:to>
                                    </p:set>
                                    <p:animEffect transition="in" filter="blinds(horizontal)">
                                      <p:cBhvr>
                                        <p:cTn id="7" dur="1000"/>
                                        <p:tgtEl>
                                          <p:spTgt spid="20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z="3600" smtClean="0"/>
              <a:t>Balanced Approach</a:t>
            </a:r>
          </a:p>
        </p:txBody>
      </p:sp>
      <p:sp>
        <p:nvSpPr>
          <p:cNvPr id="17411" name="Rectangle 3"/>
          <p:cNvSpPr>
            <a:spLocks noGrp="1" noChangeArrowheads="1"/>
          </p:cNvSpPr>
          <p:nvPr>
            <p:ph type="body" idx="1"/>
          </p:nvPr>
        </p:nvSpPr>
        <p:spPr/>
        <p:txBody>
          <a:bodyPr/>
          <a:lstStyle/>
          <a:p>
            <a:pPr eaLnBrk="1" hangingPunct="1"/>
            <a:r>
              <a:rPr lang="en-US" sz="2000" dirty="0" smtClean="0"/>
              <a:t>Corporate Responsibility – How should you perform as a corporate executive:</a:t>
            </a:r>
          </a:p>
          <a:p>
            <a:pPr lvl="1" eaLnBrk="1" hangingPunct="1"/>
            <a:r>
              <a:rPr lang="en-US" sz="1800" dirty="0" smtClean="0"/>
              <a:t>Operate the corporation on a level higher than the law requires</a:t>
            </a:r>
          </a:p>
          <a:p>
            <a:pPr lvl="1" eaLnBrk="1" hangingPunct="1"/>
            <a:r>
              <a:rPr lang="en-US" sz="1800" dirty="0" smtClean="0"/>
              <a:t>Chose options that are less profitable but more socially desirable (meeting a threshold of economic profit)</a:t>
            </a:r>
          </a:p>
          <a:p>
            <a:pPr lvl="1" eaLnBrk="1" hangingPunct="1"/>
            <a:r>
              <a:rPr lang="en-US" sz="1800" dirty="0" smtClean="0"/>
              <a:t>Contribute to non-profit institutions</a:t>
            </a:r>
          </a:p>
          <a:p>
            <a:pPr lvl="1" eaLnBrk="1" hangingPunct="1"/>
            <a:r>
              <a:rPr lang="en-US" sz="1800" dirty="0" smtClean="0"/>
              <a:t>Provide benefits to employees and improve the workplace</a:t>
            </a:r>
          </a:p>
          <a:p>
            <a:pPr lvl="1" eaLnBrk="1" hangingPunct="1"/>
            <a:r>
              <a:rPr lang="en-US" sz="1800" dirty="0" smtClean="0"/>
              <a:t>Use corporate resources to address major social problems</a:t>
            </a:r>
          </a:p>
          <a:p>
            <a:pPr lvl="1" eaLnBrk="1" hangingPunct="1"/>
            <a:endParaRPr lang="en-US" sz="1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blinds(horizontal)">
                                      <p:cBhvr>
                                        <p:cTn id="7" dur="1000"/>
                                        <p:tgtEl>
                                          <p:spTgt spid="174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7411">
                                            <p:txEl>
                                              <p:pRg st="0" end="0"/>
                                            </p:txEl>
                                          </p:spTgt>
                                        </p:tgtEl>
                                        <p:attrNameLst>
                                          <p:attrName>style.visibility</p:attrName>
                                        </p:attrNameLst>
                                      </p:cBhvr>
                                      <p:to>
                                        <p:strVal val="visible"/>
                                      </p:to>
                                    </p:set>
                                    <p:animEffect transition="in" filter="blinds(horizontal)">
                                      <p:cBhvr>
                                        <p:cTn id="12" dur="1000"/>
                                        <p:tgtEl>
                                          <p:spTgt spid="174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7411">
                                            <p:txEl>
                                              <p:pRg st="1" end="1"/>
                                            </p:txEl>
                                          </p:spTgt>
                                        </p:tgtEl>
                                        <p:attrNameLst>
                                          <p:attrName>style.visibility</p:attrName>
                                        </p:attrNameLst>
                                      </p:cBhvr>
                                      <p:to>
                                        <p:strVal val="visible"/>
                                      </p:to>
                                    </p:set>
                                    <p:animEffect transition="in" filter="blinds(horizontal)">
                                      <p:cBhvr>
                                        <p:cTn id="17" dur="1000"/>
                                        <p:tgtEl>
                                          <p:spTgt spid="1741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7411">
                                            <p:txEl>
                                              <p:pRg st="2" end="2"/>
                                            </p:txEl>
                                          </p:spTgt>
                                        </p:tgtEl>
                                        <p:attrNameLst>
                                          <p:attrName>style.visibility</p:attrName>
                                        </p:attrNameLst>
                                      </p:cBhvr>
                                      <p:to>
                                        <p:strVal val="visible"/>
                                      </p:to>
                                    </p:set>
                                    <p:animEffect transition="in" filter="blinds(horizontal)">
                                      <p:cBhvr>
                                        <p:cTn id="22" dur="1000"/>
                                        <p:tgtEl>
                                          <p:spTgt spid="1741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7411">
                                            <p:txEl>
                                              <p:pRg st="3" end="3"/>
                                            </p:txEl>
                                          </p:spTgt>
                                        </p:tgtEl>
                                        <p:attrNameLst>
                                          <p:attrName>style.visibility</p:attrName>
                                        </p:attrNameLst>
                                      </p:cBhvr>
                                      <p:to>
                                        <p:strVal val="visible"/>
                                      </p:to>
                                    </p:set>
                                    <p:animEffect transition="in" filter="blinds(horizontal)">
                                      <p:cBhvr>
                                        <p:cTn id="27" dur="1000"/>
                                        <p:tgtEl>
                                          <p:spTgt spid="1741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7411">
                                            <p:txEl>
                                              <p:pRg st="4" end="4"/>
                                            </p:txEl>
                                          </p:spTgt>
                                        </p:tgtEl>
                                        <p:attrNameLst>
                                          <p:attrName>style.visibility</p:attrName>
                                        </p:attrNameLst>
                                      </p:cBhvr>
                                      <p:to>
                                        <p:strVal val="visible"/>
                                      </p:to>
                                    </p:set>
                                    <p:animEffect transition="in" filter="blinds(horizontal)">
                                      <p:cBhvr>
                                        <p:cTn id="32" dur="1000"/>
                                        <p:tgtEl>
                                          <p:spTgt spid="17411">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7411">
                                            <p:txEl>
                                              <p:pRg st="5" end="5"/>
                                            </p:txEl>
                                          </p:spTgt>
                                        </p:tgtEl>
                                        <p:attrNameLst>
                                          <p:attrName>style.visibility</p:attrName>
                                        </p:attrNameLst>
                                      </p:cBhvr>
                                      <p:to>
                                        <p:strVal val="visible"/>
                                      </p:to>
                                    </p:set>
                                    <p:animEffect transition="in" filter="blinds(horizontal)">
                                      <p:cBhvr>
                                        <p:cTn id="37" dur="1000"/>
                                        <p:tgtEl>
                                          <p:spTgt spid="174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0"/>
            <a:ext cx="8229600" cy="1371600"/>
          </a:xfrm>
        </p:spPr>
        <p:txBody>
          <a:bodyPr/>
          <a:lstStyle/>
          <a:p>
            <a:pPr algn="ctr"/>
            <a:r>
              <a:rPr lang="en-US" dirty="0" smtClean="0"/>
              <a:t>Who Are Some of the Best Corporate Citizen</a:t>
            </a:r>
            <a:endParaRPr lang="en-US" dirty="0"/>
          </a:p>
        </p:txBody>
      </p:sp>
    </p:spTree>
    <p:extLst>
      <p:ext uri="{BB962C8B-B14F-4D97-AF65-F5344CB8AC3E}">
        <p14:creationId xmlns:p14="http://schemas.microsoft.com/office/powerpoint/2010/main" val="9612422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z="3600" smtClean="0"/>
              <a:t>100 Best Corporate Citizens for 2007</a:t>
            </a:r>
            <a:endParaRPr lang="en-CA" sz="3600" smtClean="0"/>
          </a:p>
        </p:txBody>
      </p:sp>
      <p:sp>
        <p:nvSpPr>
          <p:cNvPr id="21507" name="Rectangle 3"/>
          <p:cNvSpPr>
            <a:spLocks noGrp="1" noChangeArrowheads="1"/>
          </p:cNvSpPr>
          <p:nvPr>
            <p:ph type="body" idx="1"/>
          </p:nvPr>
        </p:nvSpPr>
        <p:spPr>
          <a:xfrm>
            <a:off x="457200" y="1371600"/>
            <a:ext cx="8229600" cy="5181600"/>
          </a:xfrm>
        </p:spPr>
        <p:txBody>
          <a:bodyPr/>
          <a:lstStyle/>
          <a:p>
            <a:pPr eaLnBrk="1" hangingPunct="1">
              <a:lnSpc>
                <a:spcPct val="80000"/>
              </a:lnSpc>
            </a:pPr>
            <a:endParaRPr lang="en-CA" sz="800" dirty="0" smtClean="0"/>
          </a:p>
          <a:p>
            <a:pPr eaLnBrk="1" hangingPunct="1">
              <a:lnSpc>
                <a:spcPct val="80000"/>
              </a:lnSpc>
            </a:pPr>
            <a:r>
              <a:rPr lang="en-CA" sz="1400" dirty="0" smtClean="0"/>
              <a:t>Green Mountain Coffee Roasters, Inc.</a:t>
            </a:r>
            <a:br>
              <a:rPr lang="en-CA" sz="1400" dirty="0" smtClean="0"/>
            </a:br>
            <a:endParaRPr lang="en-CA" sz="1400" dirty="0" smtClean="0"/>
          </a:p>
          <a:p>
            <a:pPr eaLnBrk="1" hangingPunct="1">
              <a:lnSpc>
                <a:spcPct val="80000"/>
              </a:lnSpc>
            </a:pPr>
            <a:r>
              <a:rPr lang="en-CA" sz="1400" dirty="0" smtClean="0"/>
              <a:t>Advanced Micro Devices, Inc.</a:t>
            </a:r>
            <a:br>
              <a:rPr lang="en-CA" sz="1400" dirty="0" smtClean="0"/>
            </a:br>
            <a:endParaRPr lang="en-CA" sz="1400" dirty="0" smtClean="0"/>
          </a:p>
          <a:p>
            <a:pPr eaLnBrk="1" hangingPunct="1">
              <a:lnSpc>
                <a:spcPct val="80000"/>
              </a:lnSpc>
            </a:pPr>
            <a:r>
              <a:rPr lang="en-CA" sz="1400" dirty="0" smtClean="0"/>
              <a:t>NIKE, Inc.</a:t>
            </a:r>
            <a:br>
              <a:rPr lang="en-CA" sz="1400" dirty="0" smtClean="0"/>
            </a:br>
            <a:endParaRPr lang="en-CA" sz="1400" dirty="0" smtClean="0"/>
          </a:p>
          <a:p>
            <a:pPr eaLnBrk="1" hangingPunct="1">
              <a:lnSpc>
                <a:spcPct val="80000"/>
              </a:lnSpc>
            </a:pPr>
            <a:r>
              <a:rPr lang="en-CA" sz="1400" dirty="0" smtClean="0"/>
              <a:t>Motorola Inc. </a:t>
            </a:r>
            <a:br>
              <a:rPr lang="en-CA" sz="1400" dirty="0" smtClean="0"/>
            </a:br>
            <a:endParaRPr lang="en-CA" sz="1400" dirty="0" smtClean="0"/>
          </a:p>
          <a:p>
            <a:pPr eaLnBrk="1" hangingPunct="1">
              <a:lnSpc>
                <a:spcPct val="80000"/>
              </a:lnSpc>
            </a:pPr>
            <a:r>
              <a:rPr lang="en-CA" sz="1400" dirty="0" smtClean="0"/>
              <a:t>Intel Corp </a:t>
            </a:r>
            <a:endParaRPr lang="en-CA" sz="800" dirty="0" smtClean="0"/>
          </a:p>
          <a:p>
            <a:pPr eaLnBrk="1" hangingPunct="1">
              <a:lnSpc>
                <a:spcPct val="80000"/>
              </a:lnSpc>
            </a:pPr>
            <a:endParaRPr lang="en-CA" sz="800" dirty="0" smtClean="0"/>
          </a:p>
          <a:p>
            <a:pPr eaLnBrk="1" hangingPunct="1">
              <a:lnSpc>
                <a:spcPct val="80000"/>
              </a:lnSpc>
            </a:pPr>
            <a:endParaRPr lang="en-CA" sz="800" dirty="0" smtClean="0"/>
          </a:p>
          <a:p>
            <a:pPr eaLnBrk="1" hangingPunct="1">
              <a:lnSpc>
                <a:spcPct val="80000"/>
              </a:lnSpc>
            </a:pPr>
            <a:r>
              <a:rPr lang="en-CA" sz="1600" dirty="0" smtClean="0"/>
              <a:t>Firms are ranked on service in eight stakeholder categories: shareholders, community, governance, diversity, employees, environment, human rights, and product </a:t>
            </a:r>
          </a:p>
          <a:p>
            <a:pPr eaLnBrk="1" hangingPunct="1">
              <a:lnSpc>
                <a:spcPct val="80000"/>
              </a:lnSpc>
            </a:pPr>
            <a:r>
              <a:rPr lang="en-CA" sz="1600" dirty="0" smtClean="0"/>
              <a:t>The shareholder score is based on three-year average total return (stock appreciation plus dividends) through year-end 2006. The environmental, social and governance scores are KLD's assessment of each company's strengths and concerns demonstrated in each category. ( www.kld.com )</a:t>
            </a:r>
          </a:p>
          <a:p>
            <a:pPr eaLnBrk="1" hangingPunct="1">
              <a:lnSpc>
                <a:spcPct val="80000"/>
              </a:lnSpc>
            </a:pPr>
            <a:r>
              <a:rPr lang="en-CA" sz="1600" dirty="0" smtClean="0"/>
              <a:t>The 100 Best Corporate Citizens list uses data from Socrates, an online database of environmental, social and governance research created by KLD Research &amp; Analytics, an independent research firm serving investment management professionals, to put a numerical rating on companies' service to various stakeholders</a:t>
            </a:r>
            <a:r>
              <a:rPr lang="en-CA" sz="1200" dirty="0" smtClean="0"/>
              <a:t>.</a:t>
            </a:r>
            <a:r>
              <a:rPr lang="en-CA" sz="1000" dirty="0" smtClean="0"/>
              <a:t> </a:t>
            </a:r>
          </a:p>
          <a:p>
            <a:pPr eaLnBrk="1" hangingPunct="1">
              <a:lnSpc>
                <a:spcPct val="80000"/>
              </a:lnSpc>
            </a:pPr>
            <a:endParaRPr lang="en-CA" sz="1000" dirty="0" smtClean="0"/>
          </a:p>
          <a:p>
            <a:pPr eaLnBrk="1" hangingPunct="1">
              <a:lnSpc>
                <a:spcPct val="80000"/>
              </a:lnSpc>
              <a:buFont typeface="Wingdings" pitchFamily="2" charset="2"/>
              <a:buNone/>
            </a:pPr>
            <a:r>
              <a:rPr lang="en-CA" sz="1000" dirty="0" smtClean="0"/>
              <a:t>www.thecro.com</a:t>
            </a:r>
            <a:br>
              <a:rPr lang="en-CA" sz="1000" dirty="0" smtClean="0"/>
            </a:br>
            <a:r>
              <a:rPr lang="en-CA" sz="1000" dirty="0" smtClean="0"/>
              <a:t> </a:t>
            </a:r>
            <a:br>
              <a:rPr lang="en-CA" sz="1000" dirty="0" smtClean="0"/>
            </a:br>
            <a:endParaRPr lang="en-CA" sz="10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4"/>
          <p:cNvSpPr>
            <a:spLocks noGrp="1"/>
          </p:cNvSpPr>
          <p:nvPr>
            <p:ph type="title"/>
          </p:nvPr>
        </p:nvSpPr>
        <p:spPr/>
        <p:txBody>
          <a:bodyPr/>
          <a:lstStyle/>
          <a:p>
            <a:r>
              <a:rPr lang="en-US" altLang="en-US" dirty="0" smtClean="0">
                <a:latin typeface="Arial" charset="0"/>
                <a:cs typeface="Arial" charset="0"/>
              </a:rPr>
              <a:t>Ethics and Morality</a:t>
            </a:r>
            <a:endParaRPr lang="en-CA" dirty="0" smtClean="0">
              <a:latin typeface="Arial" charset="0"/>
              <a:cs typeface="Arial" charset="0"/>
            </a:endParaRPr>
          </a:p>
        </p:txBody>
      </p:sp>
      <p:sp>
        <p:nvSpPr>
          <p:cNvPr id="6" name="Content Placeholder 5"/>
          <p:cNvSpPr>
            <a:spLocks noGrp="1"/>
          </p:cNvSpPr>
          <p:nvPr>
            <p:ph idx="1"/>
          </p:nvPr>
        </p:nvSpPr>
        <p:spPr/>
        <p:txBody>
          <a:bodyPr/>
          <a:lstStyle/>
          <a:p>
            <a:pPr eaLnBrk="1" hangingPunct="1">
              <a:lnSpc>
                <a:spcPct val="90000"/>
              </a:lnSpc>
              <a:defRPr/>
            </a:pPr>
            <a:r>
              <a:rPr lang="en-US" sz="1800" dirty="0"/>
              <a:t>Morality is not necessarily based on Religion – although we draw beliefs from many sources; culture, religion, upbringing, personal feelings etc.</a:t>
            </a:r>
          </a:p>
          <a:p>
            <a:pPr lvl="1" eaLnBrk="1" hangingPunct="1">
              <a:lnSpc>
                <a:spcPct val="90000"/>
              </a:lnSpc>
              <a:buFont typeface="Arial" pitchFamily="34" charset="0"/>
              <a:buChar char="•"/>
              <a:defRPr/>
            </a:pPr>
            <a:r>
              <a:rPr lang="en-US" sz="1600" dirty="0"/>
              <a:t>For Philosophers the issue is whether or not those beliefs can be justified</a:t>
            </a:r>
          </a:p>
          <a:p>
            <a:pPr eaLnBrk="1" hangingPunct="1">
              <a:lnSpc>
                <a:spcPct val="90000"/>
              </a:lnSpc>
              <a:buFont typeface="Wingdings" pitchFamily="2" charset="2"/>
              <a:buNone/>
              <a:defRPr/>
            </a:pPr>
            <a:r>
              <a:rPr lang="en-US" sz="1800" dirty="0"/>
              <a:t> </a:t>
            </a:r>
          </a:p>
          <a:p>
            <a:pPr eaLnBrk="1" hangingPunct="1">
              <a:lnSpc>
                <a:spcPct val="90000"/>
              </a:lnSpc>
              <a:defRPr/>
            </a:pPr>
            <a:r>
              <a:rPr lang="en-US" sz="1800" dirty="0"/>
              <a:t>Morality consists of:</a:t>
            </a:r>
          </a:p>
          <a:p>
            <a:pPr lvl="1" eaLnBrk="1" hangingPunct="1">
              <a:lnSpc>
                <a:spcPct val="90000"/>
              </a:lnSpc>
              <a:buFont typeface="Arial" pitchFamily="34" charset="0"/>
              <a:buChar char="•"/>
              <a:defRPr/>
            </a:pPr>
            <a:r>
              <a:rPr lang="en-US" sz="1600" dirty="0"/>
              <a:t>Forming moral judgments</a:t>
            </a:r>
          </a:p>
          <a:p>
            <a:pPr lvl="1" eaLnBrk="1" hangingPunct="1">
              <a:lnSpc>
                <a:spcPct val="90000"/>
              </a:lnSpc>
              <a:buFont typeface="Arial" pitchFamily="34" charset="0"/>
              <a:buChar char="•"/>
              <a:defRPr/>
            </a:pPr>
            <a:r>
              <a:rPr lang="en-US" sz="1600" dirty="0"/>
              <a:t>Developing moral standards</a:t>
            </a:r>
          </a:p>
          <a:p>
            <a:pPr lvl="1" eaLnBrk="1" hangingPunct="1">
              <a:lnSpc>
                <a:spcPct val="90000"/>
              </a:lnSpc>
              <a:buFont typeface="Arial" pitchFamily="34" charset="0"/>
              <a:buChar char="•"/>
              <a:defRPr/>
            </a:pPr>
            <a:r>
              <a:rPr lang="en-US" sz="1600" dirty="0"/>
              <a:t>Assessing the moral worth of actions, people, policies, organizations etc.</a:t>
            </a:r>
          </a:p>
          <a:p>
            <a:pPr lvl="1" eaLnBrk="1" hangingPunct="1">
              <a:lnSpc>
                <a:spcPct val="90000"/>
              </a:lnSpc>
              <a:buFont typeface="Arial" pitchFamily="34" charset="0"/>
              <a:buChar char="•"/>
              <a:defRPr/>
            </a:pPr>
            <a:endParaRPr lang="en-US" sz="1600" dirty="0">
              <a:solidFill>
                <a:schemeClr val="bg1">
                  <a:lumMod val="50000"/>
                </a:schemeClr>
              </a:solidFill>
            </a:endParaRPr>
          </a:p>
          <a:p>
            <a:pPr eaLnBrk="1" hangingPunct="1">
              <a:lnSpc>
                <a:spcPct val="90000"/>
              </a:lnSpc>
              <a:defRPr/>
            </a:pPr>
            <a:endParaRPr lang="en-US" sz="1800" dirty="0">
              <a:solidFill>
                <a:schemeClr val="bg1">
                  <a:lumMod val="50000"/>
                </a:schemeClr>
              </a:solidFill>
            </a:endParaRPr>
          </a:p>
          <a:p>
            <a:pPr eaLnBrk="1" hangingPunct="1">
              <a:lnSpc>
                <a:spcPct val="90000"/>
              </a:lnSpc>
              <a:defRPr/>
            </a:pPr>
            <a:endParaRPr lang="en-US" sz="1800" dirty="0">
              <a:solidFill>
                <a:schemeClr val="bg1">
                  <a:lumMod val="50000"/>
                </a:schemeClr>
              </a:solidFill>
            </a:endParaRPr>
          </a:p>
          <a:p>
            <a:pPr eaLnBrk="1" hangingPunct="1">
              <a:lnSpc>
                <a:spcPct val="90000"/>
              </a:lnSpc>
              <a:buFont typeface="Wingdings" pitchFamily="2" charset="2"/>
              <a:buNone/>
              <a:defRPr/>
            </a:pPr>
            <a:r>
              <a:rPr lang="en-US" sz="1800" dirty="0">
                <a:solidFill>
                  <a:schemeClr val="bg1">
                    <a:lumMod val="50000"/>
                  </a:schemeClr>
                </a:solidFill>
              </a:rPr>
              <a:t>	</a:t>
            </a:r>
            <a:r>
              <a:rPr lang="en-US" sz="1800" dirty="0">
                <a:solidFill>
                  <a:schemeClr val="accent1">
                    <a:lumMod val="75000"/>
                  </a:schemeClr>
                </a:solidFill>
              </a:rPr>
              <a:t>Morality: the social rules that govern and limit our conduct, especially the ultimate rules that concern right and wrong</a:t>
            </a:r>
            <a:r>
              <a:rPr lang="en-US" sz="2000" dirty="0">
                <a:solidFill>
                  <a:schemeClr val="accent1">
                    <a:lumMod val="75000"/>
                  </a:schemeClr>
                </a:solidFill>
              </a:rPr>
              <a:t> </a:t>
            </a:r>
          </a:p>
          <a:p>
            <a:pPr>
              <a:defRPr/>
            </a:pP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blinds(horizontal)">
                                      <p:cBhvr>
                                        <p:cTn id="10" dur="500"/>
                                        <p:tgtEl>
                                          <p:spTgt spid="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blinds(horizontal)">
                                      <p:cBhvr>
                                        <p:cTn id="15" dur="500"/>
                                        <p:tgtEl>
                                          <p:spTgt spid="6">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6">
                                            <p:txEl>
                                              <p:pRg st="3" end="3"/>
                                            </p:txEl>
                                          </p:spTgt>
                                        </p:tgtEl>
                                        <p:attrNameLst>
                                          <p:attrName>style.visibility</p:attrName>
                                        </p:attrNameLst>
                                      </p:cBhvr>
                                      <p:to>
                                        <p:strVal val="visible"/>
                                      </p:to>
                                    </p:set>
                                    <p:animEffect transition="in" filter="blinds(horizontal)">
                                      <p:cBhvr>
                                        <p:cTn id="20" dur="500"/>
                                        <p:tgtEl>
                                          <p:spTgt spid="6">
                                            <p:txEl>
                                              <p:pRg st="3" end="3"/>
                                            </p:txEl>
                                          </p:spTgt>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Effect transition="in" filter="blinds(horizontal)">
                                      <p:cBhvr>
                                        <p:cTn id="23" dur="500"/>
                                        <p:tgtEl>
                                          <p:spTgt spid="6">
                                            <p:txEl>
                                              <p:pRg st="4" end="4"/>
                                            </p:txEl>
                                          </p:spTgt>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6">
                                            <p:txEl>
                                              <p:pRg st="5" end="5"/>
                                            </p:txEl>
                                          </p:spTgt>
                                        </p:tgtEl>
                                        <p:attrNameLst>
                                          <p:attrName>style.visibility</p:attrName>
                                        </p:attrNameLst>
                                      </p:cBhvr>
                                      <p:to>
                                        <p:strVal val="visible"/>
                                      </p:to>
                                    </p:set>
                                    <p:animEffect transition="in" filter="blinds(horizontal)">
                                      <p:cBhvr>
                                        <p:cTn id="26" dur="500"/>
                                        <p:tgtEl>
                                          <p:spTgt spid="6">
                                            <p:txEl>
                                              <p:pRg st="5" end="5"/>
                                            </p:txEl>
                                          </p:spTgt>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6">
                                            <p:txEl>
                                              <p:pRg st="6" end="6"/>
                                            </p:txEl>
                                          </p:spTgt>
                                        </p:tgtEl>
                                        <p:attrNameLst>
                                          <p:attrName>style.visibility</p:attrName>
                                        </p:attrNameLst>
                                      </p:cBhvr>
                                      <p:to>
                                        <p:strVal val="visible"/>
                                      </p:to>
                                    </p:set>
                                    <p:animEffect transition="in" filter="blinds(horizontal)">
                                      <p:cBhvr>
                                        <p:cTn id="29" dur="500"/>
                                        <p:tgtEl>
                                          <p:spTgt spid="6">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6">
                                            <p:txEl>
                                              <p:pRg st="10" end="10"/>
                                            </p:txEl>
                                          </p:spTgt>
                                        </p:tgtEl>
                                        <p:attrNameLst>
                                          <p:attrName>style.visibility</p:attrName>
                                        </p:attrNameLst>
                                      </p:cBhvr>
                                      <p:to>
                                        <p:strVal val="visible"/>
                                      </p:to>
                                    </p:set>
                                    <p:animEffect transition="in" filter="blinds(horizontal)">
                                      <p:cBhvr>
                                        <p:cTn id="34"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r>
              <a:rPr lang="en-US" sz="3600" smtClean="0"/>
              <a:t>100 Best Corporate Citizens for 2009</a:t>
            </a:r>
            <a:endParaRPr lang="en-CA" sz="3600" smtClean="0"/>
          </a:p>
        </p:txBody>
      </p:sp>
      <p:sp>
        <p:nvSpPr>
          <p:cNvPr id="22531" name="Rectangle 3"/>
          <p:cNvSpPr>
            <a:spLocks noGrp="1" noChangeArrowheads="1"/>
          </p:cNvSpPr>
          <p:nvPr>
            <p:ph type="body" idx="4294967295"/>
          </p:nvPr>
        </p:nvSpPr>
        <p:spPr>
          <a:xfrm>
            <a:off x="457200" y="1371600"/>
            <a:ext cx="8229600" cy="5181600"/>
          </a:xfrm>
        </p:spPr>
        <p:txBody>
          <a:bodyPr/>
          <a:lstStyle/>
          <a:p>
            <a:pPr eaLnBrk="1" hangingPunct="1">
              <a:lnSpc>
                <a:spcPct val="80000"/>
              </a:lnSpc>
            </a:pPr>
            <a:endParaRPr lang="en-CA" sz="800" smtClean="0"/>
          </a:p>
          <a:p>
            <a:pPr eaLnBrk="1" hangingPunct="1">
              <a:lnSpc>
                <a:spcPct val="80000"/>
              </a:lnSpc>
            </a:pPr>
            <a:r>
              <a:rPr lang="en-CA" sz="1400" smtClean="0"/>
              <a:t>Bristol Myers-Squibb</a:t>
            </a:r>
            <a:br>
              <a:rPr lang="en-CA" sz="1400" smtClean="0"/>
            </a:br>
            <a:endParaRPr lang="en-CA" sz="1400" smtClean="0"/>
          </a:p>
          <a:p>
            <a:pPr eaLnBrk="1" hangingPunct="1">
              <a:lnSpc>
                <a:spcPct val="80000"/>
              </a:lnSpc>
            </a:pPr>
            <a:r>
              <a:rPr lang="en-CA" sz="1400" smtClean="0"/>
              <a:t>General Mills</a:t>
            </a:r>
          </a:p>
          <a:p>
            <a:pPr eaLnBrk="1" hangingPunct="1">
              <a:lnSpc>
                <a:spcPct val="80000"/>
              </a:lnSpc>
            </a:pPr>
            <a:endParaRPr lang="en-CA" sz="1400" smtClean="0"/>
          </a:p>
          <a:p>
            <a:pPr eaLnBrk="1" hangingPunct="1">
              <a:lnSpc>
                <a:spcPct val="80000"/>
              </a:lnSpc>
            </a:pPr>
            <a:r>
              <a:rPr lang="en-CA" sz="1400" smtClean="0"/>
              <a:t>IBM Corp</a:t>
            </a:r>
            <a:br>
              <a:rPr lang="en-CA" sz="1400" smtClean="0"/>
            </a:br>
            <a:endParaRPr lang="en-CA" sz="1400" smtClean="0"/>
          </a:p>
          <a:p>
            <a:pPr eaLnBrk="1" hangingPunct="1">
              <a:lnSpc>
                <a:spcPct val="80000"/>
              </a:lnSpc>
            </a:pPr>
            <a:r>
              <a:rPr lang="en-CA" sz="1400" smtClean="0"/>
              <a:t>Merck &amp; Co., Inc.</a:t>
            </a:r>
            <a:br>
              <a:rPr lang="en-CA" sz="1400" smtClean="0"/>
            </a:br>
            <a:endParaRPr lang="en-CA" sz="1400" smtClean="0"/>
          </a:p>
          <a:p>
            <a:pPr eaLnBrk="1" hangingPunct="1">
              <a:lnSpc>
                <a:spcPct val="80000"/>
              </a:lnSpc>
            </a:pPr>
            <a:r>
              <a:rPr lang="en-CA" sz="1400" smtClean="0"/>
              <a:t>HP Co., L.P. </a:t>
            </a:r>
            <a:endParaRPr lang="en-CA" sz="800" smtClean="0"/>
          </a:p>
          <a:p>
            <a:pPr eaLnBrk="1" hangingPunct="1">
              <a:lnSpc>
                <a:spcPct val="80000"/>
              </a:lnSpc>
            </a:pPr>
            <a:endParaRPr lang="en-CA" sz="800" smtClean="0"/>
          </a:p>
          <a:p>
            <a:pPr eaLnBrk="1" hangingPunct="1">
              <a:lnSpc>
                <a:spcPct val="80000"/>
              </a:lnSpc>
            </a:pPr>
            <a:endParaRPr lang="en-CA" sz="800" smtClean="0"/>
          </a:p>
          <a:p>
            <a:pPr eaLnBrk="1" hangingPunct="1">
              <a:lnSpc>
                <a:spcPct val="80000"/>
              </a:lnSpc>
            </a:pPr>
            <a:r>
              <a:rPr lang="en-CA" sz="1600" smtClean="0"/>
              <a:t>Firms are ranked on service in eight stakeholder categories: environment, climate change,human rights, philanthropy, employee relations, financial, and governance </a:t>
            </a:r>
          </a:p>
          <a:p>
            <a:pPr eaLnBrk="1" hangingPunct="1">
              <a:lnSpc>
                <a:spcPct val="80000"/>
              </a:lnSpc>
            </a:pPr>
            <a:r>
              <a:rPr lang="en-CA" sz="1600" smtClean="0"/>
              <a:t>The shareholder score is based on three-year average total return (stock appreciation plus dividends) through year-end 2008. The environmental, social and governance scores are KLD's assessment of each company's strengths and concerns demonstrated in each category. ( www.kld.com )</a:t>
            </a:r>
          </a:p>
          <a:p>
            <a:pPr eaLnBrk="1" hangingPunct="1">
              <a:lnSpc>
                <a:spcPct val="80000"/>
              </a:lnSpc>
            </a:pPr>
            <a:r>
              <a:rPr lang="en-CA" sz="1600" smtClean="0"/>
              <a:t>The 100 Best Corporate Citizens list uses data from Socrates, an online database of environmental, social and governance research created by KLD Research &amp; Analytics, an independent research firm serving investment management professionals, to put a numerical rating on companies' service to various stakeholders</a:t>
            </a:r>
            <a:r>
              <a:rPr lang="en-CA" sz="1200" smtClean="0"/>
              <a:t>.</a:t>
            </a:r>
            <a:r>
              <a:rPr lang="en-CA" sz="1000" smtClean="0"/>
              <a:t> </a:t>
            </a:r>
          </a:p>
          <a:p>
            <a:pPr eaLnBrk="1" hangingPunct="1">
              <a:lnSpc>
                <a:spcPct val="80000"/>
              </a:lnSpc>
            </a:pPr>
            <a:endParaRPr lang="en-CA" sz="1000" smtClean="0"/>
          </a:p>
          <a:p>
            <a:pPr eaLnBrk="1" hangingPunct="1">
              <a:lnSpc>
                <a:spcPct val="80000"/>
              </a:lnSpc>
              <a:buFont typeface="Wingdings" pitchFamily="2" charset="2"/>
              <a:buNone/>
            </a:pPr>
            <a:r>
              <a:rPr lang="en-CA" sz="1000" smtClean="0"/>
              <a:t>www.thecro.com</a:t>
            </a:r>
            <a:br>
              <a:rPr lang="en-CA" sz="1000" smtClean="0"/>
            </a:br>
            <a:r>
              <a:rPr lang="en-CA" sz="1000" smtClean="0"/>
              <a:t> </a:t>
            </a:r>
            <a:br>
              <a:rPr lang="en-CA" sz="1000" smtClean="0"/>
            </a:br>
            <a:endParaRPr lang="en-CA" sz="10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r>
              <a:rPr lang="en-US" sz="3600" dirty="0" smtClean="0"/>
              <a:t>100 Best Corporate Citizens for 2013</a:t>
            </a:r>
            <a:endParaRPr lang="en-CA" sz="3600" dirty="0" smtClean="0"/>
          </a:p>
        </p:txBody>
      </p:sp>
      <p:sp>
        <p:nvSpPr>
          <p:cNvPr id="22531" name="Rectangle 3"/>
          <p:cNvSpPr>
            <a:spLocks noGrp="1" noChangeArrowheads="1"/>
          </p:cNvSpPr>
          <p:nvPr>
            <p:ph type="body" idx="4294967295"/>
          </p:nvPr>
        </p:nvSpPr>
        <p:spPr>
          <a:xfrm>
            <a:off x="457200" y="1371600"/>
            <a:ext cx="8229600" cy="5181600"/>
          </a:xfrm>
        </p:spPr>
        <p:txBody>
          <a:bodyPr/>
          <a:lstStyle/>
          <a:p>
            <a:pPr eaLnBrk="1" hangingPunct="1">
              <a:lnSpc>
                <a:spcPct val="80000"/>
              </a:lnSpc>
            </a:pPr>
            <a:endParaRPr lang="en-CA" sz="800" dirty="0" smtClean="0"/>
          </a:p>
          <a:p>
            <a:pPr eaLnBrk="1" hangingPunct="1">
              <a:lnSpc>
                <a:spcPct val="80000"/>
              </a:lnSpc>
            </a:pPr>
            <a:r>
              <a:rPr lang="en-CA" sz="1400" dirty="0" smtClean="0"/>
              <a:t>AT &amp; T</a:t>
            </a:r>
          </a:p>
          <a:p>
            <a:pPr eaLnBrk="1" hangingPunct="1">
              <a:lnSpc>
                <a:spcPct val="80000"/>
              </a:lnSpc>
            </a:pPr>
            <a:endParaRPr lang="en-CA" sz="1400" dirty="0" smtClean="0"/>
          </a:p>
          <a:p>
            <a:pPr eaLnBrk="1" hangingPunct="1">
              <a:lnSpc>
                <a:spcPct val="80000"/>
              </a:lnSpc>
            </a:pPr>
            <a:r>
              <a:rPr lang="en-CA" sz="1400" dirty="0" smtClean="0"/>
              <a:t>Mattel Inc.</a:t>
            </a:r>
          </a:p>
          <a:p>
            <a:pPr eaLnBrk="1" hangingPunct="1">
              <a:lnSpc>
                <a:spcPct val="80000"/>
              </a:lnSpc>
            </a:pPr>
            <a:endParaRPr lang="en-CA" sz="1400" dirty="0" smtClean="0"/>
          </a:p>
          <a:p>
            <a:pPr eaLnBrk="1" hangingPunct="1">
              <a:lnSpc>
                <a:spcPct val="80000"/>
              </a:lnSpc>
            </a:pPr>
            <a:r>
              <a:rPr lang="en-CA" sz="1400" dirty="0" smtClean="0"/>
              <a:t>Bristol-Myers Squibb Co.</a:t>
            </a:r>
            <a:br>
              <a:rPr lang="en-CA" sz="1400" dirty="0" smtClean="0"/>
            </a:br>
            <a:endParaRPr lang="en-CA" sz="1400" dirty="0" smtClean="0"/>
          </a:p>
          <a:p>
            <a:pPr eaLnBrk="1" hangingPunct="1">
              <a:lnSpc>
                <a:spcPct val="80000"/>
              </a:lnSpc>
            </a:pPr>
            <a:r>
              <a:rPr lang="en-CA" sz="1400" dirty="0" smtClean="0"/>
              <a:t>Eaton Corp</a:t>
            </a:r>
            <a:br>
              <a:rPr lang="en-CA" sz="1400" dirty="0" smtClean="0"/>
            </a:br>
            <a:endParaRPr lang="en-CA" sz="1400" dirty="0" smtClean="0"/>
          </a:p>
          <a:p>
            <a:pPr eaLnBrk="1" hangingPunct="1">
              <a:lnSpc>
                <a:spcPct val="80000"/>
              </a:lnSpc>
            </a:pPr>
            <a:r>
              <a:rPr lang="en-CA" sz="1400" dirty="0" smtClean="0"/>
              <a:t>Intel Corp.</a:t>
            </a:r>
          </a:p>
          <a:p>
            <a:pPr eaLnBrk="1" hangingPunct="1">
              <a:lnSpc>
                <a:spcPct val="80000"/>
              </a:lnSpc>
            </a:pPr>
            <a:endParaRPr lang="en-CA" sz="1400" dirty="0" smtClean="0"/>
          </a:p>
          <a:p>
            <a:pPr eaLnBrk="1" hangingPunct="1">
              <a:lnSpc>
                <a:spcPct val="80000"/>
              </a:lnSpc>
            </a:pPr>
            <a:r>
              <a:rPr lang="en-CA" sz="1400" dirty="0" smtClean="0"/>
              <a:t>Abbott Laboratories (28)</a:t>
            </a:r>
          </a:p>
          <a:p>
            <a:pPr eaLnBrk="1" hangingPunct="1">
              <a:lnSpc>
                <a:spcPct val="80000"/>
              </a:lnSpc>
              <a:buNone/>
            </a:pPr>
            <a:r>
              <a:rPr lang="en-CA" sz="1400" dirty="0" smtClean="0"/>
              <a:t>	</a:t>
            </a:r>
            <a:r>
              <a:rPr lang="en-CA" sz="1200" b="1" i="1" dirty="0" smtClean="0"/>
              <a:t>(Have been given a yellow card representing caution as they pleaded guilty in a case for misbranding their anti-seizure medication “</a:t>
            </a:r>
            <a:r>
              <a:rPr lang="en-CA" sz="1200" b="1" i="1" dirty="0" err="1" smtClean="0"/>
              <a:t>Depakote</a:t>
            </a:r>
            <a:r>
              <a:rPr lang="en-CA" sz="1200" b="1" i="1" dirty="0" smtClean="0"/>
              <a:t>”)</a:t>
            </a:r>
          </a:p>
          <a:p>
            <a:pPr eaLnBrk="1" hangingPunct="1">
              <a:lnSpc>
                <a:spcPct val="80000"/>
              </a:lnSpc>
            </a:pPr>
            <a:endParaRPr lang="en-CA" sz="1400" dirty="0" smtClean="0"/>
          </a:p>
          <a:p>
            <a:pPr eaLnBrk="1" hangingPunct="1">
              <a:lnSpc>
                <a:spcPct val="80000"/>
              </a:lnSpc>
            </a:pPr>
            <a:r>
              <a:rPr lang="en-CA" sz="1400" dirty="0" smtClean="0"/>
              <a:t>JP Morgan Chase (45)</a:t>
            </a:r>
          </a:p>
          <a:p>
            <a:pPr eaLnBrk="1" hangingPunct="1">
              <a:lnSpc>
                <a:spcPct val="80000"/>
              </a:lnSpc>
              <a:buNone/>
            </a:pPr>
            <a:r>
              <a:rPr lang="en-CA" sz="1400" dirty="0" smtClean="0"/>
              <a:t>	</a:t>
            </a:r>
            <a:r>
              <a:rPr lang="en-CA" sz="1200" b="1" i="1" dirty="0" smtClean="0"/>
              <a:t>(Have been given a yellow card for its now discontinued practice of posting of transactions related to debit cards and consumer deposit accounts causing overdraft fees; the company settled class action suits for $110M)</a:t>
            </a:r>
          </a:p>
          <a:p>
            <a:pPr eaLnBrk="1" hangingPunct="1">
              <a:lnSpc>
                <a:spcPct val="80000"/>
              </a:lnSpc>
            </a:pPr>
            <a:endParaRPr lang="en-CA" sz="800" dirty="0" smtClean="0"/>
          </a:p>
          <a:p>
            <a:pPr eaLnBrk="1" hangingPunct="1">
              <a:lnSpc>
                <a:spcPct val="80000"/>
              </a:lnSpc>
            </a:pPr>
            <a:endParaRPr lang="en-CA" sz="800" dirty="0" smtClean="0"/>
          </a:p>
          <a:p>
            <a:pPr eaLnBrk="1" hangingPunct="1">
              <a:lnSpc>
                <a:spcPct val="80000"/>
              </a:lnSpc>
            </a:pPr>
            <a:endParaRPr lang="en-CA" sz="800" dirty="0" smtClean="0"/>
          </a:p>
          <a:p>
            <a:pPr eaLnBrk="1" hangingPunct="1">
              <a:lnSpc>
                <a:spcPct val="80000"/>
              </a:lnSpc>
            </a:pPr>
            <a:endParaRPr lang="en-CA" sz="1000" dirty="0" smtClean="0"/>
          </a:p>
          <a:p>
            <a:pPr eaLnBrk="1" hangingPunct="1">
              <a:lnSpc>
                <a:spcPct val="80000"/>
              </a:lnSpc>
            </a:pPr>
            <a:endParaRPr lang="en-CA" sz="1000" dirty="0" smtClean="0"/>
          </a:p>
          <a:p>
            <a:pPr eaLnBrk="1" hangingPunct="1">
              <a:lnSpc>
                <a:spcPct val="80000"/>
              </a:lnSpc>
              <a:buFont typeface="Wingdings" pitchFamily="2" charset="2"/>
              <a:buNone/>
            </a:pPr>
            <a:r>
              <a:rPr lang="en-CA" sz="1000" dirty="0" smtClean="0"/>
              <a:t>www.thecro.com</a:t>
            </a:r>
            <a:br>
              <a:rPr lang="en-CA" sz="1000" dirty="0" smtClean="0"/>
            </a:br>
            <a:r>
              <a:rPr lang="en-CA" sz="1000" dirty="0" smtClean="0"/>
              <a:t> </a:t>
            </a:r>
            <a:br>
              <a:rPr lang="en-CA" sz="1000" dirty="0" smtClean="0"/>
            </a:br>
            <a:endParaRPr lang="en-CA" sz="10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r>
              <a:rPr lang="en-US" sz="3600" dirty="0" smtClean="0"/>
              <a:t>100 Best Corporate Citizens for </a:t>
            </a:r>
            <a:r>
              <a:rPr lang="en-US" sz="3600" dirty="0" smtClean="0"/>
              <a:t>2015</a:t>
            </a:r>
            <a:endParaRPr lang="en-CA" sz="3600" dirty="0" smtClean="0"/>
          </a:p>
        </p:txBody>
      </p:sp>
      <p:sp>
        <p:nvSpPr>
          <p:cNvPr id="22531" name="Rectangle 3"/>
          <p:cNvSpPr>
            <a:spLocks noGrp="1" noChangeArrowheads="1"/>
          </p:cNvSpPr>
          <p:nvPr>
            <p:ph type="body" idx="4294967295"/>
          </p:nvPr>
        </p:nvSpPr>
        <p:spPr>
          <a:xfrm>
            <a:off x="457200" y="1371600"/>
            <a:ext cx="8229600" cy="5181600"/>
          </a:xfrm>
        </p:spPr>
        <p:txBody>
          <a:bodyPr/>
          <a:lstStyle/>
          <a:p>
            <a:pPr eaLnBrk="1" hangingPunct="1">
              <a:lnSpc>
                <a:spcPct val="80000"/>
              </a:lnSpc>
            </a:pPr>
            <a:endParaRPr lang="en-CA" sz="800" dirty="0" smtClean="0"/>
          </a:p>
          <a:p>
            <a:pPr eaLnBrk="1" hangingPunct="1">
              <a:lnSpc>
                <a:spcPct val="80000"/>
              </a:lnSpc>
            </a:pPr>
            <a:r>
              <a:rPr lang="en-CA" sz="1400" dirty="0" smtClean="0"/>
              <a:t>Microsoft Corporation</a:t>
            </a:r>
            <a:endParaRPr lang="en-CA" sz="1400" dirty="0" smtClean="0"/>
          </a:p>
          <a:p>
            <a:pPr eaLnBrk="1" hangingPunct="1">
              <a:lnSpc>
                <a:spcPct val="80000"/>
              </a:lnSpc>
            </a:pPr>
            <a:endParaRPr lang="en-CA" sz="1400" dirty="0" smtClean="0"/>
          </a:p>
          <a:p>
            <a:pPr eaLnBrk="1" hangingPunct="1">
              <a:lnSpc>
                <a:spcPct val="80000"/>
              </a:lnSpc>
            </a:pPr>
            <a:r>
              <a:rPr lang="en-CA" sz="1400" dirty="0" smtClean="0"/>
              <a:t>Hasbro, Inc.</a:t>
            </a:r>
            <a:endParaRPr lang="en-CA" sz="1400" dirty="0" smtClean="0"/>
          </a:p>
          <a:p>
            <a:pPr eaLnBrk="1" hangingPunct="1">
              <a:lnSpc>
                <a:spcPct val="80000"/>
              </a:lnSpc>
            </a:pPr>
            <a:endParaRPr lang="en-CA" sz="1400" dirty="0" smtClean="0"/>
          </a:p>
          <a:p>
            <a:pPr eaLnBrk="1" hangingPunct="1">
              <a:lnSpc>
                <a:spcPct val="80000"/>
              </a:lnSpc>
            </a:pPr>
            <a:r>
              <a:rPr lang="en-CA" sz="1400" dirty="0" smtClean="0"/>
              <a:t>Johnson &amp; Johnson</a:t>
            </a:r>
            <a:r>
              <a:rPr lang="en-CA" sz="1400" dirty="0" smtClean="0"/>
              <a:t/>
            </a:r>
            <a:br>
              <a:rPr lang="en-CA" sz="1400" dirty="0" smtClean="0"/>
            </a:br>
            <a:endParaRPr lang="en-CA" sz="1400" dirty="0" smtClean="0"/>
          </a:p>
          <a:p>
            <a:pPr eaLnBrk="1" hangingPunct="1">
              <a:lnSpc>
                <a:spcPct val="80000"/>
              </a:lnSpc>
            </a:pPr>
            <a:r>
              <a:rPr lang="en-CA" sz="1400" dirty="0" smtClean="0"/>
              <a:t>Xerox Corp</a:t>
            </a:r>
            <a:r>
              <a:rPr lang="en-CA" sz="1400" dirty="0" smtClean="0"/>
              <a:t/>
            </a:r>
            <a:br>
              <a:rPr lang="en-CA" sz="1400" dirty="0" smtClean="0"/>
            </a:br>
            <a:endParaRPr lang="en-CA" sz="1400" dirty="0" smtClean="0"/>
          </a:p>
          <a:p>
            <a:pPr eaLnBrk="1" hangingPunct="1">
              <a:lnSpc>
                <a:spcPct val="80000"/>
              </a:lnSpc>
            </a:pPr>
            <a:r>
              <a:rPr lang="en-CA" sz="1400" dirty="0" err="1" smtClean="0"/>
              <a:t>Signa</a:t>
            </a:r>
            <a:r>
              <a:rPr lang="en-CA" sz="1400" dirty="0" smtClean="0"/>
              <a:t>-Aldrich Corp.</a:t>
            </a:r>
            <a:endParaRPr lang="en-CA" sz="1400" dirty="0" smtClean="0"/>
          </a:p>
          <a:p>
            <a:pPr eaLnBrk="1" hangingPunct="1">
              <a:lnSpc>
                <a:spcPct val="80000"/>
              </a:lnSpc>
            </a:pPr>
            <a:endParaRPr lang="en-CA" sz="1400" dirty="0" smtClean="0"/>
          </a:p>
          <a:p>
            <a:pPr eaLnBrk="1" hangingPunct="1">
              <a:lnSpc>
                <a:spcPct val="80000"/>
              </a:lnSpc>
            </a:pPr>
            <a:r>
              <a:rPr lang="en-CA" sz="1400" dirty="0" smtClean="0"/>
              <a:t>Dow Chemical </a:t>
            </a:r>
            <a:r>
              <a:rPr lang="en-CA" sz="1400" dirty="0" smtClean="0"/>
              <a:t>(</a:t>
            </a:r>
            <a:r>
              <a:rPr lang="en-CA" sz="1400" dirty="0" smtClean="0"/>
              <a:t>26)</a:t>
            </a:r>
            <a:endParaRPr lang="en-CA" sz="1400" dirty="0" smtClean="0"/>
          </a:p>
          <a:p>
            <a:pPr eaLnBrk="1" hangingPunct="1">
              <a:lnSpc>
                <a:spcPct val="80000"/>
              </a:lnSpc>
              <a:buNone/>
            </a:pPr>
            <a:r>
              <a:rPr lang="en-CA" sz="1400" dirty="0" smtClean="0"/>
              <a:t>	</a:t>
            </a:r>
            <a:r>
              <a:rPr lang="en-CA" sz="1200" b="1" i="1" dirty="0" smtClean="0"/>
              <a:t>(Have been given a yellow card representing caution as </a:t>
            </a:r>
            <a:r>
              <a:rPr lang="en-CA" sz="1200" b="1" i="1" dirty="0" smtClean="0"/>
              <a:t>an appeals court let stand a $1.1 billion class-action verdict for allegedly conspiring to fix the price of urethane)</a:t>
            </a:r>
            <a:endParaRPr lang="en-CA" sz="1200" b="1" i="1" dirty="0" smtClean="0"/>
          </a:p>
          <a:p>
            <a:pPr eaLnBrk="1" hangingPunct="1">
              <a:lnSpc>
                <a:spcPct val="80000"/>
              </a:lnSpc>
            </a:pPr>
            <a:endParaRPr lang="en-CA" sz="1400" dirty="0" smtClean="0"/>
          </a:p>
          <a:p>
            <a:pPr eaLnBrk="1" hangingPunct="1">
              <a:lnSpc>
                <a:spcPct val="80000"/>
              </a:lnSpc>
            </a:pPr>
            <a:r>
              <a:rPr lang="en-CA" sz="1400" dirty="0" smtClean="0"/>
              <a:t>HP would have been ranked No. 20</a:t>
            </a:r>
            <a:endParaRPr lang="en-CA" sz="1400" dirty="0" smtClean="0"/>
          </a:p>
          <a:p>
            <a:pPr eaLnBrk="1" hangingPunct="1">
              <a:lnSpc>
                <a:spcPct val="80000"/>
              </a:lnSpc>
              <a:buNone/>
            </a:pPr>
            <a:r>
              <a:rPr lang="en-CA" sz="1400" dirty="0" smtClean="0"/>
              <a:t>	</a:t>
            </a:r>
            <a:r>
              <a:rPr lang="en-CA" sz="1200" b="1" i="1" dirty="0" smtClean="0"/>
              <a:t>(Have been given a </a:t>
            </a:r>
            <a:r>
              <a:rPr lang="en-CA" sz="1200" b="1" i="1" dirty="0" smtClean="0"/>
              <a:t>red card (indicates caution and warrants removal from the list) for violating the Foreign Corrupt Practices Act. Employees at subsidiaries (Russia, Poland and Mexico) were alleged to have paid off government officials in these three countries to secure contracts.</a:t>
            </a:r>
            <a:endParaRPr lang="en-CA" sz="800" dirty="0" smtClean="0"/>
          </a:p>
          <a:p>
            <a:pPr eaLnBrk="1" hangingPunct="1">
              <a:lnSpc>
                <a:spcPct val="80000"/>
              </a:lnSpc>
            </a:pPr>
            <a:endParaRPr lang="en-CA" sz="800" dirty="0" smtClean="0"/>
          </a:p>
          <a:p>
            <a:pPr eaLnBrk="1" hangingPunct="1">
              <a:lnSpc>
                <a:spcPct val="80000"/>
              </a:lnSpc>
            </a:pPr>
            <a:endParaRPr lang="en-CA" sz="1600" dirty="0" smtClean="0"/>
          </a:p>
          <a:p>
            <a:pPr marL="0" indent="0" eaLnBrk="1" hangingPunct="1">
              <a:lnSpc>
                <a:spcPct val="80000"/>
              </a:lnSpc>
              <a:buNone/>
            </a:pPr>
            <a:r>
              <a:rPr lang="en-CA" sz="1600" dirty="0" smtClean="0"/>
              <a:t>Firms are ranked on service in eight stakeholder categories: </a:t>
            </a:r>
            <a:endParaRPr lang="en-CA" sz="1600" dirty="0" smtClean="0"/>
          </a:p>
          <a:p>
            <a:pPr marL="0" indent="0" eaLnBrk="1" hangingPunct="1">
              <a:lnSpc>
                <a:spcPct val="80000"/>
              </a:lnSpc>
              <a:buNone/>
            </a:pPr>
            <a:r>
              <a:rPr lang="en-CA" sz="1600" dirty="0" smtClean="0"/>
              <a:t>Environment</a:t>
            </a:r>
            <a:r>
              <a:rPr lang="en-CA" sz="1600" dirty="0" smtClean="0"/>
              <a:t>, </a:t>
            </a:r>
            <a:r>
              <a:rPr lang="en-CA" sz="1600" dirty="0" smtClean="0"/>
              <a:t>Climate Change, Human Rights</a:t>
            </a:r>
            <a:r>
              <a:rPr lang="en-CA" sz="1600" dirty="0" smtClean="0"/>
              <a:t>, </a:t>
            </a:r>
            <a:r>
              <a:rPr lang="en-CA" sz="1600" dirty="0" smtClean="0"/>
              <a:t>Philanthropy</a:t>
            </a:r>
            <a:r>
              <a:rPr lang="en-CA" sz="1600" dirty="0" smtClean="0"/>
              <a:t>, </a:t>
            </a:r>
            <a:r>
              <a:rPr lang="en-CA" sz="1600" dirty="0" smtClean="0"/>
              <a:t>Employee Relations</a:t>
            </a:r>
            <a:r>
              <a:rPr lang="en-CA" sz="1600" dirty="0" smtClean="0"/>
              <a:t>, </a:t>
            </a:r>
            <a:r>
              <a:rPr lang="en-CA" sz="1600" dirty="0" smtClean="0"/>
              <a:t>Financial</a:t>
            </a:r>
            <a:r>
              <a:rPr lang="en-CA" sz="1600" dirty="0" smtClean="0"/>
              <a:t>, and </a:t>
            </a:r>
            <a:r>
              <a:rPr lang="en-CA" sz="1600" dirty="0" smtClean="0"/>
              <a:t>Governance </a:t>
            </a:r>
            <a:endParaRPr lang="en-CA" sz="1600" dirty="0" smtClean="0"/>
          </a:p>
          <a:p>
            <a:pPr eaLnBrk="1" hangingPunct="1">
              <a:lnSpc>
                <a:spcPct val="80000"/>
              </a:lnSpc>
            </a:pPr>
            <a:endParaRPr lang="en-CA" sz="1000" dirty="0" smtClean="0"/>
          </a:p>
          <a:p>
            <a:pPr eaLnBrk="1" hangingPunct="1">
              <a:lnSpc>
                <a:spcPct val="80000"/>
              </a:lnSpc>
            </a:pPr>
            <a:endParaRPr lang="en-CA" sz="1000" dirty="0" smtClean="0"/>
          </a:p>
          <a:p>
            <a:pPr eaLnBrk="1" hangingPunct="1">
              <a:lnSpc>
                <a:spcPct val="80000"/>
              </a:lnSpc>
            </a:pPr>
            <a:endParaRPr lang="en-CA" sz="1000" dirty="0" smtClean="0"/>
          </a:p>
          <a:p>
            <a:pPr eaLnBrk="1" hangingPunct="1">
              <a:lnSpc>
                <a:spcPct val="80000"/>
              </a:lnSpc>
              <a:buFont typeface="Wingdings" pitchFamily="2" charset="2"/>
              <a:buNone/>
            </a:pPr>
            <a:r>
              <a:rPr lang="en-CA" sz="1000" dirty="0" smtClean="0"/>
              <a:t>www.thecro.com</a:t>
            </a:r>
            <a:br>
              <a:rPr lang="en-CA" sz="1000" dirty="0" smtClean="0"/>
            </a:br>
            <a:r>
              <a:rPr lang="en-CA" sz="1000" dirty="0" smtClean="0"/>
              <a:t> </a:t>
            </a:r>
            <a:br>
              <a:rPr lang="en-CA" sz="1000" dirty="0" smtClean="0"/>
            </a:br>
            <a:endParaRPr lang="en-CA" sz="1000" dirty="0" smtClean="0"/>
          </a:p>
        </p:txBody>
      </p:sp>
    </p:spTree>
    <p:extLst>
      <p:ext uri="{BB962C8B-B14F-4D97-AF65-F5344CB8AC3E}">
        <p14:creationId xmlns:p14="http://schemas.microsoft.com/office/powerpoint/2010/main" val="9048309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Beech-Nut Nutrition</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dirty="0" smtClean="0">
                <a:latin typeface="Arial" charset="0"/>
                <a:cs typeface="Arial" charset="0"/>
              </a:rPr>
              <a:t>Beech-Nut: Background</a:t>
            </a:r>
            <a:endParaRPr lang="en-CA" dirty="0" smtClean="0">
              <a:latin typeface="Arial" charset="0"/>
              <a:cs typeface="Arial" charset="0"/>
            </a:endParaRPr>
          </a:p>
        </p:txBody>
      </p:sp>
      <p:sp>
        <p:nvSpPr>
          <p:cNvPr id="11267" name="Content Placeholder 2"/>
          <p:cNvSpPr>
            <a:spLocks noGrp="1"/>
          </p:cNvSpPr>
          <p:nvPr>
            <p:ph idx="1"/>
          </p:nvPr>
        </p:nvSpPr>
        <p:spPr/>
        <p:txBody>
          <a:bodyPr/>
          <a:lstStyle/>
          <a:p>
            <a:r>
              <a:rPr lang="en-US" altLang="en-US" sz="1800" dirty="0" smtClean="0">
                <a:latin typeface="Arial" charset="0"/>
                <a:cs typeface="Arial" charset="0"/>
              </a:rPr>
              <a:t>Nestle purchased Beech in 1979 </a:t>
            </a:r>
            <a:endParaRPr lang="en-CA" altLang="en-US" sz="1800" dirty="0" smtClean="0">
              <a:latin typeface="Arial" charset="0"/>
              <a:cs typeface="Arial" charset="0"/>
            </a:endParaRPr>
          </a:p>
          <a:p>
            <a:r>
              <a:rPr lang="en-US" altLang="en-US" sz="1800" dirty="0" smtClean="0">
                <a:latin typeface="Arial" charset="0"/>
                <a:cs typeface="Arial" charset="0"/>
              </a:rPr>
              <a:t>Nestle paid $35 million for Beech and invested an additional $60 million for upgrading equipment and increasing the marketing budget</a:t>
            </a:r>
          </a:p>
          <a:p>
            <a:r>
              <a:rPr lang="en-US" altLang="en-US" sz="1800" dirty="0" smtClean="0">
                <a:latin typeface="Arial" charset="0"/>
                <a:cs typeface="Arial" charset="0"/>
              </a:rPr>
              <a:t>Purpose of the acquisition was to help Nestle increase volume business in the US from 18% to 30% by 1985.  </a:t>
            </a:r>
          </a:p>
          <a:p>
            <a:r>
              <a:rPr lang="en-US" altLang="en-US" sz="1800" dirty="0" smtClean="0">
                <a:latin typeface="Arial" charset="0"/>
                <a:cs typeface="Arial" charset="0"/>
              </a:rPr>
              <a:t>Nestle does not appear to be willing to continue to invest in Beech, judging by its refusal to accept a negative cash-flow projection from Anderson in 1982.</a:t>
            </a:r>
            <a:endParaRPr lang="en-CA" altLang="en-US" sz="1800" dirty="0" smtClean="0">
              <a:latin typeface="Arial" charset="0"/>
              <a:cs typeface="Arial" charset="0"/>
            </a:endParaRPr>
          </a:p>
          <a:p>
            <a:r>
              <a:rPr lang="en-US" altLang="en-US" sz="1800" dirty="0" smtClean="0">
                <a:latin typeface="Arial" charset="0"/>
                <a:cs typeface="Arial" charset="0"/>
              </a:rPr>
              <a:t>Nestle gave Beech and its other subsidiaries in the US significant operating freedom.</a:t>
            </a:r>
            <a:endParaRPr lang="en-CA" altLang="en-US" sz="1800" dirty="0" smtClean="0">
              <a:latin typeface="Arial" charset="0"/>
              <a:cs typeface="Arial" charset="0"/>
            </a:endParaRPr>
          </a:p>
          <a:p>
            <a:r>
              <a:rPr lang="en-US" altLang="en-US" sz="1800" dirty="0" smtClean="0">
                <a:latin typeface="Arial" charset="0"/>
                <a:cs typeface="Arial" charset="0"/>
              </a:rPr>
              <a:t>We can infer from this that Nestle expects Beech to operate at a profit.  This coupled with the hands-off approach of managing its subsidiaries, places a great deal of responsibility on Anderson.</a:t>
            </a:r>
            <a:endParaRPr lang="en-CA" altLang="en-US" sz="1800" dirty="0" smtClean="0">
              <a:latin typeface="Arial" charset="0"/>
              <a:cs typeface="Arial" charset="0"/>
            </a:endParaRPr>
          </a:p>
          <a:p>
            <a:endParaRPr lang="en-CA" sz="1800" dirty="0" smtClean="0">
              <a:latin typeface="Arial"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blinds(horizontal)">
                                      <p:cBhvr>
                                        <p:cTn id="7" dur="500"/>
                                        <p:tgtEl>
                                          <p:spTgt spid="112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blinds(horizontal)">
                                      <p:cBhvr>
                                        <p:cTn id="12" dur="500"/>
                                        <p:tgtEl>
                                          <p:spTgt spid="1126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Effect transition="in" filter="blinds(horizontal)">
                                      <p:cBhvr>
                                        <p:cTn id="17" dur="500"/>
                                        <p:tgtEl>
                                          <p:spTgt spid="1126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267">
                                            <p:txEl>
                                              <p:pRg st="3" end="3"/>
                                            </p:txEl>
                                          </p:spTgt>
                                        </p:tgtEl>
                                        <p:attrNameLst>
                                          <p:attrName>style.visibility</p:attrName>
                                        </p:attrNameLst>
                                      </p:cBhvr>
                                      <p:to>
                                        <p:strVal val="visible"/>
                                      </p:to>
                                    </p:set>
                                    <p:animEffect transition="in" filter="blinds(horizontal)">
                                      <p:cBhvr>
                                        <p:cTn id="22" dur="500"/>
                                        <p:tgtEl>
                                          <p:spTgt spid="1126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1267">
                                            <p:txEl>
                                              <p:pRg st="4" end="4"/>
                                            </p:txEl>
                                          </p:spTgt>
                                        </p:tgtEl>
                                        <p:attrNameLst>
                                          <p:attrName>style.visibility</p:attrName>
                                        </p:attrNameLst>
                                      </p:cBhvr>
                                      <p:to>
                                        <p:strVal val="visible"/>
                                      </p:to>
                                    </p:set>
                                    <p:animEffect transition="in" filter="blinds(horizontal)">
                                      <p:cBhvr>
                                        <p:cTn id="27" dur="500"/>
                                        <p:tgtEl>
                                          <p:spTgt spid="1126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1267">
                                            <p:txEl>
                                              <p:pRg st="5" end="5"/>
                                            </p:txEl>
                                          </p:spTgt>
                                        </p:tgtEl>
                                        <p:attrNameLst>
                                          <p:attrName>style.visibility</p:attrName>
                                        </p:attrNameLst>
                                      </p:cBhvr>
                                      <p:to>
                                        <p:strVal val="visible"/>
                                      </p:to>
                                    </p:set>
                                    <p:animEffect transition="in" filter="blinds(horizontal)">
                                      <p:cBhvr>
                                        <p:cTn id="32" dur="500"/>
                                        <p:tgtEl>
                                          <p:spTgt spid="112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838200"/>
            <a:ext cx="8229600" cy="1371600"/>
          </a:xfrm>
        </p:spPr>
        <p:txBody>
          <a:bodyPr/>
          <a:lstStyle/>
          <a:p>
            <a:r>
              <a:rPr lang="en-US" altLang="en-US" sz="3200" dirty="0" smtClean="0">
                <a:latin typeface="Arial" charset="0"/>
                <a:cs typeface="Arial" charset="0"/>
              </a:rPr>
              <a:t>Beech-Nut: Identify Key </a:t>
            </a:r>
            <a:r>
              <a:rPr lang="en-US" altLang="en-US" sz="3200" dirty="0" smtClean="0">
                <a:latin typeface="Arial" charset="0"/>
                <a:cs typeface="Arial" charset="0"/>
              </a:rPr>
              <a:t>Issues associated wi</a:t>
            </a:r>
            <a:r>
              <a:rPr lang="en-US" altLang="en-US" sz="3200" dirty="0" smtClean="0">
                <a:latin typeface="Arial" charset="0"/>
                <a:cs typeface="Arial" charset="0"/>
              </a:rPr>
              <a:t>th each of the following 3 Elements of the Integrated Approach Theory:</a:t>
            </a:r>
            <a:endParaRPr lang="en-CA" sz="3200" dirty="0" smtClean="0">
              <a:latin typeface="Arial" charset="0"/>
              <a:cs typeface="Arial" charset="0"/>
            </a:endParaRPr>
          </a:p>
        </p:txBody>
      </p:sp>
      <p:sp>
        <p:nvSpPr>
          <p:cNvPr id="3" name="Content Placeholder 2"/>
          <p:cNvSpPr>
            <a:spLocks noGrp="1"/>
          </p:cNvSpPr>
          <p:nvPr>
            <p:ph idx="1"/>
          </p:nvPr>
        </p:nvSpPr>
        <p:spPr>
          <a:xfrm>
            <a:off x="457200" y="2514600"/>
            <a:ext cx="8229600" cy="3886200"/>
          </a:xfrm>
        </p:spPr>
        <p:txBody>
          <a:bodyPr/>
          <a:lstStyle/>
          <a:p>
            <a:pPr marL="0" indent="0">
              <a:buFont typeface="Wingdings" pitchFamily="2" charset="2"/>
              <a:buNone/>
              <a:defRPr/>
            </a:pPr>
            <a:r>
              <a:rPr lang="en-US" sz="2800" u="sng" dirty="0" smtClean="0"/>
              <a:t>Economic Elements:</a:t>
            </a:r>
            <a:endParaRPr lang="en-CA" sz="2800" dirty="0"/>
          </a:p>
          <a:p>
            <a:pPr>
              <a:defRPr/>
            </a:pPr>
            <a:endParaRPr lang="en-CA" sz="2800" dirty="0"/>
          </a:p>
          <a:p>
            <a:pPr marL="0" indent="0">
              <a:buFont typeface="Wingdings" pitchFamily="2" charset="2"/>
              <a:buNone/>
              <a:defRPr/>
            </a:pPr>
            <a:r>
              <a:rPr lang="en-US" sz="2800" u="sng" dirty="0" smtClean="0"/>
              <a:t>Legal Elements:</a:t>
            </a:r>
            <a:endParaRPr lang="en-CA" sz="2800" dirty="0"/>
          </a:p>
          <a:p>
            <a:pPr marL="0" indent="0">
              <a:buFont typeface="Wingdings" pitchFamily="2" charset="2"/>
              <a:buNone/>
              <a:defRPr/>
            </a:pPr>
            <a:r>
              <a:rPr lang="en-US" sz="2800" dirty="0"/>
              <a:t>  </a:t>
            </a:r>
            <a:endParaRPr lang="en-CA" sz="2800" dirty="0"/>
          </a:p>
          <a:p>
            <a:pPr marL="0" indent="0">
              <a:buFont typeface="Wingdings" pitchFamily="2" charset="2"/>
              <a:buNone/>
              <a:defRPr/>
            </a:pPr>
            <a:r>
              <a:rPr lang="en-US" sz="2800" u="sng" dirty="0" smtClean="0"/>
              <a:t>Elements associated with the Stakeholders </a:t>
            </a:r>
            <a:r>
              <a:rPr lang="en-US" sz="2800" u="sng" dirty="0"/>
              <a:t>(Moral):</a:t>
            </a:r>
            <a:endParaRPr lang="en-CA" sz="2800" dirty="0"/>
          </a:p>
          <a:p>
            <a:pPr>
              <a:defRPr/>
            </a:pPr>
            <a:endParaRPr lang="en-CA" sz="2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sz="4000" dirty="0" smtClean="0">
                <a:latin typeface="Arial" charset="0"/>
                <a:cs typeface="Arial" charset="0"/>
              </a:rPr>
              <a:t>Beech-Nut: Identify Key Issues</a:t>
            </a:r>
            <a:endParaRPr lang="en-CA" sz="4000" dirty="0" smtClean="0">
              <a:latin typeface="Arial" charset="0"/>
              <a:cs typeface="Arial" charset="0"/>
            </a:endParaRPr>
          </a:p>
        </p:txBody>
      </p:sp>
      <p:sp>
        <p:nvSpPr>
          <p:cNvPr id="3" name="Content Placeholder 2"/>
          <p:cNvSpPr>
            <a:spLocks noGrp="1"/>
          </p:cNvSpPr>
          <p:nvPr>
            <p:ph idx="1"/>
          </p:nvPr>
        </p:nvSpPr>
        <p:spPr>
          <a:xfrm>
            <a:off x="457200" y="1600200"/>
            <a:ext cx="8229600" cy="3886200"/>
          </a:xfrm>
        </p:spPr>
        <p:txBody>
          <a:bodyPr/>
          <a:lstStyle/>
          <a:p>
            <a:pPr marL="0" indent="0">
              <a:buFont typeface="Wingdings" pitchFamily="2" charset="2"/>
              <a:buNone/>
              <a:defRPr/>
            </a:pPr>
            <a:r>
              <a:rPr lang="en-US" sz="1400" b="1" u="sng" dirty="0"/>
              <a:t>Economic:</a:t>
            </a:r>
            <a:endParaRPr lang="en-CA" sz="1400" b="1" dirty="0"/>
          </a:p>
          <a:p>
            <a:pPr>
              <a:defRPr/>
            </a:pPr>
            <a:r>
              <a:rPr lang="en-US" sz="1400" dirty="0"/>
              <a:t>Continuing to market the product will help meet the profit objectives of Beech – if no problem arises.  The other option is to destroy existing inventory:</a:t>
            </a:r>
            <a:endParaRPr lang="en-CA" sz="1400" dirty="0"/>
          </a:p>
          <a:p>
            <a:pPr>
              <a:defRPr/>
            </a:pPr>
            <a:r>
              <a:rPr lang="en-US" sz="1400" dirty="0"/>
              <a:t>700,000 case X $5 per case =  $3.5 million dollars </a:t>
            </a:r>
            <a:r>
              <a:rPr lang="en-US" sz="1400" dirty="0" smtClean="0"/>
              <a:t> (</a:t>
            </a:r>
            <a:r>
              <a:rPr lang="en-US" sz="1400" dirty="0"/>
              <a:t>a loss </a:t>
            </a:r>
            <a:r>
              <a:rPr lang="en-US" sz="1400" dirty="0" smtClean="0"/>
              <a:t>would thus </a:t>
            </a:r>
            <a:r>
              <a:rPr lang="en-US" sz="1400" dirty="0"/>
              <a:t>be incurred)</a:t>
            </a:r>
            <a:endParaRPr lang="en-CA" sz="1400" dirty="0"/>
          </a:p>
          <a:p>
            <a:pPr>
              <a:defRPr/>
            </a:pPr>
            <a:r>
              <a:rPr lang="en-US" sz="1400" dirty="0"/>
              <a:t>Also, shelve space will be lost to Gerber and Heinz</a:t>
            </a:r>
            <a:endParaRPr lang="en-CA" sz="1400" dirty="0"/>
          </a:p>
          <a:p>
            <a:pPr>
              <a:defRPr/>
            </a:pPr>
            <a:r>
              <a:rPr lang="en-US" sz="1400" dirty="0"/>
              <a:t>Lawsuits will be </a:t>
            </a:r>
            <a:r>
              <a:rPr lang="en-US" sz="1400" dirty="0" smtClean="0"/>
              <a:t>invited and could be very costly</a:t>
            </a:r>
            <a:endParaRPr lang="en-CA" sz="1400" dirty="0"/>
          </a:p>
          <a:p>
            <a:pPr>
              <a:defRPr/>
            </a:pPr>
            <a:endParaRPr lang="en-CA" sz="1400" dirty="0"/>
          </a:p>
          <a:p>
            <a:pPr marL="0" indent="0">
              <a:buFont typeface="Wingdings" pitchFamily="2" charset="2"/>
              <a:buNone/>
              <a:defRPr/>
            </a:pPr>
            <a:r>
              <a:rPr lang="en-US" sz="1400" b="1" u="sng" dirty="0"/>
              <a:t>Legal:</a:t>
            </a:r>
            <a:endParaRPr lang="en-CA" sz="1400" b="1" dirty="0"/>
          </a:p>
          <a:p>
            <a:pPr>
              <a:defRPr/>
            </a:pPr>
            <a:r>
              <a:rPr lang="en-US" sz="1400" dirty="0"/>
              <a:t>Marketing adulterated and impure food is unlawful.  Also, the company values include the promise to provide high-quality, </a:t>
            </a:r>
            <a:r>
              <a:rPr lang="en-US" sz="1400" dirty="0" smtClean="0"/>
              <a:t>nutritional </a:t>
            </a:r>
            <a:r>
              <a:rPr lang="en-US" sz="1400" dirty="0"/>
              <a:t>products.</a:t>
            </a:r>
            <a:endParaRPr lang="en-CA" sz="1400" dirty="0"/>
          </a:p>
          <a:p>
            <a:pPr marL="0" indent="0">
              <a:buFont typeface="Wingdings" pitchFamily="2" charset="2"/>
              <a:buNone/>
              <a:defRPr/>
            </a:pPr>
            <a:r>
              <a:rPr lang="en-US" sz="1400" dirty="0"/>
              <a:t> </a:t>
            </a:r>
            <a:endParaRPr lang="en-CA" sz="1400" dirty="0"/>
          </a:p>
          <a:p>
            <a:pPr marL="0" indent="0">
              <a:buFont typeface="Wingdings" pitchFamily="2" charset="2"/>
              <a:buNone/>
              <a:defRPr/>
            </a:pPr>
            <a:r>
              <a:rPr lang="en-US" sz="1400" b="1" u="sng" dirty="0"/>
              <a:t>Stakeholders:</a:t>
            </a:r>
            <a:endParaRPr lang="en-CA" sz="1400" b="1" dirty="0"/>
          </a:p>
          <a:p>
            <a:pPr>
              <a:defRPr/>
            </a:pPr>
            <a:r>
              <a:rPr lang="en-US" sz="1400" dirty="0"/>
              <a:t>Consumers are babies – </a:t>
            </a:r>
            <a:r>
              <a:rPr lang="en-US" sz="1400" dirty="0" smtClean="0"/>
              <a:t>must be careful not to hurt </a:t>
            </a:r>
            <a:r>
              <a:rPr lang="en-US" sz="1400" dirty="0"/>
              <a:t>future </a:t>
            </a:r>
            <a:r>
              <a:rPr lang="en-US" sz="1400" dirty="0" smtClean="0"/>
              <a:t>relationships</a:t>
            </a:r>
            <a:endParaRPr lang="en-CA" sz="1400" dirty="0"/>
          </a:p>
          <a:p>
            <a:pPr>
              <a:defRPr/>
            </a:pPr>
            <a:r>
              <a:rPr lang="en-US" sz="1400" dirty="0"/>
              <a:t>Wholesalers, distributors and retailers – </a:t>
            </a:r>
            <a:r>
              <a:rPr lang="en-US" sz="1400" dirty="0" smtClean="0"/>
              <a:t>must be careful not to hurt </a:t>
            </a:r>
            <a:r>
              <a:rPr lang="en-US" sz="1400" dirty="0"/>
              <a:t>future </a:t>
            </a:r>
            <a:r>
              <a:rPr lang="en-US" sz="1400" dirty="0" smtClean="0"/>
              <a:t>relationships</a:t>
            </a:r>
            <a:endParaRPr lang="en-CA" sz="1400" dirty="0"/>
          </a:p>
          <a:p>
            <a:pPr>
              <a:defRPr/>
            </a:pPr>
            <a:r>
              <a:rPr lang="en-US" sz="1400" dirty="0"/>
              <a:t>Shareholders – </a:t>
            </a:r>
            <a:r>
              <a:rPr lang="en-US" sz="1400" dirty="0" smtClean="0"/>
              <a:t>must be careful not to hurt </a:t>
            </a:r>
            <a:r>
              <a:rPr lang="en-US" sz="1400" dirty="0"/>
              <a:t>future </a:t>
            </a:r>
            <a:r>
              <a:rPr lang="en-US" sz="1400" dirty="0" smtClean="0"/>
              <a:t>relationships</a:t>
            </a:r>
            <a:endParaRPr lang="en-CA" sz="1400" dirty="0"/>
          </a:p>
          <a:p>
            <a:pPr>
              <a:defRPr/>
            </a:pPr>
            <a:r>
              <a:rPr lang="en-US" sz="1400" dirty="0"/>
              <a:t>Employees</a:t>
            </a:r>
            <a:endParaRPr lang="en-CA" sz="1400" dirty="0"/>
          </a:p>
          <a:p>
            <a:pPr>
              <a:defRPr/>
            </a:pPr>
            <a:r>
              <a:rPr lang="en-US" sz="1400" dirty="0"/>
              <a:t>Gov, agencies – </a:t>
            </a:r>
            <a:r>
              <a:rPr lang="en-US" sz="1400" dirty="0" smtClean="0"/>
              <a:t>must be careful not to hurt </a:t>
            </a:r>
            <a:r>
              <a:rPr lang="en-US" sz="1400" dirty="0"/>
              <a:t>future </a:t>
            </a:r>
            <a:r>
              <a:rPr lang="en-US" sz="1400" dirty="0" smtClean="0"/>
              <a:t>relationships</a:t>
            </a:r>
            <a:endParaRPr lang="en-CA" sz="1400" dirty="0"/>
          </a:p>
          <a:p>
            <a:pPr>
              <a:defRPr/>
            </a:pPr>
            <a:r>
              <a:rPr lang="en-US" sz="1400" dirty="0"/>
              <a:t>Suppliers</a:t>
            </a:r>
            <a:endParaRPr lang="en-CA" sz="1400" dirty="0"/>
          </a:p>
          <a:p>
            <a:pPr>
              <a:defRPr/>
            </a:pP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linds(horizontal)">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blinds(horizontal)">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blinds(horizontal)">
                                      <p:cBhvr>
                                        <p:cTn id="47" dur="500"/>
                                        <p:tgtEl>
                                          <p:spTgt spid="3">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Effect transition="in" filter="blinds(horizontal)">
                                      <p:cBhvr>
                                        <p:cTn id="52" dur="500"/>
                                        <p:tgtEl>
                                          <p:spTgt spid="3">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3">
                                            <p:txEl>
                                              <p:pRg st="12" end="12"/>
                                            </p:txEl>
                                          </p:spTgt>
                                        </p:tgtEl>
                                        <p:attrNameLst>
                                          <p:attrName>style.visibility</p:attrName>
                                        </p:attrNameLst>
                                      </p:cBhvr>
                                      <p:to>
                                        <p:strVal val="visible"/>
                                      </p:to>
                                    </p:set>
                                    <p:animEffect transition="in" filter="blinds(horizontal)">
                                      <p:cBhvr>
                                        <p:cTn id="57" dur="500"/>
                                        <p:tgtEl>
                                          <p:spTgt spid="3">
                                            <p:txEl>
                                              <p:pRg st="12" end="1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3">
                                            <p:txEl>
                                              <p:pRg st="13" end="13"/>
                                            </p:txEl>
                                          </p:spTgt>
                                        </p:tgtEl>
                                        <p:attrNameLst>
                                          <p:attrName>style.visibility</p:attrName>
                                        </p:attrNameLst>
                                      </p:cBhvr>
                                      <p:to>
                                        <p:strVal val="visible"/>
                                      </p:to>
                                    </p:set>
                                    <p:animEffect transition="in" filter="blinds(horizontal)">
                                      <p:cBhvr>
                                        <p:cTn id="62" dur="500"/>
                                        <p:tgtEl>
                                          <p:spTgt spid="3">
                                            <p:txEl>
                                              <p:pRg st="13" end="13"/>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3">
                                            <p:txEl>
                                              <p:pRg st="14" end="14"/>
                                            </p:txEl>
                                          </p:spTgt>
                                        </p:tgtEl>
                                        <p:attrNameLst>
                                          <p:attrName>style.visibility</p:attrName>
                                        </p:attrNameLst>
                                      </p:cBhvr>
                                      <p:to>
                                        <p:strVal val="visible"/>
                                      </p:to>
                                    </p:set>
                                    <p:animEffect transition="in" filter="blinds(horizontal)">
                                      <p:cBhvr>
                                        <p:cTn id="67" dur="500"/>
                                        <p:tgtEl>
                                          <p:spTgt spid="3">
                                            <p:txEl>
                                              <p:pRg st="14" end="1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3">
                                            <p:txEl>
                                              <p:pRg st="15" end="15"/>
                                            </p:txEl>
                                          </p:spTgt>
                                        </p:tgtEl>
                                        <p:attrNameLst>
                                          <p:attrName>style.visibility</p:attrName>
                                        </p:attrNameLst>
                                      </p:cBhvr>
                                      <p:to>
                                        <p:strVal val="visible"/>
                                      </p:to>
                                    </p:set>
                                    <p:animEffect transition="in" filter="blinds(horizontal)">
                                      <p:cBhvr>
                                        <p:cTn id="72"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457200" y="612775"/>
            <a:ext cx="8229600" cy="1371600"/>
          </a:xfrm>
        </p:spPr>
        <p:txBody>
          <a:bodyPr/>
          <a:lstStyle/>
          <a:p>
            <a:pPr eaLnBrk="1" hangingPunct="1"/>
            <a:r>
              <a:rPr lang="en-US" sz="3200" dirty="0" smtClean="0"/>
              <a:t>Beech-Nut Nutrition Corp. </a:t>
            </a:r>
          </a:p>
        </p:txBody>
      </p:sp>
      <p:sp>
        <p:nvSpPr>
          <p:cNvPr id="23555" name="Rectangle 3"/>
          <p:cNvSpPr>
            <a:spLocks noGrp="1" noChangeArrowheads="1"/>
          </p:cNvSpPr>
          <p:nvPr>
            <p:ph type="body" idx="4294967295"/>
          </p:nvPr>
        </p:nvSpPr>
        <p:spPr>
          <a:xfrm>
            <a:off x="457200" y="2209800"/>
            <a:ext cx="8229600" cy="3886200"/>
          </a:xfrm>
        </p:spPr>
        <p:txBody>
          <a:bodyPr/>
          <a:lstStyle/>
          <a:p>
            <a:pPr eaLnBrk="1" hangingPunct="1"/>
            <a:r>
              <a:rPr lang="en-US" sz="2000" dirty="0" smtClean="0"/>
              <a:t>If you were </a:t>
            </a:r>
            <a:r>
              <a:rPr lang="en-US" sz="2000" dirty="0" smtClean="0"/>
              <a:t>Andersen (CEO), </a:t>
            </a:r>
            <a:r>
              <a:rPr lang="en-US" sz="2000" dirty="0" smtClean="0"/>
              <a:t>what would be your assessment of the situation on </a:t>
            </a:r>
            <a:r>
              <a:rPr lang="en-US" sz="2000" dirty="0" smtClean="0"/>
              <a:t>Monday morning June </a:t>
            </a:r>
            <a:r>
              <a:rPr lang="en-US" sz="2000" dirty="0" smtClean="0"/>
              <a:t>28</a:t>
            </a:r>
            <a:r>
              <a:rPr lang="en-US" sz="2000" dirty="0" smtClean="0"/>
              <a:t>?                                              </a:t>
            </a:r>
            <a:r>
              <a:rPr lang="en-US" sz="2000" dirty="0" smtClean="0"/>
              <a:t>If you were </a:t>
            </a:r>
            <a:r>
              <a:rPr lang="en-US" sz="2000" dirty="0" err="1" smtClean="0"/>
              <a:t>Storer</a:t>
            </a:r>
            <a:r>
              <a:rPr lang="en-US" sz="2000" dirty="0" smtClean="0"/>
              <a:t> (VP Operations),  what would be ……..?</a:t>
            </a:r>
            <a:endParaRPr lang="en-US" sz="2000" dirty="0" smtClean="0"/>
          </a:p>
          <a:p>
            <a:pPr eaLnBrk="1" hangingPunct="1"/>
            <a:endParaRPr lang="en-US" sz="2000" dirty="0" smtClean="0"/>
          </a:p>
          <a:p>
            <a:pPr eaLnBrk="1" hangingPunct="1"/>
            <a:r>
              <a:rPr lang="en-US" sz="2000" dirty="0" smtClean="0"/>
              <a:t>How difficult will it be for Andersen to handle this situation well? What are the sources of difficulty and who is responsible for them?</a:t>
            </a:r>
          </a:p>
          <a:p>
            <a:pPr eaLnBrk="1" hangingPunct="1">
              <a:buFont typeface="Wingdings" pitchFamily="2" charset="2"/>
              <a:buNone/>
            </a:pPr>
            <a:endParaRPr lang="en-US"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457200" y="457200"/>
            <a:ext cx="8229600" cy="1371600"/>
          </a:xfrm>
        </p:spPr>
        <p:txBody>
          <a:bodyPr/>
          <a:lstStyle/>
          <a:p>
            <a:pPr eaLnBrk="1" hangingPunct="1"/>
            <a:r>
              <a:rPr lang="en-US" sz="3200" dirty="0" smtClean="0"/>
              <a:t>Beech-Nut Nutrition Corp. – </a:t>
            </a:r>
            <a:br>
              <a:rPr lang="en-US" sz="3200" dirty="0" smtClean="0"/>
            </a:br>
            <a:r>
              <a:rPr lang="en-US" sz="3200" dirty="0" smtClean="0"/>
              <a:t>Group Questions </a:t>
            </a:r>
          </a:p>
        </p:txBody>
      </p:sp>
      <p:sp>
        <p:nvSpPr>
          <p:cNvPr id="38915" name="Rectangle 3"/>
          <p:cNvSpPr>
            <a:spLocks noGrp="1" noChangeArrowheads="1"/>
          </p:cNvSpPr>
          <p:nvPr>
            <p:ph type="body" idx="4294967295"/>
          </p:nvPr>
        </p:nvSpPr>
        <p:spPr>
          <a:xfrm>
            <a:off x="463499" y="1752600"/>
            <a:ext cx="8229600" cy="3886200"/>
          </a:xfrm>
        </p:spPr>
        <p:txBody>
          <a:bodyPr/>
          <a:lstStyle/>
          <a:p>
            <a:pPr eaLnBrk="1" hangingPunct="1"/>
            <a:r>
              <a:rPr lang="en-US" sz="2000" dirty="0" smtClean="0"/>
              <a:t>Putting yourself in “Andersen’s shoes” and given what you know, identify both the elements supporting a “Highly Unlikely” serious purity problem and a “Virtually Certain” serious purity problem? </a:t>
            </a:r>
          </a:p>
          <a:p>
            <a:pPr eaLnBrk="1" hangingPunct="1">
              <a:buFont typeface="Wingdings" pitchFamily="2" charset="2"/>
              <a:buNone/>
            </a:pPr>
            <a:endParaRPr lang="en-US" sz="2000" dirty="0" smtClean="0"/>
          </a:p>
        </p:txBody>
      </p:sp>
      <p:sp>
        <p:nvSpPr>
          <p:cNvPr id="38932" name="Text Box 20"/>
          <p:cNvSpPr txBox="1">
            <a:spLocks noChangeArrowheads="1"/>
          </p:cNvSpPr>
          <p:nvPr/>
        </p:nvSpPr>
        <p:spPr bwMode="auto">
          <a:xfrm>
            <a:off x="1609725" y="4262438"/>
            <a:ext cx="2547938" cy="274637"/>
          </a:xfrm>
          <a:prstGeom prst="rect">
            <a:avLst/>
          </a:prstGeom>
          <a:noFill/>
          <a:ln w="9525">
            <a:noFill/>
            <a:miter lim="800000"/>
            <a:headEnd/>
            <a:tailEnd/>
          </a:ln>
        </p:spPr>
        <p:txBody>
          <a:bodyPr wrap="none">
            <a:spAutoFit/>
          </a:bodyPr>
          <a:lstStyle/>
          <a:p>
            <a:pPr eaLnBrk="0" hangingPunct="0"/>
            <a:r>
              <a:rPr lang="en-US" sz="1200" b="1"/>
              <a:t>Universal is a long-term supplier</a:t>
            </a:r>
          </a:p>
        </p:txBody>
      </p:sp>
      <p:sp>
        <p:nvSpPr>
          <p:cNvPr id="38933" name="Text Box 21"/>
          <p:cNvSpPr txBox="1">
            <a:spLocks noChangeArrowheads="1"/>
          </p:cNvSpPr>
          <p:nvPr/>
        </p:nvSpPr>
        <p:spPr bwMode="auto">
          <a:xfrm>
            <a:off x="1609725" y="4524375"/>
            <a:ext cx="1377950" cy="274638"/>
          </a:xfrm>
          <a:prstGeom prst="rect">
            <a:avLst/>
          </a:prstGeom>
          <a:noFill/>
          <a:ln w="9525">
            <a:noFill/>
            <a:miter lim="800000"/>
            <a:headEnd/>
            <a:tailEnd/>
          </a:ln>
        </p:spPr>
        <p:txBody>
          <a:bodyPr wrap="none">
            <a:spAutoFit/>
          </a:bodyPr>
          <a:lstStyle/>
          <a:p>
            <a:pPr eaLnBrk="0" hangingPunct="0"/>
            <a:r>
              <a:rPr lang="en-US" sz="1200" b="1"/>
              <a:t>Few test failures</a:t>
            </a:r>
          </a:p>
        </p:txBody>
      </p:sp>
      <p:sp>
        <p:nvSpPr>
          <p:cNvPr id="38934" name="Text Box 22"/>
          <p:cNvSpPr txBox="1">
            <a:spLocks noChangeArrowheads="1"/>
          </p:cNvSpPr>
          <p:nvPr/>
        </p:nvSpPr>
        <p:spPr bwMode="auto">
          <a:xfrm>
            <a:off x="1609725" y="4772025"/>
            <a:ext cx="2052638" cy="274638"/>
          </a:xfrm>
          <a:prstGeom prst="rect">
            <a:avLst/>
          </a:prstGeom>
          <a:noFill/>
          <a:ln w="9525">
            <a:noFill/>
            <a:miter lim="800000"/>
            <a:headEnd/>
            <a:tailEnd/>
          </a:ln>
        </p:spPr>
        <p:txBody>
          <a:bodyPr wrap="none">
            <a:spAutoFit/>
          </a:bodyPr>
          <a:lstStyle/>
          <a:p>
            <a:pPr eaLnBrk="0" hangingPunct="0"/>
            <a:r>
              <a:rPr lang="en-US" sz="1200" b="1"/>
              <a:t>Hold-harmless agreement</a:t>
            </a:r>
          </a:p>
        </p:txBody>
      </p:sp>
      <p:sp>
        <p:nvSpPr>
          <p:cNvPr id="38935" name="Text Box 23"/>
          <p:cNvSpPr txBox="1">
            <a:spLocks noChangeArrowheads="1"/>
          </p:cNvSpPr>
          <p:nvPr/>
        </p:nvSpPr>
        <p:spPr bwMode="auto">
          <a:xfrm>
            <a:off x="1600200" y="5029200"/>
            <a:ext cx="1631950" cy="274638"/>
          </a:xfrm>
          <a:prstGeom prst="rect">
            <a:avLst/>
          </a:prstGeom>
          <a:noFill/>
          <a:ln w="9525">
            <a:noFill/>
            <a:miter lim="800000"/>
            <a:headEnd/>
            <a:tailEnd/>
          </a:ln>
        </p:spPr>
        <p:txBody>
          <a:bodyPr wrap="none">
            <a:spAutoFit/>
          </a:bodyPr>
          <a:lstStyle/>
          <a:p>
            <a:pPr eaLnBrk="0" hangingPunct="0"/>
            <a:r>
              <a:rPr lang="en-US" sz="1200" b="1"/>
              <a:t>Strict specifications</a:t>
            </a:r>
          </a:p>
        </p:txBody>
      </p:sp>
      <p:sp>
        <p:nvSpPr>
          <p:cNvPr id="38936" name="Text Box 24"/>
          <p:cNvSpPr txBox="1">
            <a:spLocks noChangeArrowheads="1"/>
          </p:cNvSpPr>
          <p:nvPr/>
        </p:nvSpPr>
        <p:spPr bwMode="auto">
          <a:xfrm>
            <a:off x="4800600" y="5638800"/>
            <a:ext cx="2546350" cy="274638"/>
          </a:xfrm>
          <a:prstGeom prst="rect">
            <a:avLst/>
          </a:prstGeom>
          <a:noFill/>
          <a:ln w="9525">
            <a:noFill/>
            <a:miter lim="800000"/>
            <a:headEnd/>
            <a:tailEnd/>
          </a:ln>
        </p:spPr>
        <p:txBody>
          <a:bodyPr wrap="none">
            <a:spAutoFit/>
          </a:bodyPr>
          <a:lstStyle/>
          <a:p>
            <a:pPr eaLnBrk="0" hangingPunct="0"/>
            <a:r>
              <a:rPr lang="en-US" sz="1200" b="1"/>
              <a:t>Accusations of the PAI detective</a:t>
            </a:r>
          </a:p>
        </p:txBody>
      </p:sp>
      <p:sp>
        <p:nvSpPr>
          <p:cNvPr id="38937" name="Text Box 25"/>
          <p:cNvSpPr txBox="1">
            <a:spLocks noChangeArrowheads="1"/>
          </p:cNvSpPr>
          <p:nvPr/>
        </p:nvSpPr>
        <p:spPr bwMode="auto">
          <a:xfrm>
            <a:off x="4800600" y="4249738"/>
            <a:ext cx="1811338" cy="274637"/>
          </a:xfrm>
          <a:prstGeom prst="rect">
            <a:avLst/>
          </a:prstGeom>
          <a:noFill/>
          <a:ln w="9525">
            <a:noFill/>
            <a:miter lim="800000"/>
            <a:headEnd/>
            <a:tailEnd/>
          </a:ln>
        </p:spPr>
        <p:txBody>
          <a:bodyPr wrap="none">
            <a:spAutoFit/>
          </a:bodyPr>
          <a:lstStyle/>
          <a:p>
            <a:pPr eaLnBrk="0" hangingPunct="0"/>
            <a:r>
              <a:rPr lang="en-US" sz="1200" b="1"/>
              <a:t>No invoices for apples</a:t>
            </a:r>
          </a:p>
        </p:txBody>
      </p:sp>
      <p:sp>
        <p:nvSpPr>
          <p:cNvPr id="38938" name="Text Box 26"/>
          <p:cNvSpPr txBox="1">
            <a:spLocks noChangeArrowheads="1"/>
          </p:cNvSpPr>
          <p:nvPr/>
        </p:nvSpPr>
        <p:spPr bwMode="auto">
          <a:xfrm>
            <a:off x="4800600" y="4514850"/>
            <a:ext cx="2784475" cy="457200"/>
          </a:xfrm>
          <a:prstGeom prst="rect">
            <a:avLst/>
          </a:prstGeom>
          <a:noFill/>
          <a:ln w="9525">
            <a:noFill/>
            <a:miter lim="800000"/>
            <a:headEnd/>
            <a:tailEnd/>
          </a:ln>
        </p:spPr>
        <p:txBody>
          <a:bodyPr wrap="none">
            <a:spAutoFit/>
          </a:bodyPr>
          <a:lstStyle/>
          <a:p>
            <a:pPr eaLnBrk="0" hangingPunct="0"/>
            <a:r>
              <a:rPr lang="en-US" sz="1200" b="1"/>
              <a:t>New test for beet sugar adulteration</a:t>
            </a:r>
          </a:p>
          <a:p>
            <a:pPr eaLnBrk="0" hangingPunct="0"/>
            <a:r>
              <a:rPr lang="en-US" sz="1200" b="1"/>
              <a:t>     </a:t>
            </a:r>
            <a:r>
              <a:rPr lang="en-US" sz="1000" b="1"/>
              <a:t>(not yet adopted by the FDA)</a:t>
            </a:r>
          </a:p>
        </p:txBody>
      </p:sp>
      <p:sp>
        <p:nvSpPr>
          <p:cNvPr id="38939" name="Text Box 27"/>
          <p:cNvSpPr txBox="1">
            <a:spLocks noChangeArrowheads="1"/>
          </p:cNvSpPr>
          <p:nvPr/>
        </p:nvSpPr>
        <p:spPr bwMode="auto">
          <a:xfrm>
            <a:off x="4803775" y="5029200"/>
            <a:ext cx="2597150" cy="274638"/>
          </a:xfrm>
          <a:prstGeom prst="rect">
            <a:avLst/>
          </a:prstGeom>
          <a:noFill/>
          <a:ln w="9525">
            <a:noFill/>
            <a:miter lim="800000"/>
            <a:headEnd/>
            <a:tailEnd/>
          </a:ln>
        </p:spPr>
        <p:txBody>
          <a:bodyPr wrap="none">
            <a:spAutoFit/>
          </a:bodyPr>
          <a:lstStyle/>
          <a:p>
            <a:pPr eaLnBrk="0" hangingPunct="0"/>
            <a:r>
              <a:rPr lang="en-US" sz="1200" b="1"/>
              <a:t>1978 concerns about authenticity</a:t>
            </a:r>
          </a:p>
        </p:txBody>
      </p:sp>
      <p:sp>
        <p:nvSpPr>
          <p:cNvPr id="38941" name="Text Box 29"/>
          <p:cNvSpPr txBox="1">
            <a:spLocks noChangeArrowheads="1"/>
          </p:cNvSpPr>
          <p:nvPr/>
        </p:nvSpPr>
        <p:spPr bwMode="auto">
          <a:xfrm>
            <a:off x="4800600" y="5314950"/>
            <a:ext cx="2459038" cy="274638"/>
          </a:xfrm>
          <a:prstGeom prst="rect">
            <a:avLst/>
          </a:prstGeom>
          <a:noFill/>
          <a:ln w="9525">
            <a:noFill/>
            <a:miter lim="800000"/>
            <a:headEnd/>
            <a:tailEnd/>
          </a:ln>
        </p:spPr>
        <p:txBody>
          <a:bodyPr wrap="none">
            <a:spAutoFit/>
          </a:bodyPr>
          <a:lstStyle/>
          <a:p>
            <a:pPr eaLnBrk="0" hangingPunct="0"/>
            <a:r>
              <a:rPr lang="en-US" sz="1200" b="1"/>
              <a:t>Good suppliers are hard to find</a:t>
            </a:r>
          </a:p>
        </p:txBody>
      </p:sp>
      <p:grpSp>
        <p:nvGrpSpPr>
          <p:cNvPr id="2" name="Group 36"/>
          <p:cNvGrpSpPr>
            <a:grpSpLocks/>
          </p:cNvGrpSpPr>
          <p:nvPr/>
        </p:nvGrpSpPr>
        <p:grpSpPr bwMode="auto">
          <a:xfrm>
            <a:off x="657225" y="2760663"/>
            <a:ext cx="7164388" cy="1030287"/>
            <a:chOff x="414" y="1739"/>
            <a:chExt cx="4513" cy="649"/>
          </a:xfrm>
        </p:grpSpPr>
        <p:sp>
          <p:nvSpPr>
            <p:cNvPr id="24592" name="Line 5"/>
            <p:cNvSpPr>
              <a:spLocks noChangeShapeType="1"/>
            </p:cNvSpPr>
            <p:nvPr/>
          </p:nvSpPr>
          <p:spPr bwMode="auto">
            <a:xfrm>
              <a:off x="894" y="1956"/>
              <a:ext cx="3552" cy="0"/>
            </a:xfrm>
            <a:prstGeom prst="line">
              <a:avLst/>
            </a:prstGeom>
            <a:noFill/>
            <a:ln w="9525">
              <a:solidFill>
                <a:schemeClr val="tx1"/>
              </a:solidFill>
              <a:round/>
              <a:headEnd/>
              <a:tailEnd/>
            </a:ln>
          </p:spPr>
          <p:txBody>
            <a:bodyPr/>
            <a:lstStyle/>
            <a:p>
              <a:endParaRPr lang="en-US"/>
            </a:p>
          </p:txBody>
        </p:sp>
        <p:sp>
          <p:nvSpPr>
            <p:cNvPr id="24593" name="Line 6"/>
            <p:cNvSpPr>
              <a:spLocks noChangeShapeType="1"/>
            </p:cNvSpPr>
            <p:nvPr/>
          </p:nvSpPr>
          <p:spPr bwMode="auto">
            <a:xfrm>
              <a:off x="2670" y="1956"/>
              <a:ext cx="0" cy="96"/>
            </a:xfrm>
            <a:prstGeom prst="line">
              <a:avLst/>
            </a:prstGeom>
            <a:noFill/>
            <a:ln w="9525">
              <a:solidFill>
                <a:schemeClr val="tx1"/>
              </a:solidFill>
              <a:round/>
              <a:headEnd/>
              <a:tailEnd/>
            </a:ln>
          </p:spPr>
          <p:txBody>
            <a:bodyPr/>
            <a:lstStyle/>
            <a:p>
              <a:endParaRPr lang="en-US"/>
            </a:p>
          </p:txBody>
        </p:sp>
        <p:sp>
          <p:nvSpPr>
            <p:cNvPr id="24594" name="Line 7"/>
            <p:cNvSpPr>
              <a:spLocks noChangeShapeType="1"/>
            </p:cNvSpPr>
            <p:nvPr/>
          </p:nvSpPr>
          <p:spPr bwMode="auto">
            <a:xfrm>
              <a:off x="3678" y="1956"/>
              <a:ext cx="0" cy="96"/>
            </a:xfrm>
            <a:prstGeom prst="line">
              <a:avLst/>
            </a:prstGeom>
            <a:noFill/>
            <a:ln w="9525">
              <a:solidFill>
                <a:schemeClr val="tx1"/>
              </a:solidFill>
              <a:round/>
              <a:headEnd/>
              <a:tailEnd/>
            </a:ln>
          </p:spPr>
          <p:txBody>
            <a:bodyPr/>
            <a:lstStyle/>
            <a:p>
              <a:endParaRPr lang="en-US"/>
            </a:p>
          </p:txBody>
        </p:sp>
        <p:sp>
          <p:nvSpPr>
            <p:cNvPr id="24595" name="Line 8"/>
            <p:cNvSpPr>
              <a:spLocks noChangeShapeType="1"/>
            </p:cNvSpPr>
            <p:nvPr/>
          </p:nvSpPr>
          <p:spPr bwMode="auto">
            <a:xfrm>
              <a:off x="1806" y="1956"/>
              <a:ext cx="0" cy="96"/>
            </a:xfrm>
            <a:prstGeom prst="line">
              <a:avLst/>
            </a:prstGeom>
            <a:noFill/>
            <a:ln w="9525">
              <a:solidFill>
                <a:schemeClr val="tx1"/>
              </a:solidFill>
              <a:round/>
              <a:headEnd/>
              <a:tailEnd/>
            </a:ln>
          </p:spPr>
          <p:txBody>
            <a:bodyPr/>
            <a:lstStyle/>
            <a:p>
              <a:endParaRPr lang="en-US"/>
            </a:p>
          </p:txBody>
        </p:sp>
        <p:sp>
          <p:nvSpPr>
            <p:cNvPr id="24596" name="Line 9"/>
            <p:cNvSpPr>
              <a:spLocks noChangeShapeType="1"/>
            </p:cNvSpPr>
            <p:nvPr/>
          </p:nvSpPr>
          <p:spPr bwMode="auto">
            <a:xfrm>
              <a:off x="894" y="1956"/>
              <a:ext cx="0" cy="96"/>
            </a:xfrm>
            <a:prstGeom prst="line">
              <a:avLst/>
            </a:prstGeom>
            <a:noFill/>
            <a:ln w="9525">
              <a:solidFill>
                <a:schemeClr val="tx1"/>
              </a:solidFill>
              <a:round/>
              <a:headEnd/>
              <a:tailEnd/>
            </a:ln>
          </p:spPr>
          <p:txBody>
            <a:bodyPr/>
            <a:lstStyle/>
            <a:p>
              <a:endParaRPr lang="en-US"/>
            </a:p>
          </p:txBody>
        </p:sp>
        <p:sp>
          <p:nvSpPr>
            <p:cNvPr id="24597" name="Line 10"/>
            <p:cNvSpPr>
              <a:spLocks noChangeShapeType="1"/>
            </p:cNvSpPr>
            <p:nvPr/>
          </p:nvSpPr>
          <p:spPr bwMode="auto">
            <a:xfrm>
              <a:off x="4446" y="1956"/>
              <a:ext cx="0" cy="96"/>
            </a:xfrm>
            <a:prstGeom prst="line">
              <a:avLst/>
            </a:prstGeom>
            <a:noFill/>
            <a:ln w="9525">
              <a:solidFill>
                <a:schemeClr val="tx1"/>
              </a:solidFill>
              <a:round/>
              <a:headEnd/>
              <a:tailEnd/>
            </a:ln>
          </p:spPr>
          <p:txBody>
            <a:bodyPr/>
            <a:lstStyle/>
            <a:p>
              <a:endParaRPr lang="en-US"/>
            </a:p>
          </p:txBody>
        </p:sp>
        <p:sp>
          <p:nvSpPr>
            <p:cNvPr id="24598" name="Text Box 11"/>
            <p:cNvSpPr txBox="1">
              <a:spLocks noChangeArrowheads="1"/>
            </p:cNvSpPr>
            <p:nvPr/>
          </p:nvSpPr>
          <p:spPr bwMode="auto">
            <a:xfrm>
              <a:off x="414" y="2180"/>
              <a:ext cx="916" cy="192"/>
            </a:xfrm>
            <a:prstGeom prst="rect">
              <a:avLst/>
            </a:prstGeom>
            <a:noFill/>
            <a:ln w="9525">
              <a:noFill/>
              <a:miter lim="800000"/>
              <a:headEnd/>
              <a:tailEnd/>
            </a:ln>
          </p:spPr>
          <p:txBody>
            <a:bodyPr wrap="none">
              <a:spAutoFit/>
            </a:bodyPr>
            <a:lstStyle/>
            <a:p>
              <a:pPr eaLnBrk="0" hangingPunct="0"/>
              <a:r>
                <a:rPr lang="en-US" sz="1400" b="1"/>
                <a:t>Highly Unlikely</a:t>
              </a:r>
            </a:p>
          </p:txBody>
        </p:sp>
        <p:sp>
          <p:nvSpPr>
            <p:cNvPr id="24599" name="Text Box 12"/>
            <p:cNvSpPr txBox="1">
              <a:spLocks noChangeArrowheads="1"/>
            </p:cNvSpPr>
            <p:nvPr/>
          </p:nvSpPr>
          <p:spPr bwMode="auto">
            <a:xfrm>
              <a:off x="3954" y="2196"/>
              <a:ext cx="973" cy="192"/>
            </a:xfrm>
            <a:prstGeom prst="rect">
              <a:avLst/>
            </a:prstGeom>
            <a:noFill/>
            <a:ln w="9525">
              <a:noFill/>
              <a:miter lim="800000"/>
              <a:headEnd/>
              <a:tailEnd/>
            </a:ln>
          </p:spPr>
          <p:txBody>
            <a:bodyPr wrap="none">
              <a:spAutoFit/>
            </a:bodyPr>
            <a:lstStyle/>
            <a:p>
              <a:pPr eaLnBrk="0" hangingPunct="0"/>
              <a:r>
                <a:rPr lang="en-US" sz="1400" b="1"/>
                <a:t>Virtually Certain</a:t>
              </a:r>
            </a:p>
          </p:txBody>
        </p:sp>
        <p:sp>
          <p:nvSpPr>
            <p:cNvPr id="24600" name="Text Box 13"/>
            <p:cNvSpPr txBox="1">
              <a:spLocks noChangeArrowheads="1"/>
            </p:cNvSpPr>
            <p:nvPr/>
          </p:nvSpPr>
          <p:spPr bwMode="auto">
            <a:xfrm>
              <a:off x="1364" y="1739"/>
              <a:ext cx="868" cy="231"/>
            </a:xfrm>
            <a:prstGeom prst="rect">
              <a:avLst/>
            </a:prstGeom>
            <a:noFill/>
            <a:ln w="9525">
              <a:noFill/>
              <a:miter lim="800000"/>
              <a:headEnd/>
              <a:tailEnd/>
            </a:ln>
          </p:spPr>
          <p:txBody>
            <a:bodyPr wrap="none">
              <a:spAutoFit/>
            </a:bodyPr>
            <a:lstStyle/>
            <a:p>
              <a:pPr eaLnBrk="0" hangingPunct="0"/>
              <a:r>
                <a:rPr lang="en-US"/>
                <a:t>Assurances</a:t>
              </a:r>
            </a:p>
          </p:txBody>
        </p:sp>
        <p:sp>
          <p:nvSpPr>
            <p:cNvPr id="24601" name="Text Box 14"/>
            <p:cNvSpPr txBox="1">
              <a:spLocks noChangeArrowheads="1"/>
            </p:cNvSpPr>
            <p:nvPr/>
          </p:nvSpPr>
          <p:spPr bwMode="auto">
            <a:xfrm>
              <a:off x="3392" y="1739"/>
              <a:ext cx="572" cy="231"/>
            </a:xfrm>
            <a:prstGeom prst="rect">
              <a:avLst/>
            </a:prstGeom>
            <a:noFill/>
            <a:ln w="9525">
              <a:noFill/>
              <a:miter lim="800000"/>
              <a:headEnd/>
              <a:tailEnd/>
            </a:ln>
          </p:spPr>
          <p:txBody>
            <a:bodyPr wrap="none">
              <a:spAutoFit/>
            </a:bodyPr>
            <a:lstStyle/>
            <a:p>
              <a:pPr eaLnBrk="0" hangingPunct="0"/>
              <a:r>
                <a:rPr lang="en-US"/>
                <a:t>Doubts</a:t>
              </a:r>
            </a:p>
          </p:txBody>
        </p:sp>
        <p:sp>
          <p:nvSpPr>
            <p:cNvPr id="24602" name="Line 15"/>
            <p:cNvSpPr>
              <a:spLocks noChangeShapeType="1"/>
            </p:cNvSpPr>
            <p:nvPr/>
          </p:nvSpPr>
          <p:spPr bwMode="auto">
            <a:xfrm>
              <a:off x="2238" y="1848"/>
              <a:ext cx="384" cy="0"/>
            </a:xfrm>
            <a:prstGeom prst="line">
              <a:avLst/>
            </a:prstGeom>
            <a:noFill/>
            <a:ln w="9525">
              <a:solidFill>
                <a:schemeClr val="tx1"/>
              </a:solidFill>
              <a:round/>
              <a:headEnd/>
              <a:tailEnd type="triangle" w="med" len="med"/>
            </a:ln>
          </p:spPr>
          <p:txBody>
            <a:bodyPr/>
            <a:lstStyle/>
            <a:p>
              <a:endParaRPr lang="en-US"/>
            </a:p>
          </p:txBody>
        </p:sp>
        <p:sp>
          <p:nvSpPr>
            <p:cNvPr id="24603" name="Line 16"/>
            <p:cNvSpPr>
              <a:spLocks noChangeShapeType="1"/>
            </p:cNvSpPr>
            <p:nvPr/>
          </p:nvSpPr>
          <p:spPr bwMode="auto">
            <a:xfrm flipH="1">
              <a:off x="894" y="1848"/>
              <a:ext cx="480" cy="0"/>
            </a:xfrm>
            <a:prstGeom prst="line">
              <a:avLst/>
            </a:prstGeom>
            <a:noFill/>
            <a:ln w="9525">
              <a:solidFill>
                <a:schemeClr val="tx1"/>
              </a:solidFill>
              <a:round/>
              <a:headEnd/>
              <a:tailEnd type="triangle" w="med" len="med"/>
            </a:ln>
          </p:spPr>
          <p:txBody>
            <a:bodyPr/>
            <a:lstStyle/>
            <a:p>
              <a:endParaRPr lang="en-US"/>
            </a:p>
          </p:txBody>
        </p:sp>
        <p:sp>
          <p:nvSpPr>
            <p:cNvPr id="24604" name="Line 17"/>
            <p:cNvSpPr>
              <a:spLocks noChangeShapeType="1"/>
            </p:cNvSpPr>
            <p:nvPr/>
          </p:nvSpPr>
          <p:spPr bwMode="auto">
            <a:xfrm flipH="1">
              <a:off x="2718" y="1848"/>
              <a:ext cx="672" cy="0"/>
            </a:xfrm>
            <a:prstGeom prst="line">
              <a:avLst/>
            </a:prstGeom>
            <a:noFill/>
            <a:ln w="9525">
              <a:solidFill>
                <a:schemeClr val="tx1"/>
              </a:solidFill>
              <a:round/>
              <a:headEnd/>
              <a:tailEnd type="triangle" w="med" len="med"/>
            </a:ln>
          </p:spPr>
          <p:txBody>
            <a:bodyPr/>
            <a:lstStyle/>
            <a:p>
              <a:endParaRPr lang="en-US"/>
            </a:p>
          </p:txBody>
        </p:sp>
        <p:sp>
          <p:nvSpPr>
            <p:cNvPr id="24605" name="Line 18"/>
            <p:cNvSpPr>
              <a:spLocks noChangeShapeType="1"/>
            </p:cNvSpPr>
            <p:nvPr/>
          </p:nvSpPr>
          <p:spPr bwMode="auto">
            <a:xfrm>
              <a:off x="3966" y="1848"/>
              <a:ext cx="480" cy="0"/>
            </a:xfrm>
            <a:prstGeom prst="line">
              <a:avLst/>
            </a:prstGeom>
            <a:noFill/>
            <a:ln w="9525">
              <a:solidFill>
                <a:schemeClr val="tx1"/>
              </a:solidFill>
              <a:round/>
              <a:headEnd/>
              <a:tailEnd type="triangle" w="med" len="med"/>
            </a:ln>
          </p:spPr>
          <p:txBody>
            <a:bodyPr/>
            <a:lstStyle/>
            <a:p>
              <a:endParaRPr lang="en-US"/>
            </a:p>
          </p:txBody>
        </p:sp>
        <p:sp>
          <p:nvSpPr>
            <p:cNvPr id="24606" name="Text Box 31"/>
            <p:cNvSpPr txBox="1">
              <a:spLocks noChangeArrowheads="1"/>
            </p:cNvSpPr>
            <p:nvPr/>
          </p:nvSpPr>
          <p:spPr bwMode="auto">
            <a:xfrm>
              <a:off x="804" y="2037"/>
              <a:ext cx="169" cy="173"/>
            </a:xfrm>
            <a:prstGeom prst="rect">
              <a:avLst/>
            </a:prstGeom>
            <a:noFill/>
            <a:ln w="9525">
              <a:noFill/>
              <a:miter lim="800000"/>
              <a:headEnd/>
              <a:tailEnd/>
            </a:ln>
          </p:spPr>
          <p:txBody>
            <a:bodyPr wrap="none">
              <a:spAutoFit/>
            </a:bodyPr>
            <a:lstStyle/>
            <a:p>
              <a:pPr eaLnBrk="0" hangingPunct="0"/>
              <a:r>
                <a:rPr lang="en-US" sz="1200" b="1"/>
                <a:t>1</a:t>
              </a:r>
            </a:p>
          </p:txBody>
        </p:sp>
        <p:sp>
          <p:nvSpPr>
            <p:cNvPr id="24607" name="Text Box 32"/>
            <p:cNvSpPr txBox="1">
              <a:spLocks noChangeArrowheads="1"/>
            </p:cNvSpPr>
            <p:nvPr/>
          </p:nvSpPr>
          <p:spPr bwMode="auto">
            <a:xfrm>
              <a:off x="1724" y="2043"/>
              <a:ext cx="169" cy="173"/>
            </a:xfrm>
            <a:prstGeom prst="rect">
              <a:avLst/>
            </a:prstGeom>
            <a:noFill/>
            <a:ln w="9525">
              <a:noFill/>
              <a:miter lim="800000"/>
              <a:headEnd/>
              <a:tailEnd/>
            </a:ln>
          </p:spPr>
          <p:txBody>
            <a:bodyPr wrap="none">
              <a:spAutoFit/>
            </a:bodyPr>
            <a:lstStyle/>
            <a:p>
              <a:pPr eaLnBrk="0" hangingPunct="0"/>
              <a:r>
                <a:rPr lang="en-US" sz="1200" b="1"/>
                <a:t>2</a:t>
              </a:r>
            </a:p>
          </p:txBody>
        </p:sp>
        <p:sp>
          <p:nvSpPr>
            <p:cNvPr id="24608" name="Text Box 33"/>
            <p:cNvSpPr txBox="1">
              <a:spLocks noChangeArrowheads="1"/>
            </p:cNvSpPr>
            <p:nvPr/>
          </p:nvSpPr>
          <p:spPr bwMode="auto">
            <a:xfrm>
              <a:off x="2594" y="2043"/>
              <a:ext cx="169" cy="173"/>
            </a:xfrm>
            <a:prstGeom prst="rect">
              <a:avLst/>
            </a:prstGeom>
            <a:noFill/>
            <a:ln w="9525">
              <a:noFill/>
              <a:miter lim="800000"/>
              <a:headEnd/>
              <a:tailEnd/>
            </a:ln>
          </p:spPr>
          <p:txBody>
            <a:bodyPr wrap="none">
              <a:spAutoFit/>
            </a:bodyPr>
            <a:lstStyle/>
            <a:p>
              <a:pPr eaLnBrk="0" hangingPunct="0"/>
              <a:r>
                <a:rPr lang="en-US" sz="1200" b="1"/>
                <a:t>3</a:t>
              </a:r>
            </a:p>
          </p:txBody>
        </p:sp>
        <p:sp>
          <p:nvSpPr>
            <p:cNvPr id="24609" name="Text Box 34"/>
            <p:cNvSpPr txBox="1">
              <a:spLocks noChangeArrowheads="1"/>
            </p:cNvSpPr>
            <p:nvPr/>
          </p:nvSpPr>
          <p:spPr bwMode="auto">
            <a:xfrm>
              <a:off x="3596" y="2037"/>
              <a:ext cx="169" cy="173"/>
            </a:xfrm>
            <a:prstGeom prst="rect">
              <a:avLst/>
            </a:prstGeom>
            <a:noFill/>
            <a:ln w="9525">
              <a:noFill/>
              <a:miter lim="800000"/>
              <a:headEnd/>
              <a:tailEnd/>
            </a:ln>
          </p:spPr>
          <p:txBody>
            <a:bodyPr wrap="none">
              <a:spAutoFit/>
            </a:bodyPr>
            <a:lstStyle/>
            <a:p>
              <a:pPr eaLnBrk="0" hangingPunct="0"/>
              <a:r>
                <a:rPr lang="en-US" sz="1200" b="1"/>
                <a:t>4</a:t>
              </a:r>
            </a:p>
          </p:txBody>
        </p:sp>
        <p:sp>
          <p:nvSpPr>
            <p:cNvPr id="24610" name="Text Box 35"/>
            <p:cNvSpPr txBox="1">
              <a:spLocks noChangeArrowheads="1"/>
            </p:cNvSpPr>
            <p:nvPr/>
          </p:nvSpPr>
          <p:spPr bwMode="auto">
            <a:xfrm>
              <a:off x="4370" y="2037"/>
              <a:ext cx="169" cy="173"/>
            </a:xfrm>
            <a:prstGeom prst="rect">
              <a:avLst/>
            </a:prstGeom>
            <a:noFill/>
            <a:ln w="9525">
              <a:noFill/>
              <a:miter lim="800000"/>
              <a:headEnd/>
              <a:tailEnd/>
            </a:ln>
          </p:spPr>
          <p:txBody>
            <a:bodyPr wrap="none">
              <a:spAutoFit/>
            </a:bodyPr>
            <a:lstStyle/>
            <a:p>
              <a:pPr eaLnBrk="0" hangingPunct="0"/>
              <a:r>
                <a:rPr lang="en-US" sz="1200" b="1"/>
                <a:t>5</a:t>
              </a:r>
            </a:p>
          </p:txBody>
        </p:sp>
      </p:grpSp>
      <p:sp>
        <p:nvSpPr>
          <p:cNvPr id="38949" name="Text Box 37"/>
          <p:cNvSpPr txBox="1">
            <a:spLocks noChangeArrowheads="1"/>
          </p:cNvSpPr>
          <p:nvPr/>
        </p:nvSpPr>
        <p:spPr bwMode="auto">
          <a:xfrm>
            <a:off x="1612900" y="3995738"/>
            <a:ext cx="1928813" cy="274637"/>
          </a:xfrm>
          <a:prstGeom prst="rect">
            <a:avLst/>
          </a:prstGeom>
          <a:noFill/>
          <a:ln w="9525">
            <a:noFill/>
            <a:miter lim="800000"/>
            <a:headEnd/>
            <a:tailEnd/>
          </a:ln>
        </p:spPr>
        <p:txBody>
          <a:bodyPr wrap="none">
            <a:spAutoFit/>
          </a:bodyPr>
          <a:lstStyle/>
          <a:p>
            <a:pPr eaLnBrk="0" hangingPunct="0"/>
            <a:r>
              <a:rPr lang="en-US" sz="1200" b="1"/>
              <a:t>PAI has ulterior motives</a:t>
            </a:r>
          </a:p>
        </p:txBody>
      </p:sp>
      <p:sp>
        <p:nvSpPr>
          <p:cNvPr id="38950" name="Text Box 38"/>
          <p:cNvSpPr txBox="1">
            <a:spLocks noChangeArrowheads="1"/>
          </p:cNvSpPr>
          <p:nvPr/>
        </p:nvSpPr>
        <p:spPr bwMode="auto">
          <a:xfrm>
            <a:off x="4787900" y="4000500"/>
            <a:ext cx="1584325" cy="274638"/>
          </a:xfrm>
          <a:prstGeom prst="rect">
            <a:avLst/>
          </a:prstGeom>
          <a:noFill/>
          <a:ln w="9525">
            <a:noFill/>
            <a:miter lim="800000"/>
            <a:headEnd/>
            <a:tailEnd/>
          </a:ln>
        </p:spPr>
        <p:txBody>
          <a:bodyPr wrap="none">
            <a:spAutoFit/>
          </a:bodyPr>
          <a:lstStyle/>
          <a:p>
            <a:pPr eaLnBrk="0" hangingPunct="0"/>
            <a:r>
              <a:rPr lang="en-US" sz="1200" b="1"/>
              <a:t>The Friday incident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additive="base">
                                        <p:cTn id="7" dur="500" fill="hold"/>
                                        <p:tgtEl>
                                          <p:spTgt spid="389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89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8949"/>
                                        </p:tgtEl>
                                        <p:attrNameLst>
                                          <p:attrName>style.visibility</p:attrName>
                                        </p:attrNameLst>
                                      </p:cBhvr>
                                      <p:to>
                                        <p:strVal val="visible"/>
                                      </p:to>
                                    </p:set>
                                    <p:anim calcmode="lin" valueType="num">
                                      <p:cBhvr additive="base">
                                        <p:cTn id="19" dur="500" fill="hold"/>
                                        <p:tgtEl>
                                          <p:spTgt spid="38949"/>
                                        </p:tgtEl>
                                        <p:attrNameLst>
                                          <p:attrName>ppt_x</p:attrName>
                                        </p:attrNameLst>
                                      </p:cBhvr>
                                      <p:tavLst>
                                        <p:tav tm="0">
                                          <p:val>
                                            <p:strVal val="#ppt_x"/>
                                          </p:val>
                                        </p:tav>
                                        <p:tav tm="100000">
                                          <p:val>
                                            <p:strVal val="#ppt_x"/>
                                          </p:val>
                                        </p:tav>
                                      </p:tavLst>
                                    </p:anim>
                                    <p:anim calcmode="lin" valueType="num">
                                      <p:cBhvr additive="base">
                                        <p:cTn id="20" dur="500" fill="hold"/>
                                        <p:tgtEl>
                                          <p:spTgt spid="3894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8932"/>
                                        </p:tgtEl>
                                        <p:attrNameLst>
                                          <p:attrName>style.visibility</p:attrName>
                                        </p:attrNameLst>
                                      </p:cBhvr>
                                      <p:to>
                                        <p:strVal val="visible"/>
                                      </p:to>
                                    </p:set>
                                    <p:anim calcmode="lin" valueType="num">
                                      <p:cBhvr additive="base">
                                        <p:cTn id="25" dur="500" fill="hold"/>
                                        <p:tgtEl>
                                          <p:spTgt spid="38932"/>
                                        </p:tgtEl>
                                        <p:attrNameLst>
                                          <p:attrName>ppt_x</p:attrName>
                                        </p:attrNameLst>
                                      </p:cBhvr>
                                      <p:tavLst>
                                        <p:tav tm="0">
                                          <p:val>
                                            <p:strVal val="#ppt_x"/>
                                          </p:val>
                                        </p:tav>
                                        <p:tav tm="100000">
                                          <p:val>
                                            <p:strVal val="#ppt_x"/>
                                          </p:val>
                                        </p:tav>
                                      </p:tavLst>
                                    </p:anim>
                                    <p:anim calcmode="lin" valueType="num">
                                      <p:cBhvr additive="base">
                                        <p:cTn id="26" dur="500" fill="hold"/>
                                        <p:tgtEl>
                                          <p:spTgt spid="3893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8933"/>
                                        </p:tgtEl>
                                        <p:attrNameLst>
                                          <p:attrName>style.visibility</p:attrName>
                                        </p:attrNameLst>
                                      </p:cBhvr>
                                      <p:to>
                                        <p:strVal val="visible"/>
                                      </p:to>
                                    </p:set>
                                    <p:anim calcmode="lin" valueType="num">
                                      <p:cBhvr additive="base">
                                        <p:cTn id="31" dur="500" fill="hold"/>
                                        <p:tgtEl>
                                          <p:spTgt spid="38933"/>
                                        </p:tgtEl>
                                        <p:attrNameLst>
                                          <p:attrName>ppt_x</p:attrName>
                                        </p:attrNameLst>
                                      </p:cBhvr>
                                      <p:tavLst>
                                        <p:tav tm="0">
                                          <p:val>
                                            <p:strVal val="#ppt_x"/>
                                          </p:val>
                                        </p:tav>
                                        <p:tav tm="100000">
                                          <p:val>
                                            <p:strVal val="#ppt_x"/>
                                          </p:val>
                                        </p:tav>
                                      </p:tavLst>
                                    </p:anim>
                                    <p:anim calcmode="lin" valueType="num">
                                      <p:cBhvr additive="base">
                                        <p:cTn id="32" dur="500" fill="hold"/>
                                        <p:tgtEl>
                                          <p:spTgt spid="3893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8934"/>
                                        </p:tgtEl>
                                        <p:attrNameLst>
                                          <p:attrName>style.visibility</p:attrName>
                                        </p:attrNameLst>
                                      </p:cBhvr>
                                      <p:to>
                                        <p:strVal val="visible"/>
                                      </p:to>
                                    </p:set>
                                    <p:anim calcmode="lin" valueType="num">
                                      <p:cBhvr additive="base">
                                        <p:cTn id="37" dur="500" fill="hold"/>
                                        <p:tgtEl>
                                          <p:spTgt spid="38934"/>
                                        </p:tgtEl>
                                        <p:attrNameLst>
                                          <p:attrName>ppt_x</p:attrName>
                                        </p:attrNameLst>
                                      </p:cBhvr>
                                      <p:tavLst>
                                        <p:tav tm="0">
                                          <p:val>
                                            <p:strVal val="#ppt_x"/>
                                          </p:val>
                                        </p:tav>
                                        <p:tav tm="100000">
                                          <p:val>
                                            <p:strVal val="#ppt_x"/>
                                          </p:val>
                                        </p:tav>
                                      </p:tavLst>
                                    </p:anim>
                                    <p:anim calcmode="lin" valueType="num">
                                      <p:cBhvr additive="base">
                                        <p:cTn id="38" dur="500" fill="hold"/>
                                        <p:tgtEl>
                                          <p:spTgt spid="3893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8935"/>
                                        </p:tgtEl>
                                        <p:attrNameLst>
                                          <p:attrName>style.visibility</p:attrName>
                                        </p:attrNameLst>
                                      </p:cBhvr>
                                      <p:to>
                                        <p:strVal val="visible"/>
                                      </p:to>
                                    </p:set>
                                    <p:anim calcmode="lin" valueType="num">
                                      <p:cBhvr additive="base">
                                        <p:cTn id="43" dur="500" fill="hold"/>
                                        <p:tgtEl>
                                          <p:spTgt spid="38935"/>
                                        </p:tgtEl>
                                        <p:attrNameLst>
                                          <p:attrName>ppt_x</p:attrName>
                                        </p:attrNameLst>
                                      </p:cBhvr>
                                      <p:tavLst>
                                        <p:tav tm="0">
                                          <p:val>
                                            <p:strVal val="#ppt_x"/>
                                          </p:val>
                                        </p:tav>
                                        <p:tav tm="100000">
                                          <p:val>
                                            <p:strVal val="#ppt_x"/>
                                          </p:val>
                                        </p:tav>
                                      </p:tavLst>
                                    </p:anim>
                                    <p:anim calcmode="lin" valueType="num">
                                      <p:cBhvr additive="base">
                                        <p:cTn id="44" dur="500" fill="hold"/>
                                        <p:tgtEl>
                                          <p:spTgt spid="3893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8950"/>
                                        </p:tgtEl>
                                        <p:attrNameLst>
                                          <p:attrName>style.visibility</p:attrName>
                                        </p:attrNameLst>
                                      </p:cBhvr>
                                      <p:to>
                                        <p:strVal val="visible"/>
                                      </p:to>
                                    </p:set>
                                    <p:anim calcmode="lin" valueType="num">
                                      <p:cBhvr additive="base">
                                        <p:cTn id="49" dur="500" fill="hold"/>
                                        <p:tgtEl>
                                          <p:spTgt spid="38950"/>
                                        </p:tgtEl>
                                        <p:attrNameLst>
                                          <p:attrName>ppt_x</p:attrName>
                                        </p:attrNameLst>
                                      </p:cBhvr>
                                      <p:tavLst>
                                        <p:tav tm="0">
                                          <p:val>
                                            <p:strVal val="#ppt_x"/>
                                          </p:val>
                                        </p:tav>
                                        <p:tav tm="100000">
                                          <p:val>
                                            <p:strVal val="#ppt_x"/>
                                          </p:val>
                                        </p:tav>
                                      </p:tavLst>
                                    </p:anim>
                                    <p:anim calcmode="lin" valueType="num">
                                      <p:cBhvr additive="base">
                                        <p:cTn id="50" dur="500" fill="hold"/>
                                        <p:tgtEl>
                                          <p:spTgt spid="38950"/>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8937"/>
                                        </p:tgtEl>
                                        <p:attrNameLst>
                                          <p:attrName>style.visibility</p:attrName>
                                        </p:attrNameLst>
                                      </p:cBhvr>
                                      <p:to>
                                        <p:strVal val="visible"/>
                                      </p:to>
                                    </p:set>
                                    <p:anim calcmode="lin" valueType="num">
                                      <p:cBhvr additive="base">
                                        <p:cTn id="55" dur="500" fill="hold"/>
                                        <p:tgtEl>
                                          <p:spTgt spid="38937"/>
                                        </p:tgtEl>
                                        <p:attrNameLst>
                                          <p:attrName>ppt_x</p:attrName>
                                        </p:attrNameLst>
                                      </p:cBhvr>
                                      <p:tavLst>
                                        <p:tav tm="0">
                                          <p:val>
                                            <p:strVal val="#ppt_x"/>
                                          </p:val>
                                        </p:tav>
                                        <p:tav tm="100000">
                                          <p:val>
                                            <p:strVal val="#ppt_x"/>
                                          </p:val>
                                        </p:tav>
                                      </p:tavLst>
                                    </p:anim>
                                    <p:anim calcmode="lin" valueType="num">
                                      <p:cBhvr additive="base">
                                        <p:cTn id="56" dur="500" fill="hold"/>
                                        <p:tgtEl>
                                          <p:spTgt spid="38937"/>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8938"/>
                                        </p:tgtEl>
                                        <p:attrNameLst>
                                          <p:attrName>style.visibility</p:attrName>
                                        </p:attrNameLst>
                                      </p:cBhvr>
                                      <p:to>
                                        <p:strVal val="visible"/>
                                      </p:to>
                                    </p:set>
                                    <p:anim calcmode="lin" valueType="num">
                                      <p:cBhvr additive="base">
                                        <p:cTn id="61" dur="500" fill="hold"/>
                                        <p:tgtEl>
                                          <p:spTgt spid="38938"/>
                                        </p:tgtEl>
                                        <p:attrNameLst>
                                          <p:attrName>ppt_x</p:attrName>
                                        </p:attrNameLst>
                                      </p:cBhvr>
                                      <p:tavLst>
                                        <p:tav tm="0">
                                          <p:val>
                                            <p:strVal val="#ppt_x"/>
                                          </p:val>
                                        </p:tav>
                                        <p:tav tm="100000">
                                          <p:val>
                                            <p:strVal val="#ppt_x"/>
                                          </p:val>
                                        </p:tav>
                                      </p:tavLst>
                                    </p:anim>
                                    <p:anim calcmode="lin" valueType="num">
                                      <p:cBhvr additive="base">
                                        <p:cTn id="62" dur="500" fill="hold"/>
                                        <p:tgtEl>
                                          <p:spTgt spid="38938"/>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8939"/>
                                        </p:tgtEl>
                                        <p:attrNameLst>
                                          <p:attrName>style.visibility</p:attrName>
                                        </p:attrNameLst>
                                      </p:cBhvr>
                                      <p:to>
                                        <p:strVal val="visible"/>
                                      </p:to>
                                    </p:set>
                                    <p:anim calcmode="lin" valueType="num">
                                      <p:cBhvr additive="base">
                                        <p:cTn id="67" dur="500" fill="hold"/>
                                        <p:tgtEl>
                                          <p:spTgt spid="38939"/>
                                        </p:tgtEl>
                                        <p:attrNameLst>
                                          <p:attrName>ppt_x</p:attrName>
                                        </p:attrNameLst>
                                      </p:cBhvr>
                                      <p:tavLst>
                                        <p:tav tm="0">
                                          <p:val>
                                            <p:strVal val="#ppt_x"/>
                                          </p:val>
                                        </p:tav>
                                        <p:tav tm="100000">
                                          <p:val>
                                            <p:strVal val="#ppt_x"/>
                                          </p:val>
                                        </p:tav>
                                      </p:tavLst>
                                    </p:anim>
                                    <p:anim calcmode="lin" valueType="num">
                                      <p:cBhvr additive="base">
                                        <p:cTn id="68" dur="500" fill="hold"/>
                                        <p:tgtEl>
                                          <p:spTgt spid="38939"/>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8941"/>
                                        </p:tgtEl>
                                        <p:attrNameLst>
                                          <p:attrName>style.visibility</p:attrName>
                                        </p:attrNameLst>
                                      </p:cBhvr>
                                      <p:to>
                                        <p:strVal val="visible"/>
                                      </p:to>
                                    </p:set>
                                    <p:anim calcmode="lin" valueType="num">
                                      <p:cBhvr additive="base">
                                        <p:cTn id="73" dur="500" fill="hold"/>
                                        <p:tgtEl>
                                          <p:spTgt spid="38941"/>
                                        </p:tgtEl>
                                        <p:attrNameLst>
                                          <p:attrName>ppt_x</p:attrName>
                                        </p:attrNameLst>
                                      </p:cBhvr>
                                      <p:tavLst>
                                        <p:tav tm="0">
                                          <p:val>
                                            <p:strVal val="#ppt_x"/>
                                          </p:val>
                                        </p:tav>
                                        <p:tav tm="100000">
                                          <p:val>
                                            <p:strVal val="#ppt_x"/>
                                          </p:val>
                                        </p:tav>
                                      </p:tavLst>
                                    </p:anim>
                                    <p:anim calcmode="lin" valueType="num">
                                      <p:cBhvr additive="base">
                                        <p:cTn id="74" dur="500" fill="hold"/>
                                        <p:tgtEl>
                                          <p:spTgt spid="38941"/>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8936"/>
                                        </p:tgtEl>
                                        <p:attrNameLst>
                                          <p:attrName>style.visibility</p:attrName>
                                        </p:attrNameLst>
                                      </p:cBhvr>
                                      <p:to>
                                        <p:strVal val="visible"/>
                                      </p:to>
                                    </p:set>
                                    <p:anim calcmode="lin" valueType="num">
                                      <p:cBhvr additive="base">
                                        <p:cTn id="79" dur="500" fill="hold"/>
                                        <p:tgtEl>
                                          <p:spTgt spid="38936"/>
                                        </p:tgtEl>
                                        <p:attrNameLst>
                                          <p:attrName>ppt_x</p:attrName>
                                        </p:attrNameLst>
                                      </p:cBhvr>
                                      <p:tavLst>
                                        <p:tav tm="0">
                                          <p:val>
                                            <p:strVal val="#ppt_x"/>
                                          </p:val>
                                        </p:tav>
                                        <p:tav tm="100000">
                                          <p:val>
                                            <p:strVal val="#ppt_x"/>
                                          </p:val>
                                        </p:tav>
                                      </p:tavLst>
                                    </p:anim>
                                    <p:anim calcmode="lin" valueType="num">
                                      <p:cBhvr additive="base">
                                        <p:cTn id="80" dur="500" fill="hold"/>
                                        <p:tgtEl>
                                          <p:spTgt spid="389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32" grpId="0"/>
      <p:bldP spid="38933" grpId="0"/>
      <p:bldP spid="38934" grpId="0"/>
      <p:bldP spid="38935" grpId="0"/>
      <p:bldP spid="38936" grpId="0"/>
      <p:bldP spid="38937" grpId="0"/>
      <p:bldP spid="38938" grpId="0"/>
      <p:bldP spid="38939" grpId="0"/>
      <p:bldP spid="38941" grpId="0"/>
      <p:bldP spid="38949" grpId="0"/>
      <p:bldP spid="3895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457200" y="457200"/>
            <a:ext cx="8229600" cy="1371600"/>
          </a:xfrm>
        </p:spPr>
        <p:txBody>
          <a:bodyPr/>
          <a:lstStyle/>
          <a:p>
            <a:pPr eaLnBrk="1" hangingPunct="1"/>
            <a:r>
              <a:rPr lang="en-US" sz="3200" dirty="0" smtClean="0"/>
              <a:t>Beech-Nut Nutrition Corp. – </a:t>
            </a:r>
            <a:br>
              <a:rPr lang="en-US" sz="3200" dirty="0" smtClean="0"/>
            </a:br>
            <a:r>
              <a:rPr lang="en-US" sz="3200" dirty="0" smtClean="0"/>
              <a:t>Group Questions </a:t>
            </a:r>
          </a:p>
        </p:txBody>
      </p:sp>
      <p:sp>
        <p:nvSpPr>
          <p:cNvPr id="43011" name="Rectangle 3"/>
          <p:cNvSpPr>
            <a:spLocks noGrp="1" noChangeArrowheads="1"/>
          </p:cNvSpPr>
          <p:nvPr>
            <p:ph type="body" idx="4294967295"/>
          </p:nvPr>
        </p:nvSpPr>
        <p:spPr>
          <a:xfrm>
            <a:off x="457200" y="1676400"/>
            <a:ext cx="8229600" cy="3886200"/>
          </a:xfrm>
        </p:spPr>
        <p:txBody>
          <a:bodyPr/>
          <a:lstStyle/>
          <a:p>
            <a:pPr eaLnBrk="1" hangingPunct="1"/>
            <a:r>
              <a:rPr lang="en-US" sz="2000" dirty="0"/>
              <a:t>Putting yourself in </a:t>
            </a:r>
            <a:r>
              <a:rPr lang="en-US" sz="2000" dirty="0" smtClean="0"/>
              <a:t>“</a:t>
            </a:r>
            <a:r>
              <a:rPr lang="en-US" sz="2000" dirty="0" err="1" smtClean="0"/>
              <a:t>Storer’s</a:t>
            </a:r>
            <a:r>
              <a:rPr lang="en-US" sz="2000" dirty="0" smtClean="0"/>
              <a:t> shoes</a:t>
            </a:r>
            <a:r>
              <a:rPr lang="en-US" sz="2000" dirty="0"/>
              <a:t>” and given what you know, identify </a:t>
            </a:r>
            <a:r>
              <a:rPr lang="en-US" sz="2000" dirty="0" smtClean="0"/>
              <a:t>both the </a:t>
            </a:r>
            <a:r>
              <a:rPr lang="en-US" sz="2000" dirty="0"/>
              <a:t>elements supporting a </a:t>
            </a:r>
            <a:r>
              <a:rPr lang="en-US" sz="2000" dirty="0" smtClean="0"/>
              <a:t>“Highly Unlikely” </a:t>
            </a:r>
            <a:r>
              <a:rPr lang="en-US" sz="2000" dirty="0"/>
              <a:t>serious purity problem </a:t>
            </a:r>
            <a:r>
              <a:rPr lang="en-US" sz="2000" dirty="0" smtClean="0"/>
              <a:t>and </a:t>
            </a:r>
            <a:r>
              <a:rPr lang="en-US" sz="2000" dirty="0"/>
              <a:t>a </a:t>
            </a:r>
            <a:r>
              <a:rPr lang="en-US" sz="2000" dirty="0" smtClean="0"/>
              <a:t>“Virtually Certain” </a:t>
            </a:r>
            <a:r>
              <a:rPr lang="en-US" sz="2000" dirty="0"/>
              <a:t>serious purity problem? </a:t>
            </a:r>
          </a:p>
          <a:p>
            <a:pPr eaLnBrk="1" hangingPunct="1"/>
            <a:endParaRPr lang="en-US" sz="2000" dirty="0" smtClean="0"/>
          </a:p>
          <a:p>
            <a:pPr eaLnBrk="1" hangingPunct="1">
              <a:buFont typeface="Wingdings" pitchFamily="2" charset="2"/>
              <a:buNone/>
            </a:pPr>
            <a:endParaRPr lang="en-US" sz="2000" dirty="0" smtClean="0"/>
          </a:p>
        </p:txBody>
      </p:sp>
      <p:sp>
        <p:nvSpPr>
          <p:cNvPr id="43012" name="Text Box 4"/>
          <p:cNvSpPr txBox="1">
            <a:spLocks noChangeArrowheads="1"/>
          </p:cNvSpPr>
          <p:nvPr/>
        </p:nvSpPr>
        <p:spPr bwMode="auto">
          <a:xfrm>
            <a:off x="1609725" y="4262438"/>
            <a:ext cx="1555750" cy="274637"/>
          </a:xfrm>
          <a:prstGeom prst="rect">
            <a:avLst/>
          </a:prstGeom>
          <a:noFill/>
          <a:ln w="9525">
            <a:noFill/>
            <a:miter lim="800000"/>
            <a:headEnd/>
            <a:tailEnd/>
          </a:ln>
        </p:spPr>
        <p:txBody>
          <a:bodyPr wrap="none">
            <a:spAutoFit/>
          </a:bodyPr>
          <a:lstStyle/>
          <a:p>
            <a:pPr eaLnBrk="0" hangingPunct="0"/>
            <a:r>
              <a:rPr lang="en-US" sz="1200" b="1"/>
              <a:t>New specifications</a:t>
            </a:r>
          </a:p>
        </p:txBody>
      </p:sp>
      <p:sp>
        <p:nvSpPr>
          <p:cNvPr id="43013" name="Text Box 5"/>
          <p:cNvSpPr txBox="1">
            <a:spLocks noChangeArrowheads="1"/>
          </p:cNvSpPr>
          <p:nvPr/>
        </p:nvSpPr>
        <p:spPr bwMode="auto">
          <a:xfrm>
            <a:off x="1609725" y="4524375"/>
            <a:ext cx="1419225" cy="274638"/>
          </a:xfrm>
          <a:prstGeom prst="rect">
            <a:avLst/>
          </a:prstGeom>
          <a:noFill/>
          <a:ln w="9525">
            <a:noFill/>
            <a:miter lim="800000"/>
            <a:headEnd/>
            <a:tailEnd/>
          </a:ln>
        </p:spPr>
        <p:txBody>
          <a:bodyPr wrap="none">
            <a:spAutoFit/>
          </a:bodyPr>
          <a:lstStyle/>
          <a:p>
            <a:pPr eaLnBrk="0" hangingPunct="0"/>
            <a:r>
              <a:rPr lang="en-US" sz="1200" b="1"/>
              <a:t>Later tested pure</a:t>
            </a:r>
          </a:p>
        </p:txBody>
      </p:sp>
      <p:sp>
        <p:nvSpPr>
          <p:cNvPr id="43014" name="Text Box 6"/>
          <p:cNvSpPr txBox="1">
            <a:spLocks noChangeArrowheads="1"/>
          </p:cNvSpPr>
          <p:nvPr/>
        </p:nvSpPr>
        <p:spPr bwMode="auto">
          <a:xfrm>
            <a:off x="1609725" y="4772025"/>
            <a:ext cx="2478088" cy="274638"/>
          </a:xfrm>
          <a:prstGeom prst="rect">
            <a:avLst/>
          </a:prstGeom>
          <a:noFill/>
          <a:ln w="9525">
            <a:noFill/>
            <a:miter lim="800000"/>
            <a:headEnd/>
            <a:tailEnd/>
          </a:ln>
        </p:spPr>
        <p:txBody>
          <a:bodyPr wrap="none">
            <a:spAutoFit/>
          </a:bodyPr>
          <a:lstStyle/>
          <a:p>
            <a:pPr eaLnBrk="0" hangingPunct="0"/>
            <a:r>
              <a:rPr lang="en-US" sz="1200" b="1"/>
              <a:t>Positive </a:t>
            </a:r>
            <a:r>
              <a:rPr lang="en-US" sz="1200" b="1" i="1"/>
              <a:t>New York Times</a:t>
            </a:r>
            <a:r>
              <a:rPr lang="en-US" sz="1200" b="1"/>
              <a:t> article</a:t>
            </a:r>
          </a:p>
        </p:txBody>
      </p:sp>
      <p:sp>
        <p:nvSpPr>
          <p:cNvPr id="43017" name="Text Box 9"/>
          <p:cNvSpPr txBox="1">
            <a:spLocks noChangeArrowheads="1"/>
          </p:cNvSpPr>
          <p:nvPr/>
        </p:nvSpPr>
        <p:spPr bwMode="auto">
          <a:xfrm>
            <a:off x="4800600" y="4249738"/>
            <a:ext cx="1720850" cy="274637"/>
          </a:xfrm>
          <a:prstGeom prst="rect">
            <a:avLst/>
          </a:prstGeom>
          <a:noFill/>
          <a:ln w="9525">
            <a:noFill/>
            <a:miter lim="800000"/>
            <a:headEnd/>
            <a:tailEnd/>
          </a:ln>
        </p:spPr>
        <p:txBody>
          <a:bodyPr wrap="none">
            <a:spAutoFit/>
          </a:bodyPr>
          <a:lstStyle/>
          <a:p>
            <a:pPr eaLnBrk="0" hangingPunct="0"/>
            <a:r>
              <a:rPr lang="en-US" sz="1200" b="1"/>
              <a:t>No blending facilities</a:t>
            </a:r>
          </a:p>
        </p:txBody>
      </p:sp>
      <p:sp>
        <p:nvSpPr>
          <p:cNvPr id="43018" name="Text Box 10"/>
          <p:cNvSpPr txBox="1">
            <a:spLocks noChangeArrowheads="1"/>
          </p:cNvSpPr>
          <p:nvPr/>
        </p:nvSpPr>
        <p:spPr bwMode="auto">
          <a:xfrm>
            <a:off x="4800600" y="4514850"/>
            <a:ext cx="2616200" cy="274638"/>
          </a:xfrm>
          <a:prstGeom prst="rect">
            <a:avLst/>
          </a:prstGeom>
          <a:noFill/>
          <a:ln w="9525">
            <a:noFill/>
            <a:miter lim="800000"/>
            <a:headEnd/>
            <a:tailEnd/>
          </a:ln>
        </p:spPr>
        <p:txBody>
          <a:bodyPr wrap="none">
            <a:spAutoFit/>
          </a:bodyPr>
          <a:lstStyle/>
          <a:p>
            <a:pPr eaLnBrk="0" hangingPunct="0"/>
            <a:r>
              <a:rPr lang="en-US" sz="1200" b="1" dirty="0"/>
              <a:t>SIRA testing showed sugar syrup</a:t>
            </a:r>
            <a:endParaRPr lang="en-US" sz="1000" b="1" dirty="0"/>
          </a:p>
        </p:txBody>
      </p:sp>
      <p:sp>
        <p:nvSpPr>
          <p:cNvPr id="43019" name="Text Box 11"/>
          <p:cNvSpPr txBox="1">
            <a:spLocks noChangeArrowheads="1"/>
          </p:cNvSpPr>
          <p:nvPr/>
        </p:nvSpPr>
        <p:spPr bwMode="auto">
          <a:xfrm>
            <a:off x="4803775" y="4800600"/>
            <a:ext cx="3650358" cy="461665"/>
          </a:xfrm>
          <a:prstGeom prst="rect">
            <a:avLst/>
          </a:prstGeom>
          <a:noFill/>
          <a:ln w="9525">
            <a:noFill/>
            <a:miter lim="800000"/>
            <a:headEnd/>
            <a:tailEnd/>
          </a:ln>
        </p:spPr>
        <p:txBody>
          <a:bodyPr wrap="none">
            <a:spAutoFit/>
          </a:bodyPr>
          <a:lstStyle/>
          <a:p>
            <a:pPr eaLnBrk="0" hangingPunct="0"/>
            <a:r>
              <a:rPr lang="en-US" sz="1200" b="1" dirty="0"/>
              <a:t>Universal points out that </a:t>
            </a:r>
            <a:r>
              <a:rPr lang="en-US" sz="1200" b="1" dirty="0" smtClean="0"/>
              <a:t>the test </a:t>
            </a:r>
            <a:r>
              <a:rPr lang="en-US" sz="1200" b="1" dirty="0"/>
              <a:t>for beet sugar</a:t>
            </a:r>
          </a:p>
          <a:p>
            <a:pPr eaLnBrk="0" hangingPunct="0"/>
            <a:r>
              <a:rPr lang="en-US" sz="1200" b="1" dirty="0"/>
              <a:t>i</a:t>
            </a:r>
            <a:r>
              <a:rPr lang="en-US" sz="1200" b="1" dirty="0" smtClean="0"/>
              <a:t>s </a:t>
            </a:r>
            <a:r>
              <a:rPr lang="en-US" sz="1200" b="1" dirty="0"/>
              <a:t>not available</a:t>
            </a:r>
          </a:p>
        </p:txBody>
      </p:sp>
      <p:sp>
        <p:nvSpPr>
          <p:cNvPr id="43020" name="Text Box 12"/>
          <p:cNvSpPr txBox="1">
            <a:spLocks noChangeArrowheads="1"/>
          </p:cNvSpPr>
          <p:nvPr/>
        </p:nvSpPr>
        <p:spPr bwMode="auto">
          <a:xfrm>
            <a:off x="4800600" y="5257800"/>
            <a:ext cx="1878013" cy="457200"/>
          </a:xfrm>
          <a:prstGeom prst="rect">
            <a:avLst/>
          </a:prstGeom>
          <a:noFill/>
          <a:ln w="9525">
            <a:noFill/>
            <a:miter lim="800000"/>
            <a:headEnd/>
            <a:tailEnd/>
          </a:ln>
        </p:spPr>
        <p:txBody>
          <a:bodyPr wrap="none">
            <a:spAutoFit/>
          </a:bodyPr>
          <a:lstStyle/>
          <a:p>
            <a:pPr eaLnBrk="0" hangingPunct="0"/>
            <a:r>
              <a:rPr lang="en-US" sz="1200" b="1" dirty="0"/>
              <a:t>Memo from Nestle:</a:t>
            </a:r>
          </a:p>
          <a:p>
            <a:pPr eaLnBrk="0" hangingPunct="0"/>
            <a:r>
              <a:rPr lang="en-US" sz="1200" b="1" i="1" dirty="0"/>
              <a:t>“cannot see any apple”</a:t>
            </a:r>
          </a:p>
        </p:txBody>
      </p:sp>
      <p:grpSp>
        <p:nvGrpSpPr>
          <p:cNvPr id="2" name="Group 13"/>
          <p:cNvGrpSpPr>
            <a:grpSpLocks/>
          </p:cNvGrpSpPr>
          <p:nvPr/>
        </p:nvGrpSpPr>
        <p:grpSpPr bwMode="auto">
          <a:xfrm>
            <a:off x="657225" y="2760663"/>
            <a:ext cx="7164388" cy="1030287"/>
            <a:chOff x="414" y="1739"/>
            <a:chExt cx="4513" cy="649"/>
          </a:xfrm>
        </p:grpSpPr>
        <p:sp>
          <p:nvSpPr>
            <p:cNvPr id="25615" name="Line 14"/>
            <p:cNvSpPr>
              <a:spLocks noChangeShapeType="1"/>
            </p:cNvSpPr>
            <p:nvPr/>
          </p:nvSpPr>
          <p:spPr bwMode="auto">
            <a:xfrm>
              <a:off x="894" y="1956"/>
              <a:ext cx="3552" cy="0"/>
            </a:xfrm>
            <a:prstGeom prst="line">
              <a:avLst/>
            </a:prstGeom>
            <a:noFill/>
            <a:ln w="9525">
              <a:solidFill>
                <a:schemeClr val="tx1"/>
              </a:solidFill>
              <a:round/>
              <a:headEnd/>
              <a:tailEnd/>
            </a:ln>
          </p:spPr>
          <p:txBody>
            <a:bodyPr/>
            <a:lstStyle/>
            <a:p>
              <a:endParaRPr lang="en-US"/>
            </a:p>
          </p:txBody>
        </p:sp>
        <p:sp>
          <p:nvSpPr>
            <p:cNvPr id="25616" name="Line 15"/>
            <p:cNvSpPr>
              <a:spLocks noChangeShapeType="1"/>
            </p:cNvSpPr>
            <p:nvPr/>
          </p:nvSpPr>
          <p:spPr bwMode="auto">
            <a:xfrm>
              <a:off x="2670" y="1956"/>
              <a:ext cx="0" cy="96"/>
            </a:xfrm>
            <a:prstGeom prst="line">
              <a:avLst/>
            </a:prstGeom>
            <a:noFill/>
            <a:ln w="9525">
              <a:solidFill>
                <a:schemeClr val="tx1"/>
              </a:solidFill>
              <a:round/>
              <a:headEnd/>
              <a:tailEnd/>
            </a:ln>
          </p:spPr>
          <p:txBody>
            <a:bodyPr/>
            <a:lstStyle/>
            <a:p>
              <a:endParaRPr lang="en-US"/>
            </a:p>
          </p:txBody>
        </p:sp>
        <p:sp>
          <p:nvSpPr>
            <p:cNvPr id="25617" name="Line 16"/>
            <p:cNvSpPr>
              <a:spLocks noChangeShapeType="1"/>
            </p:cNvSpPr>
            <p:nvPr/>
          </p:nvSpPr>
          <p:spPr bwMode="auto">
            <a:xfrm>
              <a:off x="3678" y="1956"/>
              <a:ext cx="0" cy="96"/>
            </a:xfrm>
            <a:prstGeom prst="line">
              <a:avLst/>
            </a:prstGeom>
            <a:noFill/>
            <a:ln w="9525">
              <a:solidFill>
                <a:schemeClr val="tx1"/>
              </a:solidFill>
              <a:round/>
              <a:headEnd/>
              <a:tailEnd/>
            </a:ln>
          </p:spPr>
          <p:txBody>
            <a:bodyPr/>
            <a:lstStyle/>
            <a:p>
              <a:endParaRPr lang="en-US"/>
            </a:p>
          </p:txBody>
        </p:sp>
        <p:sp>
          <p:nvSpPr>
            <p:cNvPr id="25618" name="Line 17"/>
            <p:cNvSpPr>
              <a:spLocks noChangeShapeType="1"/>
            </p:cNvSpPr>
            <p:nvPr/>
          </p:nvSpPr>
          <p:spPr bwMode="auto">
            <a:xfrm>
              <a:off x="1806" y="1956"/>
              <a:ext cx="0" cy="96"/>
            </a:xfrm>
            <a:prstGeom prst="line">
              <a:avLst/>
            </a:prstGeom>
            <a:noFill/>
            <a:ln w="9525">
              <a:solidFill>
                <a:schemeClr val="tx1"/>
              </a:solidFill>
              <a:round/>
              <a:headEnd/>
              <a:tailEnd/>
            </a:ln>
          </p:spPr>
          <p:txBody>
            <a:bodyPr/>
            <a:lstStyle/>
            <a:p>
              <a:endParaRPr lang="en-US"/>
            </a:p>
          </p:txBody>
        </p:sp>
        <p:sp>
          <p:nvSpPr>
            <p:cNvPr id="25619" name="Line 18"/>
            <p:cNvSpPr>
              <a:spLocks noChangeShapeType="1"/>
            </p:cNvSpPr>
            <p:nvPr/>
          </p:nvSpPr>
          <p:spPr bwMode="auto">
            <a:xfrm>
              <a:off x="894" y="1956"/>
              <a:ext cx="0" cy="96"/>
            </a:xfrm>
            <a:prstGeom prst="line">
              <a:avLst/>
            </a:prstGeom>
            <a:noFill/>
            <a:ln w="9525">
              <a:solidFill>
                <a:schemeClr val="tx1"/>
              </a:solidFill>
              <a:round/>
              <a:headEnd/>
              <a:tailEnd/>
            </a:ln>
          </p:spPr>
          <p:txBody>
            <a:bodyPr/>
            <a:lstStyle/>
            <a:p>
              <a:endParaRPr lang="en-US"/>
            </a:p>
          </p:txBody>
        </p:sp>
        <p:sp>
          <p:nvSpPr>
            <p:cNvPr id="25620" name="Line 19"/>
            <p:cNvSpPr>
              <a:spLocks noChangeShapeType="1"/>
            </p:cNvSpPr>
            <p:nvPr/>
          </p:nvSpPr>
          <p:spPr bwMode="auto">
            <a:xfrm>
              <a:off x="4446" y="1956"/>
              <a:ext cx="0" cy="96"/>
            </a:xfrm>
            <a:prstGeom prst="line">
              <a:avLst/>
            </a:prstGeom>
            <a:noFill/>
            <a:ln w="9525">
              <a:solidFill>
                <a:schemeClr val="tx1"/>
              </a:solidFill>
              <a:round/>
              <a:headEnd/>
              <a:tailEnd/>
            </a:ln>
          </p:spPr>
          <p:txBody>
            <a:bodyPr/>
            <a:lstStyle/>
            <a:p>
              <a:endParaRPr lang="en-US"/>
            </a:p>
          </p:txBody>
        </p:sp>
        <p:sp>
          <p:nvSpPr>
            <p:cNvPr id="25621" name="Text Box 20"/>
            <p:cNvSpPr txBox="1">
              <a:spLocks noChangeArrowheads="1"/>
            </p:cNvSpPr>
            <p:nvPr/>
          </p:nvSpPr>
          <p:spPr bwMode="auto">
            <a:xfrm>
              <a:off x="414" y="2180"/>
              <a:ext cx="916" cy="192"/>
            </a:xfrm>
            <a:prstGeom prst="rect">
              <a:avLst/>
            </a:prstGeom>
            <a:noFill/>
            <a:ln w="9525">
              <a:noFill/>
              <a:miter lim="800000"/>
              <a:headEnd/>
              <a:tailEnd/>
            </a:ln>
          </p:spPr>
          <p:txBody>
            <a:bodyPr wrap="none">
              <a:spAutoFit/>
            </a:bodyPr>
            <a:lstStyle/>
            <a:p>
              <a:pPr eaLnBrk="0" hangingPunct="0"/>
              <a:r>
                <a:rPr lang="en-US" sz="1400" b="1"/>
                <a:t>Highly Unlikely</a:t>
              </a:r>
            </a:p>
          </p:txBody>
        </p:sp>
        <p:sp>
          <p:nvSpPr>
            <p:cNvPr id="25622" name="Text Box 21"/>
            <p:cNvSpPr txBox="1">
              <a:spLocks noChangeArrowheads="1"/>
            </p:cNvSpPr>
            <p:nvPr/>
          </p:nvSpPr>
          <p:spPr bwMode="auto">
            <a:xfrm>
              <a:off x="3954" y="2196"/>
              <a:ext cx="973" cy="192"/>
            </a:xfrm>
            <a:prstGeom prst="rect">
              <a:avLst/>
            </a:prstGeom>
            <a:noFill/>
            <a:ln w="9525">
              <a:noFill/>
              <a:miter lim="800000"/>
              <a:headEnd/>
              <a:tailEnd/>
            </a:ln>
          </p:spPr>
          <p:txBody>
            <a:bodyPr wrap="none">
              <a:spAutoFit/>
            </a:bodyPr>
            <a:lstStyle/>
            <a:p>
              <a:pPr eaLnBrk="0" hangingPunct="0"/>
              <a:r>
                <a:rPr lang="en-US" sz="1400" b="1"/>
                <a:t>Virtually Certain</a:t>
              </a:r>
            </a:p>
          </p:txBody>
        </p:sp>
        <p:sp>
          <p:nvSpPr>
            <p:cNvPr id="25623" name="Text Box 22"/>
            <p:cNvSpPr txBox="1">
              <a:spLocks noChangeArrowheads="1"/>
            </p:cNvSpPr>
            <p:nvPr/>
          </p:nvSpPr>
          <p:spPr bwMode="auto">
            <a:xfrm>
              <a:off x="1364" y="1739"/>
              <a:ext cx="868" cy="231"/>
            </a:xfrm>
            <a:prstGeom prst="rect">
              <a:avLst/>
            </a:prstGeom>
            <a:noFill/>
            <a:ln w="9525">
              <a:noFill/>
              <a:miter lim="800000"/>
              <a:headEnd/>
              <a:tailEnd/>
            </a:ln>
          </p:spPr>
          <p:txBody>
            <a:bodyPr wrap="none">
              <a:spAutoFit/>
            </a:bodyPr>
            <a:lstStyle/>
            <a:p>
              <a:pPr eaLnBrk="0" hangingPunct="0"/>
              <a:r>
                <a:rPr lang="en-US"/>
                <a:t>Assurances</a:t>
              </a:r>
            </a:p>
          </p:txBody>
        </p:sp>
        <p:sp>
          <p:nvSpPr>
            <p:cNvPr id="25624" name="Text Box 23"/>
            <p:cNvSpPr txBox="1">
              <a:spLocks noChangeArrowheads="1"/>
            </p:cNvSpPr>
            <p:nvPr/>
          </p:nvSpPr>
          <p:spPr bwMode="auto">
            <a:xfrm>
              <a:off x="3392" y="1739"/>
              <a:ext cx="572" cy="231"/>
            </a:xfrm>
            <a:prstGeom prst="rect">
              <a:avLst/>
            </a:prstGeom>
            <a:noFill/>
            <a:ln w="9525">
              <a:noFill/>
              <a:miter lim="800000"/>
              <a:headEnd/>
              <a:tailEnd/>
            </a:ln>
          </p:spPr>
          <p:txBody>
            <a:bodyPr wrap="none">
              <a:spAutoFit/>
            </a:bodyPr>
            <a:lstStyle/>
            <a:p>
              <a:pPr eaLnBrk="0" hangingPunct="0"/>
              <a:r>
                <a:rPr lang="en-US"/>
                <a:t>Doubts</a:t>
              </a:r>
            </a:p>
          </p:txBody>
        </p:sp>
        <p:sp>
          <p:nvSpPr>
            <p:cNvPr id="25625" name="Line 24"/>
            <p:cNvSpPr>
              <a:spLocks noChangeShapeType="1"/>
            </p:cNvSpPr>
            <p:nvPr/>
          </p:nvSpPr>
          <p:spPr bwMode="auto">
            <a:xfrm>
              <a:off x="2238" y="1848"/>
              <a:ext cx="384" cy="0"/>
            </a:xfrm>
            <a:prstGeom prst="line">
              <a:avLst/>
            </a:prstGeom>
            <a:noFill/>
            <a:ln w="9525">
              <a:solidFill>
                <a:schemeClr val="tx1"/>
              </a:solidFill>
              <a:round/>
              <a:headEnd/>
              <a:tailEnd type="triangle" w="med" len="med"/>
            </a:ln>
          </p:spPr>
          <p:txBody>
            <a:bodyPr/>
            <a:lstStyle/>
            <a:p>
              <a:endParaRPr lang="en-US"/>
            </a:p>
          </p:txBody>
        </p:sp>
        <p:sp>
          <p:nvSpPr>
            <p:cNvPr id="25626" name="Line 25"/>
            <p:cNvSpPr>
              <a:spLocks noChangeShapeType="1"/>
            </p:cNvSpPr>
            <p:nvPr/>
          </p:nvSpPr>
          <p:spPr bwMode="auto">
            <a:xfrm flipH="1">
              <a:off x="894" y="1848"/>
              <a:ext cx="480" cy="0"/>
            </a:xfrm>
            <a:prstGeom prst="line">
              <a:avLst/>
            </a:prstGeom>
            <a:noFill/>
            <a:ln w="9525">
              <a:solidFill>
                <a:schemeClr val="tx1"/>
              </a:solidFill>
              <a:round/>
              <a:headEnd/>
              <a:tailEnd type="triangle" w="med" len="med"/>
            </a:ln>
          </p:spPr>
          <p:txBody>
            <a:bodyPr/>
            <a:lstStyle/>
            <a:p>
              <a:endParaRPr lang="en-US"/>
            </a:p>
          </p:txBody>
        </p:sp>
        <p:sp>
          <p:nvSpPr>
            <p:cNvPr id="25627" name="Line 26"/>
            <p:cNvSpPr>
              <a:spLocks noChangeShapeType="1"/>
            </p:cNvSpPr>
            <p:nvPr/>
          </p:nvSpPr>
          <p:spPr bwMode="auto">
            <a:xfrm flipH="1">
              <a:off x="2718" y="1848"/>
              <a:ext cx="672" cy="0"/>
            </a:xfrm>
            <a:prstGeom prst="line">
              <a:avLst/>
            </a:prstGeom>
            <a:noFill/>
            <a:ln w="9525">
              <a:solidFill>
                <a:schemeClr val="tx1"/>
              </a:solidFill>
              <a:round/>
              <a:headEnd/>
              <a:tailEnd type="triangle" w="med" len="med"/>
            </a:ln>
          </p:spPr>
          <p:txBody>
            <a:bodyPr/>
            <a:lstStyle/>
            <a:p>
              <a:endParaRPr lang="en-US"/>
            </a:p>
          </p:txBody>
        </p:sp>
        <p:sp>
          <p:nvSpPr>
            <p:cNvPr id="25628" name="Line 27"/>
            <p:cNvSpPr>
              <a:spLocks noChangeShapeType="1"/>
            </p:cNvSpPr>
            <p:nvPr/>
          </p:nvSpPr>
          <p:spPr bwMode="auto">
            <a:xfrm>
              <a:off x="3966" y="1848"/>
              <a:ext cx="480" cy="0"/>
            </a:xfrm>
            <a:prstGeom prst="line">
              <a:avLst/>
            </a:prstGeom>
            <a:noFill/>
            <a:ln w="9525">
              <a:solidFill>
                <a:schemeClr val="tx1"/>
              </a:solidFill>
              <a:round/>
              <a:headEnd/>
              <a:tailEnd type="triangle" w="med" len="med"/>
            </a:ln>
          </p:spPr>
          <p:txBody>
            <a:bodyPr/>
            <a:lstStyle/>
            <a:p>
              <a:endParaRPr lang="en-US"/>
            </a:p>
          </p:txBody>
        </p:sp>
        <p:sp>
          <p:nvSpPr>
            <p:cNvPr id="25629" name="Text Box 28"/>
            <p:cNvSpPr txBox="1">
              <a:spLocks noChangeArrowheads="1"/>
            </p:cNvSpPr>
            <p:nvPr/>
          </p:nvSpPr>
          <p:spPr bwMode="auto">
            <a:xfrm>
              <a:off x="804" y="2037"/>
              <a:ext cx="169" cy="173"/>
            </a:xfrm>
            <a:prstGeom prst="rect">
              <a:avLst/>
            </a:prstGeom>
            <a:noFill/>
            <a:ln w="9525">
              <a:noFill/>
              <a:miter lim="800000"/>
              <a:headEnd/>
              <a:tailEnd/>
            </a:ln>
          </p:spPr>
          <p:txBody>
            <a:bodyPr wrap="none">
              <a:spAutoFit/>
            </a:bodyPr>
            <a:lstStyle/>
            <a:p>
              <a:pPr eaLnBrk="0" hangingPunct="0"/>
              <a:r>
                <a:rPr lang="en-US" sz="1200" b="1"/>
                <a:t>1</a:t>
              </a:r>
            </a:p>
          </p:txBody>
        </p:sp>
        <p:sp>
          <p:nvSpPr>
            <p:cNvPr id="25630" name="Text Box 29"/>
            <p:cNvSpPr txBox="1">
              <a:spLocks noChangeArrowheads="1"/>
            </p:cNvSpPr>
            <p:nvPr/>
          </p:nvSpPr>
          <p:spPr bwMode="auto">
            <a:xfrm>
              <a:off x="1724" y="2043"/>
              <a:ext cx="169" cy="173"/>
            </a:xfrm>
            <a:prstGeom prst="rect">
              <a:avLst/>
            </a:prstGeom>
            <a:noFill/>
            <a:ln w="9525">
              <a:noFill/>
              <a:miter lim="800000"/>
              <a:headEnd/>
              <a:tailEnd/>
            </a:ln>
          </p:spPr>
          <p:txBody>
            <a:bodyPr wrap="none">
              <a:spAutoFit/>
            </a:bodyPr>
            <a:lstStyle/>
            <a:p>
              <a:pPr eaLnBrk="0" hangingPunct="0"/>
              <a:r>
                <a:rPr lang="en-US" sz="1200" b="1"/>
                <a:t>2</a:t>
              </a:r>
            </a:p>
          </p:txBody>
        </p:sp>
        <p:sp>
          <p:nvSpPr>
            <p:cNvPr id="25631" name="Text Box 30"/>
            <p:cNvSpPr txBox="1">
              <a:spLocks noChangeArrowheads="1"/>
            </p:cNvSpPr>
            <p:nvPr/>
          </p:nvSpPr>
          <p:spPr bwMode="auto">
            <a:xfrm>
              <a:off x="2594" y="2043"/>
              <a:ext cx="169" cy="173"/>
            </a:xfrm>
            <a:prstGeom prst="rect">
              <a:avLst/>
            </a:prstGeom>
            <a:noFill/>
            <a:ln w="9525">
              <a:noFill/>
              <a:miter lim="800000"/>
              <a:headEnd/>
              <a:tailEnd/>
            </a:ln>
          </p:spPr>
          <p:txBody>
            <a:bodyPr wrap="none">
              <a:spAutoFit/>
            </a:bodyPr>
            <a:lstStyle/>
            <a:p>
              <a:pPr eaLnBrk="0" hangingPunct="0"/>
              <a:r>
                <a:rPr lang="en-US" sz="1200" b="1"/>
                <a:t>3</a:t>
              </a:r>
            </a:p>
          </p:txBody>
        </p:sp>
        <p:sp>
          <p:nvSpPr>
            <p:cNvPr id="25632" name="Text Box 31"/>
            <p:cNvSpPr txBox="1">
              <a:spLocks noChangeArrowheads="1"/>
            </p:cNvSpPr>
            <p:nvPr/>
          </p:nvSpPr>
          <p:spPr bwMode="auto">
            <a:xfrm>
              <a:off x="3596" y="2037"/>
              <a:ext cx="169" cy="173"/>
            </a:xfrm>
            <a:prstGeom prst="rect">
              <a:avLst/>
            </a:prstGeom>
            <a:noFill/>
            <a:ln w="9525">
              <a:noFill/>
              <a:miter lim="800000"/>
              <a:headEnd/>
              <a:tailEnd/>
            </a:ln>
          </p:spPr>
          <p:txBody>
            <a:bodyPr wrap="none">
              <a:spAutoFit/>
            </a:bodyPr>
            <a:lstStyle/>
            <a:p>
              <a:pPr eaLnBrk="0" hangingPunct="0"/>
              <a:r>
                <a:rPr lang="en-US" sz="1200" b="1"/>
                <a:t>4</a:t>
              </a:r>
            </a:p>
          </p:txBody>
        </p:sp>
        <p:sp>
          <p:nvSpPr>
            <p:cNvPr id="25633" name="Text Box 32"/>
            <p:cNvSpPr txBox="1">
              <a:spLocks noChangeArrowheads="1"/>
            </p:cNvSpPr>
            <p:nvPr/>
          </p:nvSpPr>
          <p:spPr bwMode="auto">
            <a:xfrm>
              <a:off x="4370" y="2037"/>
              <a:ext cx="169" cy="173"/>
            </a:xfrm>
            <a:prstGeom prst="rect">
              <a:avLst/>
            </a:prstGeom>
            <a:noFill/>
            <a:ln w="9525">
              <a:noFill/>
              <a:miter lim="800000"/>
              <a:headEnd/>
              <a:tailEnd/>
            </a:ln>
          </p:spPr>
          <p:txBody>
            <a:bodyPr wrap="none">
              <a:spAutoFit/>
            </a:bodyPr>
            <a:lstStyle/>
            <a:p>
              <a:pPr eaLnBrk="0" hangingPunct="0"/>
              <a:r>
                <a:rPr lang="en-US" sz="1200" b="1"/>
                <a:t>5</a:t>
              </a:r>
            </a:p>
          </p:txBody>
        </p:sp>
      </p:grpSp>
      <p:sp>
        <p:nvSpPr>
          <p:cNvPr id="43041" name="Text Box 33"/>
          <p:cNvSpPr txBox="1">
            <a:spLocks noChangeArrowheads="1"/>
          </p:cNvSpPr>
          <p:nvPr/>
        </p:nvSpPr>
        <p:spPr bwMode="auto">
          <a:xfrm>
            <a:off x="1612900" y="3922713"/>
            <a:ext cx="2116138" cy="366712"/>
          </a:xfrm>
          <a:prstGeom prst="rect">
            <a:avLst/>
          </a:prstGeom>
          <a:noFill/>
          <a:ln w="9525">
            <a:noFill/>
            <a:miter lim="800000"/>
            <a:headEnd/>
            <a:tailEnd/>
          </a:ln>
        </p:spPr>
        <p:txBody>
          <a:bodyPr wrap="none">
            <a:spAutoFit/>
          </a:bodyPr>
          <a:lstStyle/>
          <a:p>
            <a:pPr eaLnBrk="0" hangingPunct="0"/>
            <a:r>
              <a:rPr lang="en-US" sz="1200" b="1"/>
              <a:t>Hold-harmless agreement</a:t>
            </a:r>
            <a:r>
              <a:rPr lang="en-US"/>
              <a:t> </a:t>
            </a:r>
            <a:endParaRPr lang="en-US" sz="1200" b="1"/>
          </a:p>
        </p:txBody>
      </p:sp>
      <p:sp>
        <p:nvSpPr>
          <p:cNvPr id="43042" name="Text Box 34"/>
          <p:cNvSpPr txBox="1">
            <a:spLocks noChangeArrowheads="1"/>
          </p:cNvSpPr>
          <p:nvPr/>
        </p:nvSpPr>
        <p:spPr bwMode="auto">
          <a:xfrm>
            <a:off x="4787900" y="4000500"/>
            <a:ext cx="2651125" cy="274638"/>
          </a:xfrm>
          <a:prstGeom prst="rect">
            <a:avLst/>
          </a:prstGeom>
          <a:noFill/>
          <a:ln w="9525">
            <a:noFill/>
            <a:miter lim="800000"/>
            <a:headEnd/>
            <a:tailEnd/>
          </a:ln>
        </p:spPr>
        <p:txBody>
          <a:bodyPr wrap="none">
            <a:spAutoFit/>
          </a:bodyPr>
          <a:lstStyle/>
          <a:p>
            <a:pPr eaLnBrk="0" hangingPunct="0"/>
            <a:r>
              <a:rPr lang="en-US" sz="1200" b="1"/>
              <a:t>Adulteration with corn/cane sugar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 calcmode="lin" valueType="num">
                                      <p:cBhvr additive="base">
                                        <p:cTn id="7" dur="500" fill="hold"/>
                                        <p:tgtEl>
                                          <p:spTgt spid="430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30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3041"/>
                                        </p:tgtEl>
                                        <p:attrNameLst>
                                          <p:attrName>style.visibility</p:attrName>
                                        </p:attrNameLst>
                                      </p:cBhvr>
                                      <p:to>
                                        <p:strVal val="visible"/>
                                      </p:to>
                                    </p:set>
                                    <p:anim calcmode="lin" valueType="num">
                                      <p:cBhvr additive="base">
                                        <p:cTn id="19" dur="500" fill="hold"/>
                                        <p:tgtEl>
                                          <p:spTgt spid="43041"/>
                                        </p:tgtEl>
                                        <p:attrNameLst>
                                          <p:attrName>ppt_x</p:attrName>
                                        </p:attrNameLst>
                                      </p:cBhvr>
                                      <p:tavLst>
                                        <p:tav tm="0">
                                          <p:val>
                                            <p:strVal val="#ppt_x"/>
                                          </p:val>
                                        </p:tav>
                                        <p:tav tm="100000">
                                          <p:val>
                                            <p:strVal val="#ppt_x"/>
                                          </p:val>
                                        </p:tav>
                                      </p:tavLst>
                                    </p:anim>
                                    <p:anim calcmode="lin" valueType="num">
                                      <p:cBhvr additive="base">
                                        <p:cTn id="20" dur="500" fill="hold"/>
                                        <p:tgtEl>
                                          <p:spTgt spid="4304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3012"/>
                                        </p:tgtEl>
                                        <p:attrNameLst>
                                          <p:attrName>style.visibility</p:attrName>
                                        </p:attrNameLst>
                                      </p:cBhvr>
                                      <p:to>
                                        <p:strVal val="visible"/>
                                      </p:to>
                                    </p:set>
                                    <p:anim calcmode="lin" valueType="num">
                                      <p:cBhvr additive="base">
                                        <p:cTn id="25" dur="500" fill="hold"/>
                                        <p:tgtEl>
                                          <p:spTgt spid="43012"/>
                                        </p:tgtEl>
                                        <p:attrNameLst>
                                          <p:attrName>ppt_x</p:attrName>
                                        </p:attrNameLst>
                                      </p:cBhvr>
                                      <p:tavLst>
                                        <p:tav tm="0">
                                          <p:val>
                                            <p:strVal val="#ppt_x"/>
                                          </p:val>
                                        </p:tav>
                                        <p:tav tm="100000">
                                          <p:val>
                                            <p:strVal val="#ppt_x"/>
                                          </p:val>
                                        </p:tav>
                                      </p:tavLst>
                                    </p:anim>
                                    <p:anim calcmode="lin" valueType="num">
                                      <p:cBhvr additive="base">
                                        <p:cTn id="26" dur="500" fill="hold"/>
                                        <p:tgtEl>
                                          <p:spTgt spid="430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3013"/>
                                        </p:tgtEl>
                                        <p:attrNameLst>
                                          <p:attrName>style.visibility</p:attrName>
                                        </p:attrNameLst>
                                      </p:cBhvr>
                                      <p:to>
                                        <p:strVal val="visible"/>
                                      </p:to>
                                    </p:set>
                                    <p:anim calcmode="lin" valueType="num">
                                      <p:cBhvr additive="base">
                                        <p:cTn id="31" dur="500" fill="hold"/>
                                        <p:tgtEl>
                                          <p:spTgt spid="43013"/>
                                        </p:tgtEl>
                                        <p:attrNameLst>
                                          <p:attrName>ppt_x</p:attrName>
                                        </p:attrNameLst>
                                      </p:cBhvr>
                                      <p:tavLst>
                                        <p:tav tm="0">
                                          <p:val>
                                            <p:strVal val="#ppt_x"/>
                                          </p:val>
                                        </p:tav>
                                        <p:tav tm="100000">
                                          <p:val>
                                            <p:strVal val="#ppt_x"/>
                                          </p:val>
                                        </p:tav>
                                      </p:tavLst>
                                    </p:anim>
                                    <p:anim calcmode="lin" valueType="num">
                                      <p:cBhvr additive="base">
                                        <p:cTn id="32" dur="500" fill="hold"/>
                                        <p:tgtEl>
                                          <p:spTgt spid="430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3014"/>
                                        </p:tgtEl>
                                        <p:attrNameLst>
                                          <p:attrName>style.visibility</p:attrName>
                                        </p:attrNameLst>
                                      </p:cBhvr>
                                      <p:to>
                                        <p:strVal val="visible"/>
                                      </p:to>
                                    </p:set>
                                    <p:anim calcmode="lin" valueType="num">
                                      <p:cBhvr additive="base">
                                        <p:cTn id="37" dur="500" fill="hold"/>
                                        <p:tgtEl>
                                          <p:spTgt spid="43014"/>
                                        </p:tgtEl>
                                        <p:attrNameLst>
                                          <p:attrName>ppt_x</p:attrName>
                                        </p:attrNameLst>
                                      </p:cBhvr>
                                      <p:tavLst>
                                        <p:tav tm="0">
                                          <p:val>
                                            <p:strVal val="#ppt_x"/>
                                          </p:val>
                                        </p:tav>
                                        <p:tav tm="100000">
                                          <p:val>
                                            <p:strVal val="#ppt_x"/>
                                          </p:val>
                                        </p:tav>
                                      </p:tavLst>
                                    </p:anim>
                                    <p:anim calcmode="lin" valueType="num">
                                      <p:cBhvr additive="base">
                                        <p:cTn id="38" dur="500" fill="hold"/>
                                        <p:tgtEl>
                                          <p:spTgt spid="4301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3042"/>
                                        </p:tgtEl>
                                        <p:attrNameLst>
                                          <p:attrName>style.visibility</p:attrName>
                                        </p:attrNameLst>
                                      </p:cBhvr>
                                      <p:to>
                                        <p:strVal val="visible"/>
                                      </p:to>
                                    </p:set>
                                    <p:anim calcmode="lin" valueType="num">
                                      <p:cBhvr additive="base">
                                        <p:cTn id="43" dur="500" fill="hold"/>
                                        <p:tgtEl>
                                          <p:spTgt spid="43042"/>
                                        </p:tgtEl>
                                        <p:attrNameLst>
                                          <p:attrName>ppt_x</p:attrName>
                                        </p:attrNameLst>
                                      </p:cBhvr>
                                      <p:tavLst>
                                        <p:tav tm="0">
                                          <p:val>
                                            <p:strVal val="#ppt_x"/>
                                          </p:val>
                                        </p:tav>
                                        <p:tav tm="100000">
                                          <p:val>
                                            <p:strVal val="#ppt_x"/>
                                          </p:val>
                                        </p:tav>
                                      </p:tavLst>
                                    </p:anim>
                                    <p:anim calcmode="lin" valueType="num">
                                      <p:cBhvr additive="base">
                                        <p:cTn id="44" dur="500" fill="hold"/>
                                        <p:tgtEl>
                                          <p:spTgt spid="4304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3017"/>
                                        </p:tgtEl>
                                        <p:attrNameLst>
                                          <p:attrName>style.visibility</p:attrName>
                                        </p:attrNameLst>
                                      </p:cBhvr>
                                      <p:to>
                                        <p:strVal val="visible"/>
                                      </p:to>
                                    </p:set>
                                    <p:anim calcmode="lin" valueType="num">
                                      <p:cBhvr additive="base">
                                        <p:cTn id="49" dur="500" fill="hold"/>
                                        <p:tgtEl>
                                          <p:spTgt spid="43017"/>
                                        </p:tgtEl>
                                        <p:attrNameLst>
                                          <p:attrName>ppt_x</p:attrName>
                                        </p:attrNameLst>
                                      </p:cBhvr>
                                      <p:tavLst>
                                        <p:tav tm="0">
                                          <p:val>
                                            <p:strVal val="#ppt_x"/>
                                          </p:val>
                                        </p:tav>
                                        <p:tav tm="100000">
                                          <p:val>
                                            <p:strVal val="#ppt_x"/>
                                          </p:val>
                                        </p:tav>
                                      </p:tavLst>
                                    </p:anim>
                                    <p:anim calcmode="lin" valueType="num">
                                      <p:cBhvr additive="base">
                                        <p:cTn id="50" dur="500" fill="hold"/>
                                        <p:tgtEl>
                                          <p:spTgt spid="4301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3018"/>
                                        </p:tgtEl>
                                        <p:attrNameLst>
                                          <p:attrName>style.visibility</p:attrName>
                                        </p:attrNameLst>
                                      </p:cBhvr>
                                      <p:to>
                                        <p:strVal val="visible"/>
                                      </p:to>
                                    </p:set>
                                    <p:anim calcmode="lin" valueType="num">
                                      <p:cBhvr additive="base">
                                        <p:cTn id="55" dur="500" fill="hold"/>
                                        <p:tgtEl>
                                          <p:spTgt spid="43018"/>
                                        </p:tgtEl>
                                        <p:attrNameLst>
                                          <p:attrName>ppt_x</p:attrName>
                                        </p:attrNameLst>
                                      </p:cBhvr>
                                      <p:tavLst>
                                        <p:tav tm="0">
                                          <p:val>
                                            <p:strVal val="#ppt_x"/>
                                          </p:val>
                                        </p:tav>
                                        <p:tav tm="100000">
                                          <p:val>
                                            <p:strVal val="#ppt_x"/>
                                          </p:val>
                                        </p:tav>
                                      </p:tavLst>
                                    </p:anim>
                                    <p:anim calcmode="lin" valueType="num">
                                      <p:cBhvr additive="base">
                                        <p:cTn id="56" dur="500" fill="hold"/>
                                        <p:tgtEl>
                                          <p:spTgt spid="43018"/>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43019"/>
                                        </p:tgtEl>
                                        <p:attrNameLst>
                                          <p:attrName>style.visibility</p:attrName>
                                        </p:attrNameLst>
                                      </p:cBhvr>
                                      <p:to>
                                        <p:strVal val="visible"/>
                                      </p:to>
                                    </p:set>
                                    <p:anim calcmode="lin" valueType="num">
                                      <p:cBhvr additive="base">
                                        <p:cTn id="61" dur="500" fill="hold"/>
                                        <p:tgtEl>
                                          <p:spTgt spid="43019"/>
                                        </p:tgtEl>
                                        <p:attrNameLst>
                                          <p:attrName>ppt_x</p:attrName>
                                        </p:attrNameLst>
                                      </p:cBhvr>
                                      <p:tavLst>
                                        <p:tav tm="0">
                                          <p:val>
                                            <p:strVal val="#ppt_x"/>
                                          </p:val>
                                        </p:tav>
                                        <p:tav tm="100000">
                                          <p:val>
                                            <p:strVal val="#ppt_x"/>
                                          </p:val>
                                        </p:tav>
                                      </p:tavLst>
                                    </p:anim>
                                    <p:anim calcmode="lin" valueType="num">
                                      <p:cBhvr additive="base">
                                        <p:cTn id="62" dur="500" fill="hold"/>
                                        <p:tgtEl>
                                          <p:spTgt spid="43019"/>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43020"/>
                                        </p:tgtEl>
                                        <p:attrNameLst>
                                          <p:attrName>style.visibility</p:attrName>
                                        </p:attrNameLst>
                                      </p:cBhvr>
                                      <p:to>
                                        <p:strVal val="visible"/>
                                      </p:to>
                                    </p:set>
                                    <p:anim calcmode="lin" valueType="num">
                                      <p:cBhvr additive="base">
                                        <p:cTn id="67" dur="500" fill="hold"/>
                                        <p:tgtEl>
                                          <p:spTgt spid="43020"/>
                                        </p:tgtEl>
                                        <p:attrNameLst>
                                          <p:attrName>ppt_x</p:attrName>
                                        </p:attrNameLst>
                                      </p:cBhvr>
                                      <p:tavLst>
                                        <p:tav tm="0">
                                          <p:val>
                                            <p:strVal val="#ppt_x"/>
                                          </p:val>
                                        </p:tav>
                                        <p:tav tm="100000">
                                          <p:val>
                                            <p:strVal val="#ppt_x"/>
                                          </p:val>
                                        </p:tav>
                                      </p:tavLst>
                                    </p:anim>
                                    <p:anim calcmode="lin" valueType="num">
                                      <p:cBhvr additive="base">
                                        <p:cTn id="68" dur="500" fill="hold"/>
                                        <p:tgtEl>
                                          <p:spTgt spid="430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2" grpId="0"/>
      <p:bldP spid="43013" grpId="0"/>
      <p:bldP spid="43014" grpId="0"/>
      <p:bldP spid="43017" grpId="0"/>
      <p:bldP spid="43018" grpId="0"/>
      <p:bldP spid="43019" grpId="0"/>
      <p:bldP spid="43020" grpId="0"/>
      <p:bldP spid="43041" grpId="0"/>
      <p:bldP spid="4304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382000" cy="1371600"/>
          </a:xfrm>
        </p:spPr>
        <p:txBody>
          <a:bodyPr/>
          <a:lstStyle/>
          <a:p>
            <a:pPr algn="ctr"/>
            <a:r>
              <a:rPr lang="en-US" sz="2800" b="1" dirty="0" smtClean="0"/>
              <a:t>We have more in common than you might think!</a:t>
            </a:r>
            <a:r>
              <a:rPr lang="en-US" sz="3200" b="1" dirty="0" smtClean="0"/>
              <a:t/>
            </a:r>
            <a:br>
              <a:rPr lang="en-US" sz="3200" b="1" dirty="0" smtClean="0"/>
            </a:br>
            <a:r>
              <a:rPr lang="en-US" sz="2400" b="1" dirty="0" smtClean="0"/>
              <a:t>We all share some basic common values and norms</a:t>
            </a:r>
            <a:r>
              <a:rPr lang="en-US" sz="1000" dirty="0" smtClean="0"/>
              <a:t/>
            </a:r>
            <a:br>
              <a:rPr lang="en-US" sz="1000" dirty="0" smtClean="0"/>
            </a:br>
            <a:r>
              <a:rPr lang="en-US" sz="1000" dirty="0" smtClean="0"/>
              <a:t>(</a:t>
            </a:r>
            <a:r>
              <a:rPr lang="en-US" sz="1800" dirty="0" smtClean="0"/>
              <a:t>re major religions and wisdom traditions in Judaism, Christianity, Islam, Hinduism, Buddhism, </a:t>
            </a:r>
            <a:r>
              <a:rPr lang="en-US" sz="1800" dirty="0" err="1" smtClean="0"/>
              <a:t>ect</a:t>
            </a:r>
            <a:r>
              <a:rPr lang="en-US" sz="1800" dirty="0" smtClean="0"/>
              <a:t>…)</a:t>
            </a:r>
            <a:r>
              <a:rPr lang="en-US" sz="2400" dirty="0" smtClean="0"/>
              <a:t/>
            </a:r>
            <a:br>
              <a:rPr lang="en-US" sz="2400" dirty="0" smtClean="0"/>
            </a:br>
            <a:endParaRPr lang="en-US" sz="2400" b="1" dirty="0"/>
          </a:p>
        </p:txBody>
      </p:sp>
      <p:sp>
        <p:nvSpPr>
          <p:cNvPr id="3" name="Content Placeholder 2"/>
          <p:cNvSpPr>
            <a:spLocks noGrp="1"/>
          </p:cNvSpPr>
          <p:nvPr>
            <p:ph idx="1"/>
          </p:nvPr>
        </p:nvSpPr>
        <p:spPr>
          <a:xfrm>
            <a:off x="457200" y="2514600"/>
            <a:ext cx="8229600" cy="3962400"/>
          </a:xfrm>
        </p:spPr>
        <p:txBody>
          <a:bodyPr numCol="2">
            <a:noAutofit/>
          </a:bodyPr>
          <a:lstStyle/>
          <a:p>
            <a:pPr algn="just"/>
            <a:r>
              <a:rPr lang="en-US" sz="1400" b="1" dirty="0" smtClean="0"/>
              <a:t>Respect		</a:t>
            </a:r>
          </a:p>
          <a:p>
            <a:pPr algn="just">
              <a:buNone/>
            </a:pPr>
            <a:r>
              <a:rPr lang="en-US" sz="1400" dirty="0" smtClean="0"/>
              <a:t>	(Treat others as you want to be treated)</a:t>
            </a:r>
          </a:p>
          <a:p>
            <a:pPr algn="just"/>
            <a:r>
              <a:rPr lang="en-US" sz="1400" b="1" dirty="0" smtClean="0"/>
              <a:t>Follow Your Conscience	</a:t>
            </a:r>
          </a:p>
          <a:p>
            <a:pPr algn="just">
              <a:buNone/>
            </a:pPr>
            <a:r>
              <a:rPr lang="en-US" sz="1400" dirty="0" smtClean="0"/>
              <a:t>	(Do what you know in your heart is right)</a:t>
            </a:r>
          </a:p>
          <a:p>
            <a:pPr algn="just"/>
            <a:r>
              <a:rPr lang="en-US" sz="1400" b="1" dirty="0" smtClean="0"/>
              <a:t>Beneficence</a:t>
            </a:r>
          </a:p>
          <a:p>
            <a:pPr algn="just">
              <a:buNone/>
            </a:pPr>
            <a:r>
              <a:rPr lang="en-US" sz="1400" dirty="0" smtClean="0"/>
              <a:t>	(Be kind and don’t hurt anyone)</a:t>
            </a:r>
          </a:p>
          <a:p>
            <a:pPr algn="just"/>
            <a:r>
              <a:rPr lang="en-US" sz="1400" b="1" dirty="0" smtClean="0"/>
              <a:t>Justice and Equality</a:t>
            </a:r>
          </a:p>
          <a:p>
            <a:pPr algn="just">
              <a:buNone/>
            </a:pPr>
            <a:r>
              <a:rPr lang="en-US" sz="1400" dirty="0" smtClean="0"/>
              <a:t>	(Give everyone their fair due and keep promises)</a:t>
            </a:r>
          </a:p>
          <a:p>
            <a:pPr algn="just"/>
            <a:r>
              <a:rPr lang="en-US" sz="1400" b="1" dirty="0" smtClean="0"/>
              <a:t>Honesty</a:t>
            </a:r>
          </a:p>
          <a:p>
            <a:pPr algn="just">
              <a:buNone/>
            </a:pPr>
            <a:r>
              <a:rPr lang="en-US" sz="1400" dirty="0" smtClean="0"/>
              <a:t>	(Speak the truth and don’t hide it)</a:t>
            </a:r>
          </a:p>
          <a:p>
            <a:pPr algn="just"/>
            <a:r>
              <a:rPr lang="en-US" sz="1400" b="1" dirty="0" smtClean="0"/>
              <a:t>Compassion</a:t>
            </a:r>
          </a:p>
          <a:p>
            <a:pPr algn="just">
              <a:buNone/>
            </a:pPr>
            <a:r>
              <a:rPr lang="en-US" sz="1400" dirty="0" smtClean="0"/>
              <a:t>	(Show care for others, especially closest ties)</a:t>
            </a:r>
          </a:p>
          <a:p>
            <a:pPr algn="just">
              <a:buNone/>
            </a:pPr>
            <a:endParaRPr lang="en-US" sz="1400" dirty="0" smtClean="0"/>
          </a:p>
          <a:p>
            <a:pPr algn="just">
              <a:buNone/>
            </a:pPr>
            <a:endParaRPr lang="en-US" sz="1400" dirty="0" smtClean="0"/>
          </a:p>
          <a:p>
            <a:pPr algn="just">
              <a:buNone/>
            </a:pPr>
            <a:endParaRPr lang="en-US" sz="1400" dirty="0" smtClean="0"/>
          </a:p>
          <a:p>
            <a:pPr algn="just">
              <a:buNone/>
            </a:pPr>
            <a:endParaRPr lang="en-US" sz="1400" dirty="0" smtClean="0"/>
          </a:p>
          <a:p>
            <a:pPr algn="just">
              <a:buNone/>
            </a:pPr>
            <a:endParaRPr lang="en-US" sz="1400" dirty="0" smtClean="0"/>
          </a:p>
          <a:p>
            <a:pPr algn="just">
              <a:buNone/>
            </a:pPr>
            <a:endParaRPr lang="en-US" sz="1400" dirty="0" smtClean="0"/>
          </a:p>
          <a:p>
            <a:pPr algn="just">
              <a:buNone/>
            </a:pPr>
            <a:endParaRPr lang="en-US" sz="1400" dirty="0" smtClean="0"/>
          </a:p>
          <a:p>
            <a:pPr algn="just">
              <a:buNone/>
            </a:pPr>
            <a:endParaRPr lang="en-US" sz="1400" dirty="0" smtClean="0"/>
          </a:p>
          <a:p>
            <a:pPr algn="just">
              <a:buNone/>
            </a:pPr>
            <a:endParaRPr lang="en-US" sz="1400" dirty="0" smtClean="0"/>
          </a:p>
          <a:p>
            <a:pPr algn="just">
              <a:buNone/>
            </a:pPr>
            <a:endParaRPr lang="en-US" sz="1400" dirty="0" smtClean="0"/>
          </a:p>
          <a:p>
            <a:pPr algn="just">
              <a:buNone/>
            </a:pPr>
            <a:endParaRPr lang="en-US" sz="1400" dirty="0" smtClean="0"/>
          </a:p>
          <a:p>
            <a:pPr algn="just">
              <a:buNone/>
            </a:pPr>
            <a:endParaRPr lang="en-US" sz="1400" dirty="0" smtClean="0"/>
          </a:p>
          <a:p>
            <a:pPr algn="just">
              <a:buNone/>
            </a:pPr>
            <a:endParaRPr lang="en-US" sz="1400" dirty="0" smtClean="0"/>
          </a:p>
          <a:p>
            <a:pPr algn="just"/>
            <a:endParaRPr lang="en-US" sz="1400" dirty="0" smtClean="0"/>
          </a:p>
          <a:p>
            <a:pPr algn="just"/>
            <a:r>
              <a:rPr lang="en-US" sz="1400" b="1" dirty="0" smtClean="0"/>
              <a:t>Generosity</a:t>
            </a:r>
          </a:p>
          <a:p>
            <a:pPr algn="just">
              <a:buNone/>
            </a:pPr>
            <a:r>
              <a:rPr lang="en-US" sz="1400" dirty="0" smtClean="0"/>
              <a:t>	(Give to the poor without thinking of return)</a:t>
            </a:r>
          </a:p>
          <a:p>
            <a:pPr algn="just"/>
            <a:r>
              <a:rPr lang="en-US" sz="1400" b="1" dirty="0" smtClean="0"/>
              <a:t>Peace</a:t>
            </a:r>
          </a:p>
          <a:p>
            <a:pPr algn="just">
              <a:buNone/>
            </a:pPr>
            <a:r>
              <a:rPr lang="en-US" sz="1400" dirty="0" smtClean="0"/>
              <a:t>	(Live in harmony with others)</a:t>
            </a:r>
          </a:p>
          <a:p>
            <a:pPr algn="just"/>
            <a:r>
              <a:rPr lang="en-US" sz="1400" b="1" dirty="0" smtClean="0"/>
              <a:t>Unity of Humanity</a:t>
            </a:r>
          </a:p>
          <a:p>
            <a:pPr algn="just">
              <a:buNone/>
            </a:pPr>
            <a:r>
              <a:rPr lang="en-US" sz="1400" dirty="0" smtClean="0"/>
              <a:t>	(Think of everyone as one big family)</a:t>
            </a:r>
          </a:p>
          <a:p>
            <a:pPr algn="just"/>
            <a:r>
              <a:rPr lang="en-US" sz="1400" b="1" dirty="0" smtClean="0"/>
              <a:t>Stewardship</a:t>
            </a:r>
          </a:p>
          <a:p>
            <a:pPr algn="just">
              <a:buNone/>
            </a:pPr>
            <a:r>
              <a:rPr lang="en-US" sz="1400" dirty="0" smtClean="0"/>
              <a:t>	(Look after the earth and take only what you need)</a:t>
            </a:r>
          </a:p>
          <a:p>
            <a:pPr algn="just"/>
            <a:r>
              <a:rPr lang="en-US" sz="1400" b="1" dirty="0" smtClean="0"/>
              <a:t>Sharing</a:t>
            </a:r>
          </a:p>
          <a:p>
            <a:pPr algn="just">
              <a:buNone/>
            </a:pPr>
            <a:r>
              <a:rPr lang="en-US" sz="1400" dirty="0" smtClean="0"/>
              <a:t>	(Share your wealth)</a:t>
            </a:r>
          </a:p>
          <a:p>
            <a:pPr algn="just"/>
            <a:r>
              <a:rPr lang="en-US" sz="1400" b="1" dirty="0" smtClean="0"/>
              <a:t>Magnanimity</a:t>
            </a:r>
          </a:p>
          <a:p>
            <a:pPr algn="just">
              <a:buNone/>
            </a:pPr>
            <a:r>
              <a:rPr lang="en-US" sz="1400" dirty="0" smtClean="0"/>
              <a:t>	(Be great and noble of heart and mind)</a:t>
            </a:r>
          </a:p>
          <a:p>
            <a:pPr algn="just"/>
            <a:r>
              <a:rPr lang="en-US" sz="1400" b="1" dirty="0" smtClean="0"/>
              <a:t>Moderation</a:t>
            </a:r>
          </a:p>
          <a:p>
            <a:pPr algn="just">
              <a:buNone/>
            </a:pPr>
            <a:r>
              <a:rPr lang="en-US" sz="1400" dirty="0" smtClean="0"/>
              <a:t>	(Practice self control)</a:t>
            </a:r>
          </a:p>
          <a:p>
            <a:pPr algn="just"/>
            <a:endParaRPr lang="en-US" sz="1400" dirty="0" smtClean="0"/>
          </a:p>
          <a:p>
            <a:pPr algn="just">
              <a:buNone/>
            </a:pPr>
            <a:endParaRPr lang="en-US" sz="1400" dirty="0" smtClean="0"/>
          </a:p>
          <a:p>
            <a:pPr algn="just">
              <a:buNone/>
            </a:pPr>
            <a:endParaRPr lang="en-US" sz="1400" dirty="0" smtClean="0"/>
          </a:p>
          <a:p>
            <a:pPr algn="just"/>
            <a:endParaRPr lang="en-US" sz="1400" dirty="0" smtClean="0"/>
          </a:p>
          <a:p>
            <a:pPr algn="just"/>
            <a:endParaRPr lang="en-US" sz="1400" dirty="0" smtClean="0"/>
          </a:p>
          <a:p>
            <a:pPr algn="just"/>
            <a:endParaRPr lang="en-US" sz="1400" dirty="0" smtClean="0"/>
          </a:p>
          <a:p>
            <a:pPr algn="just"/>
            <a:endParaRPr lang="en-US" sz="1400" dirty="0" smtClean="0"/>
          </a:p>
          <a:p>
            <a:pPr algn="just"/>
            <a:endParaRPr lang="en-US" sz="1400" dirty="0" smtClean="0"/>
          </a:p>
          <a:p>
            <a:pPr algn="just"/>
            <a:endParaRPr lang="en-US" sz="1400" dirty="0" smtClean="0"/>
          </a:p>
          <a:p>
            <a:pPr algn="just"/>
            <a:endParaRPr lang="en-US" sz="1400" dirty="0" smtClean="0"/>
          </a:p>
          <a:p>
            <a:pPr algn="just"/>
            <a:endParaRPr lang="en-US" sz="1400" dirty="0" smtClean="0"/>
          </a:p>
          <a:p>
            <a:pPr algn="just"/>
            <a:endParaRPr lang="en-US" sz="1400" dirty="0"/>
          </a:p>
        </p:txBody>
      </p:sp>
      <p:sp>
        <p:nvSpPr>
          <p:cNvPr id="4" name="Title 4"/>
          <p:cNvSpPr txBox="1">
            <a:spLocks/>
          </p:cNvSpPr>
          <p:nvPr/>
        </p:nvSpPr>
        <p:spPr bwMode="auto">
          <a:xfrm>
            <a:off x="457200" y="76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4400" b="0" i="0" u="none" strike="noStrike" kern="0" cap="none" spc="0" normalizeH="0" baseline="0" noProof="0" dirty="0" smtClean="0">
                <a:ln>
                  <a:noFill/>
                </a:ln>
                <a:solidFill>
                  <a:schemeClr val="tx1"/>
                </a:solidFill>
                <a:effectLst/>
                <a:uLnTx/>
                <a:uFillTx/>
                <a:latin typeface="Arial" charset="0"/>
                <a:ea typeface="+mj-ea"/>
                <a:cs typeface="Arial" charset="0"/>
              </a:rPr>
              <a:t>Ethics and Morality</a:t>
            </a:r>
            <a:endParaRPr kumimoji="0" lang="en-CA" sz="4400" b="0" i="0" u="none" strike="noStrike" kern="0" cap="none" spc="0" normalizeH="0" baseline="0" noProof="0" dirty="0" smtClean="0">
              <a:ln>
                <a:noFill/>
              </a:ln>
              <a:solidFill>
                <a:schemeClr val="tx1"/>
              </a:solidFill>
              <a:effectLst/>
              <a:uLnTx/>
              <a:uFillTx/>
              <a:latin typeface="Arial" charset="0"/>
              <a:ea typeface="+mj-ea"/>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linds(horizontal)">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blinds(horizontal)">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blinds(horizontal)">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3">
                                            <p:txEl>
                                              <p:pRg st="26" end="26"/>
                                            </p:txEl>
                                          </p:spTgt>
                                        </p:tgtEl>
                                        <p:attrNameLst>
                                          <p:attrName>style.visibility</p:attrName>
                                        </p:attrNameLst>
                                      </p:cBhvr>
                                      <p:to>
                                        <p:strVal val="visible"/>
                                      </p:to>
                                    </p:set>
                                    <p:animEffect transition="in" filter="blinds(horizontal)">
                                      <p:cBhvr>
                                        <p:cTn id="67" dur="500"/>
                                        <p:tgtEl>
                                          <p:spTgt spid="3">
                                            <p:txEl>
                                              <p:pRg st="26" end="26"/>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3">
                                            <p:txEl>
                                              <p:pRg st="27" end="27"/>
                                            </p:txEl>
                                          </p:spTgt>
                                        </p:tgtEl>
                                        <p:attrNameLst>
                                          <p:attrName>style.visibility</p:attrName>
                                        </p:attrNameLst>
                                      </p:cBhvr>
                                      <p:to>
                                        <p:strVal val="visible"/>
                                      </p:to>
                                    </p:set>
                                    <p:animEffect transition="in" filter="blinds(horizontal)">
                                      <p:cBhvr>
                                        <p:cTn id="72" dur="500"/>
                                        <p:tgtEl>
                                          <p:spTgt spid="3">
                                            <p:txEl>
                                              <p:pRg st="27" end="27"/>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3">
                                            <p:txEl>
                                              <p:pRg st="28" end="28"/>
                                            </p:txEl>
                                          </p:spTgt>
                                        </p:tgtEl>
                                        <p:attrNameLst>
                                          <p:attrName>style.visibility</p:attrName>
                                        </p:attrNameLst>
                                      </p:cBhvr>
                                      <p:to>
                                        <p:strVal val="visible"/>
                                      </p:to>
                                    </p:set>
                                    <p:animEffect transition="in" filter="blinds(horizontal)">
                                      <p:cBhvr>
                                        <p:cTn id="77" dur="500"/>
                                        <p:tgtEl>
                                          <p:spTgt spid="3">
                                            <p:txEl>
                                              <p:pRg st="28" end="28"/>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3">
                                            <p:txEl>
                                              <p:pRg st="29" end="29"/>
                                            </p:txEl>
                                          </p:spTgt>
                                        </p:tgtEl>
                                        <p:attrNameLst>
                                          <p:attrName>style.visibility</p:attrName>
                                        </p:attrNameLst>
                                      </p:cBhvr>
                                      <p:to>
                                        <p:strVal val="visible"/>
                                      </p:to>
                                    </p:set>
                                    <p:animEffect transition="in" filter="blinds(horizontal)">
                                      <p:cBhvr>
                                        <p:cTn id="82" dur="500"/>
                                        <p:tgtEl>
                                          <p:spTgt spid="3">
                                            <p:txEl>
                                              <p:pRg st="29" end="29"/>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3">
                                            <p:txEl>
                                              <p:pRg st="30" end="30"/>
                                            </p:txEl>
                                          </p:spTgt>
                                        </p:tgtEl>
                                        <p:attrNameLst>
                                          <p:attrName>style.visibility</p:attrName>
                                        </p:attrNameLst>
                                      </p:cBhvr>
                                      <p:to>
                                        <p:strVal val="visible"/>
                                      </p:to>
                                    </p:set>
                                    <p:animEffect transition="in" filter="blinds(horizontal)">
                                      <p:cBhvr>
                                        <p:cTn id="87" dur="500"/>
                                        <p:tgtEl>
                                          <p:spTgt spid="3">
                                            <p:txEl>
                                              <p:pRg st="30" end="30"/>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3">
                                            <p:txEl>
                                              <p:pRg st="31" end="31"/>
                                            </p:txEl>
                                          </p:spTgt>
                                        </p:tgtEl>
                                        <p:attrNameLst>
                                          <p:attrName>style.visibility</p:attrName>
                                        </p:attrNameLst>
                                      </p:cBhvr>
                                      <p:to>
                                        <p:strVal val="visible"/>
                                      </p:to>
                                    </p:set>
                                    <p:animEffect transition="in" filter="blinds(horizontal)">
                                      <p:cBhvr>
                                        <p:cTn id="92" dur="500"/>
                                        <p:tgtEl>
                                          <p:spTgt spid="3">
                                            <p:txEl>
                                              <p:pRg st="31" end="31"/>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3">
                                            <p:txEl>
                                              <p:pRg st="32" end="32"/>
                                            </p:txEl>
                                          </p:spTgt>
                                        </p:tgtEl>
                                        <p:attrNameLst>
                                          <p:attrName>style.visibility</p:attrName>
                                        </p:attrNameLst>
                                      </p:cBhvr>
                                      <p:to>
                                        <p:strVal val="visible"/>
                                      </p:to>
                                    </p:set>
                                    <p:animEffect transition="in" filter="blinds(horizontal)">
                                      <p:cBhvr>
                                        <p:cTn id="97" dur="500"/>
                                        <p:tgtEl>
                                          <p:spTgt spid="3">
                                            <p:txEl>
                                              <p:pRg st="32" end="32"/>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3">
                                            <p:txEl>
                                              <p:pRg st="33" end="33"/>
                                            </p:txEl>
                                          </p:spTgt>
                                        </p:tgtEl>
                                        <p:attrNameLst>
                                          <p:attrName>style.visibility</p:attrName>
                                        </p:attrNameLst>
                                      </p:cBhvr>
                                      <p:to>
                                        <p:strVal val="visible"/>
                                      </p:to>
                                    </p:set>
                                    <p:animEffect transition="in" filter="blinds(horizontal)">
                                      <p:cBhvr>
                                        <p:cTn id="102" dur="500"/>
                                        <p:tgtEl>
                                          <p:spTgt spid="3">
                                            <p:txEl>
                                              <p:pRg st="33" end="33"/>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3">
                                            <p:txEl>
                                              <p:pRg st="34" end="34"/>
                                            </p:txEl>
                                          </p:spTgt>
                                        </p:tgtEl>
                                        <p:attrNameLst>
                                          <p:attrName>style.visibility</p:attrName>
                                        </p:attrNameLst>
                                      </p:cBhvr>
                                      <p:to>
                                        <p:strVal val="visible"/>
                                      </p:to>
                                    </p:set>
                                    <p:animEffect transition="in" filter="blinds(horizontal)">
                                      <p:cBhvr>
                                        <p:cTn id="107" dur="500"/>
                                        <p:tgtEl>
                                          <p:spTgt spid="3">
                                            <p:txEl>
                                              <p:pRg st="34" end="34"/>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3">
                                            <p:txEl>
                                              <p:pRg st="35" end="35"/>
                                            </p:txEl>
                                          </p:spTgt>
                                        </p:tgtEl>
                                        <p:attrNameLst>
                                          <p:attrName>style.visibility</p:attrName>
                                        </p:attrNameLst>
                                      </p:cBhvr>
                                      <p:to>
                                        <p:strVal val="visible"/>
                                      </p:to>
                                    </p:set>
                                    <p:animEffect transition="in" filter="blinds(horizontal)">
                                      <p:cBhvr>
                                        <p:cTn id="112" dur="500"/>
                                        <p:tgtEl>
                                          <p:spTgt spid="3">
                                            <p:txEl>
                                              <p:pRg st="35" end="35"/>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grpId="0" nodeType="clickEffect">
                                  <p:stCondLst>
                                    <p:cond delay="0"/>
                                  </p:stCondLst>
                                  <p:childTnLst>
                                    <p:set>
                                      <p:cBhvr>
                                        <p:cTn id="116" dur="1" fill="hold">
                                          <p:stCondLst>
                                            <p:cond delay="0"/>
                                          </p:stCondLst>
                                        </p:cTn>
                                        <p:tgtEl>
                                          <p:spTgt spid="3">
                                            <p:txEl>
                                              <p:pRg st="36" end="36"/>
                                            </p:txEl>
                                          </p:spTgt>
                                        </p:tgtEl>
                                        <p:attrNameLst>
                                          <p:attrName>style.visibility</p:attrName>
                                        </p:attrNameLst>
                                      </p:cBhvr>
                                      <p:to>
                                        <p:strVal val="visible"/>
                                      </p:to>
                                    </p:set>
                                    <p:animEffect transition="in" filter="blinds(horizontal)">
                                      <p:cBhvr>
                                        <p:cTn id="117" dur="500"/>
                                        <p:tgtEl>
                                          <p:spTgt spid="3">
                                            <p:txEl>
                                              <p:pRg st="36" end="36"/>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grpId="0" nodeType="clickEffect">
                                  <p:stCondLst>
                                    <p:cond delay="0"/>
                                  </p:stCondLst>
                                  <p:childTnLst>
                                    <p:set>
                                      <p:cBhvr>
                                        <p:cTn id="121" dur="1" fill="hold">
                                          <p:stCondLst>
                                            <p:cond delay="0"/>
                                          </p:stCondLst>
                                        </p:cTn>
                                        <p:tgtEl>
                                          <p:spTgt spid="3">
                                            <p:txEl>
                                              <p:pRg st="37" end="37"/>
                                            </p:txEl>
                                          </p:spTgt>
                                        </p:tgtEl>
                                        <p:attrNameLst>
                                          <p:attrName>style.visibility</p:attrName>
                                        </p:attrNameLst>
                                      </p:cBhvr>
                                      <p:to>
                                        <p:strVal val="visible"/>
                                      </p:to>
                                    </p:set>
                                    <p:animEffect transition="in" filter="blinds(horizontal)">
                                      <p:cBhvr>
                                        <p:cTn id="122" dur="500"/>
                                        <p:tgtEl>
                                          <p:spTgt spid="3">
                                            <p:txEl>
                                              <p:pRg st="37" end="37"/>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grpId="0" nodeType="clickEffect">
                                  <p:stCondLst>
                                    <p:cond delay="0"/>
                                  </p:stCondLst>
                                  <p:childTnLst>
                                    <p:set>
                                      <p:cBhvr>
                                        <p:cTn id="126" dur="1" fill="hold">
                                          <p:stCondLst>
                                            <p:cond delay="0"/>
                                          </p:stCondLst>
                                        </p:cTn>
                                        <p:tgtEl>
                                          <p:spTgt spid="3">
                                            <p:txEl>
                                              <p:pRg st="38" end="38"/>
                                            </p:txEl>
                                          </p:spTgt>
                                        </p:tgtEl>
                                        <p:attrNameLst>
                                          <p:attrName>style.visibility</p:attrName>
                                        </p:attrNameLst>
                                      </p:cBhvr>
                                      <p:to>
                                        <p:strVal val="visible"/>
                                      </p:to>
                                    </p:set>
                                    <p:animEffect transition="in" filter="blinds(horizontal)">
                                      <p:cBhvr>
                                        <p:cTn id="127" dur="500"/>
                                        <p:tgtEl>
                                          <p:spTgt spid="3">
                                            <p:txEl>
                                              <p:pRg st="38" end="38"/>
                                            </p:txEl>
                                          </p:spTgt>
                                        </p:tgtEl>
                                      </p:cBhvr>
                                    </p:animEffect>
                                  </p:childTnLst>
                                </p:cTn>
                              </p:par>
                            </p:childTnLst>
                          </p:cTn>
                        </p:par>
                      </p:childTnLst>
                    </p:cTn>
                  </p:par>
                  <p:par>
                    <p:cTn id="128" fill="hold">
                      <p:stCondLst>
                        <p:cond delay="indefinite"/>
                      </p:stCondLst>
                      <p:childTnLst>
                        <p:par>
                          <p:cTn id="129" fill="hold">
                            <p:stCondLst>
                              <p:cond delay="0"/>
                            </p:stCondLst>
                            <p:childTnLst>
                              <p:par>
                                <p:cTn id="130" presetID="3" presetClass="entr" presetSubtype="10" fill="hold" grpId="0" nodeType="clickEffect">
                                  <p:stCondLst>
                                    <p:cond delay="0"/>
                                  </p:stCondLst>
                                  <p:childTnLst>
                                    <p:set>
                                      <p:cBhvr>
                                        <p:cTn id="131" dur="1" fill="hold">
                                          <p:stCondLst>
                                            <p:cond delay="0"/>
                                          </p:stCondLst>
                                        </p:cTn>
                                        <p:tgtEl>
                                          <p:spTgt spid="3">
                                            <p:txEl>
                                              <p:pRg st="39" end="39"/>
                                            </p:txEl>
                                          </p:spTgt>
                                        </p:tgtEl>
                                        <p:attrNameLst>
                                          <p:attrName>style.visibility</p:attrName>
                                        </p:attrNameLst>
                                      </p:cBhvr>
                                      <p:to>
                                        <p:strVal val="visible"/>
                                      </p:to>
                                    </p:set>
                                    <p:animEffect transition="in" filter="blinds(horizontal)">
                                      <p:cBhvr>
                                        <p:cTn id="132" dur="500"/>
                                        <p:tgtEl>
                                          <p:spTgt spid="3">
                                            <p:txEl>
                                              <p:pRg st="39" end="3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3"/>
          <p:cNvSpPr>
            <a:spLocks noChangeArrowheads="1"/>
          </p:cNvSpPr>
          <p:nvPr/>
        </p:nvSpPr>
        <p:spPr bwMode="auto">
          <a:xfrm>
            <a:off x="3733800" y="5105400"/>
            <a:ext cx="1066800" cy="304800"/>
          </a:xfrm>
          <a:prstGeom prst="rect">
            <a:avLst/>
          </a:prstGeom>
          <a:solidFill>
            <a:schemeClr val="accent1"/>
          </a:solidFill>
          <a:ln w="9525">
            <a:solidFill>
              <a:schemeClr val="tx1"/>
            </a:solidFill>
            <a:miter lim="800000"/>
            <a:headEnd/>
            <a:tailEnd/>
          </a:ln>
        </p:spPr>
        <p:txBody>
          <a:bodyPr wrap="none" anchor="ctr"/>
          <a:lstStyle/>
          <a:p>
            <a:pPr eaLnBrk="0" hangingPunct="0"/>
            <a:endParaRPr lang="en-US"/>
          </a:p>
        </p:txBody>
      </p:sp>
      <p:pic>
        <p:nvPicPr>
          <p:cNvPr id="9219" name="Picture 12"/>
          <p:cNvPicPr>
            <a:picLocks noChangeAspect="1" noChangeArrowheads="1"/>
          </p:cNvPicPr>
          <p:nvPr/>
        </p:nvPicPr>
        <p:blipFill>
          <a:blip r:embed="rId2" cstate="print"/>
          <a:srcRect/>
          <a:stretch>
            <a:fillRect/>
          </a:stretch>
        </p:blipFill>
        <p:spPr bwMode="auto">
          <a:xfrm>
            <a:off x="228600" y="1447800"/>
            <a:ext cx="7772400" cy="4038600"/>
          </a:xfrm>
          <a:prstGeom prst="rect">
            <a:avLst/>
          </a:prstGeom>
          <a:noFill/>
          <a:ln w="9525">
            <a:noFill/>
            <a:miter lim="800000"/>
            <a:headEnd/>
            <a:tailEnd/>
          </a:ln>
        </p:spPr>
      </p:pic>
      <p:sp>
        <p:nvSpPr>
          <p:cNvPr id="9220" name="Title 1"/>
          <p:cNvSpPr>
            <a:spLocks/>
          </p:cNvSpPr>
          <p:nvPr/>
        </p:nvSpPr>
        <p:spPr bwMode="auto">
          <a:xfrm>
            <a:off x="1752600" y="685800"/>
            <a:ext cx="6096000" cy="533400"/>
          </a:xfrm>
          <a:prstGeom prst="rect">
            <a:avLst/>
          </a:prstGeom>
          <a:noFill/>
          <a:ln w="9525">
            <a:noFill/>
            <a:miter lim="800000"/>
            <a:headEnd/>
            <a:tailEnd/>
          </a:ln>
        </p:spPr>
        <p:txBody>
          <a:bodyPr anchor="ctr"/>
          <a:lstStyle/>
          <a:p>
            <a:r>
              <a:rPr lang="en-CA" sz="4400"/>
              <a:t>The Civil Learning Tool</a:t>
            </a:r>
          </a:p>
        </p:txBody>
      </p:sp>
      <p:sp>
        <p:nvSpPr>
          <p:cNvPr id="9221" name="Text Box 14"/>
          <p:cNvSpPr txBox="1">
            <a:spLocks noChangeArrowheads="1"/>
          </p:cNvSpPr>
          <p:nvPr/>
        </p:nvSpPr>
        <p:spPr bwMode="auto">
          <a:xfrm>
            <a:off x="7315200" y="1295400"/>
            <a:ext cx="1676400" cy="366713"/>
          </a:xfrm>
          <a:prstGeom prst="rect">
            <a:avLst/>
          </a:prstGeom>
          <a:noFill/>
          <a:ln w="9525">
            <a:noFill/>
            <a:miter lim="800000"/>
            <a:headEnd/>
            <a:tailEnd/>
          </a:ln>
        </p:spPr>
        <p:txBody>
          <a:bodyPr>
            <a:spAutoFit/>
          </a:bodyPr>
          <a:lstStyle/>
          <a:p>
            <a:pPr eaLnBrk="0" hangingPunct="0"/>
            <a:endParaRPr lang="en-CA"/>
          </a:p>
        </p:txBody>
      </p:sp>
      <p:sp>
        <p:nvSpPr>
          <p:cNvPr id="9222" name="Text Box 15"/>
          <p:cNvSpPr txBox="1">
            <a:spLocks noChangeArrowheads="1"/>
          </p:cNvSpPr>
          <p:nvPr/>
        </p:nvSpPr>
        <p:spPr bwMode="auto">
          <a:xfrm>
            <a:off x="6934200" y="1295400"/>
            <a:ext cx="2209800" cy="701675"/>
          </a:xfrm>
          <a:prstGeom prst="rect">
            <a:avLst/>
          </a:prstGeom>
          <a:noFill/>
          <a:ln w="9525">
            <a:noFill/>
            <a:miter lim="800000"/>
            <a:headEnd/>
            <a:tailEnd/>
          </a:ln>
        </p:spPr>
        <p:txBody>
          <a:bodyPr>
            <a:spAutoFit/>
          </a:bodyPr>
          <a:lstStyle/>
          <a:p>
            <a:pPr eaLnBrk="0" hangingPunct="0"/>
            <a:r>
              <a:rPr lang="en-US" sz="1000" b="1"/>
              <a:t>Companies need to stay abreast</a:t>
            </a:r>
          </a:p>
          <a:p>
            <a:pPr eaLnBrk="0" hangingPunct="0"/>
            <a:r>
              <a:rPr lang="en-US" sz="1000" b="1"/>
              <a:t>of the Public’s evolving ideas about corporate roles and responsibilities</a:t>
            </a:r>
          </a:p>
        </p:txBody>
      </p:sp>
      <p:sp>
        <p:nvSpPr>
          <p:cNvPr id="9223" name="Text Box 16"/>
          <p:cNvSpPr txBox="1">
            <a:spLocks noChangeArrowheads="1"/>
          </p:cNvSpPr>
          <p:nvPr/>
        </p:nvSpPr>
        <p:spPr bwMode="auto">
          <a:xfrm>
            <a:off x="571500" y="3302000"/>
            <a:ext cx="1077913" cy="581025"/>
          </a:xfrm>
          <a:prstGeom prst="rect">
            <a:avLst/>
          </a:prstGeom>
          <a:noFill/>
          <a:ln w="9525">
            <a:noFill/>
            <a:miter lim="800000"/>
            <a:headEnd/>
            <a:tailEnd/>
          </a:ln>
        </p:spPr>
        <p:txBody>
          <a:bodyPr wrap="none">
            <a:spAutoFit/>
          </a:bodyPr>
          <a:lstStyle/>
          <a:p>
            <a:pPr eaLnBrk="0" hangingPunct="0"/>
            <a:r>
              <a:rPr lang="en-US" sz="800" b="1" i="1"/>
              <a:t>A problem that </a:t>
            </a:r>
          </a:p>
          <a:p>
            <a:pPr eaLnBrk="0" hangingPunct="0"/>
            <a:r>
              <a:rPr lang="en-US" sz="800" b="1" i="1"/>
              <a:t>cannot be swatted</a:t>
            </a:r>
          </a:p>
          <a:p>
            <a:pPr eaLnBrk="0" hangingPunct="0"/>
            <a:r>
              <a:rPr lang="en-US" sz="800" b="1" i="1"/>
              <a:t> away defensively </a:t>
            </a:r>
          </a:p>
          <a:p>
            <a:pPr eaLnBrk="0" hangingPunct="0"/>
            <a:r>
              <a:rPr lang="en-US" sz="800" b="1" i="1"/>
              <a:t>or by compliance</a:t>
            </a:r>
          </a:p>
        </p:txBody>
      </p:sp>
      <p:sp>
        <p:nvSpPr>
          <p:cNvPr id="9224" name="Text Box 17"/>
          <p:cNvSpPr txBox="1">
            <a:spLocks noChangeArrowheads="1"/>
          </p:cNvSpPr>
          <p:nvPr/>
        </p:nvSpPr>
        <p:spPr bwMode="auto">
          <a:xfrm>
            <a:off x="495300" y="4724400"/>
            <a:ext cx="1027113" cy="336550"/>
          </a:xfrm>
          <a:prstGeom prst="rect">
            <a:avLst/>
          </a:prstGeom>
          <a:noFill/>
          <a:ln w="9525">
            <a:noFill/>
            <a:miter lim="800000"/>
            <a:headEnd/>
            <a:tailEnd/>
          </a:ln>
        </p:spPr>
        <p:txBody>
          <a:bodyPr wrap="none">
            <a:spAutoFit/>
          </a:bodyPr>
          <a:lstStyle/>
          <a:p>
            <a:pPr eaLnBrk="0" hangingPunct="0"/>
            <a:r>
              <a:rPr lang="en-US" sz="800" b="1" i="1"/>
              <a:t>It didn’t happen.</a:t>
            </a:r>
          </a:p>
          <a:p>
            <a:pPr eaLnBrk="0" hangingPunct="0"/>
            <a:r>
              <a:rPr lang="en-US" sz="800" b="1" i="1"/>
              <a:t>It wasn’t our fault</a:t>
            </a:r>
          </a:p>
        </p:txBody>
      </p:sp>
      <p:sp>
        <p:nvSpPr>
          <p:cNvPr id="9225" name="Text Box 18"/>
          <p:cNvSpPr txBox="1">
            <a:spLocks noChangeArrowheads="1"/>
          </p:cNvSpPr>
          <p:nvPr/>
        </p:nvSpPr>
        <p:spPr bwMode="auto">
          <a:xfrm>
            <a:off x="552450" y="2505075"/>
            <a:ext cx="1228725" cy="703263"/>
          </a:xfrm>
          <a:prstGeom prst="rect">
            <a:avLst/>
          </a:prstGeom>
          <a:noFill/>
          <a:ln w="9525">
            <a:noFill/>
            <a:miter lim="800000"/>
            <a:headEnd/>
            <a:tailEnd/>
          </a:ln>
        </p:spPr>
        <p:txBody>
          <a:bodyPr wrap="none">
            <a:spAutoFit/>
          </a:bodyPr>
          <a:lstStyle/>
          <a:p>
            <a:pPr eaLnBrk="0" hangingPunct="0"/>
            <a:r>
              <a:rPr lang="en-US" sz="800" b="1" i="1" dirty="0"/>
              <a:t>Realigning its </a:t>
            </a:r>
          </a:p>
          <a:p>
            <a:pPr eaLnBrk="0" hangingPunct="0"/>
            <a:r>
              <a:rPr lang="en-US" sz="800" b="1" i="1" dirty="0"/>
              <a:t>strategy to </a:t>
            </a:r>
          </a:p>
          <a:p>
            <a:pPr eaLnBrk="0" hangingPunct="0"/>
            <a:r>
              <a:rPr lang="en-US" sz="800" b="1" i="1" dirty="0"/>
              <a:t>responsible business</a:t>
            </a:r>
          </a:p>
          <a:p>
            <a:pPr eaLnBrk="0" hangingPunct="0"/>
            <a:r>
              <a:rPr lang="en-US" sz="800" b="1" i="1" dirty="0"/>
              <a:t>practice = leg up </a:t>
            </a:r>
          </a:p>
          <a:p>
            <a:pPr eaLnBrk="0" hangingPunct="0"/>
            <a:r>
              <a:rPr lang="en-US" sz="800" b="1" i="1" dirty="0"/>
              <a:t>on competition</a:t>
            </a:r>
          </a:p>
        </p:txBody>
      </p:sp>
      <p:sp>
        <p:nvSpPr>
          <p:cNvPr id="9226" name="Text Box 19"/>
          <p:cNvSpPr txBox="1">
            <a:spLocks noChangeArrowheads="1"/>
          </p:cNvSpPr>
          <p:nvPr/>
        </p:nvSpPr>
        <p:spPr bwMode="auto">
          <a:xfrm>
            <a:off x="457200" y="4010025"/>
            <a:ext cx="1271588" cy="703263"/>
          </a:xfrm>
          <a:prstGeom prst="rect">
            <a:avLst/>
          </a:prstGeom>
          <a:noFill/>
          <a:ln w="9525">
            <a:noFill/>
            <a:miter lim="800000"/>
            <a:headEnd/>
            <a:tailEnd/>
          </a:ln>
        </p:spPr>
        <p:txBody>
          <a:bodyPr wrap="none">
            <a:spAutoFit/>
          </a:bodyPr>
          <a:lstStyle/>
          <a:p>
            <a:pPr eaLnBrk="0" hangingPunct="0"/>
            <a:r>
              <a:rPr lang="en-US" sz="800" b="1"/>
              <a:t>Creates value by </a:t>
            </a:r>
          </a:p>
          <a:p>
            <a:pPr eaLnBrk="0" hangingPunct="0"/>
            <a:r>
              <a:rPr lang="en-US" sz="800" b="1"/>
              <a:t>protecting company’s </a:t>
            </a:r>
          </a:p>
          <a:p>
            <a:pPr eaLnBrk="0" hangingPunct="0"/>
            <a:r>
              <a:rPr lang="en-US" sz="800" b="1"/>
              <a:t>reputation and </a:t>
            </a:r>
          </a:p>
          <a:p>
            <a:pPr eaLnBrk="0" hangingPunct="0"/>
            <a:r>
              <a:rPr lang="en-US" sz="800" b="1"/>
              <a:t>reducing risk </a:t>
            </a:r>
          </a:p>
          <a:p>
            <a:pPr eaLnBrk="0" hangingPunct="0"/>
            <a:r>
              <a:rPr lang="en-US" sz="800" b="1"/>
              <a:t>of litigation</a:t>
            </a:r>
          </a:p>
        </p:txBody>
      </p:sp>
      <p:sp>
        <p:nvSpPr>
          <p:cNvPr id="9227" name="Text Box 20"/>
          <p:cNvSpPr txBox="1">
            <a:spLocks noChangeArrowheads="1"/>
          </p:cNvSpPr>
          <p:nvPr/>
        </p:nvSpPr>
        <p:spPr bwMode="auto">
          <a:xfrm>
            <a:off x="479425" y="1779588"/>
            <a:ext cx="1196975" cy="581025"/>
          </a:xfrm>
          <a:prstGeom prst="rect">
            <a:avLst/>
          </a:prstGeom>
          <a:noFill/>
          <a:ln w="9525">
            <a:noFill/>
            <a:miter lim="800000"/>
            <a:headEnd/>
            <a:tailEnd/>
          </a:ln>
        </p:spPr>
        <p:txBody>
          <a:bodyPr wrap="none">
            <a:spAutoFit/>
          </a:bodyPr>
          <a:lstStyle/>
          <a:p>
            <a:pPr eaLnBrk="0" hangingPunct="0"/>
            <a:r>
              <a:rPr lang="en-US" sz="800" b="1" i="1"/>
              <a:t>Companies promote </a:t>
            </a:r>
          </a:p>
          <a:p>
            <a:pPr eaLnBrk="0" hangingPunct="0"/>
            <a:r>
              <a:rPr lang="en-US" sz="800" b="1" i="1"/>
              <a:t>collective action to </a:t>
            </a:r>
          </a:p>
          <a:p>
            <a:pPr eaLnBrk="0" hangingPunct="0"/>
            <a:r>
              <a:rPr lang="en-US" sz="800" b="1" i="1"/>
              <a:t>address society’s </a:t>
            </a:r>
          </a:p>
          <a:p>
            <a:pPr eaLnBrk="0" hangingPunct="0"/>
            <a:r>
              <a:rPr lang="en-US" sz="800" b="1" i="1"/>
              <a:t>concerns - Asbestos</a:t>
            </a:r>
          </a:p>
        </p:txBody>
      </p:sp>
      <p:sp>
        <p:nvSpPr>
          <p:cNvPr id="9228" name="Text Box 21"/>
          <p:cNvSpPr txBox="1">
            <a:spLocks noChangeArrowheads="1"/>
          </p:cNvSpPr>
          <p:nvPr/>
        </p:nvSpPr>
        <p:spPr bwMode="auto">
          <a:xfrm>
            <a:off x="1555750" y="4999038"/>
            <a:ext cx="593725" cy="703262"/>
          </a:xfrm>
          <a:prstGeom prst="rect">
            <a:avLst/>
          </a:prstGeom>
          <a:noFill/>
          <a:ln w="9525">
            <a:noFill/>
            <a:miter lim="800000"/>
            <a:headEnd/>
            <a:tailEnd/>
          </a:ln>
        </p:spPr>
        <p:txBody>
          <a:bodyPr wrap="none">
            <a:spAutoFit/>
          </a:bodyPr>
          <a:lstStyle/>
          <a:p>
            <a:pPr algn="ctr" eaLnBrk="0" hangingPunct="0"/>
            <a:r>
              <a:rPr lang="en-US" sz="800" b="1" i="1"/>
              <a:t>NGO’s</a:t>
            </a:r>
          </a:p>
          <a:p>
            <a:pPr algn="ctr" eaLnBrk="0" hangingPunct="0"/>
            <a:r>
              <a:rPr lang="en-US" sz="800" b="1" i="1"/>
              <a:t> aware</a:t>
            </a:r>
          </a:p>
          <a:p>
            <a:pPr algn="ctr" eaLnBrk="0" hangingPunct="0"/>
            <a:r>
              <a:rPr lang="en-US" sz="800" b="1" i="1"/>
              <a:t> of</a:t>
            </a:r>
          </a:p>
          <a:p>
            <a:pPr algn="ctr" eaLnBrk="0" hangingPunct="0"/>
            <a:r>
              <a:rPr lang="en-US" sz="800" b="1" i="1"/>
              <a:t> societal</a:t>
            </a:r>
          </a:p>
          <a:p>
            <a:pPr algn="ctr" eaLnBrk="0" hangingPunct="0"/>
            <a:r>
              <a:rPr lang="en-US" sz="800" b="1" i="1"/>
              <a:t> issues</a:t>
            </a:r>
          </a:p>
        </p:txBody>
      </p:sp>
      <p:sp>
        <p:nvSpPr>
          <p:cNvPr id="9229" name="Text Box 22"/>
          <p:cNvSpPr txBox="1">
            <a:spLocks noChangeArrowheads="1"/>
          </p:cNvSpPr>
          <p:nvPr/>
        </p:nvSpPr>
        <p:spPr bwMode="auto">
          <a:xfrm>
            <a:off x="2705100" y="4981575"/>
            <a:ext cx="723900" cy="581025"/>
          </a:xfrm>
          <a:prstGeom prst="rect">
            <a:avLst/>
          </a:prstGeom>
          <a:noFill/>
          <a:ln w="9525">
            <a:noFill/>
            <a:miter lim="800000"/>
            <a:headEnd/>
            <a:tailEnd/>
          </a:ln>
        </p:spPr>
        <p:txBody>
          <a:bodyPr wrap="none">
            <a:spAutoFit/>
          </a:bodyPr>
          <a:lstStyle/>
          <a:p>
            <a:pPr algn="ctr" eaLnBrk="0" hangingPunct="0"/>
            <a:r>
              <a:rPr lang="en-US" sz="800" b="1" i="1"/>
              <a:t>Awareness</a:t>
            </a:r>
          </a:p>
          <a:p>
            <a:pPr algn="ctr" eaLnBrk="0" hangingPunct="0"/>
            <a:r>
              <a:rPr lang="en-US" sz="800" b="1" i="1"/>
              <a:t>something</a:t>
            </a:r>
          </a:p>
          <a:p>
            <a:pPr algn="ctr" eaLnBrk="0" hangingPunct="0"/>
            <a:r>
              <a:rPr lang="en-US" sz="800" b="1" i="1"/>
              <a:t>is</a:t>
            </a:r>
          </a:p>
          <a:p>
            <a:pPr algn="ctr" eaLnBrk="0" hangingPunct="0"/>
            <a:r>
              <a:rPr lang="en-US" sz="800" b="1" i="1"/>
              <a:t>brewing</a:t>
            </a:r>
          </a:p>
        </p:txBody>
      </p:sp>
      <p:sp>
        <p:nvSpPr>
          <p:cNvPr id="9230" name="Text Box 25"/>
          <p:cNvSpPr txBox="1">
            <a:spLocks noChangeArrowheads="1"/>
          </p:cNvSpPr>
          <p:nvPr/>
        </p:nvSpPr>
        <p:spPr bwMode="auto">
          <a:xfrm>
            <a:off x="4230688" y="5446713"/>
            <a:ext cx="700087" cy="581025"/>
          </a:xfrm>
          <a:prstGeom prst="rect">
            <a:avLst/>
          </a:prstGeom>
          <a:noFill/>
          <a:ln w="9525">
            <a:noFill/>
            <a:miter lim="800000"/>
            <a:headEnd/>
            <a:tailEnd/>
          </a:ln>
        </p:spPr>
        <p:txBody>
          <a:bodyPr wrap="none">
            <a:spAutoFit/>
          </a:bodyPr>
          <a:lstStyle/>
          <a:p>
            <a:pPr algn="ctr" eaLnBrk="0" hangingPunct="0"/>
            <a:r>
              <a:rPr lang="en-US" sz="800" b="1" i="1"/>
              <a:t>Voluntary</a:t>
            </a:r>
          </a:p>
          <a:p>
            <a:pPr algn="ctr" eaLnBrk="0" hangingPunct="0"/>
            <a:r>
              <a:rPr lang="en-US" sz="800" b="1" i="1"/>
              <a:t>standards </a:t>
            </a:r>
          </a:p>
          <a:p>
            <a:pPr algn="ctr" eaLnBrk="0" hangingPunct="0"/>
            <a:r>
              <a:rPr lang="en-US" sz="800" b="1" i="1"/>
              <a:t>are </a:t>
            </a:r>
          </a:p>
          <a:p>
            <a:pPr algn="ctr" eaLnBrk="0" hangingPunct="0"/>
            <a:r>
              <a:rPr lang="en-US" sz="800" b="1" i="1"/>
              <a:t>developed</a:t>
            </a:r>
          </a:p>
        </p:txBody>
      </p:sp>
      <p:sp>
        <p:nvSpPr>
          <p:cNvPr id="9231" name="Line 26"/>
          <p:cNvSpPr>
            <a:spLocks noChangeShapeType="1"/>
          </p:cNvSpPr>
          <p:nvPr/>
        </p:nvSpPr>
        <p:spPr bwMode="auto">
          <a:xfrm>
            <a:off x="3810000" y="5334000"/>
            <a:ext cx="1981200" cy="0"/>
          </a:xfrm>
          <a:prstGeom prst="line">
            <a:avLst/>
          </a:prstGeom>
          <a:noFill/>
          <a:ln w="9525">
            <a:solidFill>
              <a:schemeClr val="tx1"/>
            </a:solidFill>
            <a:round/>
            <a:headEnd/>
            <a:tailEnd/>
          </a:ln>
        </p:spPr>
        <p:txBody>
          <a:bodyPr/>
          <a:lstStyle/>
          <a:p>
            <a:endParaRPr lang="en-US"/>
          </a:p>
        </p:txBody>
      </p:sp>
      <p:sp>
        <p:nvSpPr>
          <p:cNvPr id="9232" name="Text Box 28"/>
          <p:cNvSpPr txBox="1">
            <a:spLocks noChangeArrowheads="1"/>
          </p:cNvSpPr>
          <p:nvPr/>
        </p:nvSpPr>
        <p:spPr bwMode="auto">
          <a:xfrm>
            <a:off x="5907088" y="5027613"/>
            <a:ext cx="750887" cy="458787"/>
          </a:xfrm>
          <a:prstGeom prst="rect">
            <a:avLst/>
          </a:prstGeom>
          <a:noFill/>
          <a:ln w="9525">
            <a:noFill/>
            <a:miter lim="800000"/>
            <a:headEnd/>
            <a:tailEnd/>
          </a:ln>
        </p:spPr>
        <p:txBody>
          <a:bodyPr wrap="none">
            <a:spAutoFit/>
          </a:bodyPr>
          <a:lstStyle/>
          <a:p>
            <a:pPr algn="ctr" eaLnBrk="0" hangingPunct="0"/>
            <a:r>
              <a:rPr lang="en-US" sz="800" b="1" i="1"/>
              <a:t>Legislation/</a:t>
            </a:r>
          </a:p>
          <a:p>
            <a:pPr algn="ctr" eaLnBrk="0" hangingPunct="0"/>
            <a:r>
              <a:rPr lang="en-US" sz="800" b="1" i="1"/>
              <a:t>business</a:t>
            </a:r>
          </a:p>
          <a:p>
            <a:pPr algn="ctr" eaLnBrk="0" hangingPunct="0"/>
            <a:r>
              <a:rPr lang="en-US" sz="800" b="1" i="1"/>
              <a:t>norrms</a:t>
            </a:r>
          </a:p>
        </p:txBody>
      </p:sp>
      <p:sp>
        <p:nvSpPr>
          <p:cNvPr id="9233" name="Text Box 29"/>
          <p:cNvSpPr txBox="1">
            <a:spLocks noChangeArrowheads="1"/>
          </p:cNvSpPr>
          <p:nvPr/>
        </p:nvSpPr>
        <p:spPr bwMode="auto">
          <a:xfrm>
            <a:off x="4699000" y="5138738"/>
            <a:ext cx="1212850" cy="228600"/>
          </a:xfrm>
          <a:prstGeom prst="rect">
            <a:avLst/>
          </a:prstGeom>
          <a:noFill/>
          <a:ln w="9525">
            <a:noFill/>
            <a:miter lim="800000"/>
            <a:headEnd/>
            <a:tailEnd/>
          </a:ln>
        </p:spPr>
        <p:txBody>
          <a:bodyPr wrap="none">
            <a:spAutoFit/>
          </a:bodyPr>
          <a:lstStyle/>
          <a:p>
            <a:pPr eaLnBrk="0" hangingPunct="0"/>
            <a:r>
              <a:rPr lang="en-US" sz="900" b="1"/>
              <a:t>(Societal Learning)</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z="4000" dirty="0" smtClean="0">
                <a:latin typeface="Arial" charset="0"/>
                <a:cs typeface="Arial" charset="0"/>
              </a:rPr>
              <a:t>Beech-Nut: What are their options?</a:t>
            </a:r>
            <a:endParaRPr lang="en-CA" sz="4000" dirty="0" smtClean="0">
              <a:latin typeface="Arial" charset="0"/>
              <a:cs typeface="Arial" charset="0"/>
            </a:endParaRPr>
          </a:p>
        </p:txBody>
      </p:sp>
      <p:sp>
        <p:nvSpPr>
          <p:cNvPr id="16387" name="Content Placeholder 2"/>
          <p:cNvSpPr>
            <a:spLocks noGrp="1"/>
          </p:cNvSpPr>
          <p:nvPr>
            <p:ph idx="1"/>
          </p:nvPr>
        </p:nvSpPr>
        <p:spPr/>
        <p:txBody>
          <a:bodyPr/>
          <a:lstStyle/>
          <a:p>
            <a:r>
              <a:rPr lang="en-US" altLang="en-US" sz="2000" dirty="0" smtClean="0">
                <a:latin typeface="Arial" charset="0"/>
                <a:cs typeface="Arial" charset="0"/>
              </a:rPr>
              <a:t>Consult with Nestle to get support for withdrawal</a:t>
            </a:r>
            <a:endParaRPr lang="en-CA" altLang="en-US" sz="2000" dirty="0" smtClean="0">
              <a:latin typeface="Arial" charset="0"/>
              <a:cs typeface="Arial" charset="0"/>
            </a:endParaRPr>
          </a:p>
          <a:p>
            <a:r>
              <a:rPr lang="en-US" altLang="en-US" sz="2000" dirty="0" smtClean="0">
                <a:latin typeface="Arial" charset="0"/>
                <a:cs typeface="Arial" charset="0"/>
              </a:rPr>
              <a:t>Withdraw product from the market, destroy inventory, implement a public relations campaign to explain (build an industry coalition with FDA to fight supplier fraud)</a:t>
            </a:r>
            <a:endParaRPr lang="en-CA" altLang="en-US" sz="2000" dirty="0" smtClean="0">
              <a:latin typeface="Arial" charset="0"/>
              <a:cs typeface="Arial" charset="0"/>
            </a:endParaRPr>
          </a:p>
          <a:p>
            <a:r>
              <a:rPr lang="en-US" altLang="en-US" sz="2000" dirty="0" smtClean="0">
                <a:latin typeface="Arial" charset="0"/>
                <a:cs typeface="Arial" charset="0"/>
              </a:rPr>
              <a:t>Destroy inventory but do nothing about product already in channels of distribution; take a low profile</a:t>
            </a:r>
            <a:endParaRPr lang="en-CA" altLang="en-US" sz="2000" dirty="0" smtClean="0">
              <a:latin typeface="Arial" charset="0"/>
              <a:cs typeface="Arial" charset="0"/>
            </a:endParaRPr>
          </a:p>
          <a:p>
            <a:r>
              <a:rPr lang="en-US" altLang="en-US" sz="2000" dirty="0" smtClean="0">
                <a:latin typeface="Arial" charset="0"/>
                <a:cs typeface="Arial" charset="0"/>
              </a:rPr>
              <a:t>Continue to market everything in inventory</a:t>
            </a:r>
            <a:endParaRPr lang="en-CA" altLang="en-US" sz="2000" dirty="0" smtClean="0">
              <a:latin typeface="Arial" charset="0"/>
              <a:cs typeface="Arial" charset="0"/>
            </a:endParaRPr>
          </a:p>
          <a:p>
            <a:r>
              <a:rPr lang="en-US" altLang="en-US" sz="2000" dirty="0" smtClean="0">
                <a:latin typeface="Arial" charset="0"/>
                <a:cs typeface="Arial" charset="0"/>
              </a:rPr>
              <a:t>Sell product in foreign markets – with lax regulations</a:t>
            </a:r>
            <a:endParaRPr lang="en-CA" altLang="en-US" sz="2000" dirty="0" smtClean="0">
              <a:latin typeface="Arial" charset="0"/>
              <a:cs typeface="Arial" charset="0"/>
            </a:endParaRPr>
          </a:p>
          <a:p>
            <a:endParaRPr lang="en-CA" dirty="0" smtClean="0">
              <a:latin typeface="Arial"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blinds(horizontal)">
                                      <p:cBhvr>
                                        <p:cTn id="7" dur="5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blinds(horizontal)">
                                      <p:cBhvr>
                                        <p:cTn id="12" dur="500"/>
                                        <p:tgtEl>
                                          <p:spTgt spid="163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blinds(horizontal)">
                                      <p:cBhvr>
                                        <p:cTn id="17" dur="500"/>
                                        <p:tgtEl>
                                          <p:spTgt spid="163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blinds(horizontal)">
                                      <p:cBhvr>
                                        <p:cTn id="22" dur="500"/>
                                        <p:tgtEl>
                                          <p:spTgt spid="163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6387">
                                            <p:txEl>
                                              <p:pRg st="4" end="4"/>
                                            </p:txEl>
                                          </p:spTgt>
                                        </p:tgtEl>
                                        <p:attrNameLst>
                                          <p:attrName>style.visibility</p:attrName>
                                        </p:attrNameLst>
                                      </p:cBhvr>
                                      <p:to>
                                        <p:strVal val="visible"/>
                                      </p:to>
                                    </p:set>
                                    <p:animEffect transition="in" filter="blinds(horizontal)">
                                      <p:cBhvr>
                                        <p:cTn id="27" dur="500"/>
                                        <p:tgtEl>
                                          <p:spTgt spid="163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latin typeface="Arial" charset="0"/>
                <a:cs typeface="Arial" charset="0"/>
              </a:rPr>
              <a:t>Beech-Nut: Actions Taken</a:t>
            </a:r>
            <a:endParaRPr lang="en-CA" dirty="0" smtClean="0">
              <a:latin typeface="Arial" charset="0"/>
              <a:cs typeface="Arial" charset="0"/>
            </a:endParaRPr>
          </a:p>
        </p:txBody>
      </p:sp>
      <p:sp>
        <p:nvSpPr>
          <p:cNvPr id="17411" name="Content Placeholder 2"/>
          <p:cNvSpPr>
            <a:spLocks noGrp="1"/>
          </p:cNvSpPr>
          <p:nvPr>
            <p:ph idx="1"/>
          </p:nvPr>
        </p:nvSpPr>
        <p:spPr/>
        <p:txBody>
          <a:bodyPr/>
          <a:lstStyle/>
          <a:p>
            <a:r>
              <a:rPr lang="en-US" altLang="en-US" sz="1800" u="sng" dirty="0" smtClean="0">
                <a:latin typeface="Arial" charset="0"/>
                <a:cs typeface="Arial" charset="0"/>
              </a:rPr>
              <a:t>Anderson: </a:t>
            </a:r>
            <a:r>
              <a:rPr lang="en-US" altLang="en-US" sz="1800" dirty="0" smtClean="0">
                <a:latin typeface="Arial" charset="0"/>
                <a:cs typeface="Arial" charset="0"/>
              </a:rPr>
              <a:t> Looked to minimized costs and continued to sell the juice</a:t>
            </a:r>
            <a:endParaRPr lang="en-CA" altLang="en-US" sz="1800" dirty="0" smtClean="0">
              <a:latin typeface="Arial" charset="0"/>
              <a:cs typeface="Arial" charset="0"/>
            </a:endParaRPr>
          </a:p>
          <a:p>
            <a:endParaRPr lang="en-US" altLang="en-US" sz="1800" u="sng" dirty="0" smtClean="0">
              <a:latin typeface="Arial" charset="0"/>
              <a:cs typeface="Arial" charset="0"/>
            </a:endParaRPr>
          </a:p>
          <a:p>
            <a:r>
              <a:rPr lang="en-US" altLang="en-US" sz="1800" u="sng" dirty="0" smtClean="0">
                <a:latin typeface="Arial" charset="0"/>
                <a:cs typeface="Arial" charset="0"/>
              </a:rPr>
              <a:t>The following actions were implemented:</a:t>
            </a:r>
            <a:endParaRPr lang="en-CA" altLang="en-US" sz="1800" dirty="0" smtClean="0">
              <a:latin typeface="Arial" charset="0"/>
              <a:cs typeface="Arial" charset="0"/>
            </a:endParaRPr>
          </a:p>
          <a:p>
            <a:pPr>
              <a:buNone/>
            </a:pPr>
            <a:r>
              <a:rPr lang="en-US" altLang="en-US" sz="1800" dirty="0" smtClean="0">
                <a:latin typeface="Arial" charset="0"/>
                <a:cs typeface="Arial" charset="0"/>
              </a:rPr>
              <a:t>	Severed the relationship with Universal and sued them for breach of contract</a:t>
            </a:r>
            <a:endParaRPr lang="en-CA" altLang="en-US" sz="1800" dirty="0" smtClean="0">
              <a:latin typeface="Arial" charset="0"/>
              <a:cs typeface="Arial" charset="0"/>
            </a:endParaRPr>
          </a:p>
          <a:p>
            <a:pPr>
              <a:buNone/>
            </a:pPr>
            <a:r>
              <a:rPr lang="en-US" altLang="en-US" sz="1800" dirty="0" smtClean="0">
                <a:latin typeface="Arial" charset="0"/>
                <a:cs typeface="Arial" charset="0"/>
              </a:rPr>
              <a:t>	Continued selling existing inventory – New Jersey, Puerto Rico, Dominican Republic</a:t>
            </a:r>
            <a:endParaRPr lang="en-CA" altLang="en-US" sz="1800" dirty="0" smtClean="0">
              <a:latin typeface="Arial" charset="0"/>
              <a:cs typeface="Arial" charset="0"/>
            </a:endParaRPr>
          </a:p>
          <a:p>
            <a:pPr>
              <a:buNone/>
            </a:pPr>
            <a:r>
              <a:rPr lang="en-US" altLang="en-US" sz="1800" dirty="0" smtClean="0">
                <a:latin typeface="Arial" charset="0"/>
                <a:cs typeface="Arial" charset="0"/>
              </a:rPr>
              <a:t>	Transferred inventory to locations where it would not be accessible to regulatory authorities </a:t>
            </a:r>
            <a:endParaRPr lang="en-CA" altLang="en-US" sz="1800" dirty="0" smtClean="0">
              <a:latin typeface="Arial" charset="0"/>
              <a:cs typeface="Arial" charset="0"/>
            </a:endParaRPr>
          </a:p>
          <a:p>
            <a:pPr>
              <a:buNone/>
            </a:pPr>
            <a:r>
              <a:rPr lang="en-US" altLang="en-US" sz="1800" dirty="0" smtClean="0">
                <a:latin typeface="Arial" charset="0"/>
                <a:cs typeface="Arial" charset="0"/>
              </a:rPr>
              <a:t>	Initiated a recall of the product only after almost all of the units under suspicion would no longer be covered by the recall</a:t>
            </a:r>
            <a:endParaRPr lang="en-CA" altLang="en-US" sz="1800" dirty="0" smtClean="0">
              <a:latin typeface="Arial" charset="0"/>
              <a:cs typeface="Arial" charset="0"/>
            </a:endParaRPr>
          </a:p>
          <a:p>
            <a:pPr>
              <a:buNone/>
            </a:pPr>
            <a:r>
              <a:rPr lang="en-US" altLang="en-US" sz="1800" b="1" dirty="0" smtClean="0">
                <a:latin typeface="Arial" charset="0"/>
                <a:cs typeface="Arial" charset="0"/>
              </a:rPr>
              <a:t>	By October, when the company finally did a nation wide warehouse recall, only 20,000 cases remained, compared to 700,000 when the problem arose</a:t>
            </a:r>
            <a:endParaRPr lang="en-CA" altLang="en-US" sz="1800" b="1" dirty="0" smtClean="0">
              <a:latin typeface="Arial" charset="0"/>
              <a:cs typeface="Arial" charset="0"/>
            </a:endParaRPr>
          </a:p>
          <a:p>
            <a:endParaRPr lang="en-CA" dirty="0" smtClean="0">
              <a:latin typeface="Arial"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blinds(horizontal)">
                                      <p:cBhvr>
                                        <p:cTn id="7" dur="500"/>
                                        <p:tgtEl>
                                          <p:spTgt spid="174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7411">
                                            <p:txEl>
                                              <p:pRg st="2" end="2"/>
                                            </p:txEl>
                                          </p:spTgt>
                                        </p:tgtEl>
                                        <p:attrNameLst>
                                          <p:attrName>style.visibility</p:attrName>
                                        </p:attrNameLst>
                                      </p:cBhvr>
                                      <p:to>
                                        <p:strVal val="visible"/>
                                      </p:to>
                                    </p:set>
                                    <p:animEffect transition="in" filter="blinds(horizontal)">
                                      <p:cBhvr>
                                        <p:cTn id="12" dur="500"/>
                                        <p:tgtEl>
                                          <p:spTgt spid="174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7411">
                                            <p:txEl>
                                              <p:pRg st="3" end="3"/>
                                            </p:txEl>
                                          </p:spTgt>
                                        </p:tgtEl>
                                        <p:attrNameLst>
                                          <p:attrName>style.visibility</p:attrName>
                                        </p:attrNameLst>
                                      </p:cBhvr>
                                      <p:to>
                                        <p:strVal val="visible"/>
                                      </p:to>
                                    </p:set>
                                    <p:animEffect transition="in" filter="blinds(horizontal)">
                                      <p:cBhvr>
                                        <p:cTn id="17" dur="500"/>
                                        <p:tgtEl>
                                          <p:spTgt spid="1741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7411">
                                            <p:txEl>
                                              <p:pRg st="4" end="4"/>
                                            </p:txEl>
                                          </p:spTgt>
                                        </p:tgtEl>
                                        <p:attrNameLst>
                                          <p:attrName>style.visibility</p:attrName>
                                        </p:attrNameLst>
                                      </p:cBhvr>
                                      <p:to>
                                        <p:strVal val="visible"/>
                                      </p:to>
                                    </p:set>
                                    <p:animEffect transition="in" filter="blinds(horizontal)">
                                      <p:cBhvr>
                                        <p:cTn id="22" dur="500"/>
                                        <p:tgtEl>
                                          <p:spTgt spid="1741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7411">
                                            <p:txEl>
                                              <p:pRg st="5" end="5"/>
                                            </p:txEl>
                                          </p:spTgt>
                                        </p:tgtEl>
                                        <p:attrNameLst>
                                          <p:attrName>style.visibility</p:attrName>
                                        </p:attrNameLst>
                                      </p:cBhvr>
                                      <p:to>
                                        <p:strVal val="visible"/>
                                      </p:to>
                                    </p:set>
                                    <p:animEffect transition="in" filter="blinds(horizontal)">
                                      <p:cBhvr>
                                        <p:cTn id="27" dur="500"/>
                                        <p:tgtEl>
                                          <p:spTgt spid="1741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7411">
                                            <p:txEl>
                                              <p:pRg st="6" end="6"/>
                                            </p:txEl>
                                          </p:spTgt>
                                        </p:tgtEl>
                                        <p:attrNameLst>
                                          <p:attrName>style.visibility</p:attrName>
                                        </p:attrNameLst>
                                      </p:cBhvr>
                                      <p:to>
                                        <p:strVal val="visible"/>
                                      </p:to>
                                    </p:set>
                                    <p:animEffect transition="in" filter="blinds(horizontal)">
                                      <p:cBhvr>
                                        <p:cTn id="32" dur="500"/>
                                        <p:tgtEl>
                                          <p:spTgt spid="17411">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7411">
                                            <p:txEl>
                                              <p:pRg st="7" end="7"/>
                                            </p:txEl>
                                          </p:spTgt>
                                        </p:tgtEl>
                                        <p:attrNameLst>
                                          <p:attrName>style.visibility</p:attrName>
                                        </p:attrNameLst>
                                      </p:cBhvr>
                                      <p:to>
                                        <p:strVal val="visible"/>
                                      </p:to>
                                    </p:set>
                                    <p:animEffect transition="in" filter="blinds(horizontal)">
                                      <p:cBhvr>
                                        <p:cTn id="37" dur="500"/>
                                        <p:tgtEl>
                                          <p:spTgt spid="174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362432"/>
            <a:ext cx="8725466" cy="2492990"/>
          </a:xfrm>
          <a:prstGeom prst="rect">
            <a:avLst/>
          </a:prstGeom>
          <a:noFill/>
        </p:spPr>
        <p:txBody>
          <a:bodyPr wrap="none" rtlCol="0">
            <a:spAutoFit/>
          </a:bodyPr>
          <a:lstStyle/>
          <a:p>
            <a:r>
              <a:rPr lang="en-US" sz="5400" b="1" dirty="0" smtClean="0"/>
              <a:t>Beech-Nut Nutrition Corp.</a:t>
            </a:r>
          </a:p>
          <a:p>
            <a:endParaRPr lang="en-US" dirty="0" smtClean="0"/>
          </a:p>
          <a:p>
            <a:endParaRPr lang="en-US" dirty="0" smtClean="0"/>
          </a:p>
          <a:p>
            <a:endParaRPr lang="en-US" dirty="0" smtClean="0"/>
          </a:p>
          <a:p>
            <a:pPr algn="ctr"/>
            <a:r>
              <a:rPr lang="en-US" sz="4800" dirty="0" smtClean="0"/>
              <a:t>What Happened !!!!!</a:t>
            </a:r>
            <a:endParaRPr lang="en-US" sz="48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latin typeface="Arial" charset="0"/>
                <a:cs typeface="Arial" charset="0"/>
              </a:rPr>
              <a:t>Beech-Nut: What happened…..</a:t>
            </a:r>
            <a:endParaRPr lang="en-CA" dirty="0" smtClean="0">
              <a:latin typeface="Arial" charset="0"/>
              <a:cs typeface="Arial" charset="0"/>
            </a:endParaRPr>
          </a:p>
        </p:txBody>
      </p:sp>
      <p:sp>
        <p:nvSpPr>
          <p:cNvPr id="3" name="Content Placeholder 2"/>
          <p:cNvSpPr>
            <a:spLocks noGrp="1"/>
          </p:cNvSpPr>
          <p:nvPr>
            <p:ph idx="1"/>
          </p:nvPr>
        </p:nvSpPr>
        <p:spPr/>
        <p:txBody>
          <a:bodyPr/>
          <a:lstStyle/>
          <a:p>
            <a:pPr>
              <a:defRPr/>
            </a:pPr>
            <a:r>
              <a:rPr lang="en-US" sz="1400" dirty="0"/>
              <a:t>Nov.86		Beech, Anderson, </a:t>
            </a:r>
            <a:r>
              <a:rPr lang="en-US" sz="1400" dirty="0" err="1"/>
              <a:t>Storer</a:t>
            </a:r>
            <a:r>
              <a:rPr lang="en-US" sz="1400" dirty="0"/>
              <a:t> and suppliers are indicted</a:t>
            </a:r>
            <a:endParaRPr lang="en-CA" sz="1400" dirty="0"/>
          </a:p>
          <a:p>
            <a:pPr marL="0" indent="0">
              <a:buFont typeface="Wingdings" pitchFamily="2" charset="2"/>
              <a:buNone/>
              <a:defRPr/>
            </a:pPr>
            <a:r>
              <a:rPr lang="en-US" sz="1400" dirty="0"/>
              <a:t>		Supermarket chain and consumers </a:t>
            </a:r>
            <a:r>
              <a:rPr lang="en-US" sz="1400" dirty="0" smtClean="0"/>
              <a:t>declare a </a:t>
            </a:r>
            <a:r>
              <a:rPr lang="en-US" sz="1400" dirty="0"/>
              <a:t>class action law suit</a:t>
            </a:r>
          </a:p>
          <a:p>
            <a:pPr marL="0" indent="0">
              <a:buFont typeface="Wingdings" pitchFamily="2" charset="2"/>
              <a:buNone/>
              <a:defRPr/>
            </a:pPr>
            <a:endParaRPr lang="en-CA" sz="1400" dirty="0"/>
          </a:p>
          <a:p>
            <a:pPr>
              <a:defRPr/>
            </a:pPr>
            <a:r>
              <a:rPr lang="en-US" sz="1400" dirty="0"/>
              <a:t>Nov. 87	Beech pleads guilty</a:t>
            </a:r>
            <a:endParaRPr lang="en-CA" sz="1400" dirty="0"/>
          </a:p>
          <a:p>
            <a:pPr marL="0" indent="0">
              <a:buFont typeface="Wingdings" pitchFamily="2" charset="2"/>
              <a:buNone/>
              <a:defRPr/>
            </a:pPr>
            <a:r>
              <a:rPr lang="en-US" sz="1400" dirty="0"/>
              <a:t>		Pays $2 million fine, $140,000 investigation expenses</a:t>
            </a:r>
            <a:endParaRPr lang="en-CA" sz="1400" dirty="0"/>
          </a:p>
          <a:p>
            <a:pPr marL="0" indent="0">
              <a:buFont typeface="Wingdings" pitchFamily="2" charset="2"/>
              <a:buNone/>
              <a:defRPr/>
            </a:pPr>
            <a:r>
              <a:rPr lang="en-US" sz="1400" dirty="0"/>
              <a:t>		Settles class action suit for $7.5 million</a:t>
            </a:r>
          </a:p>
          <a:p>
            <a:pPr marL="0" indent="0">
              <a:buFont typeface="Wingdings" pitchFamily="2" charset="2"/>
              <a:buNone/>
              <a:defRPr/>
            </a:pPr>
            <a:endParaRPr lang="en-CA" sz="1400" dirty="0"/>
          </a:p>
          <a:p>
            <a:pPr>
              <a:defRPr/>
            </a:pPr>
            <a:r>
              <a:rPr lang="en-US" sz="1400" dirty="0"/>
              <a:t>1987		Record losses for Beech</a:t>
            </a:r>
          </a:p>
          <a:p>
            <a:pPr>
              <a:defRPr/>
            </a:pPr>
            <a:endParaRPr lang="en-CA" sz="1400" dirty="0"/>
          </a:p>
          <a:p>
            <a:pPr>
              <a:defRPr/>
            </a:pPr>
            <a:r>
              <a:rPr lang="en-US" sz="1400" dirty="0"/>
              <a:t>1988		Anderson and </a:t>
            </a:r>
            <a:r>
              <a:rPr lang="en-US" sz="1400" dirty="0" err="1"/>
              <a:t>Storer</a:t>
            </a:r>
            <a:r>
              <a:rPr lang="en-US" sz="1400" dirty="0"/>
              <a:t> found guilty – one year in jail, $100,000 fine</a:t>
            </a:r>
            <a:endParaRPr lang="en-CA" sz="1400" dirty="0"/>
          </a:p>
          <a:p>
            <a:pPr>
              <a:defRPr/>
            </a:pPr>
            <a:r>
              <a:rPr lang="en-US" sz="1400" dirty="0"/>
              <a:t>1988		</a:t>
            </a:r>
            <a:r>
              <a:rPr lang="en-US" sz="1400" dirty="0" smtClean="0"/>
              <a:t>Beech-Nut </a:t>
            </a:r>
            <a:r>
              <a:rPr lang="en-US" sz="1400" dirty="0"/>
              <a:t>loses $15 million on $130 million of sales</a:t>
            </a:r>
            <a:endParaRPr lang="en-CA" sz="1400" dirty="0"/>
          </a:p>
          <a:p>
            <a:pPr marL="0" indent="0">
              <a:buFont typeface="Wingdings" pitchFamily="2" charset="2"/>
              <a:buNone/>
              <a:defRPr/>
            </a:pPr>
            <a:r>
              <a:rPr lang="en-US" sz="1400" dirty="0"/>
              <a:t>		Estimated losses to date on apple juice problem $25 million</a:t>
            </a:r>
          </a:p>
          <a:p>
            <a:pPr marL="0" indent="0">
              <a:buFont typeface="Wingdings" pitchFamily="2" charset="2"/>
              <a:buNone/>
              <a:defRPr/>
            </a:pPr>
            <a:endParaRPr lang="en-CA" sz="1400" dirty="0"/>
          </a:p>
          <a:p>
            <a:pPr>
              <a:defRPr/>
            </a:pPr>
            <a:r>
              <a:rPr lang="en-US" sz="1400" dirty="0"/>
              <a:t>1989   </a:t>
            </a:r>
            <a:r>
              <a:rPr lang="en-US" sz="1400" dirty="0" smtClean="0"/>
              <a:t>March</a:t>
            </a:r>
            <a:r>
              <a:rPr lang="en-US" sz="1400" dirty="0"/>
              <a:t>	Anderson’s conviction is overturned</a:t>
            </a:r>
            <a:endParaRPr lang="en-CA" sz="1400" dirty="0"/>
          </a:p>
          <a:p>
            <a:pPr marL="0" indent="0">
              <a:buFont typeface="Wingdings" pitchFamily="2" charset="2"/>
              <a:buNone/>
              <a:defRPr/>
            </a:pPr>
            <a:r>
              <a:rPr lang="en-US" sz="1400" dirty="0"/>
              <a:t>	Sept	Second trial deadlock	</a:t>
            </a:r>
            <a:endParaRPr lang="en-CA" sz="1400" dirty="0"/>
          </a:p>
          <a:p>
            <a:pPr marL="0" indent="0">
              <a:buFont typeface="Wingdings" pitchFamily="2" charset="2"/>
              <a:buNone/>
              <a:defRPr/>
            </a:pPr>
            <a:r>
              <a:rPr lang="en-US" sz="1400" dirty="0"/>
              <a:t>	Nov	Anderson pleads guilty – 5 </a:t>
            </a:r>
            <a:r>
              <a:rPr lang="en-US" sz="1400" dirty="0" smtClean="0"/>
              <a:t>years </a:t>
            </a:r>
            <a:r>
              <a:rPr lang="en-US" sz="1400" dirty="0"/>
              <a:t>probation, 6 months community service</a:t>
            </a:r>
            <a:endParaRPr lang="en-CA" sz="1400" dirty="0"/>
          </a:p>
          <a:p>
            <a:pPr marL="0" indent="0">
              <a:buFont typeface="Wingdings" pitchFamily="2" charset="2"/>
              <a:buNone/>
              <a:defRPr/>
            </a:pPr>
            <a:r>
              <a:rPr lang="en-US" sz="1400" dirty="0"/>
              <a:t>		Beech sold to Ralston-Purina at Bargain price</a:t>
            </a:r>
            <a:endParaRPr lang="en-CA" sz="1400" dirty="0"/>
          </a:p>
          <a:p>
            <a:pPr>
              <a:defRPr/>
            </a:pP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linds(horizontal)">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blinds(horizontal)">
                                      <p:cBhvr>
                                        <p:cTn id="37" dur="500"/>
                                        <p:tgtEl>
                                          <p:spTgt spid="3">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blinds(horizontal)">
                                      <p:cBhvr>
                                        <p:cTn id="42" dur="500"/>
                                        <p:tgtEl>
                                          <p:spTgt spid="3">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Effect transition="in" filter="blinds(horizontal)">
                                      <p:cBhvr>
                                        <p:cTn id="47" dur="500"/>
                                        <p:tgtEl>
                                          <p:spTgt spid="3">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
                                            <p:txEl>
                                              <p:pRg st="13" end="13"/>
                                            </p:txEl>
                                          </p:spTgt>
                                        </p:tgtEl>
                                        <p:attrNameLst>
                                          <p:attrName>style.visibility</p:attrName>
                                        </p:attrNameLst>
                                      </p:cBhvr>
                                      <p:to>
                                        <p:strVal val="visible"/>
                                      </p:to>
                                    </p:set>
                                    <p:animEffect transition="in" filter="blinds(horizontal)">
                                      <p:cBhvr>
                                        <p:cTn id="52" dur="500"/>
                                        <p:tgtEl>
                                          <p:spTgt spid="3">
                                            <p:txEl>
                                              <p:pRg st="13" end="1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3">
                                            <p:txEl>
                                              <p:pRg st="14" end="14"/>
                                            </p:txEl>
                                          </p:spTgt>
                                        </p:tgtEl>
                                        <p:attrNameLst>
                                          <p:attrName>style.visibility</p:attrName>
                                        </p:attrNameLst>
                                      </p:cBhvr>
                                      <p:to>
                                        <p:strVal val="visible"/>
                                      </p:to>
                                    </p:set>
                                    <p:animEffect transition="in" filter="blinds(horizontal)">
                                      <p:cBhvr>
                                        <p:cTn id="57" dur="500"/>
                                        <p:tgtEl>
                                          <p:spTgt spid="3">
                                            <p:txEl>
                                              <p:pRg st="14" end="14"/>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3">
                                            <p:txEl>
                                              <p:pRg st="15" end="15"/>
                                            </p:txEl>
                                          </p:spTgt>
                                        </p:tgtEl>
                                        <p:attrNameLst>
                                          <p:attrName>style.visibility</p:attrName>
                                        </p:attrNameLst>
                                      </p:cBhvr>
                                      <p:to>
                                        <p:strVal val="visible"/>
                                      </p:to>
                                    </p:set>
                                    <p:animEffect transition="in" filter="blinds(horizontal)">
                                      <p:cBhvr>
                                        <p:cTn id="62" dur="500"/>
                                        <p:tgtEl>
                                          <p:spTgt spid="3">
                                            <p:txEl>
                                              <p:pRg st="15" end="15"/>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3">
                                            <p:txEl>
                                              <p:pRg st="16" end="16"/>
                                            </p:txEl>
                                          </p:spTgt>
                                        </p:tgtEl>
                                        <p:attrNameLst>
                                          <p:attrName>style.visibility</p:attrName>
                                        </p:attrNameLst>
                                      </p:cBhvr>
                                      <p:to>
                                        <p:strVal val="visible"/>
                                      </p:to>
                                    </p:set>
                                    <p:animEffect transition="in" filter="blinds(horizontal)">
                                      <p:cBhvr>
                                        <p:cTn id="67" dur="500"/>
                                        <p:tgtEl>
                                          <p:spTgt spid="3">
                                            <p:txEl>
                                              <p:pRg st="16" end="16"/>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1" nodeType="clickEffect">
                                  <p:stCondLst>
                                    <p:cond delay="0"/>
                                  </p:stCondLst>
                                  <p:childTnLst>
                                    <p:set>
                                      <p:cBhvr>
                                        <p:cTn id="71" dur="1" fill="hold">
                                          <p:stCondLst>
                                            <p:cond delay="0"/>
                                          </p:stCondLst>
                                        </p:cTn>
                                        <p:tgtEl>
                                          <p:spTgt spid="3">
                                            <p:txEl>
                                              <p:pRg st="0" end="0"/>
                                            </p:txEl>
                                          </p:spTgt>
                                        </p:tgtEl>
                                        <p:attrNameLst>
                                          <p:attrName>style.visibility</p:attrName>
                                        </p:attrNameLst>
                                      </p:cBhvr>
                                      <p:to>
                                        <p:strVal val="visible"/>
                                      </p:to>
                                    </p:set>
                                    <p:animEffect transition="in" filter="blinds(horizontal)">
                                      <p:cBhvr>
                                        <p:cTn id="72" dur="500"/>
                                        <p:tgtEl>
                                          <p:spTgt spid="3">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1" nodeType="clickEffect">
                                  <p:stCondLst>
                                    <p:cond delay="0"/>
                                  </p:stCondLst>
                                  <p:childTnLst>
                                    <p:set>
                                      <p:cBhvr>
                                        <p:cTn id="76" dur="1" fill="hold">
                                          <p:stCondLst>
                                            <p:cond delay="0"/>
                                          </p:stCondLst>
                                        </p:cTn>
                                        <p:tgtEl>
                                          <p:spTgt spid="3">
                                            <p:txEl>
                                              <p:pRg st="1" end="1"/>
                                            </p:txEl>
                                          </p:spTgt>
                                        </p:tgtEl>
                                        <p:attrNameLst>
                                          <p:attrName>style.visibility</p:attrName>
                                        </p:attrNameLst>
                                      </p:cBhvr>
                                      <p:to>
                                        <p:strVal val="visible"/>
                                      </p:to>
                                    </p:set>
                                    <p:animEffect transition="in" filter="blinds(horizontal)">
                                      <p:cBhvr>
                                        <p:cTn id="77" dur="500"/>
                                        <p:tgtEl>
                                          <p:spTgt spid="3">
                                            <p:txEl>
                                              <p:pRg st="1" end="1"/>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1" nodeType="clickEffect">
                                  <p:stCondLst>
                                    <p:cond delay="0"/>
                                  </p:stCondLst>
                                  <p:childTnLst>
                                    <p:set>
                                      <p:cBhvr>
                                        <p:cTn id="81" dur="1" fill="hold">
                                          <p:stCondLst>
                                            <p:cond delay="0"/>
                                          </p:stCondLst>
                                        </p:cTn>
                                        <p:tgtEl>
                                          <p:spTgt spid="3">
                                            <p:txEl>
                                              <p:pRg st="3" end="3"/>
                                            </p:txEl>
                                          </p:spTgt>
                                        </p:tgtEl>
                                        <p:attrNameLst>
                                          <p:attrName>style.visibility</p:attrName>
                                        </p:attrNameLst>
                                      </p:cBhvr>
                                      <p:to>
                                        <p:strVal val="visible"/>
                                      </p:to>
                                    </p:set>
                                    <p:animEffect transition="in" filter="blinds(horizontal)">
                                      <p:cBhvr>
                                        <p:cTn id="82" dur="500"/>
                                        <p:tgtEl>
                                          <p:spTgt spid="3">
                                            <p:txEl>
                                              <p:pRg st="3" end="3"/>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1" nodeType="clickEffect">
                                  <p:stCondLst>
                                    <p:cond delay="0"/>
                                  </p:stCondLst>
                                  <p:childTnLst>
                                    <p:set>
                                      <p:cBhvr>
                                        <p:cTn id="86" dur="1" fill="hold">
                                          <p:stCondLst>
                                            <p:cond delay="0"/>
                                          </p:stCondLst>
                                        </p:cTn>
                                        <p:tgtEl>
                                          <p:spTgt spid="3">
                                            <p:txEl>
                                              <p:pRg st="4" end="4"/>
                                            </p:txEl>
                                          </p:spTgt>
                                        </p:tgtEl>
                                        <p:attrNameLst>
                                          <p:attrName>style.visibility</p:attrName>
                                        </p:attrNameLst>
                                      </p:cBhvr>
                                      <p:to>
                                        <p:strVal val="visible"/>
                                      </p:to>
                                    </p:set>
                                    <p:animEffect transition="in" filter="blinds(horizontal)">
                                      <p:cBhvr>
                                        <p:cTn id="87" dur="500"/>
                                        <p:tgtEl>
                                          <p:spTgt spid="3">
                                            <p:txEl>
                                              <p:pRg st="4" end="4"/>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1" nodeType="clickEffect">
                                  <p:stCondLst>
                                    <p:cond delay="0"/>
                                  </p:stCondLst>
                                  <p:childTnLst>
                                    <p:set>
                                      <p:cBhvr>
                                        <p:cTn id="91" dur="1" fill="hold">
                                          <p:stCondLst>
                                            <p:cond delay="0"/>
                                          </p:stCondLst>
                                        </p:cTn>
                                        <p:tgtEl>
                                          <p:spTgt spid="3">
                                            <p:txEl>
                                              <p:pRg st="5" end="5"/>
                                            </p:txEl>
                                          </p:spTgt>
                                        </p:tgtEl>
                                        <p:attrNameLst>
                                          <p:attrName>style.visibility</p:attrName>
                                        </p:attrNameLst>
                                      </p:cBhvr>
                                      <p:to>
                                        <p:strVal val="visible"/>
                                      </p:to>
                                    </p:set>
                                    <p:animEffect transition="in" filter="blinds(horizontal)">
                                      <p:cBhvr>
                                        <p:cTn id="92" dur="500"/>
                                        <p:tgtEl>
                                          <p:spTgt spid="3">
                                            <p:txEl>
                                              <p:pRg st="5" end="5"/>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1" nodeType="clickEffect">
                                  <p:stCondLst>
                                    <p:cond delay="0"/>
                                  </p:stCondLst>
                                  <p:childTnLst>
                                    <p:set>
                                      <p:cBhvr>
                                        <p:cTn id="96" dur="1" fill="hold">
                                          <p:stCondLst>
                                            <p:cond delay="0"/>
                                          </p:stCondLst>
                                        </p:cTn>
                                        <p:tgtEl>
                                          <p:spTgt spid="3">
                                            <p:txEl>
                                              <p:pRg st="7" end="7"/>
                                            </p:txEl>
                                          </p:spTgt>
                                        </p:tgtEl>
                                        <p:attrNameLst>
                                          <p:attrName>style.visibility</p:attrName>
                                        </p:attrNameLst>
                                      </p:cBhvr>
                                      <p:to>
                                        <p:strVal val="visible"/>
                                      </p:to>
                                    </p:set>
                                    <p:animEffect transition="in" filter="blinds(horizontal)">
                                      <p:cBhvr>
                                        <p:cTn id="97" dur="500"/>
                                        <p:tgtEl>
                                          <p:spTgt spid="3">
                                            <p:txEl>
                                              <p:pRg st="7" end="7"/>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1" nodeType="clickEffect">
                                  <p:stCondLst>
                                    <p:cond delay="0"/>
                                  </p:stCondLst>
                                  <p:childTnLst>
                                    <p:set>
                                      <p:cBhvr>
                                        <p:cTn id="101" dur="1" fill="hold">
                                          <p:stCondLst>
                                            <p:cond delay="0"/>
                                          </p:stCondLst>
                                        </p:cTn>
                                        <p:tgtEl>
                                          <p:spTgt spid="3">
                                            <p:txEl>
                                              <p:pRg st="9" end="9"/>
                                            </p:txEl>
                                          </p:spTgt>
                                        </p:tgtEl>
                                        <p:attrNameLst>
                                          <p:attrName>style.visibility</p:attrName>
                                        </p:attrNameLst>
                                      </p:cBhvr>
                                      <p:to>
                                        <p:strVal val="visible"/>
                                      </p:to>
                                    </p:set>
                                    <p:animEffect transition="in" filter="blinds(horizontal)">
                                      <p:cBhvr>
                                        <p:cTn id="102" dur="500"/>
                                        <p:tgtEl>
                                          <p:spTgt spid="3">
                                            <p:txEl>
                                              <p:pRg st="9" end="9"/>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1" nodeType="clickEffect">
                                  <p:stCondLst>
                                    <p:cond delay="0"/>
                                  </p:stCondLst>
                                  <p:childTnLst>
                                    <p:set>
                                      <p:cBhvr>
                                        <p:cTn id="106" dur="1" fill="hold">
                                          <p:stCondLst>
                                            <p:cond delay="0"/>
                                          </p:stCondLst>
                                        </p:cTn>
                                        <p:tgtEl>
                                          <p:spTgt spid="3">
                                            <p:txEl>
                                              <p:pRg st="10" end="10"/>
                                            </p:txEl>
                                          </p:spTgt>
                                        </p:tgtEl>
                                        <p:attrNameLst>
                                          <p:attrName>style.visibility</p:attrName>
                                        </p:attrNameLst>
                                      </p:cBhvr>
                                      <p:to>
                                        <p:strVal val="visible"/>
                                      </p:to>
                                    </p:set>
                                    <p:animEffect transition="in" filter="blinds(horizontal)">
                                      <p:cBhvr>
                                        <p:cTn id="107" dur="500"/>
                                        <p:tgtEl>
                                          <p:spTgt spid="3">
                                            <p:txEl>
                                              <p:pRg st="10" end="10"/>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grpId="1" nodeType="clickEffect">
                                  <p:stCondLst>
                                    <p:cond delay="0"/>
                                  </p:stCondLst>
                                  <p:childTnLst>
                                    <p:set>
                                      <p:cBhvr>
                                        <p:cTn id="111" dur="1" fill="hold">
                                          <p:stCondLst>
                                            <p:cond delay="0"/>
                                          </p:stCondLst>
                                        </p:cTn>
                                        <p:tgtEl>
                                          <p:spTgt spid="3">
                                            <p:txEl>
                                              <p:pRg st="11" end="11"/>
                                            </p:txEl>
                                          </p:spTgt>
                                        </p:tgtEl>
                                        <p:attrNameLst>
                                          <p:attrName>style.visibility</p:attrName>
                                        </p:attrNameLst>
                                      </p:cBhvr>
                                      <p:to>
                                        <p:strVal val="visible"/>
                                      </p:to>
                                    </p:set>
                                    <p:animEffect transition="in" filter="blinds(horizontal)">
                                      <p:cBhvr>
                                        <p:cTn id="112" dur="500"/>
                                        <p:tgtEl>
                                          <p:spTgt spid="3">
                                            <p:txEl>
                                              <p:pRg st="11" end="11"/>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grpId="1" nodeType="clickEffect">
                                  <p:stCondLst>
                                    <p:cond delay="0"/>
                                  </p:stCondLst>
                                  <p:childTnLst>
                                    <p:set>
                                      <p:cBhvr>
                                        <p:cTn id="116" dur="1" fill="hold">
                                          <p:stCondLst>
                                            <p:cond delay="0"/>
                                          </p:stCondLst>
                                        </p:cTn>
                                        <p:tgtEl>
                                          <p:spTgt spid="3">
                                            <p:txEl>
                                              <p:pRg st="13" end="13"/>
                                            </p:txEl>
                                          </p:spTgt>
                                        </p:tgtEl>
                                        <p:attrNameLst>
                                          <p:attrName>style.visibility</p:attrName>
                                        </p:attrNameLst>
                                      </p:cBhvr>
                                      <p:to>
                                        <p:strVal val="visible"/>
                                      </p:to>
                                    </p:set>
                                    <p:animEffect transition="in" filter="blinds(horizontal)">
                                      <p:cBhvr>
                                        <p:cTn id="117" dur="500"/>
                                        <p:tgtEl>
                                          <p:spTgt spid="3">
                                            <p:txEl>
                                              <p:pRg st="13" end="13"/>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grpId="1" nodeType="clickEffect">
                                  <p:stCondLst>
                                    <p:cond delay="0"/>
                                  </p:stCondLst>
                                  <p:childTnLst>
                                    <p:set>
                                      <p:cBhvr>
                                        <p:cTn id="121" dur="1" fill="hold">
                                          <p:stCondLst>
                                            <p:cond delay="0"/>
                                          </p:stCondLst>
                                        </p:cTn>
                                        <p:tgtEl>
                                          <p:spTgt spid="3">
                                            <p:txEl>
                                              <p:pRg st="14" end="14"/>
                                            </p:txEl>
                                          </p:spTgt>
                                        </p:tgtEl>
                                        <p:attrNameLst>
                                          <p:attrName>style.visibility</p:attrName>
                                        </p:attrNameLst>
                                      </p:cBhvr>
                                      <p:to>
                                        <p:strVal val="visible"/>
                                      </p:to>
                                    </p:set>
                                    <p:animEffect transition="in" filter="blinds(horizontal)">
                                      <p:cBhvr>
                                        <p:cTn id="122" dur="500"/>
                                        <p:tgtEl>
                                          <p:spTgt spid="3">
                                            <p:txEl>
                                              <p:pRg st="14" end="14"/>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grpId="1" nodeType="clickEffect">
                                  <p:stCondLst>
                                    <p:cond delay="0"/>
                                  </p:stCondLst>
                                  <p:childTnLst>
                                    <p:set>
                                      <p:cBhvr>
                                        <p:cTn id="126" dur="1" fill="hold">
                                          <p:stCondLst>
                                            <p:cond delay="0"/>
                                          </p:stCondLst>
                                        </p:cTn>
                                        <p:tgtEl>
                                          <p:spTgt spid="3">
                                            <p:txEl>
                                              <p:pRg st="15" end="15"/>
                                            </p:txEl>
                                          </p:spTgt>
                                        </p:tgtEl>
                                        <p:attrNameLst>
                                          <p:attrName>style.visibility</p:attrName>
                                        </p:attrNameLst>
                                      </p:cBhvr>
                                      <p:to>
                                        <p:strVal val="visible"/>
                                      </p:to>
                                    </p:set>
                                    <p:animEffect transition="in" filter="blinds(horizontal)">
                                      <p:cBhvr>
                                        <p:cTn id="127" dur="500"/>
                                        <p:tgtEl>
                                          <p:spTgt spid="3">
                                            <p:txEl>
                                              <p:pRg st="15" end="15"/>
                                            </p:txEl>
                                          </p:spTgt>
                                        </p:tgtEl>
                                      </p:cBhvr>
                                    </p:animEffect>
                                  </p:childTnLst>
                                </p:cTn>
                              </p:par>
                            </p:childTnLst>
                          </p:cTn>
                        </p:par>
                      </p:childTnLst>
                    </p:cTn>
                  </p:par>
                  <p:par>
                    <p:cTn id="128" fill="hold">
                      <p:stCondLst>
                        <p:cond delay="indefinite"/>
                      </p:stCondLst>
                      <p:childTnLst>
                        <p:par>
                          <p:cTn id="129" fill="hold">
                            <p:stCondLst>
                              <p:cond delay="0"/>
                            </p:stCondLst>
                            <p:childTnLst>
                              <p:par>
                                <p:cTn id="130" presetID="3" presetClass="entr" presetSubtype="10" fill="hold" grpId="1" nodeType="clickEffect">
                                  <p:stCondLst>
                                    <p:cond delay="0"/>
                                  </p:stCondLst>
                                  <p:childTnLst>
                                    <p:set>
                                      <p:cBhvr>
                                        <p:cTn id="131" dur="1" fill="hold">
                                          <p:stCondLst>
                                            <p:cond delay="0"/>
                                          </p:stCondLst>
                                        </p:cTn>
                                        <p:tgtEl>
                                          <p:spTgt spid="3">
                                            <p:txEl>
                                              <p:pRg st="16" end="16"/>
                                            </p:txEl>
                                          </p:spTgt>
                                        </p:tgtEl>
                                        <p:attrNameLst>
                                          <p:attrName>style.visibility</p:attrName>
                                        </p:attrNameLst>
                                      </p:cBhvr>
                                      <p:to>
                                        <p:strVal val="visible"/>
                                      </p:to>
                                    </p:set>
                                    <p:animEffect transition="in" filter="blinds(horizontal)">
                                      <p:cBhvr>
                                        <p:cTn id="132" dur="500"/>
                                        <p:tgtEl>
                                          <p:spTgt spid="3">
                                            <p:txEl>
                                              <p:pRg st="16" end="16"/>
                                            </p:txEl>
                                          </p:spTgt>
                                        </p:tgtEl>
                                      </p:cBhvr>
                                    </p:animEffect>
                                  </p:childTnLst>
                                </p:cTn>
                              </p:par>
                            </p:childTnLst>
                          </p:cTn>
                        </p:par>
                      </p:childTnLst>
                    </p:cTn>
                  </p:par>
                  <p:par>
                    <p:cTn id="133" fill="hold">
                      <p:stCondLst>
                        <p:cond delay="indefinite"/>
                      </p:stCondLst>
                      <p:childTnLst>
                        <p:par>
                          <p:cTn id="134" fill="hold">
                            <p:stCondLst>
                              <p:cond delay="0"/>
                            </p:stCondLst>
                            <p:childTnLst>
                              <p:par>
                                <p:cTn id="135" presetID="2" presetClass="entr" presetSubtype="4" fill="hold" grpId="2" nodeType="clickEffect">
                                  <p:stCondLst>
                                    <p:cond delay="0"/>
                                  </p:stCondLst>
                                  <p:childTnLst>
                                    <p:set>
                                      <p:cBhvr>
                                        <p:cTn id="136" dur="1" fill="hold">
                                          <p:stCondLst>
                                            <p:cond delay="0"/>
                                          </p:stCondLst>
                                        </p:cTn>
                                        <p:tgtEl>
                                          <p:spTgt spid="3">
                                            <p:txEl>
                                              <p:pRg st="0" end="0"/>
                                            </p:txEl>
                                          </p:spTgt>
                                        </p:tgtEl>
                                        <p:attrNameLst>
                                          <p:attrName>style.visibility</p:attrName>
                                        </p:attrNameLst>
                                      </p:cBhvr>
                                      <p:to>
                                        <p:strVal val="visible"/>
                                      </p:to>
                                    </p:set>
                                    <p:anim calcmode="lin" valueType="num">
                                      <p:cBhvr additive="base">
                                        <p:cTn id="13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9" fill="hold">
                      <p:stCondLst>
                        <p:cond delay="indefinite"/>
                      </p:stCondLst>
                      <p:childTnLst>
                        <p:par>
                          <p:cTn id="140" fill="hold">
                            <p:stCondLst>
                              <p:cond delay="0"/>
                            </p:stCondLst>
                            <p:childTnLst>
                              <p:par>
                                <p:cTn id="141" presetID="2" presetClass="entr" presetSubtype="4" fill="hold" grpId="2" nodeType="clickEffect">
                                  <p:stCondLst>
                                    <p:cond delay="0"/>
                                  </p:stCondLst>
                                  <p:childTnLst>
                                    <p:set>
                                      <p:cBhvr>
                                        <p:cTn id="142" dur="1" fill="hold">
                                          <p:stCondLst>
                                            <p:cond delay="0"/>
                                          </p:stCondLst>
                                        </p:cTn>
                                        <p:tgtEl>
                                          <p:spTgt spid="3">
                                            <p:txEl>
                                              <p:pRg st="1" end="1"/>
                                            </p:txEl>
                                          </p:spTgt>
                                        </p:tgtEl>
                                        <p:attrNameLst>
                                          <p:attrName>style.visibility</p:attrName>
                                        </p:attrNameLst>
                                      </p:cBhvr>
                                      <p:to>
                                        <p:strVal val="visible"/>
                                      </p:to>
                                    </p:set>
                                    <p:anim calcmode="lin" valueType="num">
                                      <p:cBhvr additive="base">
                                        <p:cTn id="14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5" fill="hold">
                      <p:stCondLst>
                        <p:cond delay="indefinite"/>
                      </p:stCondLst>
                      <p:childTnLst>
                        <p:par>
                          <p:cTn id="146" fill="hold">
                            <p:stCondLst>
                              <p:cond delay="0"/>
                            </p:stCondLst>
                            <p:childTnLst>
                              <p:par>
                                <p:cTn id="147" presetID="2" presetClass="entr" presetSubtype="4" fill="hold" grpId="2" nodeType="clickEffect">
                                  <p:stCondLst>
                                    <p:cond delay="0"/>
                                  </p:stCondLst>
                                  <p:childTnLst>
                                    <p:set>
                                      <p:cBhvr>
                                        <p:cTn id="148" dur="1" fill="hold">
                                          <p:stCondLst>
                                            <p:cond delay="0"/>
                                          </p:stCondLst>
                                        </p:cTn>
                                        <p:tgtEl>
                                          <p:spTgt spid="3">
                                            <p:txEl>
                                              <p:pRg st="3" end="3"/>
                                            </p:txEl>
                                          </p:spTgt>
                                        </p:tgtEl>
                                        <p:attrNameLst>
                                          <p:attrName>style.visibility</p:attrName>
                                        </p:attrNameLst>
                                      </p:cBhvr>
                                      <p:to>
                                        <p:strVal val="visible"/>
                                      </p:to>
                                    </p:set>
                                    <p:anim calcmode="lin" valueType="num">
                                      <p:cBhvr additive="base">
                                        <p:cTn id="14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5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1" fill="hold">
                      <p:stCondLst>
                        <p:cond delay="indefinite"/>
                      </p:stCondLst>
                      <p:childTnLst>
                        <p:par>
                          <p:cTn id="152" fill="hold">
                            <p:stCondLst>
                              <p:cond delay="0"/>
                            </p:stCondLst>
                            <p:childTnLst>
                              <p:par>
                                <p:cTn id="153" presetID="2" presetClass="entr" presetSubtype="4" fill="hold" grpId="2" nodeType="clickEffect">
                                  <p:stCondLst>
                                    <p:cond delay="0"/>
                                  </p:stCondLst>
                                  <p:childTnLst>
                                    <p:set>
                                      <p:cBhvr>
                                        <p:cTn id="154" dur="1" fill="hold">
                                          <p:stCondLst>
                                            <p:cond delay="0"/>
                                          </p:stCondLst>
                                        </p:cTn>
                                        <p:tgtEl>
                                          <p:spTgt spid="3">
                                            <p:txEl>
                                              <p:pRg st="4" end="4"/>
                                            </p:txEl>
                                          </p:spTgt>
                                        </p:tgtEl>
                                        <p:attrNameLst>
                                          <p:attrName>style.visibility</p:attrName>
                                        </p:attrNameLst>
                                      </p:cBhvr>
                                      <p:to>
                                        <p:strVal val="visible"/>
                                      </p:to>
                                    </p:set>
                                    <p:anim calcmode="lin" valueType="num">
                                      <p:cBhvr additive="base">
                                        <p:cTn id="15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5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7" fill="hold">
                      <p:stCondLst>
                        <p:cond delay="indefinite"/>
                      </p:stCondLst>
                      <p:childTnLst>
                        <p:par>
                          <p:cTn id="158" fill="hold">
                            <p:stCondLst>
                              <p:cond delay="0"/>
                            </p:stCondLst>
                            <p:childTnLst>
                              <p:par>
                                <p:cTn id="159" presetID="2" presetClass="entr" presetSubtype="4" fill="hold" grpId="2" nodeType="clickEffect">
                                  <p:stCondLst>
                                    <p:cond delay="0"/>
                                  </p:stCondLst>
                                  <p:childTnLst>
                                    <p:set>
                                      <p:cBhvr>
                                        <p:cTn id="160" dur="1" fill="hold">
                                          <p:stCondLst>
                                            <p:cond delay="0"/>
                                          </p:stCondLst>
                                        </p:cTn>
                                        <p:tgtEl>
                                          <p:spTgt spid="3">
                                            <p:txEl>
                                              <p:pRg st="5" end="5"/>
                                            </p:txEl>
                                          </p:spTgt>
                                        </p:tgtEl>
                                        <p:attrNameLst>
                                          <p:attrName>style.visibility</p:attrName>
                                        </p:attrNameLst>
                                      </p:cBhvr>
                                      <p:to>
                                        <p:strVal val="visible"/>
                                      </p:to>
                                    </p:set>
                                    <p:anim calcmode="lin" valueType="num">
                                      <p:cBhvr additive="base">
                                        <p:cTn id="16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63" fill="hold">
                      <p:stCondLst>
                        <p:cond delay="indefinite"/>
                      </p:stCondLst>
                      <p:childTnLst>
                        <p:par>
                          <p:cTn id="164" fill="hold">
                            <p:stCondLst>
                              <p:cond delay="0"/>
                            </p:stCondLst>
                            <p:childTnLst>
                              <p:par>
                                <p:cTn id="165" presetID="2" presetClass="entr" presetSubtype="4" fill="hold" grpId="2" nodeType="clickEffect">
                                  <p:stCondLst>
                                    <p:cond delay="0"/>
                                  </p:stCondLst>
                                  <p:childTnLst>
                                    <p:set>
                                      <p:cBhvr>
                                        <p:cTn id="166" dur="1" fill="hold">
                                          <p:stCondLst>
                                            <p:cond delay="0"/>
                                          </p:stCondLst>
                                        </p:cTn>
                                        <p:tgtEl>
                                          <p:spTgt spid="3">
                                            <p:txEl>
                                              <p:pRg st="7" end="7"/>
                                            </p:txEl>
                                          </p:spTgt>
                                        </p:tgtEl>
                                        <p:attrNameLst>
                                          <p:attrName>style.visibility</p:attrName>
                                        </p:attrNameLst>
                                      </p:cBhvr>
                                      <p:to>
                                        <p:strVal val="visible"/>
                                      </p:to>
                                    </p:set>
                                    <p:anim calcmode="lin" valueType="num">
                                      <p:cBhvr additive="base">
                                        <p:cTn id="16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6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69" fill="hold">
                      <p:stCondLst>
                        <p:cond delay="indefinite"/>
                      </p:stCondLst>
                      <p:childTnLst>
                        <p:par>
                          <p:cTn id="170" fill="hold">
                            <p:stCondLst>
                              <p:cond delay="0"/>
                            </p:stCondLst>
                            <p:childTnLst>
                              <p:par>
                                <p:cTn id="171" presetID="2" presetClass="entr" presetSubtype="4" fill="hold" grpId="2" nodeType="clickEffect">
                                  <p:stCondLst>
                                    <p:cond delay="0"/>
                                  </p:stCondLst>
                                  <p:childTnLst>
                                    <p:set>
                                      <p:cBhvr>
                                        <p:cTn id="172" dur="1" fill="hold">
                                          <p:stCondLst>
                                            <p:cond delay="0"/>
                                          </p:stCondLst>
                                        </p:cTn>
                                        <p:tgtEl>
                                          <p:spTgt spid="3">
                                            <p:txEl>
                                              <p:pRg st="9" end="9"/>
                                            </p:txEl>
                                          </p:spTgt>
                                        </p:tgtEl>
                                        <p:attrNameLst>
                                          <p:attrName>style.visibility</p:attrName>
                                        </p:attrNameLst>
                                      </p:cBhvr>
                                      <p:to>
                                        <p:strVal val="visible"/>
                                      </p:to>
                                    </p:set>
                                    <p:anim calcmode="lin" valueType="num">
                                      <p:cBhvr additive="base">
                                        <p:cTn id="17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17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175" fill="hold">
                      <p:stCondLst>
                        <p:cond delay="indefinite"/>
                      </p:stCondLst>
                      <p:childTnLst>
                        <p:par>
                          <p:cTn id="176" fill="hold">
                            <p:stCondLst>
                              <p:cond delay="0"/>
                            </p:stCondLst>
                            <p:childTnLst>
                              <p:par>
                                <p:cTn id="177" presetID="2" presetClass="entr" presetSubtype="4" fill="hold" grpId="2" nodeType="clickEffect">
                                  <p:stCondLst>
                                    <p:cond delay="0"/>
                                  </p:stCondLst>
                                  <p:childTnLst>
                                    <p:set>
                                      <p:cBhvr>
                                        <p:cTn id="178" dur="1" fill="hold">
                                          <p:stCondLst>
                                            <p:cond delay="0"/>
                                          </p:stCondLst>
                                        </p:cTn>
                                        <p:tgtEl>
                                          <p:spTgt spid="3">
                                            <p:txEl>
                                              <p:pRg st="10" end="10"/>
                                            </p:txEl>
                                          </p:spTgt>
                                        </p:tgtEl>
                                        <p:attrNameLst>
                                          <p:attrName>style.visibility</p:attrName>
                                        </p:attrNameLst>
                                      </p:cBhvr>
                                      <p:to>
                                        <p:strVal val="visible"/>
                                      </p:to>
                                    </p:set>
                                    <p:anim calcmode="lin" valueType="num">
                                      <p:cBhvr additive="base">
                                        <p:cTn id="17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18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181" fill="hold">
                      <p:stCondLst>
                        <p:cond delay="indefinite"/>
                      </p:stCondLst>
                      <p:childTnLst>
                        <p:par>
                          <p:cTn id="182" fill="hold">
                            <p:stCondLst>
                              <p:cond delay="0"/>
                            </p:stCondLst>
                            <p:childTnLst>
                              <p:par>
                                <p:cTn id="183" presetID="2" presetClass="entr" presetSubtype="4" fill="hold" grpId="2" nodeType="clickEffect">
                                  <p:stCondLst>
                                    <p:cond delay="0"/>
                                  </p:stCondLst>
                                  <p:childTnLst>
                                    <p:set>
                                      <p:cBhvr>
                                        <p:cTn id="184" dur="1" fill="hold">
                                          <p:stCondLst>
                                            <p:cond delay="0"/>
                                          </p:stCondLst>
                                        </p:cTn>
                                        <p:tgtEl>
                                          <p:spTgt spid="3">
                                            <p:txEl>
                                              <p:pRg st="11" end="11"/>
                                            </p:txEl>
                                          </p:spTgt>
                                        </p:tgtEl>
                                        <p:attrNameLst>
                                          <p:attrName>style.visibility</p:attrName>
                                        </p:attrNameLst>
                                      </p:cBhvr>
                                      <p:to>
                                        <p:strVal val="visible"/>
                                      </p:to>
                                    </p:set>
                                    <p:anim calcmode="lin" valueType="num">
                                      <p:cBhvr additive="base">
                                        <p:cTn id="18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18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187" fill="hold">
                      <p:stCondLst>
                        <p:cond delay="indefinite"/>
                      </p:stCondLst>
                      <p:childTnLst>
                        <p:par>
                          <p:cTn id="188" fill="hold">
                            <p:stCondLst>
                              <p:cond delay="0"/>
                            </p:stCondLst>
                            <p:childTnLst>
                              <p:par>
                                <p:cTn id="189" presetID="2" presetClass="entr" presetSubtype="4" fill="hold" grpId="2" nodeType="clickEffect">
                                  <p:stCondLst>
                                    <p:cond delay="0"/>
                                  </p:stCondLst>
                                  <p:childTnLst>
                                    <p:set>
                                      <p:cBhvr>
                                        <p:cTn id="190" dur="1" fill="hold">
                                          <p:stCondLst>
                                            <p:cond delay="0"/>
                                          </p:stCondLst>
                                        </p:cTn>
                                        <p:tgtEl>
                                          <p:spTgt spid="3">
                                            <p:txEl>
                                              <p:pRg st="13" end="13"/>
                                            </p:txEl>
                                          </p:spTgt>
                                        </p:tgtEl>
                                        <p:attrNameLst>
                                          <p:attrName>style.visibility</p:attrName>
                                        </p:attrNameLst>
                                      </p:cBhvr>
                                      <p:to>
                                        <p:strVal val="visible"/>
                                      </p:to>
                                    </p:set>
                                    <p:anim calcmode="lin" valueType="num">
                                      <p:cBhvr additive="base">
                                        <p:cTn id="191"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192"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193" fill="hold">
                      <p:stCondLst>
                        <p:cond delay="indefinite"/>
                      </p:stCondLst>
                      <p:childTnLst>
                        <p:par>
                          <p:cTn id="194" fill="hold">
                            <p:stCondLst>
                              <p:cond delay="0"/>
                            </p:stCondLst>
                            <p:childTnLst>
                              <p:par>
                                <p:cTn id="195" presetID="2" presetClass="entr" presetSubtype="4" fill="hold" grpId="2" nodeType="clickEffect">
                                  <p:stCondLst>
                                    <p:cond delay="0"/>
                                  </p:stCondLst>
                                  <p:childTnLst>
                                    <p:set>
                                      <p:cBhvr>
                                        <p:cTn id="196" dur="1" fill="hold">
                                          <p:stCondLst>
                                            <p:cond delay="0"/>
                                          </p:stCondLst>
                                        </p:cTn>
                                        <p:tgtEl>
                                          <p:spTgt spid="3">
                                            <p:txEl>
                                              <p:pRg st="14" end="14"/>
                                            </p:txEl>
                                          </p:spTgt>
                                        </p:tgtEl>
                                        <p:attrNameLst>
                                          <p:attrName>style.visibility</p:attrName>
                                        </p:attrNameLst>
                                      </p:cBhvr>
                                      <p:to>
                                        <p:strVal val="visible"/>
                                      </p:to>
                                    </p:set>
                                    <p:anim calcmode="lin" valueType="num">
                                      <p:cBhvr additive="base">
                                        <p:cTn id="197"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198"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199" fill="hold">
                      <p:stCondLst>
                        <p:cond delay="indefinite"/>
                      </p:stCondLst>
                      <p:childTnLst>
                        <p:par>
                          <p:cTn id="200" fill="hold">
                            <p:stCondLst>
                              <p:cond delay="0"/>
                            </p:stCondLst>
                            <p:childTnLst>
                              <p:par>
                                <p:cTn id="201" presetID="2" presetClass="entr" presetSubtype="4" fill="hold" grpId="2" nodeType="clickEffect">
                                  <p:stCondLst>
                                    <p:cond delay="0"/>
                                  </p:stCondLst>
                                  <p:childTnLst>
                                    <p:set>
                                      <p:cBhvr>
                                        <p:cTn id="202" dur="1" fill="hold">
                                          <p:stCondLst>
                                            <p:cond delay="0"/>
                                          </p:stCondLst>
                                        </p:cTn>
                                        <p:tgtEl>
                                          <p:spTgt spid="3">
                                            <p:txEl>
                                              <p:pRg st="15" end="15"/>
                                            </p:txEl>
                                          </p:spTgt>
                                        </p:tgtEl>
                                        <p:attrNameLst>
                                          <p:attrName>style.visibility</p:attrName>
                                        </p:attrNameLst>
                                      </p:cBhvr>
                                      <p:to>
                                        <p:strVal val="visible"/>
                                      </p:to>
                                    </p:set>
                                    <p:anim calcmode="lin" valueType="num">
                                      <p:cBhvr additive="base">
                                        <p:cTn id="203"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204"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205" fill="hold">
                      <p:stCondLst>
                        <p:cond delay="indefinite"/>
                      </p:stCondLst>
                      <p:childTnLst>
                        <p:par>
                          <p:cTn id="206" fill="hold">
                            <p:stCondLst>
                              <p:cond delay="0"/>
                            </p:stCondLst>
                            <p:childTnLst>
                              <p:par>
                                <p:cTn id="207" presetID="2" presetClass="entr" presetSubtype="4" fill="hold" grpId="2" nodeType="clickEffect">
                                  <p:stCondLst>
                                    <p:cond delay="0"/>
                                  </p:stCondLst>
                                  <p:childTnLst>
                                    <p:set>
                                      <p:cBhvr>
                                        <p:cTn id="208" dur="1" fill="hold">
                                          <p:stCondLst>
                                            <p:cond delay="0"/>
                                          </p:stCondLst>
                                        </p:cTn>
                                        <p:tgtEl>
                                          <p:spTgt spid="3">
                                            <p:txEl>
                                              <p:pRg st="16" end="16"/>
                                            </p:txEl>
                                          </p:spTgt>
                                        </p:tgtEl>
                                        <p:attrNameLst>
                                          <p:attrName>style.visibility</p:attrName>
                                        </p:attrNameLst>
                                      </p:cBhvr>
                                      <p:to>
                                        <p:strVal val="visible"/>
                                      </p:to>
                                    </p:set>
                                    <p:anim calcmode="lin" valueType="num">
                                      <p:cBhvr additive="base">
                                        <p:cTn id="209"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210" dur="500" fill="hold"/>
                                        <p:tgtEl>
                                          <p:spTgt spid="3">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build="p"/>
      <p:bldP spid="3" grpId="2"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z="3200" smtClean="0"/>
              <a:t>What is the Role of Management</a:t>
            </a:r>
          </a:p>
        </p:txBody>
      </p:sp>
      <p:sp>
        <p:nvSpPr>
          <p:cNvPr id="6147" name="Rectangle 3"/>
          <p:cNvSpPr>
            <a:spLocks noGrp="1" noChangeArrowheads="1"/>
          </p:cNvSpPr>
          <p:nvPr>
            <p:ph type="body" idx="1"/>
          </p:nvPr>
        </p:nvSpPr>
        <p:spPr/>
        <p:txBody>
          <a:bodyPr/>
          <a:lstStyle/>
          <a:p>
            <a:pPr eaLnBrk="1" hangingPunct="1"/>
            <a:r>
              <a:rPr lang="en-US" sz="3600" i="1" smtClean="0">
                <a:solidFill>
                  <a:schemeClr val="bg2"/>
                </a:solidFill>
              </a:rPr>
              <a:t>What is the responsibility of Management?  and to Whom?</a:t>
            </a:r>
          </a:p>
          <a:p>
            <a:pPr eaLnBrk="1" hangingPunct="1">
              <a:buFont typeface="Wingdings" pitchFamily="2" charset="2"/>
              <a:buNone/>
            </a:pPr>
            <a:endParaRPr lang="en-US" smtClean="0"/>
          </a:p>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blinds(horizontal)">
                                      <p:cBhvr>
                                        <p:cTn id="7" dur="1000"/>
                                        <p:tgtEl>
                                          <p:spTgt spid="614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147">
                                            <p:txEl>
                                              <p:pRg st="0" end="0"/>
                                            </p:txEl>
                                          </p:spTgt>
                                        </p:tgtEl>
                                        <p:attrNameLst>
                                          <p:attrName>style.visibility</p:attrName>
                                        </p:attrNameLst>
                                      </p:cBhvr>
                                      <p:to>
                                        <p:strVal val="visible"/>
                                      </p:to>
                                    </p:set>
                                    <p:animEffect transition="in" filter="blinds(horizontal)">
                                      <p:cBhvr>
                                        <p:cTn id="12" dur="1000"/>
                                        <p:tgtEl>
                                          <p:spTgt spid="61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z="3600" dirty="0" smtClean="0"/>
              <a:t>What is the Role of Management</a:t>
            </a:r>
          </a:p>
        </p:txBody>
      </p:sp>
      <p:sp>
        <p:nvSpPr>
          <p:cNvPr id="7171" name="Rectangle 3"/>
          <p:cNvSpPr>
            <a:spLocks noGrp="1" noChangeArrowheads="1"/>
          </p:cNvSpPr>
          <p:nvPr>
            <p:ph type="body" idx="1"/>
          </p:nvPr>
        </p:nvSpPr>
        <p:spPr/>
        <p:txBody>
          <a:bodyPr/>
          <a:lstStyle/>
          <a:p>
            <a:pPr eaLnBrk="1" hangingPunct="1">
              <a:lnSpc>
                <a:spcPct val="80000"/>
              </a:lnSpc>
            </a:pPr>
            <a:r>
              <a:rPr lang="en-US" sz="2400" dirty="0" smtClean="0"/>
              <a:t>Management is seen as Economic Actors </a:t>
            </a:r>
          </a:p>
          <a:p>
            <a:pPr lvl="1" eaLnBrk="1" hangingPunct="1">
              <a:lnSpc>
                <a:spcPct val="80000"/>
              </a:lnSpc>
            </a:pPr>
            <a:r>
              <a:rPr lang="en-US" sz="2000" dirty="0" smtClean="0"/>
              <a:t>You are “Agents” of the Shareholders</a:t>
            </a:r>
          </a:p>
          <a:p>
            <a:pPr lvl="1" eaLnBrk="1" hangingPunct="1">
              <a:lnSpc>
                <a:spcPct val="80000"/>
              </a:lnSpc>
            </a:pPr>
            <a:r>
              <a:rPr lang="en-US" sz="2000" dirty="0" smtClean="0"/>
              <a:t>You employ assets in order to derive the greatest return</a:t>
            </a:r>
          </a:p>
          <a:p>
            <a:pPr lvl="1" eaLnBrk="1" hangingPunct="1">
              <a:lnSpc>
                <a:spcPct val="80000"/>
              </a:lnSpc>
            </a:pPr>
            <a:r>
              <a:rPr lang="en-US" sz="2000" dirty="0" smtClean="0"/>
              <a:t>You implement sound economic decisions that improve the financial position of the organization</a:t>
            </a:r>
          </a:p>
          <a:p>
            <a:pPr lvl="1" eaLnBrk="1" hangingPunct="1">
              <a:lnSpc>
                <a:spcPct val="80000"/>
              </a:lnSpc>
            </a:pPr>
            <a:r>
              <a:rPr lang="en-US" sz="2000" dirty="0" smtClean="0"/>
              <a:t>You operate an organization with the </a:t>
            </a:r>
            <a:r>
              <a:rPr lang="en-US" sz="2000" dirty="0" smtClean="0"/>
              <a:t>Shareholders </a:t>
            </a:r>
            <a:r>
              <a:rPr lang="en-US" sz="2000" dirty="0" smtClean="0"/>
              <a:t>interests in mind</a:t>
            </a:r>
          </a:p>
          <a:p>
            <a:pPr eaLnBrk="1" hangingPunct="1">
              <a:lnSpc>
                <a:spcPct val="80000"/>
              </a:lnSpc>
            </a:pPr>
            <a:endParaRPr lang="en-US" sz="2400" dirty="0" smtClean="0"/>
          </a:p>
          <a:p>
            <a:pPr eaLnBrk="1" hangingPunct="1">
              <a:lnSpc>
                <a:spcPct val="80000"/>
              </a:lnSpc>
            </a:pPr>
            <a:r>
              <a:rPr lang="en-US" sz="2400" dirty="0" smtClean="0"/>
              <a:t>Management also acts as Trustees and Public Servants</a:t>
            </a:r>
          </a:p>
          <a:p>
            <a:pPr lvl="1" eaLnBrk="1" hangingPunct="1">
              <a:lnSpc>
                <a:spcPct val="80000"/>
              </a:lnSpc>
            </a:pPr>
            <a:r>
              <a:rPr lang="en-US" sz="2000" dirty="0" smtClean="0"/>
              <a:t>You must prudently manage the firms assets</a:t>
            </a:r>
          </a:p>
          <a:p>
            <a:pPr lvl="1" eaLnBrk="1" hangingPunct="1">
              <a:lnSpc>
                <a:spcPct val="80000"/>
              </a:lnSpc>
            </a:pPr>
            <a:r>
              <a:rPr lang="en-US" sz="2000" dirty="0" smtClean="0"/>
              <a:t>You also balance the interests of </a:t>
            </a:r>
            <a:r>
              <a:rPr lang="en-US" sz="2000" dirty="0" smtClean="0"/>
              <a:t>Stakeholders </a:t>
            </a:r>
            <a:r>
              <a:rPr lang="en-US" sz="2000" dirty="0" smtClean="0"/>
              <a:t>(Employees, Suppliers, Investors, Customers, Government, Society) </a:t>
            </a:r>
          </a:p>
          <a:p>
            <a:pPr lvl="1" eaLnBrk="1" hangingPunct="1">
              <a:lnSpc>
                <a:spcPct val="80000"/>
              </a:lnSpc>
            </a:pPr>
            <a:r>
              <a:rPr lang="en-US" sz="2000" dirty="0" smtClean="0"/>
              <a:t>You are Corporate Citizens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linds(horizontal)">
                                      <p:cBhvr>
                                        <p:cTn id="7" dur="10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blinds(horizontal)">
                                      <p:cBhvr>
                                        <p:cTn id="12" dur="1000"/>
                                        <p:tgtEl>
                                          <p:spTgt spid="71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blinds(horizontal)">
                                      <p:cBhvr>
                                        <p:cTn id="17" dur="1000"/>
                                        <p:tgtEl>
                                          <p:spTgt spid="71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blinds(horizontal)">
                                      <p:cBhvr>
                                        <p:cTn id="22" dur="1000"/>
                                        <p:tgtEl>
                                          <p:spTgt spid="717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7171">
                                            <p:txEl>
                                              <p:pRg st="4" end="4"/>
                                            </p:txEl>
                                          </p:spTgt>
                                        </p:tgtEl>
                                        <p:attrNameLst>
                                          <p:attrName>style.visibility</p:attrName>
                                        </p:attrNameLst>
                                      </p:cBhvr>
                                      <p:to>
                                        <p:strVal val="visible"/>
                                      </p:to>
                                    </p:set>
                                    <p:animEffect transition="in" filter="blinds(horizontal)">
                                      <p:cBhvr>
                                        <p:cTn id="27" dur="1000"/>
                                        <p:tgtEl>
                                          <p:spTgt spid="717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7171">
                                            <p:txEl>
                                              <p:pRg st="6" end="6"/>
                                            </p:txEl>
                                          </p:spTgt>
                                        </p:tgtEl>
                                        <p:attrNameLst>
                                          <p:attrName>style.visibility</p:attrName>
                                        </p:attrNameLst>
                                      </p:cBhvr>
                                      <p:to>
                                        <p:strVal val="visible"/>
                                      </p:to>
                                    </p:set>
                                    <p:animEffect transition="in" filter="blinds(horizontal)">
                                      <p:cBhvr>
                                        <p:cTn id="32" dur="1000"/>
                                        <p:tgtEl>
                                          <p:spTgt spid="7171">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7171">
                                            <p:txEl>
                                              <p:pRg st="7" end="7"/>
                                            </p:txEl>
                                          </p:spTgt>
                                        </p:tgtEl>
                                        <p:attrNameLst>
                                          <p:attrName>style.visibility</p:attrName>
                                        </p:attrNameLst>
                                      </p:cBhvr>
                                      <p:to>
                                        <p:strVal val="visible"/>
                                      </p:to>
                                    </p:set>
                                    <p:animEffect transition="in" filter="blinds(horizontal)">
                                      <p:cBhvr>
                                        <p:cTn id="37" dur="1000"/>
                                        <p:tgtEl>
                                          <p:spTgt spid="7171">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7171">
                                            <p:txEl>
                                              <p:pRg st="8" end="8"/>
                                            </p:txEl>
                                          </p:spTgt>
                                        </p:tgtEl>
                                        <p:attrNameLst>
                                          <p:attrName>style.visibility</p:attrName>
                                        </p:attrNameLst>
                                      </p:cBhvr>
                                      <p:to>
                                        <p:strVal val="visible"/>
                                      </p:to>
                                    </p:set>
                                    <p:animEffect transition="in" filter="blinds(horizontal)">
                                      <p:cBhvr>
                                        <p:cTn id="42" dur="1000"/>
                                        <p:tgtEl>
                                          <p:spTgt spid="7171">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7171">
                                            <p:txEl>
                                              <p:pRg st="9" end="9"/>
                                            </p:txEl>
                                          </p:spTgt>
                                        </p:tgtEl>
                                        <p:attrNameLst>
                                          <p:attrName>style.visibility</p:attrName>
                                        </p:attrNameLst>
                                      </p:cBhvr>
                                      <p:to>
                                        <p:strVal val="visible"/>
                                      </p:to>
                                    </p:set>
                                    <p:animEffect transition="in" filter="blinds(horizontal)">
                                      <p:cBhvr>
                                        <p:cTn id="47" dur="1000"/>
                                        <p:tgtEl>
                                          <p:spTgt spid="717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z="3200" dirty="0" smtClean="0"/>
              <a:t>Let’s look at the “Integrated Approach”</a:t>
            </a:r>
          </a:p>
        </p:txBody>
      </p:sp>
      <p:sp>
        <p:nvSpPr>
          <p:cNvPr id="9219" name="Rectangle 3"/>
          <p:cNvSpPr>
            <a:spLocks noGrp="1" noChangeArrowheads="1"/>
          </p:cNvSpPr>
          <p:nvPr>
            <p:ph type="body" idx="1"/>
          </p:nvPr>
        </p:nvSpPr>
        <p:spPr>
          <a:xfrm>
            <a:off x="457200" y="1981200"/>
            <a:ext cx="8229600" cy="4343400"/>
          </a:xfrm>
        </p:spPr>
        <p:txBody>
          <a:bodyPr/>
          <a:lstStyle/>
          <a:p>
            <a:pPr eaLnBrk="1" hangingPunct="1">
              <a:lnSpc>
                <a:spcPct val="80000"/>
              </a:lnSpc>
            </a:pPr>
            <a:r>
              <a:rPr lang="en-US" sz="2000" dirty="0" smtClean="0"/>
              <a:t>Management decisions should integrate the following three      elements coined (ELM);</a:t>
            </a:r>
          </a:p>
          <a:p>
            <a:pPr lvl="1" eaLnBrk="1" hangingPunct="1">
              <a:lnSpc>
                <a:spcPct val="80000"/>
              </a:lnSpc>
            </a:pPr>
            <a:endParaRPr lang="en-US" sz="1800" dirty="0" smtClean="0"/>
          </a:p>
          <a:p>
            <a:pPr lvl="1" eaLnBrk="1" hangingPunct="1">
              <a:lnSpc>
                <a:spcPct val="80000"/>
              </a:lnSpc>
            </a:pPr>
            <a:r>
              <a:rPr lang="en-US" sz="1800" dirty="0" smtClean="0"/>
              <a:t>An Economic Element – Typically </a:t>
            </a:r>
            <a:r>
              <a:rPr lang="en-US" sz="1800" dirty="0" smtClean="0"/>
              <a:t>addressed in Strategy courses</a:t>
            </a:r>
          </a:p>
          <a:p>
            <a:pPr lvl="1" eaLnBrk="1" hangingPunct="1">
              <a:lnSpc>
                <a:spcPct val="80000"/>
              </a:lnSpc>
            </a:pPr>
            <a:r>
              <a:rPr lang="en-US" sz="1800" dirty="0" smtClean="0"/>
              <a:t>A Legal Element– </a:t>
            </a:r>
            <a:r>
              <a:rPr lang="en-US" sz="1800" dirty="0" smtClean="0"/>
              <a:t>Studied in Law </a:t>
            </a:r>
            <a:r>
              <a:rPr lang="en-US" sz="1800" dirty="0" smtClean="0"/>
              <a:t>courses and</a:t>
            </a:r>
            <a:endParaRPr lang="en-US" sz="1800" dirty="0" smtClean="0"/>
          </a:p>
          <a:p>
            <a:pPr lvl="1" eaLnBrk="1" hangingPunct="1">
              <a:lnSpc>
                <a:spcPct val="80000"/>
              </a:lnSpc>
            </a:pPr>
            <a:r>
              <a:rPr lang="en-US" sz="1800" dirty="0" smtClean="0"/>
              <a:t>A Moral Element </a:t>
            </a:r>
            <a:r>
              <a:rPr lang="en-US" sz="1800" dirty="0" smtClean="0"/>
              <a:t>– </a:t>
            </a:r>
            <a:r>
              <a:rPr lang="en-US" sz="1800" dirty="0" smtClean="0"/>
              <a:t>Expanded </a:t>
            </a:r>
            <a:r>
              <a:rPr lang="en-US" sz="1800" dirty="0" smtClean="0"/>
              <a:t>upon in this course </a:t>
            </a:r>
          </a:p>
          <a:p>
            <a:pPr eaLnBrk="1" hangingPunct="1">
              <a:lnSpc>
                <a:spcPct val="80000"/>
              </a:lnSpc>
            </a:pPr>
            <a:endParaRPr lang="en-US" sz="2000" dirty="0" smtClean="0"/>
          </a:p>
          <a:p>
            <a:pPr eaLnBrk="1" hangingPunct="1">
              <a:lnSpc>
                <a:spcPct val="80000"/>
              </a:lnSpc>
            </a:pPr>
            <a:r>
              <a:rPr lang="en-US" sz="2000" dirty="0" smtClean="0"/>
              <a:t>The </a:t>
            </a:r>
            <a:r>
              <a:rPr lang="en-US" sz="2000" dirty="0" smtClean="0"/>
              <a:t>above </a:t>
            </a:r>
            <a:r>
              <a:rPr lang="en-US" sz="2000" dirty="0" smtClean="0"/>
              <a:t>3 e</a:t>
            </a:r>
            <a:r>
              <a:rPr lang="en-US" sz="2000" dirty="0" smtClean="0"/>
              <a:t>lements </a:t>
            </a:r>
            <a:r>
              <a:rPr lang="en-US" sz="2000" dirty="0" smtClean="0"/>
              <a:t>“must be balanced” when making decisions – proper weight should be attributed to each element (Tension often exists between these elements) </a:t>
            </a:r>
          </a:p>
          <a:p>
            <a:pPr eaLnBrk="1" hangingPunct="1">
              <a:lnSpc>
                <a:spcPct val="80000"/>
              </a:lnSpc>
            </a:pPr>
            <a:endParaRPr lang="en-US" sz="2000" i="1" dirty="0" smtClean="0"/>
          </a:p>
          <a:p>
            <a:pPr eaLnBrk="1" hangingPunct="1">
              <a:lnSpc>
                <a:spcPct val="80000"/>
              </a:lnSpc>
              <a:buFont typeface="Wingdings" pitchFamily="2" charset="2"/>
              <a:buNone/>
            </a:pPr>
            <a:r>
              <a:rPr lang="en-US" sz="2000" i="1" dirty="0" smtClean="0"/>
              <a:t>	</a:t>
            </a:r>
            <a:r>
              <a:rPr lang="en-US" sz="2000" i="1" dirty="0" smtClean="0">
                <a:solidFill>
                  <a:schemeClr val="bg2"/>
                </a:solidFill>
              </a:rPr>
              <a:t>The outcome of a management decision should be </a:t>
            </a:r>
            <a:r>
              <a:rPr lang="en-US" sz="2000" i="1" dirty="0" smtClean="0">
                <a:solidFill>
                  <a:schemeClr val="bg2"/>
                </a:solidFill>
              </a:rPr>
              <a:t>“an </a:t>
            </a:r>
            <a:r>
              <a:rPr lang="en-US" sz="2000" i="1" dirty="0" smtClean="0">
                <a:solidFill>
                  <a:schemeClr val="bg2"/>
                </a:solidFill>
              </a:rPr>
              <a:t>ethically defensible </a:t>
            </a:r>
            <a:r>
              <a:rPr lang="en-US" sz="2000" i="1" dirty="0" smtClean="0">
                <a:solidFill>
                  <a:schemeClr val="bg2"/>
                </a:solidFill>
              </a:rPr>
              <a:t>decision” </a:t>
            </a:r>
            <a:r>
              <a:rPr lang="en-US" sz="2000" i="1" dirty="0" smtClean="0">
                <a:solidFill>
                  <a:schemeClr val="bg2"/>
                </a:solidFill>
              </a:rPr>
              <a:t>that is both </a:t>
            </a:r>
            <a:r>
              <a:rPr lang="en-US" sz="2000" i="1" u="sng" dirty="0" smtClean="0">
                <a:solidFill>
                  <a:schemeClr val="bg2"/>
                </a:solidFill>
              </a:rPr>
              <a:t>economically feasible</a:t>
            </a:r>
            <a:r>
              <a:rPr lang="en-US" sz="2000" i="1" dirty="0" smtClean="0">
                <a:solidFill>
                  <a:schemeClr val="bg2"/>
                </a:solidFill>
              </a:rPr>
              <a:t> while meeting the company’s </a:t>
            </a:r>
            <a:r>
              <a:rPr lang="en-US" sz="2000" i="1" u="sng" dirty="0" smtClean="0">
                <a:solidFill>
                  <a:schemeClr val="bg2"/>
                </a:solidFill>
              </a:rPr>
              <a:t>legal</a:t>
            </a:r>
            <a:r>
              <a:rPr lang="en-US" sz="2000" i="1" dirty="0" smtClean="0">
                <a:solidFill>
                  <a:schemeClr val="bg2"/>
                </a:solidFill>
              </a:rPr>
              <a:t> and </a:t>
            </a:r>
            <a:r>
              <a:rPr lang="en-US" sz="2000" i="1" u="sng" dirty="0" smtClean="0">
                <a:solidFill>
                  <a:schemeClr val="bg2"/>
                </a:solidFill>
              </a:rPr>
              <a:t>moral obligation</a:t>
            </a:r>
            <a:r>
              <a:rPr lang="en-US" sz="2000" i="1" u="sng"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blinds(horizontal)">
                                      <p:cBhvr>
                                        <p:cTn id="7" dur="1000"/>
                                        <p:tgtEl>
                                          <p:spTgt spid="921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Effect transition="in" filter="blinds(horizontal)">
                                      <p:cBhvr>
                                        <p:cTn id="12" dur="1000"/>
                                        <p:tgtEl>
                                          <p:spTgt spid="92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9219">
                                            <p:txEl>
                                              <p:pRg st="2" end="2"/>
                                            </p:txEl>
                                          </p:spTgt>
                                        </p:tgtEl>
                                        <p:attrNameLst>
                                          <p:attrName>style.visibility</p:attrName>
                                        </p:attrNameLst>
                                      </p:cBhvr>
                                      <p:to>
                                        <p:strVal val="visible"/>
                                      </p:to>
                                    </p:set>
                                    <p:animEffect transition="in" filter="blinds(horizontal)">
                                      <p:cBhvr>
                                        <p:cTn id="17" dur="1000"/>
                                        <p:tgtEl>
                                          <p:spTgt spid="92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9219">
                                            <p:txEl>
                                              <p:pRg st="3" end="3"/>
                                            </p:txEl>
                                          </p:spTgt>
                                        </p:tgtEl>
                                        <p:attrNameLst>
                                          <p:attrName>style.visibility</p:attrName>
                                        </p:attrNameLst>
                                      </p:cBhvr>
                                      <p:to>
                                        <p:strVal val="visible"/>
                                      </p:to>
                                    </p:set>
                                    <p:animEffect transition="in" filter="blinds(horizontal)">
                                      <p:cBhvr>
                                        <p:cTn id="22" dur="1000"/>
                                        <p:tgtEl>
                                          <p:spTgt spid="92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9219">
                                            <p:txEl>
                                              <p:pRg st="4" end="4"/>
                                            </p:txEl>
                                          </p:spTgt>
                                        </p:tgtEl>
                                        <p:attrNameLst>
                                          <p:attrName>style.visibility</p:attrName>
                                        </p:attrNameLst>
                                      </p:cBhvr>
                                      <p:to>
                                        <p:strVal val="visible"/>
                                      </p:to>
                                    </p:set>
                                    <p:animEffect transition="in" filter="blinds(horizontal)">
                                      <p:cBhvr>
                                        <p:cTn id="27" dur="1000"/>
                                        <p:tgtEl>
                                          <p:spTgt spid="921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9219">
                                            <p:txEl>
                                              <p:pRg st="6" end="6"/>
                                            </p:txEl>
                                          </p:spTgt>
                                        </p:tgtEl>
                                        <p:attrNameLst>
                                          <p:attrName>style.visibility</p:attrName>
                                        </p:attrNameLst>
                                      </p:cBhvr>
                                      <p:to>
                                        <p:strVal val="visible"/>
                                      </p:to>
                                    </p:set>
                                    <p:animEffect transition="in" filter="blinds(horizontal)">
                                      <p:cBhvr>
                                        <p:cTn id="32" dur="1000"/>
                                        <p:tgtEl>
                                          <p:spTgt spid="921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9219">
                                            <p:txEl>
                                              <p:pRg st="8" end="8"/>
                                            </p:txEl>
                                          </p:spTgt>
                                        </p:tgtEl>
                                        <p:attrNameLst>
                                          <p:attrName>style.visibility</p:attrName>
                                        </p:attrNameLst>
                                      </p:cBhvr>
                                      <p:to>
                                        <p:strVal val="visible"/>
                                      </p:to>
                                    </p:set>
                                    <p:animEffect transition="in" filter="blinds(horizontal)">
                                      <p:cBhvr>
                                        <p:cTn id="37" dur="1000"/>
                                        <p:tgtEl>
                                          <p:spTgt spid="921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3"/>
          <p:cNvSpPr>
            <a:spLocks noChangeArrowheads="1"/>
          </p:cNvSpPr>
          <p:nvPr/>
        </p:nvSpPr>
        <p:spPr bwMode="auto">
          <a:xfrm>
            <a:off x="3733800" y="5105400"/>
            <a:ext cx="1066800" cy="304800"/>
          </a:xfrm>
          <a:prstGeom prst="rect">
            <a:avLst/>
          </a:prstGeom>
          <a:solidFill>
            <a:schemeClr val="accent1"/>
          </a:solidFill>
          <a:ln w="9525">
            <a:solidFill>
              <a:schemeClr val="tx1"/>
            </a:solidFill>
            <a:miter lim="800000"/>
            <a:headEnd/>
            <a:tailEnd/>
          </a:ln>
        </p:spPr>
        <p:txBody>
          <a:bodyPr wrap="none" anchor="ctr"/>
          <a:lstStyle/>
          <a:p>
            <a:pPr eaLnBrk="0" hangingPunct="0"/>
            <a:endParaRPr lang="en-US"/>
          </a:p>
        </p:txBody>
      </p:sp>
      <p:pic>
        <p:nvPicPr>
          <p:cNvPr id="9219" name="Picture 12"/>
          <p:cNvPicPr>
            <a:picLocks noChangeAspect="1" noChangeArrowheads="1"/>
          </p:cNvPicPr>
          <p:nvPr/>
        </p:nvPicPr>
        <p:blipFill>
          <a:blip r:embed="rId2" cstate="print"/>
          <a:srcRect/>
          <a:stretch>
            <a:fillRect/>
          </a:stretch>
        </p:blipFill>
        <p:spPr bwMode="auto">
          <a:xfrm>
            <a:off x="228600" y="1447800"/>
            <a:ext cx="7772400" cy="4038600"/>
          </a:xfrm>
          <a:prstGeom prst="rect">
            <a:avLst/>
          </a:prstGeom>
          <a:noFill/>
          <a:ln w="9525">
            <a:noFill/>
            <a:miter lim="800000"/>
            <a:headEnd/>
            <a:tailEnd/>
          </a:ln>
        </p:spPr>
      </p:pic>
      <p:sp>
        <p:nvSpPr>
          <p:cNvPr id="9220" name="Title 1"/>
          <p:cNvSpPr>
            <a:spLocks/>
          </p:cNvSpPr>
          <p:nvPr/>
        </p:nvSpPr>
        <p:spPr bwMode="auto">
          <a:xfrm>
            <a:off x="1752600" y="685800"/>
            <a:ext cx="6096000" cy="533400"/>
          </a:xfrm>
          <a:prstGeom prst="rect">
            <a:avLst/>
          </a:prstGeom>
          <a:noFill/>
          <a:ln w="9525">
            <a:noFill/>
            <a:miter lim="800000"/>
            <a:headEnd/>
            <a:tailEnd/>
          </a:ln>
        </p:spPr>
        <p:txBody>
          <a:bodyPr anchor="ctr"/>
          <a:lstStyle/>
          <a:p>
            <a:r>
              <a:rPr lang="en-CA" sz="4400"/>
              <a:t>The Civil Learning Tool</a:t>
            </a:r>
          </a:p>
        </p:txBody>
      </p:sp>
      <p:sp>
        <p:nvSpPr>
          <p:cNvPr id="9221" name="Text Box 14"/>
          <p:cNvSpPr txBox="1">
            <a:spLocks noChangeArrowheads="1"/>
          </p:cNvSpPr>
          <p:nvPr/>
        </p:nvSpPr>
        <p:spPr bwMode="auto">
          <a:xfrm>
            <a:off x="7315200" y="1295400"/>
            <a:ext cx="1676400" cy="366713"/>
          </a:xfrm>
          <a:prstGeom prst="rect">
            <a:avLst/>
          </a:prstGeom>
          <a:noFill/>
          <a:ln w="9525">
            <a:noFill/>
            <a:miter lim="800000"/>
            <a:headEnd/>
            <a:tailEnd/>
          </a:ln>
        </p:spPr>
        <p:txBody>
          <a:bodyPr>
            <a:spAutoFit/>
          </a:bodyPr>
          <a:lstStyle/>
          <a:p>
            <a:pPr eaLnBrk="0" hangingPunct="0"/>
            <a:endParaRPr lang="en-CA"/>
          </a:p>
        </p:txBody>
      </p:sp>
      <p:sp>
        <p:nvSpPr>
          <p:cNvPr id="9222" name="Text Box 15"/>
          <p:cNvSpPr txBox="1">
            <a:spLocks noChangeArrowheads="1"/>
          </p:cNvSpPr>
          <p:nvPr/>
        </p:nvSpPr>
        <p:spPr bwMode="auto">
          <a:xfrm>
            <a:off x="6934200" y="1295400"/>
            <a:ext cx="2209800" cy="701675"/>
          </a:xfrm>
          <a:prstGeom prst="rect">
            <a:avLst/>
          </a:prstGeom>
          <a:noFill/>
          <a:ln w="9525">
            <a:noFill/>
            <a:miter lim="800000"/>
            <a:headEnd/>
            <a:tailEnd/>
          </a:ln>
        </p:spPr>
        <p:txBody>
          <a:bodyPr>
            <a:spAutoFit/>
          </a:bodyPr>
          <a:lstStyle/>
          <a:p>
            <a:pPr eaLnBrk="0" hangingPunct="0"/>
            <a:r>
              <a:rPr lang="en-US" sz="1000" b="1"/>
              <a:t>Companies need to stay abreast</a:t>
            </a:r>
          </a:p>
          <a:p>
            <a:pPr eaLnBrk="0" hangingPunct="0"/>
            <a:r>
              <a:rPr lang="en-US" sz="1000" b="1"/>
              <a:t>of the Public’s evolving ideas about corporate roles and responsibilities</a:t>
            </a:r>
          </a:p>
        </p:txBody>
      </p:sp>
      <p:sp>
        <p:nvSpPr>
          <p:cNvPr id="9223" name="Text Box 16"/>
          <p:cNvSpPr txBox="1">
            <a:spLocks noChangeArrowheads="1"/>
          </p:cNvSpPr>
          <p:nvPr/>
        </p:nvSpPr>
        <p:spPr bwMode="auto">
          <a:xfrm>
            <a:off x="571500" y="3302000"/>
            <a:ext cx="1077913" cy="581025"/>
          </a:xfrm>
          <a:prstGeom prst="rect">
            <a:avLst/>
          </a:prstGeom>
          <a:noFill/>
          <a:ln w="9525">
            <a:noFill/>
            <a:miter lim="800000"/>
            <a:headEnd/>
            <a:tailEnd/>
          </a:ln>
        </p:spPr>
        <p:txBody>
          <a:bodyPr wrap="none">
            <a:spAutoFit/>
          </a:bodyPr>
          <a:lstStyle/>
          <a:p>
            <a:pPr eaLnBrk="0" hangingPunct="0"/>
            <a:r>
              <a:rPr lang="en-US" sz="800" b="1" i="1"/>
              <a:t>A problem that </a:t>
            </a:r>
          </a:p>
          <a:p>
            <a:pPr eaLnBrk="0" hangingPunct="0"/>
            <a:r>
              <a:rPr lang="en-US" sz="800" b="1" i="1"/>
              <a:t>cannot be swatted</a:t>
            </a:r>
          </a:p>
          <a:p>
            <a:pPr eaLnBrk="0" hangingPunct="0"/>
            <a:r>
              <a:rPr lang="en-US" sz="800" b="1" i="1"/>
              <a:t> away defensively </a:t>
            </a:r>
          </a:p>
          <a:p>
            <a:pPr eaLnBrk="0" hangingPunct="0"/>
            <a:r>
              <a:rPr lang="en-US" sz="800" b="1" i="1"/>
              <a:t>or by compliance</a:t>
            </a:r>
          </a:p>
        </p:txBody>
      </p:sp>
      <p:sp>
        <p:nvSpPr>
          <p:cNvPr id="9224" name="Text Box 17"/>
          <p:cNvSpPr txBox="1">
            <a:spLocks noChangeArrowheads="1"/>
          </p:cNvSpPr>
          <p:nvPr/>
        </p:nvSpPr>
        <p:spPr bwMode="auto">
          <a:xfrm>
            <a:off x="495300" y="4724400"/>
            <a:ext cx="1027113" cy="336550"/>
          </a:xfrm>
          <a:prstGeom prst="rect">
            <a:avLst/>
          </a:prstGeom>
          <a:noFill/>
          <a:ln w="9525">
            <a:noFill/>
            <a:miter lim="800000"/>
            <a:headEnd/>
            <a:tailEnd/>
          </a:ln>
        </p:spPr>
        <p:txBody>
          <a:bodyPr wrap="none">
            <a:spAutoFit/>
          </a:bodyPr>
          <a:lstStyle/>
          <a:p>
            <a:pPr eaLnBrk="0" hangingPunct="0"/>
            <a:r>
              <a:rPr lang="en-US" sz="800" b="1" i="1"/>
              <a:t>It didn’t happen.</a:t>
            </a:r>
          </a:p>
          <a:p>
            <a:pPr eaLnBrk="0" hangingPunct="0"/>
            <a:r>
              <a:rPr lang="en-US" sz="800" b="1" i="1"/>
              <a:t>It wasn’t our fault</a:t>
            </a:r>
          </a:p>
        </p:txBody>
      </p:sp>
      <p:sp>
        <p:nvSpPr>
          <p:cNvPr id="9225" name="Text Box 18"/>
          <p:cNvSpPr txBox="1">
            <a:spLocks noChangeArrowheads="1"/>
          </p:cNvSpPr>
          <p:nvPr/>
        </p:nvSpPr>
        <p:spPr bwMode="auto">
          <a:xfrm>
            <a:off x="552450" y="2505075"/>
            <a:ext cx="1228725" cy="703263"/>
          </a:xfrm>
          <a:prstGeom prst="rect">
            <a:avLst/>
          </a:prstGeom>
          <a:noFill/>
          <a:ln w="9525">
            <a:noFill/>
            <a:miter lim="800000"/>
            <a:headEnd/>
            <a:tailEnd/>
          </a:ln>
        </p:spPr>
        <p:txBody>
          <a:bodyPr wrap="none">
            <a:spAutoFit/>
          </a:bodyPr>
          <a:lstStyle/>
          <a:p>
            <a:pPr eaLnBrk="0" hangingPunct="0"/>
            <a:r>
              <a:rPr lang="en-US" sz="800" b="1" i="1" dirty="0"/>
              <a:t>Realigning its </a:t>
            </a:r>
          </a:p>
          <a:p>
            <a:pPr eaLnBrk="0" hangingPunct="0"/>
            <a:r>
              <a:rPr lang="en-US" sz="800" b="1" i="1" dirty="0"/>
              <a:t>strategy to </a:t>
            </a:r>
          </a:p>
          <a:p>
            <a:pPr eaLnBrk="0" hangingPunct="0"/>
            <a:r>
              <a:rPr lang="en-US" sz="800" b="1" i="1" dirty="0"/>
              <a:t>responsible business</a:t>
            </a:r>
          </a:p>
          <a:p>
            <a:pPr eaLnBrk="0" hangingPunct="0"/>
            <a:r>
              <a:rPr lang="en-US" sz="800" b="1" i="1" dirty="0"/>
              <a:t>practice = leg up </a:t>
            </a:r>
          </a:p>
          <a:p>
            <a:pPr eaLnBrk="0" hangingPunct="0"/>
            <a:r>
              <a:rPr lang="en-US" sz="800" b="1" i="1" dirty="0"/>
              <a:t>on competition</a:t>
            </a:r>
          </a:p>
        </p:txBody>
      </p:sp>
      <p:sp>
        <p:nvSpPr>
          <p:cNvPr id="9226" name="Text Box 19"/>
          <p:cNvSpPr txBox="1">
            <a:spLocks noChangeArrowheads="1"/>
          </p:cNvSpPr>
          <p:nvPr/>
        </p:nvSpPr>
        <p:spPr bwMode="auto">
          <a:xfrm>
            <a:off x="457200" y="4010025"/>
            <a:ext cx="1271588" cy="703263"/>
          </a:xfrm>
          <a:prstGeom prst="rect">
            <a:avLst/>
          </a:prstGeom>
          <a:noFill/>
          <a:ln w="9525">
            <a:noFill/>
            <a:miter lim="800000"/>
            <a:headEnd/>
            <a:tailEnd/>
          </a:ln>
        </p:spPr>
        <p:txBody>
          <a:bodyPr wrap="none">
            <a:spAutoFit/>
          </a:bodyPr>
          <a:lstStyle/>
          <a:p>
            <a:pPr eaLnBrk="0" hangingPunct="0"/>
            <a:r>
              <a:rPr lang="en-US" sz="800" b="1"/>
              <a:t>Creates value by </a:t>
            </a:r>
          </a:p>
          <a:p>
            <a:pPr eaLnBrk="0" hangingPunct="0"/>
            <a:r>
              <a:rPr lang="en-US" sz="800" b="1"/>
              <a:t>protecting company’s </a:t>
            </a:r>
          </a:p>
          <a:p>
            <a:pPr eaLnBrk="0" hangingPunct="0"/>
            <a:r>
              <a:rPr lang="en-US" sz="800" b="1"/>
              <a:t>reputation and </a:t>
            </a:r>
          </a:p>
          <a:p>
            <a:pPr eaLnBrk="0" hangingPunct="0"/>
            <a:r>
              <a:rPr lang="en-US" sz="800" b="1"/>
              <a:t>reducing risk </a:t>
            </a:r>
          </a:p>
          <a:p>
            <a:pPr eaLnBrk="0" hangingPunct="0"/>
            <a:r>
              <a:rPr lang="en-US" sz="800" b="1"/>
              <a:t>of litigation</a:t>
            </a:r>
          </a:p>
        </p:txBody>
      </p:sp>
      <p:sp>
        <p:nvSpPr>
          <p:cNvPr id="9227" name="Text Box 20"/>
          <p:cNvSpPr txBox="1">
            <a:spLocks noChangeArrowheads="1"/>
          </p:cNvSpPr>
          <p:nvPr/>
        </p:nvSpPr>
        <p:spPr bwMode="auto">
          <a:xfrm>
            <a:off x="479425" y="1779588"/>
            <a:ext cx="1196975" cy="581025"/>
          </a:xfrm>
          <a:prstGeom prst="rect">
            <a:avLst/>
          </a:prstGeom>
          <a:noFill/>
          <a:ln w="9525">
            <a:noFill/>
            <a:miter lim="800000"/>
            <a:headEnd/>
            <a:tailEnd/>
          </a:ln>
        </p:spPr>
        <p:txBody>
          <a:bodyPr wrap="none">
            <a:spAutoFit/>
          </a:bodyPr>
          <a:lstStyle/>
          <a:p>
            <a:pPr eaLnBrk="0" hangingPunct="0"/>
            <a:r>
              <a:rPr lang="en-US" sz="800" b="1" i="1"/>
              <a:t>Companies promote </a:t>
            </a:r>
          </a:p>
          <a:p>
            <a:pPr eaLnBrk="0" hangingPunct="0"/>
            <a:r>
              <a:rPr lang="en-US" sz="800" b="1" i="1"/>
              <a:t>collective action to </a:t>
            </a:r>
          </a:p>
          <a:p>
            <a:pPr eaLnBrk="0" hangingPunct="0"/>
            <a:r>
              <a:rPr lang="en-US" sz="800" b="1" i="1"/>
              <a:t>address society’s </a:t>
            </a:r>
          </a:p>
          <a:p>
            <a:pPr eaLnBrk="0" hangingPunct="0"/>
            <a:r>
              <a:rPr lang="en-US" sz="800" b="1" i="1"/>
              <a:t>concerns - Asbestos</a:t>
            </a:r>
          </a:p>
        </p:txBody>
      </p:sp>
      <p:sp>
        <p:nvSpPr>
          <p:cNvPr id="9228" name="Text Box 21"/>
          <p:cNvSpPr txBox="1">
            <a:spLocks noChangeArrowheads="1"/>
          </p:cNvSpPr>
          <p:nvPr/>
        </p:nvSpPr>
        <p:spPr bwMode="auto">
          <a:xfrm>
            <a:off x="1555750" y="4999038"/>
            <a:ext cx="593725" cy="703262"/>
          </a:xfrm>
          <a:prstGeom prst="rect">
            <a:avLst/>
          </a:prstGeom>
          <a:noFill/>
          <a:ln w="9525">
            <a:noFill/>
            <a:miter lim="800000"/>
            <a:headEnd/>
            <a:tailEnd/>
          </a:ln>
        </p:spPr>
        <p:txBody>
          <a:bodyPr wrap="none">
            <a:spAutoFit/>
          </a:bodyPr>
          <a:lstStyle/>
          <a:p>
            <a:pPr algn="ctr" eaLnBrk="0" hangingPunct="0"/>
            <a:r>
              <a:rPr lang="en-US" sz="800" b="1" i="1"/>
              <a:t>NGO’s</a:t>
            </a:r>
          </a:p>
          <a:p>
            <a:pPr algn="ctr" eaLnBrk="0" hangingPunct="0"/>
            <a:r>
              <a:rPr lang="en-US" sz="800" b="1" i="1"/>
              <a:t> aware</a:t>
            </a:r>
          </a:p>
          <a:p>
            <a:pPr algn="ctr" eaLnBrk="0" hangingPunct="0"/>
            <a:r>
              <a:rPr lang="en-US" sz="800" b="1" i="1"/>
              <a:t> of</a:t>
            </a:r>
          </a:p>
          <a:p>
            <a:pPr algn="ctr" eaLnBrk="0" hangingPunct="0"/>
            <a:r>
              <a:rPr lang="en-US" sz="800" b="1" i="1"/>
              <a:t> societal</a:t>
            </a:r>
          </a:p>
          <a:p>
            <a:pPr algn="ctr" eaLnBrk="0" hangingPunct="0"/>
            <a:r>
              <a:rPr lang="en-US" sz="800" b="1" i="1"/>
              <a:t> issues</a:t>
            </a:r>
          </a:p>
        </p:txBody>
      </p:sp>
      <p:sp>
        <p:nvSpPr>
          <p:cNvPr id="9229" name="Text Box 22"/>
          <p:cNvSpPr txBox="1">
            <a:spLocks noChangeArrowheads="1"/>
          </p:cNvSpPr>
          <p:nvPr/>
        </p:nvSpPr>
        <p:spPr bwMode="auto">
          <a:xfrm>
            <a:off x="2606828" y="4981575"/>
            <a:ext cx="920445" cy="461665"/>
          </a:xfrm>
          <a:prstGeom prst="rect">
            <a:avLst/>
          </a:prstGeom>
          <a:noFill/>
          <a:ln w="9525">
            <a:noFill/>
            <a:miter lim="800000"/>
            <a:headEnd/>
            <a:tailEnd/>
          </a:ln>
        </p:spPr>
        <p:txBody>
          <a:bodyPr wrap="none">
            <a:spAutoFit/>
          </a:bodyPr>
          <a:lstStyle/>
          <a:p>
            <a:pPr algn="ctr" eaLnBrk="0" hangingPunct="0"/>
            <a:r>
              <a:rPr lang="en-US" sz="800" b="1" i="1" dirty="0"/>
              <a:t>Awareness</a:t>
            </a:r>
          </a:p>
          <a:p>
            <a:pPr algn="ctr" eaLnBrk="0" hangingPunct="0"/>
            <a:r>
              <a:rPr lang="en-US" sz="800" b="1" i="1" dirty="0" smtClean="0"/>
              <a:t>that something</a:t>
            </a:r>
            <a:endParaRPr lang="en-US" sz="800" b="1" i="1" dirty="0"/>
          </a:p>
          <a:p>
            <a:pPr algn="ctr" eaLnBrk="0" hangingPunct="0"/>
            <a:r>
              <a:rPr lang="en-US" sz="800" b="1" i="1" dirty="0" smtClean="0"/>
              <a:t>Is brewing</a:t>
            </a:r>
            <a:endParaRPr lang="en-US" sz="800" b="1" i="1" dirty="0"/>
          </a:p>
        </p:txBody>
      </p:sp>
      <p:sp>
        <p:nvSpPr>
          <p:cNvPr id="9230" name="Text Box 25"/>
          <p:cNvSpPr txBox="1">
            <a:spLocks noChangeArrowheads="1"/>
          </p:cNvSpPr>
          <p:nvPr/>
        </p:nvSpPr>
        <p:spPr bwMode="auto">
          <a:xfrm>
            <a:off x="4230688" y="5446713"/>
            <a:ext cx="700087" cy="581025"/>
          </a:xfrm>
          <a:prstGeom prst="rect">
            <a:avLst/>
          </a:prstGeom>
          <a:noFill/>
          <a:ln w="9525">
            <a:noFill/>
            <a:miter lim="800000"/>
            <a:headEnd/>
            <a:tailEnd/>
          </a:ln>
        </p:spPr>
        <p:txBody>
          <a:bodyPr wrap="none">
            <a:spAutoFit/>
          </a:bodyPr>
          <a:lstStyle/>
          <a:p>
            <a:pPr algn="ctr" eaLnBrk="0" hangingPunct="0"/>
            <a:r>
              <a:rPr lang="en-US" sz="800" b="1" i="1" dirty="0"/>
              <a:t>Voluntary</a:t>
            </a:r>
          </a:p>
          <a:p>
            <a:pPr algn="ctr" eaLnBrk="0" hangingPunct="0"/>
            <a:r>
              <a:rPr lang="en-US" sz="800" b="1" i="1" dirty="0"/>
              <a:t>standards </a:t>
            </a:r>
          </a:p>
          <a:p>
            <a:pPr algn="ctr" eaLnBrk="0" hangingPunct="0"/>
            <a:r>
              <a:rPr lang="en-US" sz="800" b="1" i="1" dirty="0"/>
              <a:t>are </a:t>
            </a:r>
          </a:p>
          <a:p>
            <a:pPr algn="ctr" eaLnBrk="0" hangingPunct="0"/>
            <a:r>
              <a:rPr lang="en-US" sz="800" b="1" i="1" dirty="0"/>
              <a:t>developed</a:t>
            </a:r>
          </a:p>
        </p:txBody>
      </p:sp>
      <p:sp>
        <p:nvSpPr>
          <p:cNvPr id="9231" name="Line 26"/>
          <p:cNvSpPr>
            <a:spLocks noChangeShapeType="1"/>
          </p:cNvSpPr>
          <p:nvPr/>
        </p:nvSpPr>
        <p:spPr bwMode="auto">
          <a:xfrm>
            <a:off x="3810000" y="5334000"/>
            <a:ext cx="1981200" cy="0"/>
          </a:xfrm>
          <a:prstGeom prst="line">
            <a:avLst/>
          </a:prstGeom>
          <a:noFill/>
          <a:ln w="9525">
            <a:solidFill>
              <a:schemeClr val="tx1"/>
            </a:solidFill>
            <a:round/>
            <a:headEnd/>
            <a:tailEnd/>
          </a:ln>
        </p:spPr>
        <p:txBody>
          <a:bodyPr/>
          <a:lstStyle/>
          <a:p>
            <a:endParaRPr lang="en-US"/>
          </a:p>
        </p:txBody>
      </p:sp>
      <p:sp>
        <p:nvSpPr>
          <p:cNvPr id="9232" name="Text Box 28"/>
          <p:cNvSpPr txBox="1">
            <a:spLocks noChangeArrowheads="1"/>
          </p:cNvSpPr>
          <p:nvPr/>
        </p:nvSpPr>
        <p:spPr bwMode="auto">
          <a:xfrm>
            <a:off x="5907088" y="5027613"/>
            <a:ext cx="750887" cy="458787"/>
          </a:xfrm>
          <a:prstGeom prst="rect">
            <a:avLst/>
          </a:prstGeom>
          <a:noFill/>
          <a:ln w="9525">
            <a:noFill/>
            <a:miter lim="800000"/>
            <a:headEnd/>
            <a:tailEnd/>
          </a:ln>
        </p:spPr>
        <p:txBody>
          <a:bodyPr wrap="none">
            <a:spAutoFit/>
          </a:bodyPr>
          <a:lstStyle/>
          <a:p>
            <a:pPr algn="ctr" eaLnBrk="0" hangingPunct="0"/>
            <a:r>
              <a:rPr lang="en-US" sz="800" b="1" i="1"/>
              <a:t>Legislation/</a:t>
            </a:r>
          </a:p>
          <a:p>
            <a:pPr algn="ctr" eaLnBrk="0" hangingPunct="0"/>
            <a:r>
              <a:rPr lang="en-US" sz="800" b="1" i="1"/>
              <a:t>business</a:t>
            </a:r>
          </a:p>
          <a:p>
            <a:pPr algn="ctr" eaLnBrk="0" hangingPunct="0"/>
            <a:r>
              <a:rPr lang="en-US" sz="800" b="1" i="1"/>
              <a:t>norrms</a:t>
            </a:r>
          </a:p>
        </p:txBody>
      </p:sp>
      <p:sp>
        <p:nvSpPr>
          <p:cNvPr id="9233" name="Text Box 29"/>
          <p:cNvSpPr txBox="1">
            <a:spLocks noChangeArrowheads="1"/>
          </p:cNvSpPr>
          <p:nvPr/>
        </p:nvSpPr>
        <p:spPr bwMode="auto">
          <a:xfrm>
            <a:off x="4699000" y="5138738"/>
            <a:ext cx="1212850" cy="228600"/>
          </a:xfrm>
          <a:prstGeom prst="rect">
            <a:avLst/>
          </a:prstGeom>
          <a:noFill/>
          <a:ln w="9525">
            <a:noFill/>
            <a:miter lim="800000"/>
            <a:headEnd/>
            <a:tailEnd/>
          </a:ln>
        </p:spPr>
        <p:txBody>
          <a:bodyPr wrap="none">
            <a:spAutoFit/>
          </a:bodyPr>
          <a:lstStyle/>
          <a:p>
            <a:pPr eaLnBrk="0" hangingPunct="0"/>
            <a:r>
              <a:rPr lang="en-US" sz="900" b="1"/>
              <a:t>(Societal Learning)</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3" name="Rectangle 2"/>
          <p:cNvSpPr>
            <a:spLocks noGrp="1" noChangeArrowheads="1"/>
          </p:cNvSpPr>
          <p:nvPr>
            <p:ph type="title"/>
          </p:nvPr>
        </p:nvSpPr>
        <p:spPr/>
        <p:txBody>
          <a:bodyPr/>
          <a:lstStyle/>
          <a:p>
            <a:pPr eaLnBrk="1" hangingPunct="1"/>
            <a:r>
              <a:rPr lang="en-US" sz="3200" dirty="0" smtClean="0"/>
              <a:t>Stakeholder Model</a:t>
            </a:r>
          </a:p>
        </p:txBody>
      </p:sp>
      <p:grpSp>
        <p:nvGrpSpPr>
          <p:cNvPr id="2" name="Diagram 22"/>
          <p:cNvGrpSpPr>
            <a:grpSpLocks noChangeAspect="1"/>
          </p:cNvGrpSpPr>
          <p:nvPr/>
        </p:nvGrpSpPr>
        <p:grpSpPr bwMode="auto">
          <a:xfrm>
            <a:off x="2400300" y="1560513"/>
            <a:ext cx="4378325" cy="4383087"/>
            <a:chOff x="1512" y="790"/>
            <a:chExt cx="2736" cy="2739"/>
          </a:xfrm>
        </p:grpSpPr>
        <p:sp>
          <p:nvSpPr>
            <p:cNvPr id="3" name="_s1028"/>
            <p:cNvSpPr>
              <a:spLocks noChangeShapeType="1"/>
            </p:cNvSpPr>
            <p:nvPr/>
          </p:nvSpPr>
          <p:spPr bwMode="auto">
            <a:xfrm flipH="1" flipV="1">
              <a:off x="2346" y="1734"/>
              <a:ext cx="267" cy="21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ctr" anchorCtr="0" compatLnSpc="1">
              <a:prstTxWarp prst="textNoShape">
                <a:avLst/>
              </a:prstTxWarp>
            </a:bodyPr>
            <a:lstStyle/>
            <a:p>
              <a:endParaRPr lang="en-US"/>
            </a:p>
          </p:txBody>
        </p:sp>
        <p:sp>
          <p:nvSpPr>
            <p:cNvPr id="4" name="_s1029"/>
            <p:cNvSpPr>
              <a:spLocks noChangeArrowheads="1"/>
            </p:cNvSpPr>
            <p:nvPr/>
          </p:nvSpPr>
          <p:spPr bwMode="auto">
            <a:xfrm>
              <a:off x="1736" y="1178"/>
              <a:ext cx="684" cy="684"/>
            </a:xfrm>
            <a:prstGeom prst="ellipse">
              <a:avLst/>
            </a:prstGeom>
            <a:gradFill rotWithShape="1">
              <a:gsLst>
                <a:gs pos="0">
                  <a:schemeClr val="accent1">
                    <a:gamma/>
                    <a:shade val="46275"/>
                    <a:invGamma/>
                  </a:schemeClr>
                </a:gs>
                <a:gs pos="50000">
                  <a:schemeClr val="accent1"/>
                </a:gs>
                <a:gs pos="100000">
                  <a:schemeClr val="accent1">
                    <a:gamma/>
                    <a:shade val="46275"/>
                    <a:invGamma/>
                  </a:schemeClr>
                </a:gs>
              </a:gsLst>
              <a:lin ang="2700000" scaled="1"/>
            </a:gra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Trade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Associations</a:t>
              </a:r>
            </a:p>
          </p:txBody>
        </p:sp>
        <p:sp>
          <p:nvSpPr>
            <p:cNvPr id="5" name="_s1030"/>
            <p:cNvSpPr>
              <a:spLocks noChangeShapeType="1"/>
            </p:cNvSpPr>
            <p:nvPr/>
          </p:nvSpPr>
          <p:spPr bwMode="auto">
            <a:xfrm flipH="1">
              <a:off x="2215" y="2235"/>
              <a:ext cx="332" cy="7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ctr" anchorCtr="0" compatLnSpc="1">
              <a:prstTxWarp prst="textNoShape">
                <a:avLst/>
              </a:prstTxWarp>
            </a:bodyPr>
            <a:lstStyle/>
            <a:p>
              <a:endParaRPr lang="en-US"/>
            </a:p>
          </p:txBody>
        </p:sp>
        <p:sp>
          <p:nvSpPr>
            <p:cNvPr id="6" name="_s1031"/>
            <p:cNvSpPr>
              <a:spLocks noChangeArrowheads="1"/>
            </p:cNvSpPr>
            <p:nvPr/>
          </p:nvSpPr>
          <p:spPr bwMode="auto">
            <a:xfrm>
              <a:off x="1538" y="2046"/>
              <a:ext cx="684" cy="684"/>
            </a:xfrm>
            <a:prstGeom prst="ellipse">
              <a:avLst/>
            </a:prstGeom>
            <a:gradFill rotWithShape="1">
              <a:gsLst>
                <a:gs pos="0">
                  <a:schemeClr val="accent1">
                    <a:gamma/>
                    <a:shade val="46275"/>
                    <a:invGamma/>
                  </a:schemeClr>
                </a:gs>
                <a:gs pos="50000">
                  <a:schemeClr val="accent1"/>
                </a:gs>
                <a:gs pos="100000">
                  <a:schemeClr val="accent1">
                    <a:gamma/>
                    <a:shade val="46275"/>
                    <a:invGamma/>
                  </a:schemeClr>
                </a:gs>
              </a:gsLst>
              <a:lin ang="2700000" scaled="1"/>
            </a:gra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Suppliers</a:t>
              </a:r>
            </a:p>
          </p:txBody>
        </p:sp>
        <p:sp>
          <p:nvSpPr>
            <p:cNvPr id="7" name="_s1032"/>
            <p:cNvSpPr>
              <a:spLocks noChangeShapeType="1"/>
            </p:cNvSpPr>
            <p:nvPr/>
          </p:nvSpPr>
          <p:spPr bwMode="auto">
            <a:xfrm flipH="1">
              <a:off x="2585" y="2467"/>
              <a:ext cx="147" cy="30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ctr" anchorCtr="0" compatLnSpc="1">
              <a:prstTxWarp prst="textNoShape">
                <a:avLst/>
              </a:prstTxWarp>
            </a:bodyPr>
            <a:lstStyle/>
            <a:p>
              <a:endParaRPr lang="en-US"/>
            </a:p>
          </p:txBody>
        </p:sp>
        <p:sp>
          <p:nvSpPr>
            <p:cNvPr id="8" name="_s1033"/>
            <p:cNvSpPr>
              <a:spLocks noChangeArrowheads="1"/>
            </p:cNvSpPr>
            <p:nvPr/>
          </p:nvSpPr>
          <p:spPr bwMode="auto">
            <a:xfrm>
              <a:off x="2094" y="2742"/>
              <a:ext cx="684" cy="684"/>
            </a:xfrm>
            <a:prstGeom prst="ellipse">
              <a:avLst/>
            </a:prstGeom>
            <a:gradFill rotWithShape="1">
              <a:gsLst>
                <a:gs pos="0">
                  <a:schemeClr val="accent1">
                    <a:gamma/>
                    <a:shade val="46275"/>
                    <a:invGamma/>
                  </a:schemeClr>
                </a:gs>
                <a:gs pos="50000">
                  <a:schemeClr val="accent1"/>
                </a:gs>
                <a:gs pos="100000">
                  <a:schemeClr val="accent1">
                    <a:gamma/>
                    <a:shade val="46275"/>
                    <a:invGamma/>
                  </a:schemeClr>
                </a:gs>
              </a:gsLst>
              <a:lin ang="2700000" scaled="1"/>
            </a:gra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Employees</a:t>
              </a:r>
            </a:p>
          </p:txBody>
        </p:sp>
        <p:sp>
          <p:nvSpPr>
            <p:cNvPr id="9" name="_s1034"/>
            <p:cNvSpPr>
              <a:spLocks noChangeShapeType="1"/>
            </p:cNvSpPr>
            <p:nvPr/>
          </p:nvSpPr>
          <p:spPr bwMode="auto">
            <a:xfrm>
              <a:off x="3028" y="2467"/>
              <a:ext cx="149" cy="30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ctr" anchorCtr="0" compatLnSpc="1">
              <a:prstTxWarp prst="textNoShape">
                <a:avLst/>
              </a:prstTxWarp>
            </a:bodyPr>
            <a:lstStyle/>
            <a:p>
              <a:endParaRPr lang="en-US"/>
            </a:p>
          </p:txBody>
        </p:sp>
        <p:sp>
          <p:nvSpPr>
            <p:cNvPr id="10" name="_s1035"/>
            <p:cNvSpPr>
              <a:spLocks noChangeArrowheads="1"/>
            </p:cNvSpPr>
            <p:nvPr/>
          </p:nvSpPr>
          <p:spPr bwMode="auto">
            <a:xfrm>
              <a:off x="2984" y="2741"/>
              <a:ext cx="684" cy="684"/>
            </a:xfrm>
            <a:prstGeom prst="ellipse">
              <a:avLst/>
            </a:prstGeom>
            <a:gradFill rotWithShape="1">
              <a:gsLst>
                <a:gs pos="0">
                  <a:schemeClr val="accent1">
                    <a:gamma/>
                    <a:shade val="46275"/>
                    <a:invGamma/>
                  </a:schemeClr>
                </a:gs>
                <a:gs pos="50000">
                  <a:schemeClr val="accent1"/>
                </a:gs>
                <a:gs pos="100000">
                  <a:schemeClr val="accent1">
                    <a:gamma/>
                    <a:shade val="46275"/>
                    <a:invGamma/>
                  </a:schemeClr>
                </a:gs>
              </a:gsLst>
              <a:lin ang="2700000" scaled="1"/>
            </a:gra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Investors</a:t>
              </a:r>
            </a:p>
          </p:txBody>
        </p:sp>
        <p:sp>
          <p:nvSpPr>
            <p:cNvPr id="11" name="_s1036"/>
            <p:cNvSpPr>
              <a:spLocks noChangeShapeType="1"/>
            </p:cNvSpPr>
            <p:nvPr/>
          </p:nvSpPr>
          <p:spPr bwMode="auto">
            <a:xfrm>
              <a:off x="3213" y="2235"/>
              <a:ext cx="333" cy="7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ctr" anchorCtr="0" compatLnSpc="1">
              <a:prstTxWarp prst="textNoShape">
                <a:avLst/>
              </a:prstTxWarp>
            </a:bodyPr>
            <a:lstStyle/>
            <a:p>
              <a:endParaRPr lang="en-US"/>
            </a:p>
          </p:txBody>
        </p:sp>
        <p:sp>
          <p:nvSpPr>
            <p:cNvPr id="12" name="_s1037"/>
            <p:cNvSpPr>
              <a:spLocks noChangeArrowheads="1"/>
            </p:cNvSpPr>
            <p:nvPr/>
          </p:nvSpPr>
          <p:spPr bwMode="auto">
            <a:xfrm>
              <a:off x="3538" y="2045"/>
              <a:ext cx="684" cy="684"/>
            </a:xfrm>
            <a:prstGeom prst="ellipse">
              <a:avLst/>
            </a:prstGeom>
            <a:gradFill rotWithShape="1">
              <a:gsLst>
                <a:gs pos="0">
                  <a:schemeClr val="accent1">
                    <a:gamma/>
                    <a:shade val="46275"/>
                    <a:invGamma/>
                  </a:schemeClr>
                </a:gs>
                <a:gs pos="50000">
                  <a:schemeClr val="accent1"/>
                </a:gs>
                <a:gs pos="100000">
                  <a:schemeClr val="accent1">
                    <a:gamma/>
                    <a:shade val="46275"/>
                    <a:invGamma/>
                  </a:schemeClr>
                </a:gs>
              </a:gsLst>
              <a:lin ang="2700000" scaled="1"/>
            </a:gra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Community</a:t>
              </a:r>
            </a:p>
          </p:txBody>
        </p:sp>
        <p:sp>
          <p:nvSpPr>
            <p:cNvPr id="13" name="_s1038"/>
            <p:cNvSpPr>
              <a:spLocks noChangeShapeType="1"/>
            </p:cNvSpPr>
            <p:nvPr/>
          </p:nvSpPr>
          <p:spPr bwMode="auto">
            <a:xfrm flipV="1">
              <a:off x="3147" y="1733"/>
              <a:ext cx="267" cy="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ctr" anchorCtr="0" compatLnSpc="1">
              <a:prstTxWarp prst="textNoShape">
                <a:avLst/>
              </a:prstTxWarp>
            </a:bodyPr>
            <a:lstStyle/>
            <a:p>
              <a:endParaRPr lang="en-US"/>
            </a:p>
          </p:txBody>
        </p:sp>
        <p:sp>
          <p:nvSpPr>
            <p:cNvPr id="14" name="_s1039"/>
            <p:cNvSpPr>
              <a:spLocks noChangeArrowheads="1"/>
            </p:cNvSpPr>
            <p:nvPr/>
          </p:nvSpPr>
          <p:spPr bwMode="auto">
            <a:xfrm>
              <a:off x="3340" y="1178"/>
              <a:ext cx="684" cy="684"/>
            </a:xfrm>
            <a:prstGeom prst="ellipse">
              <a:avLst/>
            </a:prstGeom>
            <a:gradFill rotWithShape="1">
              <a:gsLst>
                <a:gs pos="0">
                  <a:schemeClr val="accent1">
                    <a:gamma/>
                    <a:shade val="46275"/>
                    <a:invGamma/>
                  </a:schemeClr>
                </a:gs>
                <a:gs pos="50000">
                  <a:schemeClr val="accent1"/>
                </a:gs>
                <a:gs pos="100000">
                  <a:schemeClr val="accent1">
                    <a:gamma/>
                    <a:shade val="46275"/>
                    <a:invGamma/>
                  </a:schemeClr>
                </a:gs>
              </a:gsLst>
              <a:lin ang="2700000" scaled="1"/>
            </a:gra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Customers</a:t>
              </a:r>
            </a:p>
          </p:txBody>
        </p:sp>
        <p:sp>
          <p:nvSpPr>
            <p:cNvPr id="15" name="_s1040"/>
            <p:cNvSpPr>
              <a:spLocks noChangeShapeType="1"/>
            </p:cNvSpPr>
            <p:nvPr/>
          </p:nvSpPr>
          <p:spPr bwMode="auto">
            <a:xfrm flipV="1">
              <a:off x="2880" y="1476"/>
              <a:ext cx="0" cy="34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ctr" anchorCtr="0" compatLnSpc="1">
              <a:prstTxWarp prst="textNoShape">
                <a:avLst/>
              </a:prstTxWarp>
            </a:bodyPr>
            <a:lstStyle/>
            <a:p>
              <a:endParaRPr lang="en-US"/>
            </a:p>
          </p:txBody>
        </p:sp>
        <p:sp>
          <p:nvSpPr>
            <p:cNvPr id="16" name="_s1041"/>
            <p:cNvSpPr>
              <a:spLocks noChangeArrowheads="1"/>
            </p:cNvSpPr>
            <p:nvPr/>
          </p:nvSpPr>
          <p:spPr bwMode="auto">
            <a:xfrm>
              <a:off x="2538" y="792"/>
              <a:ext cx="684" cy="684"/>
            </a:xfrm>
            <a:prstGeom prst="ellipse">
              <a:avLst/>
            </a:prstGeom>
            <a:gradFill rotWithShape="1">
              <a:gsLst>
                <a:gs pos="0">
                  <a:schemeClr val="accent1">
                    <a:gamma/>
                    <a:shade val="46275"/>
                    <a:invGamma/>
                  </a:schemeClr>
                </a:gs>
                <a:gs pos="50000">
                  <a:schemeClr val="accent1"/>
                </a:gs>
                <a:gs pos="100000">
                  <a:schemeClr val="accent1">
                    <a:gamma/>
                    <a:shade val="46275"/>
                    <a:invGamma/>
                  </a:schemeClr>
                </a:gs>
              </a:gsLst>
              <a:lin ang="2700000" scaled="1"/>
            </a:gra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Government</a:t>
              </a:r>
            </a:p>
          </p:txBody>
        </p:sp>
        <p:sp>
          <p:nvSpPr>
            <p:cNvPr id="17" name="_s1042"/>
            <p:cNvSpPr>
              <a:spLocks noChangeArrowheads="1"/>
            </p:cNvSpPr>
            <p:nvPr/>
          </p:nvSpPr>
          <p:spPr bwMode="auto">
            <a:xfrm>
              <a:off x="2538" y="1818"/>
              <a:ext cx="684" cy="684"/>
            </a:xfrm>
            <a:prstGeom prst="ellipse">
              <a:avLst/>
            </a:prstGeom>
            <a:gradFill rotWithShape="1">
              <a:gsLst>
                <a:gs pos="0">
                  <a:schemeClr val="accent1">
                    <a:gamma/>
                    <a:shade val="46275"/>
                    <a:invGamma/>
                  </a:schemeClr>
                </a:gs>
                <a:gs pos="50000">
                  <a:schemeClr val="accent1"/>
                </a:gs>
                <a:gs pos="100000">
                  <a:schemeClr val="accent1">
                    <a:gamma/>
                    <a:shade val="46275"/>
                    <a:invGamma/>
                  </a:schemeClr>
                </a:gs>
              </a:gsLst>
              <a:lin ang="2700000" scaled="1"/>
            </a:gra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Firm</a:t>
              </a:r>
            </a:p>
          </p:txBody>
        </p:sp>
      </p:grpSp>
      <p:sp>
        <p:nvSpPr>
          <p:cNvPr id="18" name="TextBox 17"/>
          <p:cNvSpPr txBox="1"/>
          <p:nvPr/>
        </p:nvSpPr>
        <p:spPr>
          <a:xfrm>
            <a:off x="1066800" y="5943600"/>
            <a:ext cx="7162800" cy="646331"/>
          </a:xfrm>
          <a:prstGeom prst="rect">
            <a:avLst/>
          </a:prstGeom>
          <a:noFill/>
        </p:spPr>
        <p:txBody>
          <a:bodyPr wrap="square" rtlCol="0">
            <a:spAutoFit/>
          </a:bodyPr>
          <a:lstStyle/>
          <a:p>
            <a:r>
              <a:rPr lang="en-US" dirty="0" smtClean="0"/>
              <a:t>Organizations that “manage their stakeholder relationships effective” will survive longer and perform better than organizations that don’t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043"/>
                                        </p:tgtEl>
                                        <p:attrNameLst>
                                          <p:attrName>style.visibility</p:attrName>
                                        </p:attrNameLst>
                                      </p:cBhvr>
                                      <p:to>
                                        <p:strVal val="visible"/>
                                      </p:to>
                                    </p:set>
                                    <p:animEffect transition="in" filter="blinds(horizontal)">
                                      <p:cBhvr>
                                        <p:cTn id="7" dur="500"/>
                                        <p:tgtEl>
                                          <p:spTgt spid="104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3" grpId="0"/>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z="3200" smtClean="0"/>
              <a:t>“</a:t>
            </a:r>
            <a:r>
              <a:rPr lang="en-US" sz="3200" u="sng" smtClean="0"/>
              <a:t>Stockholder</a:t>
            </a:r>
            <a:r>
              <a:rPr lang="en-US" sz="3200" smtClean="0"/>
              <a:t> Perspective”</a:t>
            </a:r>
          </a:p>
        </p:txBody>
      </p:sp>
      <p:sp>
        <p:nvSpPr>
          <p:cNvPr id="11267" name="Rectangle 3"/>
          <p:cNvSpPr>
            <a:spLocks noGrp="1" noChangeArrowheads="1"/>
          </p:cNvSpPr>
          <p:nvPr>
            <p:ph type="body" idx="1"/>
          </p:nvPr>
        </p:nvSpPr>
        <p:spPr>
          <a:xfrm>
            <a:off x="457200" y="1676400"/>
            <a:ext cx="8229600" cy="3886200"/>
          </a:xfrm>
        </p:spPr>
        <p:txBody>
          <a:bodyPr/>
          <a:lstStyle/>
          <a:p>
            <a:pPr eaLnBrk="1" hangingPunct="1"/>
            <a:r>
              <a:rPr lang="en-US" sz="1800" b="1" dirty="0" smtClean="0"/>
              <a:t>The Shareholder Value Perspective</a:t>
            </a:r>
            <a:r>
              <a:rPr lang="en-US" sz="1800" dirty="0" smtClean="0"/>
              <a:t> </a:t>
            </a:r>
          </a:p>
          <a:p>
            <a:pPr lvl="1" eaLnBrk="1" hangingPunct="1"/>
            <a:r>
              <a:rPr lang="en-US" sz="1400" dirty="0" smtClean="0"/>
              <a:t>emphasizes profitability over responsibility </a:t>
            </a:r>
          </a:p>
          <a:p>
            <a:pPr eaLnBrk="1" hangingPunct="1"/>
            <a:r>
              <a:rPr lang="en-US" sz="1800" dirty="0" smtClean="0"/>
              <a:t>Organizational success is measured by things such as share price, dividends and economic profit – otherwise known as Economic Rational</a:t>
            </a:r>
          </a:p>
          <a:p>
            <a:pPr eaLnBrk="1" hangingPunct="1"/>
            <a:r>
              <a:rPr lang="en-US" sz="1800" dirty="0" smtClean="0"/>
              <a:t>Society is best served by organizations pursuing self-interest and economic efficiency</a:t>
            </a:r>
          </a:p>
          <a:p>
            <a:pPr eaLnBrk="1" hangingPunct="1"/>
            <a:r>
              <a:rPr lang="en-US" sz="1800" dirty="0" smtClean="0"/>
              <a:t>Employment, local communities, the environment, consumer welfare, and social developments are not organizational matters, but are better left to individuals and governments </a:t>
            </a:r>
          </a:p>
          <a:p>
            <a:pPr eaLnBrk="1" hangingPunct="1">
              <a:buFont typeface="Wingdings" pitchFamily="2" charset="2"/>
              <a:buNone/>
            </a:pPr>
            <a:r>
              <a:rPr lang="en-US" sz="1600" b="1" dirty="0" smtClean="0"/>
              <a:t>	</a:t>
            </a:r>
            <a:r>
              <a:rPr lang="en-US" sz="1800" b="1" i="1" dirty="0" smtClean="0">
                <a:solidFill>
                  <a:schemeClr val="bg2"/>
                </a:solidFill>
              </a:rPr>
              <a:t>In the mind of the Stockholder: By pursuing enlightened self-interest and maintaining market-based relationships between the corporation and all stakeholders, pursuing maximal value for the shareholders “will result” in societal wealth being “maximized”</a:t>
            </a:r>
            <a:r>
              <a:rPr lang="en-US" sz="1600" i="1" dirty="0" smtClean="0">
                <a:solidFill>
                  <a:schemeClr val="bg2"/>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blinds(horizontal)">
                                      <p:cBhvr>
                                        <p:cTn id="7" dur="1000"/>
                                        <p:tgtEl>
                                          <p:spTgt spid="1126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267">
                                            <p:txEl>
                                              <p:pRg st="0" end="0"/>
                                            </p:txEl>
                                          </p:spTgt>
                                        </p:tgtEl>
                                        <p:attrNameLst>
                                          <p:attrName>style.visibility</p:attrName>
                                        </p:attrNameLst>
                                      </p:cBhvr>
                                      <p:to>
                                        <p:strVal val="visible"/>
                                      </p:to>
                                    </p:set>
                                    <p:animEffect transition="in" filter="blinds(horizontal)">
                                      <p:cBhvr>
                                        <p:cTn id="12" dur="1000"/>
                                        <p:tgtEl>
                                          <p:spTgt spid="1126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267">
                                            <p:txEl>
                                              <p:pRg st="1" end="1"/>
                                            </p:txEl>
                                          </p:spTgt>
                                        </p:tgtEl>
                                        <p:attrNameLst>
                                          <p:attrName>style.visibility</p:attrName>
                                        </p:attrNameLst>
                                      </p:cBhvr>
                                      <p:to>
                                        <p:strVal val="visible"/>
                                      </p:to>
                                    </p:set>
                                    <p:animEffect transition="in" filter="blinds(horizontal)">
                                      <p:cBhvr>
                                        <p:cTn id="17" dur="1000"/>
                                        <p:tgtEl>
                                          <p:spTgt spid="1126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1267">
                                            <p:txEl>
                                              <p:pRg st="2" end="2"/>
                                            </p:txEl>
                                          </p:spTgt>
                                        </p:tgtEl>
                                        <p:attrNameLst>
                                          <p:attrName>style.visibility</p:attrName>
                                        </p:attrNameLst>
                                      </p:cBhvr>
                                      <p:to>
                                        <p:strVal val="visible"/>
                                      </p:to>
                                    </p:set>
                                    <p:animEffect transition="in" filter="blinds(horizontal)">
                                      <p:cBhvr>
                                        <p:cTn id="22" dur="1000"/>
                                        <p:tgtEl>
                                          <p:spTgt spid="1126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1267">
                                            <p:txEl>
                                              <p:pRg st="3" end="3"/>
                                            </p:txEl>
                                          </p:spTgt>
                                        </p:tgtEl>
                                        <p:attrNameLst>
                                          <p:attrName>style.visibility</p:attrName>
                                        </p:attrNameLst>
                                      </p:cBhvr>
                                      <p:to>
                                        <p:strVal val="visible"/>
                                      </p:to>
                                    </p:set>
                                    <p:animEffect transition="in" filter="blinds(horizontal)">
                                      <p:cBhvr>
                                        <p:cTn id="27" dur="1000"/>
                                        <p:tgtEl>
                                          <p:spTgt spid="1126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1267">
                                            <p:txEl>
                                              <p:pRg st="4" end="4"/>
                                            </p:txEl>
                                          </p:spTgt>
                                        </p:tgtEl>
                                        <p:attrNameLst>
                                          <p:attrName>style.visibility</p:attrName>
                                        </p:attrNameLst>
                                      </p:cBhvr>
                                      <p:to>
                                        <p:strVal val="visible"/>
                                      </p:to>
                                    </p:set>
                                    <p:animEffect transition="in" filter="blinds(horizontal)">
                                      <p:cBhvr>
                                        <p:cTn id="32" dur="1000"/>
                                        <p:tgtEl>
                                          <p:spTgt spid="1126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1267">
                                            <p:txEl>
                                              <p:pRg st="5" end="5"/>
                                            </p:txEl>
                                          </p:spTgt>
                                        </p:tgtEl>
                                        <p:attrNameLst>
                                          <p:attrName>style.visibility</p:attrName>
                                        </p:attrNameLst>
                                      </p:cBhvr>
                                      <p:to>
                                        <p:strVal val="visible"/>
                                      </p:to>
                                    </p:set>
                                    <p:animEffect transition="in" filter="blinds(horizontal)">
                                      <p:cBhvr>
                                        <p:cTn id="37" dur="1000"/>
                                        <p:tgtEl>
                                          <p:spTgt spid="112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24584</TotalTime>
  <Words>1856</Words>
  <Application>Microsoft Office PowerPoint</Application>
  <PresentationFormat>On-screen Show (4:3)</PresentationFormat>
  <Paragraphs>440</Paragraphs>
  <Slides>34</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Arial Black</vt:lpstr>
      <vt:lpstr>Times New Roman</vt:lpstr>
      <vt:lpstr>Wingdings</vt:lpstr>
      <vt:lpstr>Pixel</vt:lpstr>
      <vt:lpstr>MBA 691 Business Ethics</vt:lpstr>
      <vt:lpstr>Ethics and Morality</vt:lpstr>
      <vt:lpstr>We have more in common than you might think! We all share some basic common values and norms (re major religions and wisdom traditions in Judaism, Christianity, Islam, Hinduism, Buddhism, ect…) </vt:lpstr>
      <vt:lpstr>What is the Role of Management</vt:lpstr>
      <vt:lpstr>What is the Role of Management</vt:lpstr>
      <vt:lpstr>Let’s look at the “Integrated Approach”</vt:lpstr>
      <vt:lpstr>PowerPoint Presentation</vt:lpstr>
      <vt:lpstr>Stakeholder Model</vt:lpstr>
      <vt:lpstr>“Stockholder Perspective”</vt:lpstr>
      <vt:lpstr>“Stakeholder Perspective”</vt:lpstr>
      <vt:lpstr>Ownership</vt:lpstr>
      <vt:lpstr>Stockholders - Do shareholders own the company</vt:lpstr>
      <vt:lpstr>What about Stakeholders!</vt:lpstr>
      <vt:lpstr>Stakeholders - Do stakeholders have a legitimate claim to influence corporate decision making? </vt:lpstr>
      <vt:lpstr>Stockholder vs Stakeholder</vt:lpstr>
      <vt:lpstr>Balanced Approach</vt:lpstr>
      <vt:lpstr>Balanced Approach</vt:lpstr>
      <vt:lpstr>Who Are Some of the Best Corporate Citizen</vt:lpstr>
      <vt:lpstr>100 Best Corporate Citizens for 2007</vt:lpstr>
      <vt:lpstr>100 Best Corporate Citizens for 2009</vt:lpstr>
      <vt:lpstr>100 Best Corporate Citizens for 2013</vt:lpstr>
      <vt:lpstr>100 Best Corporate Citizens for 2015</vt:lpstr>
      <vt:lpstr>Beech-Nut Nutrition</vt:lpstr>
      <vt:lpstr>Beech-Nut: Background</vt:lpstr>
      <vt:lpstr>Beech-Nut: Identify Key Issues associated with each of the following 3 Elements of the Integrated Approach Theory:</vt:lpstr>
      <vt:lpstr>Beech-Nut: Identify Key Issues</vt:lpstr>
      <vt:lpstr>Beech-Nut Nutrition Corp. </vt:lpstr>
      <vt:lpstr>Beech-Nut Nutrition Corp. –  Group Questions </vt:lpstr>
      <vt:lpstr>Beech-Nut Nutrition Corp. –  Group Questions </vt:lpstr>
      <vt:lpstr>PowerPoint Presentation</vt:lpstr>
      <vt:lpstr>Beech-Nut: What are their options?</vt:lpstr>
      <vt:lpstr>Beech-Nut: Actions Taken</vt:lpstr>
      <vt:lpstr>PowerPoint Presentation</vt:lpstr>
      <vt:lpstr>Beech-Nut: What happened…..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J. Masters</dc:creator>
  <cp:lastModifiedBy>Michael J. Masters</cp:lastModifiedBy>
  <cp:revision>1018</cp:revision>
  <cp:lastPrinted>2015-01-14T21:41:12Z</cp:lastPrinted>
  <dcterms:created xsi:type="dcterms:W3CDTF">1601-01-01T00:00:00Z</dcterms:created>
  <dcterms:modified xsi:type="dcterms:W3CDTF">2015-07-06T20:29:43Z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