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418" autoAdjust="0"/>
  </p:normalViewPr>
  <p:slideViewPr>
    <p:cSldViewPr snapToGrid="0" snapToObjects="1">
      <p:cViewPr>
        <p:scale>
          <a:sx n="119" d="100"/>
          <a:sy n="119" d="100"/>
        </p:scale>
        <p:origin x="-1404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B2EEC-D9B1-44BD-B7BA-A30817698DB1}" type="datetimeFigureOut">
              <a:rPr lang="en-US" smtClean="0"/>
              <a:t>3/15/2014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BE805-D5DE-4E4B-B346-1BED861EBC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82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Sell to retail stores and catalog outlets</a:t>
            </a:r>
          </a:p>
          <a:p>
            <a:endParaRPr lang="en-US" dirty="0" smtClean="0"/>
          </a:p>
          <a:p>
            <a:r>
              <a:rPr lang="en-US" dirty="0" smtClean="0"/>
              <a:t>10% more than expected?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5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 smtClean="0"/>
              <a:t> and not from sales volume variance ($8,500 F).</a:t>
            </a:r>
          </a:p>
          <a:p>
            <a:endParaRPr lang="en-CA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6200" dirty="0" smtClean="0"/>
              <a:t>The spending variances are almost negligible (a total 600 U for both metal and plastic chairs).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1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in order to facilitate implementation of corrective actions.</a:t>
            </a:r>
            <a:endParaRPr lang="en-US" sz="1200" b="1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dirty="0" smtClean="0"/>
              <a:t>in order to reflect the price increase in raw materials.</a:t>
            </a:r>
            <a:endParaRPr lang="en-US" sz="1200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E805-D5DE-4E4B-B346-1BED861EBCE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9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March 15,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March 15,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5561" y="-1347592"/>
            <a:ext cx="3577835" cy="469333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“</a:t>
            </a:r>
            <a:r>
              <a:rPr lang="en-US" sz="4000" b="1" i="1" dirty="0" smtClean="0">
                <a:solidFill>
                  <a:schemeClr val="bg1"/>
                </a:solidFill>
              </a:rPr>
              <a:t>The Champions</a:t>
            </a:r>
            <a:r>
              <a:rPr lang="en-US" sz="4000" b="1" dirty="0" smtClean="0">
                <a:solidFill>
                  <a:schemeClr val="bg1"/>
                </a:solidFill>
              </a:rPr>
              <a:t>”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500" b="1" dirty="0" smtClean="0"/>
              <a:t>Consultant Firm</a:t>
            </a:r>
            <a:endParaRPr lang="en-US" sz="3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5561" y="3522689"/>
            <a:ext cx="3577835" cy="2440792"/>
          </a:xfrm>
        </p:spPr>
        <p:txBody>
          <a:bodyPr>
            <a:noAutofit/>
          </a:bodyPr>
          <a:lstStyle/>
          <a:p>
            <a:pPr algn="ctr"/>
            <a:r>
              <a:rPr lang="en-US" sz="2200" dirty="0" smtClean="0"/>
              <a:t>By</a:t>
            </a:r>
          </a:p>
          <a:p>
            <a:r>
              <a:rPr lang="en-US" sz="2200" dirty="0" smtClean="0"/>
              <a:t>Simon </a:t>
            </a:r>
            <a:r>
              <a:rPr lang="en-US" sz="2200" dirty="0" err="1" smtClean="0"/>
              <a:t>Foucher</a:t>
            </a:r>
            <a:endParaRPr lang="en-US" sz="2200" dirty="0" smtClean="0"/>
          </a:p>
          <a:p>
            <a:r>
              <a:rPr lang="en-US" sz="2200" dirty="0" smtClean="0"/>
              <a:t>Kenny Somerville</a:t>
            </a:r>
          </a:p>
          <a:p>
            <a:r>
              <a:rPr lang="en-US" sz="2200" dirty="0" smtClean="0"/>
              <a:t>Leo Pérez Saba</a:t>
            </a:r>
          </a:p>
          <a:p>
            <a:r>
              <a:rPr lang="en-US" sz="2200" dirty="0" err="1" smtClean="0"/>
              <a:t>Shadi</a:t>
            </a:r>
            <a:r>
              <a:rPr lang="en-US" sz="2200" dirty="0" smtClean="0"/>
              <a:t> Mohamed</a:t>
            </a:r>
          </a:p>
          <a:p>
            <a:r>
              <a:rPr lang="en-US" sz="2200" dirty="0" smtClean="0"/>
              <a:t>Geneviève Lavigueur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18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52445"/>
            <a:ext cx="8141148" cy="47221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CA" sz="6300" dirty="0" smtClean="0"/>
              <a:t>Fluctuations in inventory due to:</a:t>
            </a:r>
          </a:p>
          <a:p>
            <a:pPr lvl="1"/>
            <a:r>
              <a:rPr lang="en-CA" sz="6100" b="1" u="sng" dirty="0" smtClean="0"/>
              <a:t>Purchasing </a:t>
            </a:r>
            <a:r>
              <a:rPr lang="en-CA" sz="6100" b="1" u="sng" dirty="0"/>
              <a:t>more materials </a:t>
            </a:r>
            <a:r>
              <a:rPr lang="en-CA" sz="6100" b="1" u="sng" dirty="0" smtClean="0"/>
              <a:t>than required</a:t>
            </a:r>
          </a:p>
          <a:p>
            <a:pPr lvl="1"/>
            <a:r>
              <a:rPr lang="en-CA" sz="6100" b="1" u="sng" dirty="0" smtClean="0"/>
              <a:t>Building inventories for Metal</a:t>
            </a:r>
          </a:p>
          <a:p>
            <a:pPr lvl="1"/>
            <a:r>
              <a:rPr lang="en-CA" sz="6100" b="1" u="sng" dirty="0" smtClean="0"/>
              <a:t>Liquidating inventories for Plastic</a:t>
            </a:r>
            <a:r>
              <a:rPr lang="en-CA" sz="6100" dirty="0" smtClean="0"/>
              <a:t> </a:t>
            </a:r>
            <a:endParaRPr lang="en-CA" sz="6100" dirty="0" smtClean="0"/>
          </a:p>
          <a:p>
            <a:pPr lvl="0"/>
            <a:endParaRPr lang="en-CA" sz="6300" dirty="0"/>
          </a:p>
          <a:p>
            <a:pPr lvl="0"/>
            <a:r>
              <a:rPr lang="en-CA" sz="6300" dirty="0" smtClean="0"/>
              <a:t>These fluctuations do not affect the IS</a:t>
            </a:r>
            <a:endParaRPr lang="en-US" sz="6300" dirty="0"/>
          </a:p>
          <a:p>
            <a:endParaRPr lang="en-US" sz="6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the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0993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187" y="377103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Qualitative </a:t>
            </a:r>
            <a:r>
              <a:rPr lang="en-US" sz="5000" b="1" dirty="0" smtClean="0"/>
              <a:t>analysis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608" y="1735049"/>
            <a:ext cx="8038511" cy="4507241"/>
          </a:xfrm>
        </p:spPr>
        <p:txBody>
          <a:bodyPr>
            <a:noAutofit/>
          </a:bodyPr>
          <a:lstStyle/>
          <a:p>
            <a:pPr lvl="0"/>
            <a:r>
              <a:rPr lang="en-CA" sz="2500" dirty="0" smtClean="0"/>
              <a:t>Major causes of variances:</a:t>
            </a:r>
          </a:p>
          <a:p>
            <a:pPr lvl="1"/>
            <a:r>
              <a:rPr lang="en-CA" sz="2300" b="1" u="sng" dirty="0" smtClean="0"/>
              <a:t>Purchase prices of raw materials</a:t>
            </a:r>
          </a:p>
          <a:p>
            <a:pPr lvl="1"/>
            <a:r>
              <a:rPr lang="en-CA" sz="2300" b="1" u="sng" dirty="0" smtClean="0"/>
              <a:t>Waste</a:t>
            </a:r>
            <a:endParaRPr lang="en-CA" sz="2300" dirty="0" smtClean="0"/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 smtClean="0"/>
              <a:t>Intra Q1 status report without details: Management </a:t>
            </a:r>
            <a:r>
              <a:rPr lang="en-CA" sz="2500" b="1" u="sng" dirty="0"/>
              <a:t>was not able to implement corrective actions </a:t>
            </a:r>
            <a:r>
              <a:rPr lang="en-CA" sz="2500" dirty="0" smtClean="0"/>
              <a:t>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3800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38" y="1626616"/>
            <a:ext cx="7976558" cy="5033891"/>
          </a:xfrm>
        </p:spPr>
        <p:txBody>
          <a:bodyPr>
            <a:noAutofit/>
          </a:bodyPr>
          <a:lstStyle/>
          <a:p>
            <a:pPr lvl="0"/>
            <a:r>
              <a:rPr lang="en-CA" sz="2500" dirty="0" smtClean="0"/>
              <a:t>Q1 a</a:t>
            </a:r>
            <a:r>
              <a:rPr lang="en-CA" sz="2500" dirty="0" smtClean="0"/>
              <a:t>verage price of plastic (10.50$) might be due to raising list price as corrective measure </a:t>
            </a:r>
          </a:p>
          <a:p>
            <a:pPr marL="68580" lvl="0" indent="0">
              <a:buNone/>
            </a:pPr>
            <a:endParaRPr lang="en-US" sz="2500" dirty="0"/>
          </a:p>
          <a:p>
            <a:pPr lvl="0"/>
            <a:r>
              <a:rPr lang="en-CA" sz="2500" dirty="0" smtClean="0"/>
              <a:t>Sales volumes were:</a:t>
            </a:r>
          </a:p>
          <a:p>
            <a:pPr lvl="1"/>
            <a:r>
              <a:rPr lang="en-CA" sz="2300" dirty="0" smtClean="0"/>
              <a:t>Higher for lower CM item (Plastic @14%)</a:t>
            </a:r>
          </a:p>
          <a:p>
            <a:pPr lvl="1"/>
            <a:r>
              <a:rPr lang="en-CA" sz="2300" dirty="0" smtClean="0"/>
              <a:t>Lower for higher CM item (Metal @27%)</a:t>
            </a:r>
          </a:p>
          <a:p>
            <a:pPr lvl="1"/>
            <a:endParaRPr lang="en-CA" sz="2300" dirty="0"/>
          </a:p>
          <a:p>
            <a:pPr lvl="1"/>
            <a:endParaRPr lang="en-CA" sz="23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187" y="377103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Qualitative </a:t>
            </a:r>
            <a:r>
              <a:rPr lang="en-US" sz="5000" b="1" dirty="0" smtClean="0"/>
              <a:t>analysis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28383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372" y="531990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Recommendations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6" y="1969300"/>
            <a:ext cx="8100465" cy="4458865"/>
          </a:xfrm>
        </p:spPr>
        <p:txBody>
          <a:bodyPr>
            <a:normAutofit/>
          </a:bodyPr>
          <a:lstStyle/>
          <a:p>
            <a:pPr lvl="0"/>
            <a:r>
              <a:rPr lang="en-CA" sz="2500" dirty="0" smtClean="0"/>
              <a:t>Implement </a:t>
            </a:r>
            <a:r>
              <a:rPr lang="en-CA" sz="2500" dirty="0"/>
              <a:t>a </a:t>
            </a:r>
            <a:r>
              <a:rPr lang="en-CA" sz="2500" b="1" u="sng" dirty="0"/>
              <a:t>flexible budget</a:t>
            </a:r>
            <a:r>
              <a:rPr lang="en-CA" sz="2500" dirty="0"/>
              <a:t> and </a:t>
            </a:r>
            <a:r>
              <a:rPr lang="en-CA" sz="2500" dirty="0" smtClean="0"/>
              <a:t>update it </a:t>
            </a:r>
            <a:r>
              <a:rPr lang="en-CA" sz="2500" b="1" u="sng" dirty="0"/>
              <a:t>monthly</a:t>
            </a:r>
            <a:r>
              <a:rPr lang="en-CA" sz="2500" dirty="0"/>
              <a:t> </a:t>
            </a:r>
            <a:endParaRPr lang="en-CA" sz="2500" dirty="0" smtClean="0"/>
          </a:p>
          <a:p>
            <a:pPr lvl="0"/>
            <a:r>
              <a:rPr lang="en-CA" sz="2500" b="1" u="sng" dirty="0" smtClean="0"/>
              <a:t>Change list prices:</a:t>
            </a:r>
          </a:p>
          <a:p>
            <a:pPr lvl="1"/>
            <a:r>
              <a:rPr lang="en-CA" sz="2300" b="1" u="sng" dirty="0" smtClean="0"/>
              <a:t>Plastic +1$</a:t>
            </a:r>
          </a:p>
          <a:p>
            <a:pPr lvl="1"/>
            <a:r>
              <a:rPr lang="en-CA" sz="2300" b="1" u="sng" dirty="0" smtClean="0"/>
              <a:t>Metal -1$</a:t>
            </a:r>
            <a:endParaRPr lang="en-US" sz="2300" b="1" dirty="0"/>
          </a:p>
          <a:p>
            <a:pPr lvl="0"/>
            <a:r>
              <a:rPr lang="en-CA" sz="2500" b="1" u="sng" dirty="0"/>
              <a:t>Adjust the budgeted </a:t>
            </a:r>
            <a:r>
              <a:rPr lang="en-CA" sz="2500" b="1" u="sng" dirty="0" smtClean="0"/>
              <a:t>costs </a:t>
            </a:r>
            <a:r>
              <a:rPr lang="en-CA" sz="2500" b="1" u="sng" dirty="0"/>
              <a:t>per </a:t>
            </a:r>
            <a:r>
              <a:rPr lang="en-CA" sz="2500" b="1" u="sng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348" y="470040"/>
            <a:ext cx="7024744" cy="1143000"/>
          </a:xfrm>
        </p:spPr>
        <p:txBody>
          <a:bodyPr/>
          <a:lstStyle/>
          <a:p>
            <a:r>
              <a:rPr lang="en-US" sz="5000" b="1" dirty="0" smtClean="0"/>
              <a:t>Conclusion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862" y="149548"/>
            <a:ext cx="7024744" cy="12573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AGENDA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631" y="1512584"/>
            <a:ext cx="8131443" cy="5008518"/>
          </a:xfrm>
        </p:spPr>
        <p:txBody>
          <a:bodyPr>
            <a:noAutofit/>
          </a:bodyPr>
          <a:lstStyle/>
          <a:p>
            <a:r>
              <a:rPr lang="en-US" sz="2500" dirty="0" smtClean="0"/>
              <a:t>Markley Division </a:t>
            </a:r>
            <a:r>
              <a:rPr lang="en-US" sz="2500" dirty="0"/>
              <a:t>and </a:t>
            </a:r>
            <a:r>
              <a:rPr lang="en-US" sz="2500" dirty="0" smtClean="0"/>
              <a:t>its Market </a:t>
            </a:r>
            <a:r>
              <a:rPr lang="en-US" sz="2500" dirty="0"/>
              <a:t>overview</a:t>
            </a:r>
          </a:p>
          <a:p>
            <a:r>
              <a:rPr lang="en-US" sz="2500" dirty="0" smtClean="0"/>
              <a:t>Problem </a:t>
            </a:r>
            <a:r>
              <a:rPr lang="en-US" sz="2500" dirty="0"/>
              <a:t>definition </a:t>
            </a:r>
          </a:p>
          <a:p>
            <a:r>
              <a:rPr lang="en-US" sz="2500" dirty="0" smtClean="0"/>
              <a:t>Static </a:t>
            </a:r>
            <a:r>
              <a:rPr lang="en-US" sz="2500" dirty="0"/>
              <a:t>variances</a:t>
            </a:r>
          </a:p>
          <a:p>
            <a:r>
              <a:rPr lang="en-US" sz="2500" dirty="0" smtClean="0"/>
              <a:t>Flexible </a:t>
            </a:r>
            <a:r>
              <a:rPr lang="en-US" sz="2500" dirty="0"/>
              <a:t>budget</a:t>
            </a:r>
          </a:p>
          <a:p>
            <a:r>
              <a:rPr lang="en-US" sz="2500" dirty="0" smtClean="0"/>
              <a:t>L2 Analysis: </a:t>
            </a:r>
            <a:r>
              <a:rPr lang="en-US" sz="2500" dirty="0" smtClean="0"/>
              <a:t>flexible </a:t>
            </a:r>
            <a:r>
              <a:rPr lang="en-US" sz="2500" dirty="0"/>
              <a:t>budget </a:t>
            </a:r>
            <a:r>
              <a:rPr lang="en-US" sz="2500" dirty="0" smtClean="0"/>
              <a:t>and </a:t>
            </a:r>
            <a:r>
              <a:rPr lang="en-US" sz="2500" dirty="0"/>
              <a:t>sales volume </a:t>
            </a:r>
            <a:r>
              <a:rPr lang="en-US" sz="2500" dirty="0" smtClean="0"/>
              <a:t>variances</a:t>
            </a:r>
            <a:endParaRPr lang="en-US" sz="2500" dirty="0"/>
          </a:p>
          <a:p>
            <a:r>
              <a:rPr lang="en-US" sz="2500" dirty="0" smtClean="0"/>
              <a:t>L3 Analysis: </a:t>
            </a:r>
            <a:r>
              <a:rPr lang="en-US" sz="2500" dirty="0" smtClean="0"/>
              <a:t>efficiency </a:t>
            </a:r>
            <a:r>
              <a:rPr lang="en-US" sz="2500" dirty="0"/>
              <a:t>and price </a:t>
            </a:r>
            <a:r>
              <a:rPr lang="en-US" sz="2500" dirty="0" smtClean="0"/>
              <a:t>variances</a:t>
            </a:r>
            <a:endParaRPr lang="en-US" sz="2500" dirty="0"/>
          </a:p>
          <a:p>
            <a:r>
              <a:rPr lang="en-US" sz="2500" dirty="0" smtClean="0"/>
              <a:t>Analysis </a:t>
            </a:r>
            <a:r>
              <a:rPr lang="en-US" sz="2500" dirty="0"/>
              <a:t>of </a:t>
            </a:r>
            <a:r>
              <a:rPr lang="en-US" sz="2500" dirty="0" smtClean="0"/>
              <a:t>the results</a:t>
            </a:r>
            <a:endParaRPr lang="en-US" sz="2500" dirty="0"/>
          </a:p>
          <a:p>
            <a:r>
              <a:rPr lang="en-US" sz="2500" dirty="0" smtClean="0"/>
              <a:t>Qualitative </a:t>
            </a:r>
            <a:r>
              <a:rPr lang="en-US" sz="2500" dirty="0"/>
              <a:t>analysis</a:t>
            </a:r>
          </a:p>
          <a:p>
            <a:r>
              <a:rPr lang="en-US" sz="2500" dirty="0" smtClean="0"/>
              <a:t>Recommendations</a:t>
            </a:r>
            <a:endParaRPr lang="en-US" sz="2500" dirty="0"/>
          </a:p>
          <a:p>
            <a:r>
              <a:rPr lang="en-US" sz="2500" dirty="0" smtClean="0"/>
              <a:t>Conclusion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96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34" y="425184"/>
            <a:ext cx="8053999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Markley Division and its Market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098" y="2060115"/>
            <a:ext cx="8053999" cy="4553929"/>
          </a:xfrm>
        </p:spPr>
        <p:txBody>
          <a:bodyPr>
            <a:noAutofit/>
          </a:bodyPr>
          <a:lstStyle/>
          <a:p>
            <a:r>
              <a:rPr lang="en-US" sz="3000" dirty="0"/>
              <a:t>Manufactures and sells patio chairs:</a:t>
            </a:r>
          </a:p>
          <a:p>
            <a:pPr lvl="1"/>
            <a:r>
              <a:rPr lang="en-US" sz="3000" dirty="0"/>
              <a:t>Metal model</a:t>
            </a:r>
          </a:p>
          <a:p>
            <a:pPr lvl="1"/>
            <a:r>
              <a:rPr lang="en-US" sz="3000" dirty="0"/>
              <a:t>Plastic model (lesser quality)</a:t>
            </a:r>
          </a:p>
          <a:p>
            <a:endParaRPr lang="en-US" sz="3000" dirty="0" smtClean="0"/>
          </a:p>
          <a:p>
            <a:r>
              <a:rPr lang="en-US" sz="3000" dirty="0" smtClean="0"/>
              <a:t>Market </a:t>
            </a:r>
            <a:r>
              <a:rPr lang="en-US" sz="3000" b="1" u="sng" dirty="0" smtClean="0"/>
              <a:t>increased </a:t>
            </a:r>
            <a:r>
              <a:rPr lang="en-US" sz="3000" b="1" u="sng" dirty="0" smtClean="0"/>
              <a:t>by 10</a:t>
            </a:r>
            <a:r>
              <a:rPr lang="en-US" sz="3000" b="1" u="sng" dirty="0" smtClean="0"/>
              <a:t>%</a:t>
            </a:r>
            <a:endParaRPr lang="en-US" sz="3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744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21" y="578462"/>
            <a:ext cx="7992045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Problem Definition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65" y="2180152"/>
            <a:ext cx="8208885" cy="3659407"/>
          </a:xfrm>
        </p:spPr>
        <p:txBody>
          <a:bodyPr>
            <a:noAutofit/>
          </a:bodyPr>
          <a:lstStyle/>
          <a:p>
            <a:r>
              <a:rPr lang="en-CA" sz="3000" b="1" u="sng" dirty="0" smtClean="0"/>
              <a:t>Ineffective </a:t>
            </a:r>
            <a:r>
              <a:rPr lang="en-CA" sz="3000" b="1" u="sng" dirty="0"/>
              <a:t>budgeting </a:t>
            </a:r>
            <a:r>
              <a:rPr lang="en-CA" sz="3000" b="1" u="sng" dirty="0" smtClean="0"/>
              <a:t>system:</a:t>
            </a:r>
          </a:p>
          <a:p>
            <a:pPr lvl="1"/>
            <a:r>
              <a:rPr lang="en-CA" sz="2800" b="1" u="sng" dirty="0" smtClean="0"/>
              <a:t>Can’t understand causes of variances</a:t>
            </a:r>
          </a:p>
          <a:p>
            <a:pPr lvl="1"/>
            <a:endParaRPr lang="en-CA" sz="2800" b="1" u="sng" dirty="0" smtClean="0"/>
          </a:p>
          <a:p>
            <a:pPr lvl="1"/>
            <a:r>
              <a:rPr lang="en-CA" sz="2800" b="1" u="sng" dirty="0" smtClean="0"/>
              <a:t>Not able to implem</a:t>
            </a:r>
            <a:r>
              <a:rPr lang="en-CA" sz="2800" b="1" u="sng" dirty="0" smtClean="0"/>
              <a:t>ent pro-active corrective measures</a:t>
            </a:r>
            <a:endParaRPr lang="en-CA" sz="3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57617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228" y="423562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Static Variances</a:t>
            </a:r>
            <a:endParaRPr lang="en-US" sz="5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804931"/>
              </p:ext>
            </p:extLst>
          </p:nvPr>
        </p:nvGraphicFramePr>
        <p:xfrm>
          <a:off x="641156" y="2044618"/>
          <a:ext cx="7877496" cy="391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190"/>
                <a:gridCol w="1393961"/>
                <a:gridCol w="1409450"/>
                <a:gridCol w="2152895"/>
              </a:tblGrid>
              <a:tr h="10261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Actual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Budget</a:t>
                      </a:r>
                      <a:endParaRPr 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Favorable</a:t>
                      </a:r>
                    </a:p>
                    <a:p>
                      <a:r>
                        <a:rPr lang="en-US" sz="2300" dirty="0" smtClean="0"/>
                        <a:t>(Unfavorable)</a:t>
                      </a:r>
                      <a:endParaRPr lang="en-US" sz="23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Sales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$930 000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$875 000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$55 000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Variable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$735 800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$702 500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$(33</a:t>
                      </a:r>
                      <a:r>
                        <a:rPr lang="en-US" sz="2200" baseline="0" dirty="0" smtClean="0"/>
                        <a:t> 300)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 Other Costs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$155 800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$101 500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$(54 300)</a:t>
                      </a:r>
                      <a:endParaRPr lang="en-US" sz="2200" dirty="0"/>
                    </a:p>
                  </a:txBody>
                  <a:tcPr/>
                </a:tc>
              </a:tr>
              <a:tr h="708226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Divisional operational income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$38 400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$71 000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$(32 600)</a:t>
                      </a:r>
                      <a:endParaRPr lang="en-US" sz="2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32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48" y="686894"/>
            <a:ext cx="7024744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Flexible Budget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Level 2 </a:t>
            </a:r>
            <a:r>
              <a:rPr lang="en-US" sz="5000" b="1" dirty="0" smtClean="0"/>
              <a:t>variances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/>
              <a:t>Level </a:t>
            </a:r>
            <a:r>
              <a:rPr lang="en-US" sz="5000" b="1" dirty="0" smtClean="0"/>
              <a:t>3 variances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352236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48" y="1708101"/>
            <a:ext cx="8141148" cy="472218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CA" sz="6400" dirty="0" smtClean="0"/>
              <a:t>CM </a:t>
            </a:r>
            <a:r>
              <a:rPr lang="en-CA" sz="6400" b="1" u="sng" dirty="0" smtClean="0"/>
              <a:t>of </a:t>
            </a:r>
            <a:r>
              <a:rPr lang="en-CA" sz="6400" b="1" u="sng" dirty="0"/>
              <a:t>metal is twice that of plastic. </a:t>
            </a:r>
            <a:endParaRPr lang="en-CA" sz="6400" b="1" u="sng" dirty="0" smtClean="0"/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Majority of </a:t>
            </a:r>
            <a:r>
              <a:rPr lang="en-CA" sz="6400" dirty="0"/>
              <a:t>the </a:t>
            </a:r>
            <a:r>
              <a:rPr lang="en-CA" sz="6400" dirty="0" smtClean="0"/>
              <a:t>variances come </a:t>
            </a:r>
            <a:r>
              <a:rPr lang="en-CA" sz="6400" dirty="0"/>
              <a:t>from </a:t>
            </a:r>
            <a:r>
              <a:rPr lang="en-CA" sz="6400" b="1" u="sng" dirty="0"/>
              <a:t>flexible budget variance</a:t>
            </a:r>
            <a:r>
              <a:rPr lang="en-CA" sz="6400" dirty="0"/>
              <a:t> ($</a:t>
            </a:r>
            <a:r>
              <a:rPr lang="en-CA" sz="6400" dirty="0" smtClean="0"/>
              <a:t>41,100 U</a:t>
            </a:r>
            <a:r>
              <a:rPr lang="en-CA" sz="6400" dirty="0" smtClean="0"/>
              <a:t>)</a:t>
            </a:r>
            <a:endParaRPr lang="en-CA" sz="6400" dirty="0" smtClean="0"/>
          </a:p>
          <a:p>
            <a:pPr marL="68580" lvl="0" indent="0">
              <a:buNone/>
            </a:pPr>
            <a:endParaRPr lang="en-US" sz="6400" dirty="0"/>
          </a:p>
          <a:p>
            <a:pPr lvl="0"/>
            <a:r>
              <a:rPr lang="en-CA" sz="6400" dirty="0" smtClean="0"/>
              <a:t>Mostly cost of plastic: $</a:t>
            </a:r>
            <a:r>
              <a:rPr lang="en-CA" sz="6400" dirty="0" smtClean="0"/>
              <a:t>39,000 </a:t>
            </a:r>
            <a:r>
              <a:rPr lang="en-CA" sz="6400" dirty="0" smtClean="0"/>
              <a:t>U</a:t>
            </a:r>
          </a:p>
          <a:p>
            <a:pPr lvl="0"/>
            <a:endParaRPr lang="en-CA" sz="6400" dirty="0" smtClean="0"/>
          </a:p>
          <a:p>
            <a:pPr lvl="0"/>
            <a:r>
              <a:rPr lang="en-CA" sz="6400" dirty="0" smtClean="0"/>
              <a:t>Efficiency</a:t>
            </a:r>
          </a:p>
          <a:p>
            <a:pPr lvl="1"/>
            <a:r>
              <a:rPr lang="en-CA" sz="6200" dirty="0" smtClean="0"/>
              <a:t>Plastic: ($</a:t>
            </a:r>
            <a:r>
              <a:rPr lang="en-CA" sz="6200" dirty="0"/>
              <a:t>7,400U</a:t>
            </a:r>
            <a:r>
              <a:rPr lang="en-CA" sz="6200" dirty="0" smtClean="0"/>
              <a:t>)</a:t>
            </a:r>
          </a:p>
          <a:p>
            <a:pPr lvl="1"/>
            <a:r>
              <a:rPr lang="en-CA" sz="6200" dirty="0" smtClean="0"/>
              <a:t>Metal: ($</a:t>
            </a:r>
            <a:r>
              <a:rPr lang="en-CA" sz="6200" dirty="0"/>
              <a:t>2,600U</a:t>
            </a:r>
            <a:r>
              <a:rPr lang="en-CA" sz="6200" dirty="0" smtClean="0"/>
              <a:t>)</a:t>
            </a:r>
            <a:endParaRPr lang="en-CA" sz="62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4948" y="609445"/>
            <a:ext cx="7024742" cy="1143000"/>
          </a:xfrm>
        </p:spPr>
        <p:txBody>
          <a:bodyPr>
            <a:normAutofit/>
          </a:bodyPr>
          <a:lstStyle/>
          <a:p>
            <a:r>
              <a:rPr lang="en-US" sz="5000" b="1" dirty="0" smtClean="0"/>
              <a:t>Analysis of the results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9309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69</TotalTime>
  <Words>374</Words>
  <Application>Microsoft Office PowerPoint</Application>
  <PresentationFormat>On-screen Show (4:3)</PresentationFormat>
  <Paragraphs>102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“The Champions”  Consultant Firm</vt:lpstr>
      <vt:lpstr>AGENDA</vt:lpstr>
      <vt:lpstr>Markley Division and its Market</vt:lpstr>
      <vt:lpstr>Problem Definition</vt:lpstr>
      <vt:lpstr>Static Variances</vt:lpstr>
      <vt:lpstr>Flexible Budget</vt:lpstr>
      <vt:lpstr>Level 2 variances</vt:lpstr>
      <vt:lpstr>Level 3 variances</vt:lpstr>
      <vt:lpstr>Analysis of the results</vt:lpstr>
      <vt:lpstr>Analysis of the results</vt:lpstr>
      <vt:lpstr>Qualitative analysis</vt:lpstr>
      <vt:lpstr>Qualitative analysis</vt:lpstr>
      <vt:lpstr>Recommendations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Champions Consultant Firm</dc:title>
  <dc:creator>Geneviève Lavigueur</dc:creator>
  <cp:lastModifiedBy>Zeben</cp:lastModifiedBy>
  <cp:revision>12</cp:revision>
  <dcterms:created xsi:type="dcterms:W3CDTF">2014-03-15T04:15:16Z</dcterms:created>
  <dcterms:modified xsi:type="dcterms:W3CDTF">2014-03-15T13:24:42Z</dcterms:modified>
</cp:coreProperties>
</file>