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15,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5561" y="-1347592"/>
            <a:ext cx="3577835" cy="469333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“</a:t>
            </a:r>
            <a:r>
              <a:rPr lang="en-US" sz="4000" b="1" i="1" dirty="0" smtClean="0">
                <a:solidFill>
                  <a:schemeClr val="bg1"/>
                </a:solidFill>
              </a:rPr>
              <a:t>The Champions</a:t>
            </a:r>
            <a:r>
              <a:rPr lang="en-US" sz="4000" b="1" dirty="0" smtClean="0">
                <a:solidFill>
                  <a:schemeClr val="bg1"/>
                </a:solidFill>
              </a:rPr>
              <a:t>”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500" b="1" dirty="0" smtClean="0"/>
              <a:t>Consultant Firm</a:t>
            </a:r>
            <a:endParaRPr lang="en-US" sz="3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5561" y="3522689"/>
            <a:ext cx="3577835" cy="2440792"/>
          </a:xfrm>
        </p:spPr>
        <p:txBody>
          <a:bodyPr>
            <a:noAutofit/>
          </a:bodyPr>
          <a:lstStyle/>
          <a:p>
            <a:pPr algn="ctr"/>
            <a:r>
              <a:rPr lang="en-US" sz="2200" dirty="0" smtClean="0"/>
              <a:t>By</a:t>
            </a:r>
          </a:p>
          <a:p>
            <a:r>
              <a:rPr lang="en-US" sz="2200" dirty="0" smtClean="0"/>
              <a:t>Simon </a:t>
            </a:r>
            <a:r>
              <a:rPr lang="en-US" sz="2200" dirty="0" err="1" smtClean="0"/>
              <a:t>Foucher</a:t>
            </a:r>
            <a:endParaRPr lang="en-US" sz="2200" dirty="0" smtClean="0"/>
          </a:p>
          <a:p>
            <a:r>
              <a:rPr lang="en-US" sz="2200" dirty="0" smtClean="0"/>
              <a:t>Kenny Somerville</a:t>
            </a:r>
          </a:p>
          <a:p>
            <a:r>
              <a:rPr lang="en-US" sz="2200" dirty="0" smtClean="0"/>
              <a:t>Leo Pérez Saba</a:t>
            </a:r>
          </a:p>
          <a:p>
            <a:r>
              <a:rPr lang="en-US" sz="2200" dirty="0" err="1" smtClean="0"/>
              <a:t>Shadi</a:t>
            </a:r>
            <a:r>
              <a:rPr lang="en-US" sz="2200" dirty="0" smtClean="0"/>
              <a:t> Mohamed</a:t>
            </a:r>
          </a:p>
          <a:p>
            <a:r>
              <a:rPr lang="en-US" sz="2200" dirty="0" smtClean="0"/>
              <a:t>Geneviève Lavigueur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182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52445"/>
            <a:ext cx="8141148" cy="4722189"/>
          </a:xfrm>
        </p:spPr>
        <p:txBody>
          <a:bodyPr>
            <a:normAutofit fontScale="40000" lnSpcReduction="20000"/>
          </a:bodyPr>
          <a:lstStyle/>
          <a:p>
            <a:pPr marL="68580" indent="0">
              <a:buNone/>
            </a:pPr>
            <a:r>
              <a:rPr lang="en-CA" sz="5500" dirty="0"/>
              <a:t>[(Examines the causes of the $32,600 unfavourable income variance (Q1)</a:t>
            </a:r>
            <a:r>
              <a:rPr lang="en-CA" sz="5500" dirty="0" smtClean="0"/>
              <a:t>]</a:t>
            </a:r>
            <a:endParaRPr lang="en-CA" sz="6400" dirty="0" smtClean="0"/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300" dirty="0" smtClean="0"/>
              <a:t>Fluctuations </a:t>
            </a:r>
            <a:r>
              <a:rPr lang="en-CA" sz="6300" dirty="0"/>
              <a:t>that occurred in finished goods and raw materials inventory ($64,600</a:t>
            </a:r>
            <a:r>
              <a:rPr lang="en-CA" sz="6300" dirty="0" smtClean="0"/>
              <a:t>) are shown </a:t>
            </a:r>
            <a:r>
              <a:rPr lang="en-CA" sz="6300" dirty="0"/>
              <a:t>as a result of </a:t>
            </a:r>
            <a:r>
              <a:rPr lang="en-CA" sz="6300" b="1" u="sng" dirty="0"/>
              <a:t>purchasing more materials that were required for manufacturing</a:t>
            </a:r>
            <a:r>
              <a:rPr lang="en-CA" sz="6300" dirty="0"/>
              <a:t>. </a:t>
            </a:r>
            <a:endParaRPr lang="en-CA" sz="6300" dirty="0" smtClean="0"/>
          </a:p>
          <a:p>
            <a:pPr lvl="0"/>
            <a:endParaRPr lang="en-CA" sz="6300" dirty="0"/>
          </a:p>
          <a:p>
            <a:pPr lvl="0"/>
            <a:r>
              <a:rPr lang="en-CA" sz="6300" dirty="0" smtClean="0"/>
              <a:t>For </a:t>
            </a:r>
            <a:r>
              <a:rPr lang="en-CA" sz="6300" dirty="0"/>
              <a:t>metal, the division </a:t>
            </a:r>
            <a:r>
              <a:rPr lang="en-CA" sz="6300" b="1" u="sng" dirty="0"/>
              <a:t>manufactured more units than it sold</a:t>
            </a:r>
            <a:r>
              <a:rPr lang="en-CA" sz="6300" dirty="0"/>
              <a:t> ($25,000 in inventory increase), and for </a:t>
            </a:r>
            <a:r>
              <a:rPr lang="en-CA" sz="6300" b="1" u="sng" dirty="0"/>
              <a:t>plastic it sold more than it produced</a:t>
            </a:r>
            <a:r>
              <a:rPr lang="en-CA" sz="6300" dirty="0"/>
              <a:t> for the period ($40,000 in inventory reduction). The net change in inventory value was $15,000 – these changes will not affect the income statement.</a:t>
            </a:r>
            <a:endParaRPr lang="en-US" sz="6300" dirty="0"/>
          </a:p>
          <a:p>
            <a:endParaRPr lang="en-US" sz="6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the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09931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187" y="377103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Qualitative </a:t>
            </a:r>
            <a:r>
              <a:rPr lang="en-US" sz="5000" b="1" dirty="0" smtClean="0"/>
              <a:t>analysis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608" y="1735049"/>
            <a:ext cx="8038511" cy="4507241"/>
          </a:xfrm>
        </p:spPr>
        <p:txBody>
          <a:bodyPr>
            <a:noAutofit/>
          </a:bodyPr>
          <a:lstStyle/>
          <a:p>
            <a:pPr lvl="0"/>
            <a:r>
              <a:rPr lang="en-CA" sz="2500" dirty="0"/>
              <a:t>The major causes of Markley’s unfavourable profit performance include </a:t>
            </a:r>
            <a:r>
              <a:rPr lang="en-CA" sz="2500" b="1" u="sng" dirty="0"/>
              <a:t>the purchase price and usage of direct materials</a:t>
            </a:r>
            <a:r>
              <a:rPr lang="en-CA" sz="2500" dirty="0"/>
              <a:t>, and in general terms the </a:t>
            </a:r>
            <a:r>
              <a:rPr lang="en-CA" sz="2500" b="1" u="sng" dirty="0"/>
              <a:t>efficiency of the plastic chair manufacturing </a:t>
            </a:r>
            <a:r>
              <a:rPr lang="en-CA" sz="2500" b="1" u="sng" dirty="0" smtClean="0"/>
              <a:t>line</a:t>
            </a:r>
            <a:r>
              <a:rPr lang="en-CA" sz="2500" dirty="0" smtClean="0"/>
              <a:t>.</a:t>
            </a:r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/>
              <a:t>Because the status report published two months into the first quarter did not contain enough details regarding variances or actual costs, management </a:t>
            </a:r>
            <a:r>
              <a:rPr lang="en-CA" sz="2500" b="1" u="sng" dirty="0"/>
              <a:t>was not able to implement corrective actions </a:t>
            </a:r>
            <a:r>
              <a:rPr lang="en-CA" sz="2500" dirty="0"/>
              <a:t>(Q2b)</a:t>
            </a:r>
            <a:r>
              <a:rPr lang="en-CA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8003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38" y="1626616"/>
            <a:ext cx="7976558" cy="5033891"/>
          </a:xfrm>
        </p:spPr>
        <p:txBody>
          <a:bodyPr>
            <a:noAutofit/>
          </a:bodyPr>
          <a:lstStyle/>
          <a:p>
            <a:pPr lvl="0"/>
            <a:r>
              <a:rPr lang="en-CA" sz="2500" dirty="0"/>
              <a:t>If the division would have more closely monitored the actual raw material prices, they could have </a:t>
            </a:r>
            <a:r>
              <a:rPr lang="en-CA" sz="2500" b="1" u="sng" dirty="0"/>
              <a:t>modified the sales prices in order to maximize their profits</a:t>
            </a:r>
            <a:r>
              <a:rPr lang="en-CA" sz="2500" dirty="0"/>
              <a:t> (for plastic chairs) and </a:t>
            </a:r>
            <a:r>
              <a:rPr lang="en-CA" sz="2500" b="1" u="sng" dirty="0"/>
              <a:t>market share</a:t>
            </a:r>
            <a:r>
              <a:rPr lang="en-CA" sz="2500" dirty="0"/>
              <a:t> (for metal chairs)</a:t>
            </a:r>
            <a:r>
              <a:rPr lang="en-CA" sz="2500" dirty="0" smtClean="0"/>
              <a:t>.</a:t>
            </a:r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/>
              <a:t>Sales were higher than budgeted for plastic, which has a </a:t>
            </a:r>
            <a:r>
              <a:rPr lang="en-CA" sz="2500" b="1" u="sng" dirty="0"/>
              <a:t>lower contribution margin</a:t>
            </a:r>
            <a:r>
              <a:rPr lang="en-CA" sz="2500" dirty="0"/>
              <a:t> (14% sales), and lower than </a:t>
            </a:r>
            <a:r>
              <a:rPr lang="en-CA" sz="2500" dirty="0" smtClean="0"/>
              <a:t>budgeted </a:t>
            </a:r>
            <a:r>
              <a:rPr lang="en-CA" sz="2500" dirty="0"/>
              <a:t>for the Metal chairs, which carry a </a:t>
            </a:r>
            <a:r>
              <a:rPr lang="en-CA" sz="2500" b="1" u="sng" dirty="0"/>
              <a:t>higher contribution margin</a:t>
            </a:r>
            <a:r>
              <a:rPr lang="en-CA" sz="2500" dirty="0"/>
              <a:t> (27%). Therefore the company should look into </a:t>
            </a:r>
            <a:r>
              <a:rPr lang="en-CA" sz="2500" b="1" u="sng" dirty="0"/>
              <a:t>changing prices and/or commission plans</a:t>
            </a:r>
            <a:r>
              <a:rPr lang="en-CA" sz="2500" dirty="0" smtClean="0"/>
              <a:t>.</a:t>
            </a:r>
            <a:endParaRPr lang="en-US" sz="25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187" y="377103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Qualitative </a:t>
            </a:r>
            <a:r>
              <a:rPr lang="en-US" sz="5000" b="1" dirty="0" smtClean="0"/>
              <a:t>analysis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838385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72" y="531990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Recommendations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6" y="1969300"/>
            <a:ext cx="8100465" cy="4458865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CA" sz="2500" dirty="0"/>
              <a:t>We recommend that Markley’s management adopt the following steps to improve the division’s operating income:</a:t>
            </a:r>
            <a:endParaRPr lang="en-US" sz="2500" b="1" dirty="0"/>
          </a:p>
          <a:p>
            <a:pPr lvl="0"/>
            <a:r>
              <a:rPr lang="en-CA" sz="2500" dirty="0"/>
              <a:t>Implement a </a:t>
            </a:r>
            <a:r>
              <a:rPr lang="en-CA" sz="2500" b="1" u="sng" dirty="0"/>
              <a:t>flexible budget</a:t>
            </a:r>
            <a:r>
              <a:rPr lang="en-CA" sz="2500" dirty="0"/>
              <a:t> and </a:t>
            </a:r>
            <a:r>
              <a:rPr lang="en-CA" sz="2500" dirty="0" smtClean="0"/>
              <a:t>update it </a:t>
            </a:r>
            <a:r>
              <a:rPr lang="en-CA" sz="2500" b="1" u="sng" dirty="0"/>
              <a:t>monthly</a:t>
            </a:r>
            <a:r>
              <a:rPr lang="en-CA" sz="2500" dirty="0"/>
              <a:t> in order to facilitate implementation of corrective actions.</a:t>
            </a:r>
            <a:endParaRPr lang="en-US" sz="2500" b="1" dirty="0"/>
          </a:p>
          <a:p>
            <a:pPr lvl="0"/>
            <a:r>
              <a:rPr lang="en-CA" sz="2500" b="1" u="sng" dirty="0"/>
              <a:t>Increase the sales prices of plastic chairs by $1</a:t>
            </a:r>
            <a:r>
              <a:rPr lang="en-CA" sz="2500" dirty="0"/>
              <a:t>. At the same time, </a:t>
            </a:r>
            <a:r>
              <a:rPr lang="en-CA" sz="2500" b="1" u="sng" dirty="0"/>
              <a:t>decrease the price of metal chairs by $1</a:t>
            </a:r>
            <a:r>
              <a:rPr lang="en-CA" sz="2500" dirty="0"/>
              <a:t>.</a:t>
            </a:r>
            <a:endParaRPr lang="en-US" sz="2500" b="1" dirty="0"/>
          </a:p>
          <a:p>
            <a:pPr lvl="0"/>
            <a:r>
              <a:rPr lang="en-CA" sz="2500" b="1" u="sng" dirty="0"/>
              <a:t>Adjust the budgeted cost per unit</a:t>
            </a:r>
            <a:r>
              <a:rPr lang="en-CA" sz="2500" dirty="0"/>
              <a:t> in order to reflect the price increase in raw materials.</a:t>
            </a:r>
            <a:endParaRPr lang="en-US" sz="25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48" y="470040"/>
            <a:ext cx="7024744" cy="1143000"/>
          </a:xfrm>
        </p:spPr>
        <p:txBody>
          <a:bodyPr/>
          <a:lstStyle/>
          <a:p>
            <a:r>
              <a:rPr lang="en-US" sz="5000" b="1" dirty="0" smtClean="0"/>
              <a:t>Conclusion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0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862" y="149548"/>
            <a:ext cx="7024744" cy="12573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AGENDA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631" y="1512584"/>
            <a:ext cx="8131443" cy="5008518"/>
          </a:xfrm>
        </p:spPr>
        <p:txBody>
          <a:bodyPr>
            <a:noAutofit/>
          </a:bodyPr>
          <a:lstStyle/>
          <a:p>
            <a:r>
              <a:rPr lang="en-US" sz="2500" dirty="0" smtClean="0"/>
              <a:t>Markley Division </a:t>
            </a:r>
            <a:r>
              <a:rPr lang="en-US" sz="2500" dirty="0"/>
              <a:t>and </a:t>
            </a:r>
            <a:r>
              <a:rPr lang="en-US" sz="2500" dirty="0" smtClean="0"/>
              <a:t>its Market </a:t>
            </a:r>
            <a:r>
              <a:rPr lang="en-US" sz="2500" dirty="0"/>
              <a:t>overview</a:t>
            </a:r>
          </a:p>
          <a:p>
            <a:r>
              <a:rPr lang="en-US" sz="2500" dirty="0" smtClean="0"/>
              <a:t>Problem </a:t>
            </a:r>
            <a:r>
              <a:rPr lang="en-US" sz="2500" dirty="0"/>
              <a:t>definition </a:t>
            </a:r>
          </a:p>
          <a:p>
            <a:r>
              <a:rPr lang="en-US" sz="2500" dirty="0" smtClean="0"/>
              <a:t>Static </a:t>
            </a:r>
            <a:r>
              <a:rPr lang="en-US" sz="2500" dirty="0"/>
              <a:t>variances</a:t>
            </a:r>
          </a:p>
          <a:p>
            <a:r>
              <a:rPr lang="en-US" sz="2500" dirty="0" smtClean="0"/>
              <a:t>Flexible </a:t>
            </a:r>
            <a:r>
              <a:rPr lang="en-US" sz="2500" dirty="0"/>
              <a:t>budget</a:t>
            </a:r>
          </a:p>
          <a:p>
            <a:r>
              <a:rPr lang="en-US" sz="2500" dirty="0" smtClean="0"/>
              <a:t>Level </a:t>
            </a:r>
            <a:r>
              <a:rPr lang="en-US" sz="2500" dirty="0"/>
              <a:t>2 </a:t>
            </a:r>
            <a:r>
              <a:rPr lang="en-US" sz="2500" dirty="0" smtClean="0"/>
              <a:t>variances: flexible </a:t>
            </a:r>
            <a:r>
              <a:rPr lang="en-US" sz="2500" dirty="0"/>
              <a:t>budget </a:t>
            </a:r>
            <a:r>
              <a:rPr lang="en-US" sz="2500" dirty="0" smtClean="0"/>
              <a:t>and </a:t>
            </a:r>
            <a:r>
              <a:rPr lang="en-US" sz="2500" dirty="0"/>
              <a:t>sales volume </a:t>
            </a:r>
            <a:r>
              <a:rPr lang="en-US" sz="2500" dirty="0" smtClean="0"/>
              <a:t>variances</a:t>
            </a:r>
            <a:endParaRPr lang="en-US" sz="2500" dirty="0"/>
          </a:p>
          <a:p>
            <a:r>
              <a:rPr lang="en-US" sz="2500" dirty="0" smtClean="0"/>
              <a:t>Level </a:t>
            </a:r>
            <a:r>
              <a:rPr lang="en-US" sz="2500" dirty="0"/>
              <a:t>3 </a:t>
            </a:r>
            <a:r>
              <a:rPr lang="en-US" sz="2500" dirty="0" smtClean="0"/>
              <a:t>variances: efficiency </a:t>
            </a:r>
            <a:r>
              <a:rPr lang="en-US" sz="2500" dirty="0"/>
              <a:t>and price </a:t>
            </a:r>
            <a:r>
              <a:rPr lang="en-US" sz="2500" dirty="0" smtClean="0"/>
              <a:t>variances</a:t>
            </a:r>
            <a:endParaRPr lang="en-US" sz="2500" dirty="0"/>
          </a:p>
          <a:p>
            <a:r>
              <a:rPr lang="en-US" sz="2500" dirty="0" smtClean="0"/>
              <a:t>Analysis </a:t>
            </a:r>
            <a:r>
              <a:rPr lang="en-US" sz="2500" dirty="0"/>
              <a:t>of </a:t>
            </a:r>
            <a:r>
              <a:rPr lang="en-US" sz="2500" dirty="0" smtClean="0"/>
              <a:t>the results</a:t>
            </a:r>
            <a:endParaRPr lang="en-US" sz="2500" dirty="0"/>
          </a:p>
          <a:p>
            <a:r>
              <a:rPr lang="en-US" sz="2500" dirty="0" smtClean="0"/>
              <a:t>Qualitative </a:t>
            </a:r>
            <a:r>
              <a:rPr lang="en-US" sz="2500" dirty="0"/>
              <a:t>analysis</a:t>
            </a:r>
          </a:p>
          <a:p>
            <a:r>
              <a:rPr lang="en-US" sz="2500" dirty="0" smtClean="0"/>
              <a:t>Recommendations</a:t>
            </a:r>
            <a:endParaRPr lang="en-US" sz="2500" dirty="0"/>
          </a:p>
          <a:p>
            <a:r>
              <a:rPr lang="en-US" sz="2500" dirty="0" smtClean="0"/>
              <a:t>Conclusion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964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34" y="425184"/>
            <a:ext cx="8053999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Markley Division and its Market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8" y="2060115"/>
            <a:ext cx="8053999" cy="4553929"/>
          </a:xfrm>
        </p:spPr>
        <p:txBody>
          <a:bodyPr>
            <a:noAutofit/>
          </a:bodyPr>
          <a:lstStyle/>
          <a:p>
            <a:r>
              <a:rPr lang="en-US" sz="3000" dirty="0"/>
              <a:t>Manufactures and sells patio chairs:</a:t>
            </a:r>
          </a:p>
          <a:p>
            <a:pPr lvl="1"/>
            <a:r>
              <a:rPr lang="en-US" sz="3000" dirty="0"/>
              <a:t>Metal model</a:t>
            </a:r>
          </a:p>
          <a:p>
            <a:pPr lvl="1"/>
            <a:r>
              <a:rPr lang="en-US" sz="3000" dirty="0"/>
              <a:t>Plastic model (lesser quality)</a:t>
            </a:r>
          </a:p>
          <a:p>
            <a:endParaRPr lang="en-US" sz="3000" dirty="0" smtClean="0"/>
          </a:p>
          <a:p>
            <a:r>
              <a:rPr lang="en-US" sz="3000" dirty="0" smtClean="0"/>
              <a:t>Sell to retail stores and catalog outlets</a:t>
            </a:r>
          </a:p>
          <a:p>
            <a:r>
              <a:rPr lang="en-US" sz="3000" dirty="0" smtClean="0"/>
              <a:t>Industry volume for patio chairs </a:t>
            </a:r>
            <a:r>
              <a:rPr lang="en-US" sz="3000" b="1" u="sng" dirty="0" smtClean="0"/>
              <a:t>increased by 10% more than expected</a:t>
            </a:r>
          </a:p>
        </p:txBody>
      </p:sp>
    </p:spTree>
    <p:extLst>
      <p:ext uri="{BB962C8B-B14F-4D97-AF65-F5344CB8AC3E}">
        <p14:creationId xmlns:p14="http://schemas.microsoft.com/office/powerpoint/2010/main" val="7443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21" y="578462"/>
            <a:ext cx="7992045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Problem Definition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65" y="2180152"/>
            <a:ext cx="8208885" cy="3659407"/>
          </a:xfrm>
        </p:spPr>
        <p:txBody>
          <a:bodyPr>
            <a:noAutofit/>
          </a:bodyPr>
          <a:lstStyle/>
          <a:p>
            <a:r>
              <a:rPr lang="en-CA" sz="3000" dirty="0"/>
              <a:t>The Markley Division of Rosette Industries has </a:t>
            </a:r>
            <a:r>
              <a:rPr lang="en-CA" sz="3000" b="1" u="sng" dirty="0"/>
              <a:t>an ineffective budgeting system</a:t>
            </a:r>
            <a:r>
              <a:rPr lang="en-CA" sz="3000" dirty="0"/>
              <a:t> that prevents them from fully understanding the causes of manufacturing variances. </a:t>
            </a:r>
            <a:endParaRPr lang="en-CA" sz="3000" dirty="0" smtClean="0"/>
          </a:p>
          <a:p>
            <a:pPr marL="68580" indent="0">
              <a:buNone/>
            </a:pPr>
            <a:endParaRPr lang="en-CA" sz="3000" dirty="0" smtClean="0"/>
          </a:p>
          <a:p>
            <a:r>
              <a:rPr lang="en-CA" sz="3000" dirty="0" smtClean="0"/>
              <a:t>As </a:t>
            </a:r>
            <a:r>
              <a:rPr lang="en-CA" sz="3000" dirty="0"/>
              <a:t>a consequence, the division </a:t>
            </a:r>
            <a:r>
              <a:rPr lang="en-CA" sz="3000" b="1" u="sng" dirty="0"/>
              <a:t>does not have the ability to (cannot) apply timely corrective measures to control costs</a:t>
            </a:r>
            <a:r>
              <a:rPr lang="en-CA" sz="3000" dirty="0"/>
              <a:t>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76171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228" y="423562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Static Variances</a:t>
            </a:r>
            <a:endParaRPr lang="en-US" sz="5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804931"/>
              </p:ext>
            </p:extLst>
          </p:nvPr>
        </p:nvGraphicFramePr>
        <p:xfrm>
          <a:off x="641156" y="2044618"/>
          <a:ext cx="7877496" cy="391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190"/>
                <a:gridCol w="1393961"/>
                <a:gridCol w="1409450"/>
                <a:gridCol w="2152895"/>
              </a:tblGrid>
              <a:tr h="1026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Actual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Budget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Favorable</a:t>
                      </a:r>
                    </a:p>
                    <a:p>
                      <a:r>
                        <a:rPr lang="en-US" sz="2300" dirty="0" smtClean="0"/>
                        <a:t>(Unfavorable)</a:t>
                      </a:r>
                      <a:endParaRPr lang="en-US" sz="23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Sales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$930 000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$875 000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$55 000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Variable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$735 800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$702 500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$(33</a:t>
                      </a:r>
                      <a:r>
                        <a:rPr lang="en-US" sz="2200" baseline="0" dirty="0" smtClean="0"/>
                        <a:t> 300)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Other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$155 800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$101 500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$(54 300)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Divisional operational income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$38 400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$71 000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$(32 600)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32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48" y="686894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Flexible Budget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4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Level 2 </a:t>
            </a:r>
            <a:r>
              <a:rPr lang="en-US" sz="5000" b="1" dirty="0" smtClean="0"/>
              <a:t>variances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Level </a:t>
            </a:r>
            <a:r>
              <a:rPr lang="en-US" sz="5000" b="1" dirty="0" smtClean="0"/>
              <a:t>3 variances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352236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08101"/>
            <a:ext cx="8141148" cy="4722189"/>
          </a:xfrm>
        </p:spPr>
        <p:txBody>
          <a:bodyPr>
            <a:normAutofit fontScale="32500" lnSpcReduction="20000"/>
          </a:bodyPr>
          <a:lstStyle/>
          <a:p>
            <a:pPr marL="68580" indent="0">
              <a:buNone/>
            </a:pPr>
            <a:r>
              <a:rPr lang="en-CA" sz="5500" dirty="0"/>
              <a:t>[(Examines the causes of the $32,600 unfavourable income variance (Q1)]</a:t>
            </a:r>
            <a:endParaRPr lang="en-US" sz="5500" dirty="0"/>
          </a:p>
          <a:p>
            <a:pPr marL="68580" indent="0">
              <a:buNone/>
            </a:pPr>
            <a:endParaRPr lang="en-US" sz="5500" dirty="0"/>
          </a:p>
          <a:p>
            <a:pPr lvl="0"/>
            <a:r>
              <a:rPr lang="en-CA" sz="6400" dirty="0" smtClean="0"/>
              <a:t>The </a:t>
            </a:r>
            <a:r>
              <a:rPr lang="en-CA" sz="6400" dirty="0"/>
              <a:t>contribution margin per unit </a:t>
            </a:r>
            <a:r>
              <a:rPr lang="en-CA" sz="6400" b="1" u="sng" dirty="0"/>
              <a:t>of metal is twice that of plastic. </a:t>
            </a:r>
            <a:endParaRPr lang="en-CA" sz="6400" b="1" u="sng" dirty="0" smtClean="0"/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It </a:t>
            </a:r>
            <a:r>
              <a:rPr lang="en-CA" sz="6400" dirty="0"/>
              <a:t>is obvious that most of the </a:t>
            </a:r>
            <a:r>
              <a:rPr lang="en-CA" sz="6400" dirty="0" smtClean="0"/>
              <a:t>variances come </a:t>
            </a:r>
            <a:r>
              <a:rPr lang="en-CA" sz="6400" dirty="0"/>
              <a:t>from </a:t>
            </a:r>
            <a:r>
              <a:rPr lang="en-CA" sz="6400" b="1" u="sng" dirty="0"/>
              <a:t>flexible budget variance</a:t>
            </a:r>
            <a:r>
              <a:rPr lang="en-CA" sz="6400" dirty="0"/>
              <a:t> ($</a:t>
            </a:r>
            <a:r>
              <a:rPr lang="en-CA" sz="6400" dirty="0" smtClean="0"/>
              <a:t>41,100 U</a:t>
            </a:r>
            <a:r>
              <a:rPr lang="en-CA" sz="6400" dirty="0"/>
              <a:t>) and not </a:t>
            </a:r>
            <a:r>
              <a:rPr lang="en-CA" sz="6400" dirty="0" smtClean="0"/>
              <a:t>from sales </a:t>
            </a:r>
            <a:r>
              <a:rPr lang="en-CA" sz="6400" dirty="0"/>
              <a:t>volume variance ($</a:t>
            </a:r>
            <a:r>
              <a:rPr lang="en-CA" sz="6400" dirty="0" smtClean="0"/>
              <a:t>8,500 F</a:t>
            </a:r>
            <a:r>
              <a:rPr lang="en-CA" sz="6400" dirty="0"/>
              <a:t>)</a:t>
            </a:r>
            <a:r>
              <a:rPr lang="en-CA" sz="6400" dirty="0" smtClean="0"/>
              <a:t>.</a:t>
            </a:r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Expect </a:t>
            </a:r>
            <a:r>
              <a:rPr lang="en-CA" sz="6400" dirty="0"/>
              <a:t>for </a:t>
            </a:r>
            <a:r>
              <a:rPr lang="en-CA" sz="6400" dirty="0" smtClean="0"/>
              <a:t>$39,000 U </a:t>
            </a:r>
            <a:r>
              <a:rPr lang="en-CA" sz="6400" dirty="0"/>
              <a:t>due to the higher price paid for plastic materials, most of the unfavourable variances come </a:t>
            </a:r>
            <a:r>
              <a:rPr lang="en-CA" sz="6400" b="1" u="sng" dirty="0"/>
              <a:t>from efficiency variances</a:t>
            </a:r>
            <a:r>
              <a:rPr lang="en-CA" sz="6400" dirty="0"/>
              <a:t>. In addition, the plastic chair efficiency variance is significantly larger ($7,400U) than the metal chair efficiency variance ($2,600U). The spending variances are almost negligible (a total </a:t>
            </a:r>
            <a:r>
              <a:rPr lang="en-CA" sz="6400" dirty="0" smtClean="0"/>
              <a:t>600 U </a:t>
            </a:r>
            <a:r>
              <a:rPr lang="en-CA" sz="6400" dirty="0"/>
              <a:t>for both metal and plastic chairs)</a:t>
            </a:r>
            <a:r>
              <a:rPr lang="en-CA" sz="6400" dirty="0" smtClean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the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930958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56</TotalTime>
  <Words>662</Words>
  <Application>Microsoft Macintosh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“The Champions”  Consultant Firm</vt:lpstr>
      <vt:lpstr>AGENDA</vt:lpstr>
      <vt:lpstr>Markley Division and its Market</vt:lpstr>
      <vt:lpstr>Problem Definition</vt:lpstr>
      <vt:lpstr>Static Variances</vt:lpstr>
      <vt:lpstr>Flexible Budget</vt:lpstr>
      <vt:lpstr>Level 2 variances</vt:lpstr>
      <vt:lpstr>Level 3 variances</vt:lpstr>
      <vt:lpstr>Analysis of the results</vt:lpstr>
      <vt:lpstr>Analysis of the results</vt:lpstr>
      <vt:lpstr>Qualitative analysis</vt:lpstr>
      <vt:lpstr>Qualitative analysis</vt:lpstr>
      <vt:lpstr>Recommendations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Champions Consultant Firm</dc:title>
  <dc:creator>Geneviève Lavigueur</dc:creator>
  <cp:lastModifiedBy>Geneviève Lavigueur</cp:lastModifiedBy>
  <cp:revision>9</cp:revision>
  <dcterms:created xsi:type="dcterms:W3CDTF">2014-03-15T04:15:16Z</dcterms:created>
  <dcterms:modified xsi:type="dcterms:W3CDTF">2014-03-15T05:15:38Z</dcterms:modified>
</cp:coreProperties>
</file>