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5"/>
  </p:notesMasterIdLst>
  <p:handoutMasterIdLst>
    <p:handoutMasterId r:id="rId46"/>
  </p:handoutMasterIdLst>
  <p:sldIdLst>
    <p:sldId id="256" r:id="rId2"/>
    <p:sldId id="364" r:id="rId3"/>
    <p:sldId id="378" r:id="rId4"/>
    <p:sldId id="380" r:id="rId5"/>
    <p:sldId id="379" r:id="rId6"/>
    <p:sldId id="363" r:id="rId7"/>
    <p:sldId id="298" r:id="rId8"/>
    <p:sldId id="299" r:id="rId9"/>
    <p:sldId id="300" r:id="rId10"/>
    <p:sldId id="301" r:id="rId11"/>
    <p:sldId id="366" r:id="rId12"/>
    <p:sldId id="257" r:id="rId13"/>
    <p:sldId id="258" r:id="rId14"/>
    <p:sldId id="304" r:id="rId15"/>
    <p:sldId id="331" r:id="rId16"/>
    <p:sldId id="367" r:id="rId17"/>
    <p:sldId id="368" r:id="rId18"/>
    <p:sldId id="260" r:id="rId19"/>
    <p:sldId id="305" r:id="rId20"/>
    <p:sldId id="330" r:id="rId21"/>
    <p:sldId id="370" r:id="rId22"/>
    <p:sldId id="369" r:id="rId23"/>
    <p:sldId id="262" r:id="rId24"/>
    <p:sldId id="306" r:id="rId25"/>
    <p:sldId id="372" r:id="rId26"/>
    <p:sldId id="371" r:id="rId27"/>
    <p:sldId id="267" r:id="rId28"/>
    <p:sldId id="307" r:id="rId29"/>
    <p:sldId id="266" r:id="rId30"/>
    <p:sldId id="373" r:id="rId31"/>
    <p:sldId id="310" r:id="rId32"/>
    <p:sldId id="313" r:id="rId33"/>
    <p:sldId id="374" r:id="rId34"/>
    <p:sldId id="312" r:id="rId35"/>
    <p:sldId id="314" r:id="rId36"/>
    <p:sldId id="375" r:id="rId37"/>
    <p:sldId id="317" r:id="rId38"/>
    <p:sldId id="315" r:id="rId39"/>
    <p:sldId id="376" r:id="rId40"/>
    <p:sldId id="327" r:id="rId41"/>
    <p:sldId id="324" r:id="rId42"/>
    <p:sldId id="377" r:id="rId43"/>
    <p:sldId id="365" r:id="rId44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79632" autoAdjust="0"/>
  </p:normalViewPr>
  <p:slideViewPr>
    <p:cSldViewPr snapToGrid="0" snapToObjects="1">
      <p:cViewPr varScale="1">
        <p:scale>
          <a:sx n="93" d="100"/>
          <a:sy n="93" d="100"/>
        </p:scale>
        <p:origin x="235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74C87246-1A14-4A98-93AC-08A096FFD8BE}" type="datetimeFigureOut">
              <a:rPr lang="en-CA" smtClean="0"/>
              <a:t>10/07/2014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8504677-1E99-444F-B9CA-65957DEE2EB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2248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51E3BA69-703C-0144-80B3-E6FA8D64EB75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58D1E5E3-4D4A-8542-BB99-D9521DB66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663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1E5E3-4D4A-8542-BB99-D9521DB6601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2732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2EDE01-7DF9-43E6-878A-9527603C9046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4737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2EDE01-7DF9-43E6-878A-9527603C9046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402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Core functions:</a:t>
            </a:r>
            <a:r>
              <a:rPr lang="en-CA" baseline="0" dirty="0" smtClean="0"/>
              <a:t> they are critical to business performance, they create current or potential business advantage and they are likely to drive future growth and rejuvenation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1E5E3-4D4A-8542-BB99-D9521DB6601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5676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1E5E3-4D4A-8542-BB99-D9521DB66017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2330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1E5E3-4D4A-8542-BB99-D9521DB66017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2413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2EDE01-7DF9-43E6-878A-9527603C9046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0282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2EDE01-7DF9-43E6-878A-9527603C904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545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2EDE01-7DF9-43E6-878A-9527603C904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7844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2EDE01-7DF9-43E6-878A-9527603C904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7084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2EDE01-7DF9-43E6-878A-9527603C904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6580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2EDE01-7DF9-43E6-878A-9527603C904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2614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2EDE01-7DF9-43E6-878A-9527603C904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0011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2EDE01-7DF9-43E6-878A-9527603C9046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054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2EDE01-7DF9-43E6-878A-9527603C9046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993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RnQkP691a_s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1teOodfZrM&amp;list=PLS8YLn_6PU1koamawHw_ynTLD109dpdZ7&amp;index=17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2388434"/>
          </a:xfrm>
        </p:spPr>
        <p:txBody>
          <a:bodyPr/>
          <a:lstStyle/>
          <a:p>
            <a:r>
              <a:rPr lang="en-US" dirty="0" smtClean="0"/>
              <a:t>Organization Design and Structure </a:t>
            </a:r>
            <a:br>
              <a:rPr lang="en-US" dirty="0" smtClean="0"/>
            </a:br>
            <a:r>
              <a:rPr lang="en-US" dirty="0" smtClean="0"/>
              <a:t>Northlands Ledger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71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Central concepts of O.S.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Informal structure: the relationships beyond roles</a:t>
            </a:r>
          </a:p>
          <a:p>
            <a:pPr lvl="1"/>
            <a:r>
              <a:rPr lang="en-CA" dirty="0" smtClean="0"/>
              <a:t>Contributes to the image and identity of the organization</a:t>
            </a:r>
          </a:p>
          <a:p>
            <a:pPr lvl="1"/>
            <a:r>
              <a:rPr lang="en-CA" dirty="0" smtClean="0"/>
              <a:t>Socialization initiatives</a:t>
            </a:r>
          </a:p>
          <a:p>
            <a:r>
              <a:rPr lang="en-CA" dirty="0" smtClean="0"/>
              <a:t>Political structure: the competing agendas and maneuvering because of different coalitions </a:t>
            </a:r>
          </a:p>
          <a:p>
            <a:r>
              <a:rPr lang="en-CA" dirty="0" smtClean="0"/>
              <a:t>Legitimate basis of authority: formal position, rank and title indicate who has authority in the organization.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25835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Strengths and weakness of structures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i="1" dirty="0" smtClean="0"/>
              <a:t>Resource efficiency</a:t>
            </a:r>
            <a:r>
              <a:rPr lang="en-CA" dirty="0" smtClean="0"/>
              <a:t>: ability to perform its task with quality, reliable and with economy of effort and resources</a:t>
            </a:r>
          </a:p>
          <a:p>
            <a:r>
              <a:rPr lang="en-CA" i="1" dirty="0" smtClean="0"/>
              <a:t>Time efficiency</a:t>
            </a:r>
            <a:r>
              <a:rPr lang="en-CA" dirty="0" smtClean="0"/>
              <a:t>: speed and timeliness with which the organization is able to execute its tasks </a:t>
            </a:r>
          </a:p>
          <a:p>
            <a:r>
              <a:rPr lang="en-CA" i="1" dirty="0" smtClean="0"/>
              <a:t>Responsiveness</a:t>
            </a:r>
            <a:r>
              <a:rPr lang="en-CA" dirty="0" smtClean="0"/>
              <a:t>: satisfy the demands of the various domains of the environment </a:t>
            </a:r>
          </a:p>
          <a:p>
            <a:r>
              <a:rPr lang="en-CA" i="1" dirty="0" smtClean="0"/>
              <a:t>Adaptability</a:t>
            </a:r>
            <a:r>
              <a:rPr lang="en-CA" dirty="0" smtClean="0"/>
              <a:t>: ability of the organization to innovate and change</a:t>
            </a:r>
          </a:p>
          <a:p>
            <a:r>
              <a:rPr lang="en-CA" i="1" dirty="0" smtClean="0"/>
              <a:t>Accountability</a:t>
            </a:r>
            <a:r>
              <a:rPr lang="en-CA" dirty="0" smtClean="0"/>
              <a:t>: ability to hold individuals responsible for performance/result oriented metrics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07869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Classic organization structures with known strengths and weaknesses</a:t>
            </a:r>
            <a:endParaRPr lang="en-US" sz="36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Functional structure</a:t>
            </a:r>
          </a:p>
          <a:p>
            <a:r>
              <a:rPr lang="en-US" dirty="0" smtClean="0"/>
              <a:t>Product or divisional structure</a:t>
            </a:r>
          </a:p>
          <a:p>
            <a:r>
              <a:rPr lang="en-US" dirty="0" smtClean="0"/>
              <a:t>Matrix organization</a:t>
            </a:r>
          </a:p>
          <a:p>
            <a:r>
              <a:rPr lang="en-US" dirty="0" smtClean="0"/>
              <a:t>Hybrid structures</a:t>
            </a:r>
          </a:p>
        </p:txBody>
      </p:sp>
    </p:spTree>
    <p:extLst>
      <p:ext uri="{BB962C8B-B14F-4D97-AF65-F5344CB8AC3E}">
        <p14:creationId xmlns:p14="http://schemas.microsoft.com/office/powerpoint/2010/main" val="330776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functional structure</a:t>
            </a:r>
            <a:endParaRPr lang="en-US" dirty="0"/>
          </a:p>
        </p:txBody>
      </p:sp>
      <p:pic>
        <p:nvPicPr>
          <p:cNvPr id="5" name="Picture 4" descr="example of functional-org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3671" y="2038350"/>
            <a:ext cx="7665929" cy="367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44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Key Characteristics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When an organization grows beyond a certain size, it organically differentiates according to functions.</a:t>
            </a:r>
          </a:p>
          <a:p>
            <a:pPr lvl="1"/>
            <a:r>
              <a:rPr lang="en-CA" dirty="0" smtClean="0"/>
              <a:t>Activities are grouped together according to function</a:t>
            </a:r>
          </a:p>
          <a:p>
            <a:pPr lvl="1"/>
            <a:r>
              <a:rPr lang="en-CA" dirty="0" smtClean="0"/>
              <a:t>Activities are coordinated vertically within the function by supervision, rules and plans</a:t>
            </a:r>
          </a:p>
          <a:p>
            <a:pPr lvl="1"/>
            <a:r>
              <a:rPr lang="en-CA" dirty="0" smtClean="0"/>
              <a:t>Grouping of the ‘</a:t>
            </a:r>
            <a:r>
              <a:rPr lang="en-CA" dirty="0" err="1" smtClean="0"/>
              <a:t>similars</a:t>
            </a:r>
            <a:r>
              <a:rPr lang="en-CA" dirty="0" smtClean="0"/>
              <a:t>’- similar values, goals, orientation.</a:t>
            </a:r>
          </a:p>
          <a:p>
            <a:pPr lvl="1"/>
            <a:r>
              <a:rPr lang="en-CA" dirty="0" smtClean="0"/>
              <a:t>Cross functional coordination done by the generalists 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01741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Functional structure</a:t>
            </a:r>
            <a:endParaRPr lang="en-CA" dirty="0"/>
          </a:p>
        </p:txBody>
      </p:sp>
      <p:pic>
        <p:nvPicPr>
          <p:cNvPr id="2050" name="Picture 2" descr="http://images.brighthub.com/media/F776F6_functional-organizational-structu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138" y="1753060"/>
            <a:ext cx="7305675" cy="44481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04515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What are the advantages and disadvantages of a functional structure?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815441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Pros and cons of functional structure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Economies of scale within functional units</a:t>
            </a:r>
          </a:p>
          <a:p>
            <a:r>
              <a:rPr lang="en-US" dirty="0" smtClean="0"/>
              <a:t>Enables in-depth knowledge and skill development</a:t>
            </a:r>
          </a:p>
          <a:p>
            <a:r>
              <a:rPr lang="en-US" dirty="0" smtClean="0"/>
              <a:t>Enables pursuit of functional goals</a:t>
            </a:r>
          </a:p>
          <a:p>
            <a:r>
              <a:rPr lang="en-US" dirty="0" smtClean="0"/>
              <a:t>Works best with limited product range</a:t>
            </a:r>
          </a:p>
          <a:p>
            <a:r>
              <a:rPr lang="en-US" dirty="0" smtClean="0"/>
              <a:t>Works best when the dominant goals stress expertise, efficiency and quality.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Slow response to environmental change</a:t>
            </a:r>
          </a:p>
          <a:p>
            <a:r>
              <a:rPr lang="en-US" dirty="0" smtClean="0"/>
              <a:t>Potential for hierarchical overload</a:t>
            </a:r>
          </a:p>
          <a:p>
            <a:r>
              <a:rPr lang="en-US" dirty="0" smtClean="0"/>
              <a:t>Poor horizontal coordination</a:t>
            </a:r>
          </a:p>
          <a:p>
            <a:r>
              <a:rPr lang="en-US" dirty="0" smtClean="0"/>
              <a:t>Reduced innovation</a:t>
            </a:r>
          </a:p>
          <a:p>
            <a:r>
              <a:rPr lang="en-US" dirty="0" smtClean="0"/>
              <a:t>Managers have restricted view of organizational purpose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60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Divisional organizational structure</a:t>
            </a:r>
            <a:endParaRPr lang="en-US" sz="4000" dirty="0"/>
          </a:p>
        </p:txBody>
      </p:sp>
      <p:pic>
        <p:nvPicPr>
          <p:cNvPr id="5" name="Picture 4" descr="example of divisional Organization Structure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444532"/>
            <a:ext cx="9144000" cy="466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3335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Divisional Form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Functions grouped into divisions</a:t>
            </a:r>
          </a:p>
          <a:p>
            <a:r>
              <a:rPr lang="en-CA" dirty="0" smtClean="0"/>
              <a:t>All the necessary functions are contained within each division</a:t>
            </a:r>
          </a:p>
          <a:p>
            <a:r>
              <a:rPr lang="en-CA" dirty="0" smtClean="0"/>
              <a:t>Divisional structure organized according to products/geographical markets/clients.</a:t>
            </a:r>
          </a:p>
          <a:p>
            <a:r>
              <a:rPr lang="en-CA" dirty="0" smtClean="0"/>
              <a:t>Cross functional coordination is optimised</a:t>
            </a:r>
          </a:p>
          <a:p>
            <a:r>
              <a:rPr lang="en-CA" dirty="0" smtClean="0"/>
              <a:t>Optimum when degree of uncertainty in the environment is moderate to high.</a:t>
            </a:r>
          </a:p>
          <a:p>
            <a:r>
              <a:rPr lang="en-CA" dirty="0" smtClean="0"/>
              <a:t>Works best in heterogeneous organization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14404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Today’s class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Info about next class</a:t>
            </a:r>
          </a:p>
          <a:p>
            <a:r>
              <a:rPr lang="en-CA" dirty="0" smtClean="0"/>
              <a:t>Case analysis </a:t>
            </a:r>
          </a:p>
          <a:p>
            <a:r>
              <a:rPr lang="en-CA" dirty="0" smtClean="0"/>
              <a:t>BREAK</a:t>
            </a:r>
          </a:p>
          <a:p>
            <a:r>
              <a:rPr lang="en-CA" dirty="0" smtClean="0"/>
              <a:t>Reading about organizational structure</a:t>
            </a:r>
          </a:p>
          <a:p>
            <a:r>
              <a:rPr lang="en-CA" dirty="0" smtClean="0"/>
              <a:t>If we have time – video about radical changes to industry?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521369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3.bp.blogspot.com/-gcMXf4yJERA/TeL_D2HNaQI/AAAAAAAAAGA/kK_tmd3E2x0/s1600/cok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895" y="1435125"/>
            <a:ext cx="6791325" cy="43624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73846" y="584616"/>
            <a:ext cx="5146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dirty="0" smtClean="0"/>
              <a:t>Org Structure of Coca- Cola 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13846516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What are the advantages and disadvantages of a divisional form?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010564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Pros and cons of divisional structure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Responsive to environmental change</a:t>
            </a:r>
          </a:p>
          <a:p>
            <a:r>
              <a:rPr lang="en-US" dirty="0" smtClean="0"/>
              <a:t>Client satisfaction and product responsibility contact points are clear</a:t>
            </a:r>
          </a:p>
          <a:p>
            <a:r>
              <a:rPr lang="en-US" dirty="0" smtClean="0"/>
              <a:t>Better coordination among functions </a:t>
            </a:r>
          </a:p>
          <a:p>
            <a:r>
              <a:rPr lang="en-US" dirty="0"/>
              <a:t>D</a:t>
            </a:r>
            <a:r>
              <a:rPr lang="en-US" dirty="0" smtClean="0"/>
              <a:t>ecentralized decision-making profit and loss accountability</a:t>
            </a:r>
          </a:p>
          <a:p>
            <a:r>
              <a:rPr lang="en-US" dirty="0" smtClean="0"/>
              <a:t>Best in organizations with multiple products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Loss of economies of scale</a:t>
            </a:r>
          </a:p>
          <a:p>
            <a:r>
              <a:rPr lang="en-US" dirty="0" smtClean="0"/>
              <a:t>Loss of in-depth functional competence and technical specialization</a:t>
            </a:r>
          </a:p>
          <a:p>
            <a:r>
              <a:rPr lang="en-US" dirty="0" smtClean="0"/>
              <a:t>Poor coordination across product lines, weak knowledge transfer</a:t>
            </a:r>
          </a:p>
          <a:p>
            <a:r>
              <a:rPr lang="en-US" dirty="0" smtClean="0"/>
              <a:t>Competition for central resources, reduces cooperation</a:t>
            </a:r>
          </a:p>
          <a:p>
            <a:r>
              <a:rPr lang="en-US" dirty="0" smtClean="0"/>
              <a:t>Integration and standardization across product lines difficult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298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49275" y="394180"/>
            <a:ext cx="8042276" cy="772966"/>
          </a:xfrm>
        </p:spPr>
        <p:txBody>
          <a:bodyPr/>
          <a:lstStyle/>
          <a:p>
            <a:r>
              <a:rPr lang="en-US" sz="4000" dirty="0" smtClean="0"/>
              <a:t>Example matrix organization</a:t>
            </a:r>
            <a:endParaRPr lang="en-US" sz="4000" dirty="0"/>
          </a:p>
        </p:txBody>
      </p:sp>
      <p:pic>
        <p:nvPicPr>
          <p:cNvPr id="6" name="Picture 5" descr="example of matrix Organization Structure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394391"/>
            <a:ext cx="8940800" cy="481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2490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 form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Organizations need both technological expertise within functions and horizontal coordination across functions.</a:t>
            </a:r>
          </a:p>
          <a:p>
            <a:r>
              <a:rPr lang="en-US" dirty="0" smtClean="0"/>
              <a:t>Both divisional and functional structures are implemented simultaneously.</a:t>
            </a:r>
          </a:p>
          <a:p>
            <a:r>
              <a:rPr lang="en-US" dirty="0" smtClean="0"/>
              <a:t>Most firm employees have dual assignments and have dual reporting responsibilities </a:t>
            </a:r>
          </a:p>
          <a:p>
            <a:r>
              <a:rPr lang="en-US" dirty="0" smtClean="0"/>
              <a:t>Enables organizations to meet multiple demands from the environment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2864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What are the advantages and disadvantages of a matrix form?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628189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and cons matrix organization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Enables coordination to meet dual customer demands</a:t>
            </a:r>
          </a:p>
          <a:p>
            <a:r>
              <a:rPr lang="en-US" dirty="0" smtClean="0"/>
              <a:t>Flexible sharing of human resources across products</a:t>
            </a:r>
          </a:p>
          <a:p>
            <a:r>
              <a:rPr lang="en-US" dirty="0" smtClean="0"/>
              <a:t>Enables both functional  &amp; product skilled development</a:t>
            </a:r>
          </a:p>
          <a:p>
            <a:r>
              <a:rPr lang="en-US" dirty="0" smtClean="0"/>
              <a:t>Suited to complex decisions and frequent changes in the environment</a:t>
            </a:r>
          </a:p>
          <a:p>
            <a:r>
              <a:rPr lang="en-US" dirty="0" smtClean="0"/>
              <a:t>Best in medium organization sized with multiple products, projects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Frustration of dual authority</a:t>
            </a:r>
          </a:p>
          <a:p>
            <a:r>
              <a:rPr lang="en-US" dirty="0" smtClean="0"/>
              <a:t>Demands high interpersonal skills, extensive training</a:t>
            </a:r>
          </a:p>
          <a:p>
            <a:r>
              <a:rPr lang="en-US" dirty="0" smtClean="0"/>
              <a:t>Time-consuming, frequent meetings, conflict resolutions</a:t>
            </a:r>
          </a:p>
          <a:p>
            <a:r>
              <a:rPr lang="en-US" dirty="0" smtClean="0"/>
              <a:t>Participants must adopt collegial not vertical type relationships</a:t>
            </a:r>
          </a:p>
          <a:p>
            <a:r>
              <a:rPr lang="en-US" dirty="0" smtClean="0"/>
              <a:t>Prone to tipping over, effort required to maintain balance of the matrix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9119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orizontal structur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295275"/>
            <a:ext cx="7477125" cy="626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5042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Horizontal organizations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Operate with few levels between managers and staff</a:t>
            </a:r>
          </a:p>
          <a:p>
            <a:r>
              <a:rPr lang="en-US" dirty="0" smtClean="0"/>
              <a:t>Employees </a:t>
            </a:r>
            <a:r>
              <a:rPr lang="en-US" dirty="0"/>
              <a:t>filter new information at the </a:t>
            </a:r>
            <a:r>
              <a:rPr lang="en-US" dirty="0" smtClean="0"/>
              <a:t>team level. possess </a:t>
            </a:r>
            <a:r>
              <a:rPr lang="en-US" dirty="0"/>
              <a:t>a cross-functional understanding </a:t>
            </a:r>
            <a:r>
              <a:rPr lang="en-US" dirty="0" smtClean="0"/>
              <a:t>responsibilities.</a:t>
            </a:r>
          </a:p>
          <a:p>
            <a:r>
              <a:rPr lang="en-US" dirty="0"/>
              <a:t>The horizontal structure </a:t>
            </a:r>
            <a:r>
              <a:rPr lang="en-US" dirty="0" smtClean="0"/>
              <a:t>focuses on </a:t>
            </a:r>
            <a:r>
              <a:rPr lang="en-US" dirty="0"/>
              <a:t>the external environment, the </a:t>
            </a:r>
            <a:r>
              <a:rPr lang="en-US" dirty="0" smtClean="0"/>
              <a:t>customers. </a:t>
            </a:r>
          </a:p>
          <a:p>
            <a:r>
              <a:rPr lang="en-US" dirty="0"/>
              <a:t>Employees </a:t>
            </a:r>
            <a:r>
              <a:rPr lang="en-US" dirty="0" smtClean="0"/>
              <a:t>combine </a:t>
            </a:r>
            <a:r>
              <a:rPr lang="en-US" dirty="0"/>
              <a:t>skills to perform a task, customers drive horizontal cooperation, value assessed on customer centric measures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8461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orizontal-organizational-structur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457200"/>
            <a:ext cx="8534400" cy="5791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33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Next week’s class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For the Trans world Auto case</a:t>
            </a:r>
          </a:p>
          <a:p>
            <a:pPr lvl="1"/>
            <a:r>
              <a:rPr lang="en-CA" dirty="0" smtClean="0"/>
              <a:t>Focus on the questions provided in the outline </a:t>
            </a:r>
          </a:p>
          <a:p>
            <a:r>
              <a:rPr lang="en-CA" dirty="0" smtClean="0"/>
              <a:t>For the </a:t>
            </a:r>
            <a:r>
              <a:rPr lang="en-CA" dirty="0" err="1"/>
              <a:t>L</a:t>
            </a:r>
            <a:r>
              <a:rPr lang="en-CA" dirty="0" err="1" smtClean="0"/>
              <a:t>evendry</a:t>
            </a:r>
            <a:r>
              <a:rPr lang="en-CA" dirty="0" smtClean="0"/>
              <a:t> café case</a:t>
            </a:r>
          </a:p>
          <a:p>
            <a:pPr lvl="1"/>
            <a:r>
              <a:rPr lang="en-CA" dirty="0" smtClean="0"/>
              <a:t>Don’t get overwhelmed by the reading </a:t>
            </a:r>
          </a:p>
          <a:p>
            <a:pPr lvl="1"/>
            <a:r>
              <a:rPr lang="en-CA" dirty="0" smtClean="0"/>
              <a:t>Don’t worry about the methods section.</a:t>
            </a:r>
          </a:p>
          <a:p>
            <a:pPr lvl="1"/>
            <a:r>
              <a:rPr lang="en-CA" dirty="0" smtClean="0"/>
              <a:t>Look at the table</a:t>
            </a:r>
          </a:p>
          <a:p>
            <a:pPr lvl="1"/>
            <a:r>
              <a:rPr lang="en-CA" dirty="0" smtClean="0"/>
              <a:t>Try to get at the big idea of MNC-subsidiary relationships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965260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Pros and cons of horizontal structure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Enables flexibility and fast response and attention to consumer needs</a:t>
            </a:r>
          </a:p>
          <a:p>
            <a:r>
              <a:rPr lang="en-US" dirty="0" smtClean="0"/>
              <a:t>Focuses attention towards production and valued customers</a:t>
            </a:r>
          </a:p>
          <a:p>
            <a:r>
              <a:rPr lang="en-US" dirty="0" smtClean="0"/>
              <a:t>Employees have a broad view of organizational purpose</a:t>
            </a:r>
          </a:p>
          <a:p>
            <a:r>
              <a:rPr lang="en-US" dirty="0" smtClean="0"/>
              <a:t>Focus on teamwork and collaboration</a:t>
            </a:r>
          </a:p>
          <a:p>
            <a:r>
              <a:rPr lang="en-US" dirty="0" smtClean="0"/>
              <a:t>Empowerment and control offers better quality of work life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Determining core processes often difficult</a:t>
            </a:r>
          </a:p>
          <a:p>
            <a:r>
              <a:rPr lang="en-US" dirty="0" smtClean="0"/>
              <a:t>Costly changes in culture, Job design, management philosophy, information, reward systems</a:t>
            </a:r>
          </a:p>
          <a:p>
            <a:r>
              <a:rPr lang="en-US" dirty="0" smtClean="0"/>
              <a:t>Traditional hierarchical managers have difficulty</a:t>
            </a:r>
          </a:p>
          <a:p>
            <a:r>
              <a:rPr lang="en-US" dirty="0" smtClean="0"/>
              <a:t>Costly employee training </a:t>
            </a:r>
          </a:p>
          <a:p>
            <a:r>
              <a:rPr lang="en-US" dirty="0" smtClean="0"/>
              <a:t>Multi-skilling limits development of portable functional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82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Recent trends in org designs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Hollow organization</a:t>
            </a:r>
          </a:p>
          <a:p>
            <a:pPr lvl="1"/>
            <a:r>
              <a:rPr lang="en-CA" dirty="0" smtClean="0"/>
              <a:t>Outsourcing supportive functions of the organization</a:t>
            </a:r>
          </a:p>
          <a:p>
            <a:pPr lvl="1"/>
            <a:r>
              <a:rPr lang="en-CA" dirty="0" smtClean="0"/>
              <a:t>Critical factor: determining the non-core processes </a:t>
            </a:r>
          </a:p>
          <a:p>
            <a:pPr lvl="2"/>
            <a:r>
              <a:rPr lang="en-CA" dirty="0" smtClean="0"/>
              <a:t>What is a core function</a:t>
            </a:r>
          </a:p>
          <a:p>
            <a:pPr lvl="2"/>
            <a:r>
              <a:rPr lang="en-CA" dirty="0" smtClean="0"/>
              <a:t>When can organizations get it wrong?</a:t>
            </a:r>
          </a:p>
          <a:p>
            <a:pPr lvl="1"/>
            <a:r>
              <a:rPr lang="en-CA" dirty="0" smtClean="0"/>
              <a:t>Focus: design and marketing</a:t>
            </a:r>
          </a:p>
          <a:p>
            <a:pPr lvl="1"/>
            <a:r>
              <a:rPr lang="en-CA" dirty="0" smtClean="0"/>
              <a:t>Used when competition is based mostly on price and there is a market outside the firm to perform these processes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133626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212" y="1670050"/>
            <a:ext cx="5737576" cy="3517900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Hollow Organizations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001714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Pros and cons of Hollow organizations 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CA" dirty="0" smtClean="0"/>
              <a:t>Cost savings</a:t>
            </a:r>
          </a:p>
          <a:p>
            <a:r>
              <a:rPr lang="en-CA" dirty="0" smtClean="0"/>
              <a:t>Tapping into wider sources of specialization and technology</a:t>
            </a:r>
          </a:p>
          <a:p>
            <a:r>
              <a:rPr lang="en-CA" dirty="0" smtClean="0"/>
              <a:t>Bringing competition and innovation to supply chain </a:t>
            </a:r>
          </a:p>
          <a:p>
            <a:r>
              <a:rPr lang="en-CA" dirty="0" smtClean="0"/>
              <a:t>Flexibility in balance of cost/quality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CA" dirty="0" smtClean="0"/>
              <a:t>Loss of in-house skills</a:t>
            </a:r>
          </a:p>
          <a:p>
            <a:r>
              <a:rPr lang="en-CA" dirty="0" smtClean="0"/>
              <a:t>Loss of innovation capacity</a:t>
            </a:r>
            <a:r>
              <a:rPr lang="en-CA" dirty="0"/>
              <a:t> </a:t>
            </a:r>
            <a:r>
              <a:rPr lang="en-CA" dirty="0" smtClean="0"/>
              <a:t>(why?)</a:t>
            </a:r>
          </a:p>
          <a:p>
            <a:r>
              <a:rPr lang="en-CA" dirty="0" smtClean="0"/>
              <a:t>Costs of monitoring increases</a:t>
            </a:r>
          </a:p>
          <a:p>
            <a:r>
              <a:rPr lang="en-CA" dirty="0" smtClean="0"/>
              <a:t>Reduced control over the supply chain</a:t>
            </a:r>
          </a:p>
          <a:p>
            <a:r>
              <a:rPr lang="en-CA" dirty="0" smtClean="0"/>
              <a:t>Competitive threat by suppliers.</a:t>
            </a:r>
          </a:p>
        </p:txBody>
      </p:sp>
    </p:spTree>
    <p:extLst>
      <p:ext uri="{BB962C8B-B14F-4D97-AF65-F5344CB8AC3E}">
        <p14:creationId xmlns:p14="http://schemas.microsoft.com/office/powerpoint/2010/main" val="33037224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Modular organizations 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 smtClean="0"/>
              <a:t>Collection of Lego bricks that can be snapped together or can be hived off as necessary.</a:t>
            </a:r>
          </a:p>
          <a:p>
            <a:pPr lvl="1"/>
            <a:r>
              <a:rPr lang="en-CA" dirty="0" smtClean="0"/>
              <a:t>Assembling product chunks provided by internal and external subcontractors.</a:t>
            </a:r>
          </a:p>
          <a:p>
            <a:r>
              <a:rPr lang="en-CA" dirty="0" smtClean="0"/>
              <a:t>Outsourcing is for pieces of the product rather than processes </a:t>
            </a:r>
          </a:p>
          <a:p>
            <a:r>
              <a:rPr lang="en-CA" dirty="0" smtClean="0"/>
              <a:t>Design interfaces that allow different chunks to work together </a:t>
            </a:r>
          </a:p>
          <a:p>
            <a:r>
              <a:rPr lang="en-CA" dirty="0" smtClean="0"/>
              <a:t>Organization focuses on assembling and distributing chunks</a:t>
            </a:r>
          </a:p>
          <a:p>
            <a:r>
              <a:rPr lang="en-CA" dirty="0" smtClean="0"/>
              <a:t>Nature of the product is specific and amenable to chunking.</a:t>
            </a:r>
          </a:p>
        </p:txBody>
      </p:sp>
    </p:spTree>
    <p:extLst>
      <p:ext uri="{BB962C8B-B14F-4D97-AF65-F5344CB8AC3E}">
        <p14:creationId xmlns:p14="http://schemas.microsoft.com/office/powerpoint/2010/main" val="2368596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Modular organizations</a:t>
            </a:r>
            <a:endParaRPr lang="en-CA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3137" y="1689029"/>
            <a:ext cx="6194551" cy="461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6679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Pros and cons of modular organizations 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CA" dirty="0" smtClean="0"/>
              <a:t>Products broken into manageable moulds</a:t>
            </a:r>
          </a:p>
          <a:p>
            <a:r>
              <a:rPr lang="en-CA" dirty="0" smtClean="0"/>
              <a:t>Outsourced parts more efficiently produced by others </a:t>
            </a:r>
          </a:p>
          <a:p>
            <a:r>
              <a:rPr lang="en-CA" dirty="0" smtClean="0"/>
              <a:t>Bringing competition to the value chain</a:t>
            </a:r>
          </a:p>
          <a:p>
            <a:r>
              <a:rPr lang="en-CA" dirty="0" smtClean="0"/>
              <a:t>Possibility of innovating through recombination of modules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CA" dirty="0" smtClean="0"/>
              <a:t>Products may not be amenable to chunking</a:t>
            </a:r>
          </a:p>
          <a:p>
            <a:r>
              <a:rPr lang="en-CA" dirty="0" smtClean="0"/>
              <a:t>Interfaces not precise enough</a:t>
            </a:r>
          </a:p>
          <a:p>
            <a:r>
              <a:rPr lang="en-CA" dirty="0" smtClean="0"/>
              <a:t>Innovations have to percolate down the chain.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917787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Virtual Organizations 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</a:t>
            </a:r>
            <a:r>
              <a:rPr lang="en-CA" dirty="0" smtClean="0"/>
              <a:t>reating  a company outside the organization to respond to an exceptional and likely temporary opportunity.</a:t>
            </a:r>
          </a:p>
          <a:p>
            <a:r>
              <a:rPr lang="en-CA" dirty="0" smtClean="0"/>
              <a:t>Organization created using external partners and uses technology to link, people assets and ideas.</a:t>
            </a:r>
          </a:p>
          <a:p>
            <a:r>
              <a:rPr lang="en-CA" dirty="0" smtClean="0"/>
              <a:t>Once the opportunity is over the virtual company is disbanded or absorbed into the larger organization.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956890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Virtual organizations </a:t>
            </a:r>
            <a:endParaRPr lang="en-CA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5499" y="1790700"/>
            <a:ext cx="6093001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3847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Pros and cons of virtual organizations 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CA" dirty="0" smtClean="0"/>
              <a:t>Provides nimbleness to exploit a market opportunity</a:t>
            </a:r>
          </a:p>
          <a:p>
            <a:r>
              <a:rPr lang="en-CA" dirty="0" smtClean="0"/>
              <a:t>Allows for product extensions that leverage competencies of partnering firms </a:t>
            </a:r>
          </a:p>
          <a:p>
            <a:r>
              <a:rPr lang="en-CA" dirty="0" smtClean="0"/>
              <a:t>Can be disbanded /absorbed once the opportunity is over.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CA" dirty="0" smtClean="0"/>
              <a:t>Incredible investment in communication and understanding to avoid duplication and redundancy</a:t>
            </a:r>
          </a:p>
          <a:p>
            <a:r>
              <a:rPr lang="en-CA" dirty="0" smtClean="0"/>
              <a:t>Lack of trust or misalignment of incentives</a:t>
            </a:r>
          </a:p>
          <a:p>
            <a:r>
              <a:rPr lang="en-CA" dirty="0" smtClean="0"/>
              <a:t>Organizational identification is weak/confused.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42617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Case Analysis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Central problem?</a:t>
            </a:r>
          </a:p>
          <a:p>
            <a:r>
              <a:rPr lang="en-CA" dirty="0" smtClean="0"/>
              <a:t>What are the core issues for analysis</a:t>
            </a:r>
          </a:p>
          <a:p>
            <a:r>
              <a:rPr lang="en-CA" dirty="0" smtClean="0"/>
              <a:t>Central recommendation?</a:t>
            </a:r>
          </a:p>
          <a:p>
            <a:r>
              <a:rPr lang="en-CA" dirty="0" smtClean="0"/>
              <a:t>Implementation plan?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4230030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125323"/>
          </a:xfrm>
        </p:spPr>
        <p:txBody>
          <a:bodyPr/>
          <a:lstStyle/>
          <a:p>
            <a:r>
              <a:rPr lang="en-CA" dirty="0" err="1" smtClean="0"/>
              <a:t>Holacracy</a:t>
            </a:r>
            <a:endParaRPr lang="en-CA" dirty="0"/>
          </a:p>
        </p:txBody>
      </p:sp>
      <p:pic>
        <p:nvPicPr>
          <p:cNvPr id="1028" name="Picture 4" descr="http://upload.wikimedia.org/wikipedia/en/b/b7/Holacracy.Example_Circle_Structure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9629" y="2054831"/>
            <a:ext cx="3840163" cy="339047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upload.wikimedia.org/wikipedia/en/e/e1/Holacracy.Hierarchy_to_Holarchy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596" y="2465798"/>
            <a:ext cx="4033017" cy="28767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183450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053567"/>
          </a:xfrm>
        </p:spPr>
        <p:txBody>
          <a:bodyPr/>
          <a:lstStyle/>
          <a:p>
            <a:r>
              <a:rPr lang="en-US" dirty="0" err="1" smtClean="0"/>
              <a:t>Holacracy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49275" y="1397000"/>
            <a:ext cx="8042276" cy="4916713"/>
          </a:xfrm>
        </p:spPr>
        <p:txBody>
          <a:bodyPr>
            <a:normAutofit/>
          </a:bodyPr>
          <a:lstStyle/>
          <a:p>
            <a:r>
              <a:rPr lang="en-US" dirty="0"/>
              <a:t>M</a:t>
            </a:r>
            <a:r>
              <a:rPr lang="en-US" dirty="0" smtClean="0"/>
              <a:t>anagement </a:t>
            </a:r>
            <a:r>
              <a:rPr lang="en-US" dirty="0"/>
              <a:t>structure based on the tasks a company needs to accomplish, rather than a standard reporting </a:t>
            </a:r>
            <a:r>
              <a:rPr lang="en-US" dirty="0" smtClean="0"/>
              <a:t>structure</a:t>
            </a:r>
          </a:p>
          <a:p>
            <a:r>
              <a:rPr lang="en-US" dirty="0" smtClean="0"/>
              <a:t>Essentials </a:t>
            </a:r>
          </a:p>
          <a:p>
            <a:pPr lvl="1"/>
            <a:r>
              <a:rPr lang="en-US" dirty="0" smtClean="0"/>
              <a:t>Energizing roles</a:t>
            </a:r>
          </a:p>
          <a:p>
            <a:pPr lvl="1"/>
            <a:r>
              <a:rPr lang="en-US" dirty="0" smtClean="0"/>
              <a:t>Circle structure</a:t>
            </a:r>
          </a:p>
          <a:p>
            <a:pPr lvl="1"/>
            <a:r>
              <a:rPr lang="en-US" dirty="0" smtClean="0"/>
              <a:t>Integrative decision making around governance issues</a:t>
            </a:r>
          </a:p>
          <a:p>
            <a:pPr lvl="1"/>
            <a:r>
              <a:rPr lang="en-US" dirty="0" smtClean="0"/>
              <a:t>Processes aligned around teams’ operational requirements.</a:t>
            </a:r>
          </a:p>
          <a:p>
            <a:pPr lvl="1"/>
            <a:r>
              <a:rPr lang="en-US" dirty="0">
                <a:hlinkClick r:id="rId2"/>
              </a:rPr>
              <a:t>http://www.youtube.com/watch?v=</a:t>
            </a:r>
            <a:r>
              <a:rPr lang="en-US" dirty="0" smtClean="0">
                <a:hlinkClick r:id="rId2"/>
              </a:rPr>
              <a:t>RnQkP691a_s</a:t>
            </a:r>
            <a:endParaRPr lang="en-US" dirty="0" smtClean="0"/>
          </a:p>
          <a:p>
            <a:pPr lvl="1"/>
            <a:r>
              <a:rPr lang="en-US" dirty="0" smtClean="0"/>
              <a:t>Risks?</a:t>
            </a:r>
          </a:p>
          <a:p>
            <a:pPr marL="34925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966127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Risks of </a:t>
            </a:r>
            <a:r>
              <a:rPr lang="en-CA" dirty="0" err="1" smtClean="0"/>
              <a:t>holacracy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Designed for happy growing times, when empowerment makes sense </a:t>
            </a:r>
          </a:p>
          <a:p>
            <a:pPr lvl="1"/>
            <a:r>
              <a:rPr lang="en-CA" dirty="0" smtClean="0"/>
              <a:t>What happens in the case of downturns, when layoffs and closures have to occur?</a:t>
            </a:r>
          </a:p>
          <a:p>
            <a:r>
              <a:rPr lang="en-CA" dirty="0" smtClean="0"/>
              <a:t>Supports a certain kind of organizational structure that may seem ‘cultish’ to many</a:t>
            </a:r>
          </a:p>
          <a:p>
            <a:r>
              <a:rPr lang="en-CA" dirty="0" smtClean="0"/>
              <a:t>Can </a:t>
            </a:r>
            <a:r>
              <a:rPr lang="en-CA" dirty="0" err="1" smtClean="0"/>
              <a:t>holacracy</a:t>
            </a:r>
            <a:r>
              <a:rPr lang="en-CA" dirty="0" smtClean="0"/>
              <a:t> scale?</a:t>
            </a:r>
          </a:p>
          <a:p>
            <a:r>
              <a:rPr lang="en-CA" dirty="0" smtClean="0"/>
              <a:t>What about MNCs operating in many different cultures?</a:t>
            </a:r>
          </a:p>
          <a:p>
            <a:r>
              <a:rPr lang="en-CA" dirty="0" smtClean="0"/>
              <a:t>What are the career paths in </a:t>
            </a:r>
            <a:r>
              <a:rPr lang="en-CA" dirty="0" err="1" smtClean="0"/>
              <a:t>holacratic</a:t>
            </a:r>
            <a:r>
              <a:rPr lang="en-CA" dirty="0" smtClean="0"/>
              <a:t> companies?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9616911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take home points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Structural choices are the building blocks of the firm’s strategic architecture</a:t>
            </a:r>
          </a:p>
          <a:p>
            <a:r>
              <a:rPr lang="en-US" dirty="0" smtClean="0"/>
              <a:t>Structural design choices employ trade-offs between desirable strategic attributes</a:t>
            </a:r>
          </a:p>
          <a:p>
            <a:r>
              <a:rPr lang="en-US" dirty="0" smtClean="0"/>
              <a:t>Excessive hybridization brings structural complexity ( bureaucracy), misalignment with strategy</a:t>
            </a:r>
          </a:p>
          <a:p>
            <a:r>
              <a:rPr lang="en-US" dirty="0" smtClean="0"/>
              <a:t>Structure constrains strategy!</a:t>
            </a:r>
          </a:p>
        </p:txBody>
      </p:sp>
    </p:spTree>
    <p:extLst>
      <p:ext uri="{BB962C8B-B14F-4D97-AF65-F5344CB8AC3E}">
        <p14:creationId xmlns:p14="http://schemas.microsoft.com/office/powerpoint/2010/main" val="78747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Is the print dead or not?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>
                <a:hlinkClick r:id="rId2"/>
              </a:rPr>
              <a:t>https://</a:t>
            </a:r>
            <a:r>
              <a:rPr lang="en-CA" dirty="0" smtClean="0">
                <a:hlinkClick r:id="rId2"/>
              </a:rPr>
              <a:t>www.youtube.com/watch?v=J1teOodfZrM&amp;list=PLS8YLn_6PU1koamawHw_ynTLD109dpdZ7&amp;index=17</a:t>
            </a:r>
            <a:endParaRPr lang="en-CA" dirty="0" smtClean="0"/>
          </a:p>
          <a:p>
            <a:r>
              <a:rPr lang="en-CA" dirty="0" smtClean="0"/>
              <a:t>(up to 15 minutes)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80662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sz="8800" dirty="0"/>
              <a:t>Break!</a:t>
            </a:r>
          </a:p>
        </p:txBody>
      </p:sp>
    </p:spTree>
    <p:extLst>
      <p:ext uri="{BB962C8B-B14F-4D97-AF65-F5344CB8AC3E}">
        <p14:creationId xmlns:p14="http://schemas.microsoft.com/office/powerpoint/2010/main" val="3378696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Organizational Structure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CA" dirty="0" smtClean="0"/>
              <a:t>Pattern of organizational roles, relationships and procedures</a:t>
            </a:r>
          </a:p>
          <a:p>
            <a:r>
              <a:rPr lang="en-CA" dirty="0" smtClean="0"/>
              <a:t>Enables organizations to undertake activities according to specialization, standardization and departmentalization</a:t>
            </a:r>
          </a:p>
          <a:p>
            <a:r>
              <a:rPr lang="en-CA" dirty="0" smtClean="0"/>
              <a:t>Has integrating mechanisms such as hierarchical supervision, formal rules and procedures, training and socialization</a:t>
            </a:r>
          </a:p>
          <a:p>
            <a:r>
              <a:rPr lang="en-CA" dirty="0" smtClean="0"/>
              <a:t>Defines the boundaries of the organization and its interfaces with the environment or other organizations and institutions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18614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Central concepts in O.S.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444532"/>
            <a:ext cx="8042276" cy="5031219"/>
          </a:xfrm>
        </p:spPr>
        <p:txBody>
          <a:bodyPr>
            <a:normAutofit/>
          </a:bodyPr>
          <a:lstStyle/>
          <a:p>
            <a:r>
              <a:rPr lang="en-CA" dirty="0" smtClean="0"/>
              <a:t>Division of labour: </a:t>
            </a:r>
          </a:p>
          <a:p>
            <a:pPr lvl="1"/>
            <a:r>
              <a:rPr lang="en-CA" dirty="0" smtClean="0"/>
              <a:t>Defining the range of activities</a:t>
            </a:r>
          </a:p>
          <a:p>
            <a:pPr lvl="1"/>
            <a:r>
              <a:rPr lang="en-CA" dirty="0" smtClean="0"/>
              <a:t>Depth of activities </a:t>
            </a:r>
          </a:p>
          <a:p>
            <a:pPr lvl="1"/>
            <a:r>
              <a:rPr lang="en-CA" dirty="0" smtClean="0"/>
              <a:t>Grouping of activities (based on products/services/markets) </a:t>
            </a:r>
          </a:p>
          <a:p>
            <a:r>
              <a:rPr lang="en-CA" dirty="0" smtClean="0"/>
              <a:t>Coordination mechanisms: bring together the activities of the members of a firm.</a:t>
            </a:r>
          </a:p>
          <a:p>
            <a:pPr lvl="1"/>
            <a:r>
              <a:rPr lang="en-CA" dirty="0"/>
              <a:t>D</a:t>
            </a:r>
            <a:r>
              <a:rPr lang="en-CA" dirty="0" smtClean="0"/>
              <a:t>epends on the extent of integration required; routine vs. exceptional</a:t>
            </a:r>
          </a:p>
          <a:p>
            <a:pPr lvl="1"/>
            <a:r>
              <a:rPr lang="en-CA" dirty="0"/>
              <a:t>Effective integration is as important as careful differentiation</a:t>
            </a:r>
          </a:p>
          <a:p>
            <a:pPr marL="349250" lvl="1" indent="0">
              <a:buNone/>
            </a:pPr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39292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Central concepts in O.S.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Distribution of decision rights: who should make what decision </a:t>
            </a:r>
          </a:p>
          <a:p>
            <a:pPr lvl="1"/>
            <a:r>
              <a:rPr lang="en-CA" dirty="0" smtClean="0"/>
              <a:t>Organizing information flows</a:t>
            </a:r>
          </a:p>
          <a:p>
            <a:pPr lvl="2"/>
            <a:r>
              <a:rPr lang="en-CA" dirty="0" smtClean="0"/>
              <a:t>Take care of initiation, approval, implementation and control of products, services and resources. </a:t>
            </a:r>
          </a:p>
          <a:p>
            <a:r>
              <a:rPr lang="en-CA" dirty="0" smtClean="0"/>
              <a:t>Organizational boundaries: what to do inside and what outside the firm’s boundaries </a:t>
            </a:r>
          </a:p>
          <a:p>
            <a:pPr lvl="1"/>
            <a:r>
              <a:rPr lang="en-CA" dirty="0" smtClean="0"/>
              <a:t>Where are the client interfaces</a:t>
            </a:r>
          </a:p>
          <a:p>
            <a:pPr lvl="1"/>
            <a:r>
              <a:rPr lang="en-CA" dirty="0" smtClean="0"/>
              <a:t>Make vs buy decisions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069210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2345</TotalTime>
  <Words>1515</Words>
  <Application>Microsoft Office PowerPoint</Application>
  <PresentationFormat>On-screen Show (4:3)</PresentationFormat>
  <Paragraphs>222</Paragraphs>
  <Slides>43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7" baseType="lpstr">
      <vt:lpstr>Calibri</vt:lpstr>
      <vt:lpstr>News Gothic MT</vt:lpstr>
      <vt:lpstr>Wingdings 2</vt:lpstr>
      <vt:lpstr>Breeze</vt:lpstr>
      <vt:lpstr>Organization Design and Structure  Northlands Ledger</vt:lpstr>
      <vt:lpstr>Today’s class</vt:lpstr>
      <vt:lpstr>Next week’s class</vt:lpstr>
      <vt:lpstr>Case Analysis</vt:lpstr>
      <vt:lpstr>Is the print dead or not?</vt:lpstr>
      <vt:lpstr>PowerPoint Presentation</vt:lpstr>
      <vt:lpstr>Organizational Structure</vt:lpstr>
      <vt:lpstr>Central concepts in O.S.</vt:lpstr>
      <vt:lpstr>Central concepts in O.S.</vt:lpstr>
      <vt:lpstr>Central concepts of O.S.</vt:lpstr>
      <vt:lpstr>Strengths and weakness of structures</vt:lpstr>
      <vt:lpstr>Classic organization structures with known strengths and weaknesses</vt:lpstr>
      <vt:lpstr>Example of functional structure</vt:lpstr>
      <vt:lpstr>Key Characteristics</vt:lpstr>
      <vt:lpstr>Functional structure</vt:lpstr>
      <vt:lpstr>PowerPoint Presentation</vt:lpstr>
      <vt:lpstr>Pros and cons of functional structure</vt:lpstr>
      <vt:lpstr>Divisional organizational structure</vt:lpstr>
      <vt:lpstr>Divisional Form</vt:lpstr>
      <vt:lpstr>PowerPoint Presentation</vt:lpstr>
      <vt:lpstr>PowerPoint Presentation</vt:lpstr>
      <vt:lpstr>Pros and cons of divisional structure</vt:lpstr>
      <vt:lpstr>Example matrix organization</vt:lpstr>
      <vt:lpstr>Matrix form </vt:lpstr>
      <vt:lpstr>PowerPoint Presentation</vt:lpstr>
      <vt:lpstr>Pros and cons matrix organization</vt:lpstr>
      <vt:lpstr>PowerPoint Presentation</vt:lpstr>
      <vt:lpstr>Horizontal organizations</vt:lpstr>
      <vt:lpstr>PowerPoint Presentation</vt:lpstr>
      <vt:lpstr>Pros and cons of horizontal structure</vt:lpstr>
      <vt:lpstr>Recent trends in org designs</vt:lpstr>
      <vt:lpstr>Hollow Organizations </vt:lpstr>
      <vt:lpstr>Pros and cons of Hollow organizations </vt:lpstr>
      <vt:lpstr>Modular organizations </vt:lpstr>
      <vt:lpstr>Modular organizations</vt:lpstr>
      <vt:lpstr>Pros and cons of modular organizations </vt:lpstr>
      <vt:lpstr>Virtual Organizations </vt:lpstr>
      <vt:lpstr>Virtual organizations </vt:lpstr>
      <vt:lpstr>Pros and cons of virtual organizations </vt:lpstr>
      <vt:lpstr>Holacracy</vt:lpstr>
      <vt:lpstr>Holacracy </vt:lpstr>
      <vt:lpstr>Risks of holacracy</vt:lpstr>
      <vt:lpstr>Final take home points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 Design and structure  Northlands Ledger</dc:title>
  <dc:creator>Rajshree Prakash</dc:creator>
  <cp:lastModifiedBy>rprakash</cp:lastModifiedBy>
  <cp:revision>137</cp:revision>
  <cp:lastPrinted>2014-07-10T16:04:01Z</cp:lastPrinted>
  <dcterms:created xsi:type="dcterms:W3CDTF">2013-09-10T08:55:30Z</dcterms:created>
  <dcterms:modified xsi:type="dcterms:W3CDTF">2014-07-10T20:54:14Z</dcterms:modified>
</cp:coreProperties>
</file>