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5" r:id="rId3"/>
    <p:sldId id="300" r:id="rId4"/>
    <p:sldId id="297" r:id="rId5"/>
    <p:sldId id="276" r:id="rId6"/>
    <p:sldId id="277" r:id="rId7"/>
    <p:sldId id="287" r:id="rId8"/>
    <p:sldId id="268" r:id="rId9"/>
    <p:sldId id="257" r:id="rId10"/>
    <p:sldId id="303" r:id="rId11"/>
    <p:sldId id="304" r:id="rId12"/>
    <p:sldId id="296" r:id="rId13"/>
    <p:sldId id="299" r:id="rId14"/>
    <p:sldId id="269" r:id="rId15"/>
    <p:sldId id="280" r:id="rId16"/>
    <p:sldId id="293" r:id="rId17"/>
    <p:sldId id="282" r:id="rId18"/>
    <p:sldId id="283" r:id="rId19"/>
    <p:sldId id="308" r:id="rId20"/>
    <p:sldId id="295" r:id="rId21"/>
    <p:sldId id="259" r:id="rId22"/>
    <p:sldId id="305" r:id="rId23"/>
    <p:sldId id="284" r:id="rId24"/>
    <p:sldId id="301" r:id="rId25"/>
    <p:sldId id="307" r:id="rId26"/>
    <p:sldId id="306" r:id="rId2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58" autoAdjust="0"/>
  </p:normalViewPr>
  <p:slideViewPr>
    <p:cSldViewPr>
      <p:cViewPr varScale="1">
        <p:scale>
          <a:sx n="93" d="100"/>
          <a:sy n="93" d="100"/>
        </p:scale>
        <p:origin x="21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99605D9-B67C-46DA-B14A-E46E0CD61673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31B2B4A-4E76-41BC-B21F-4187AA2F01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7686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330E203-1D18-4572-8069-E77E512A775F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1CF2D2F-7269-49AE-9DCB-6D27927848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553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F2D2F-7269-49AE-9DCB-6D279278488F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4642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F2D2F-7269-49AE-9DCB-6D279278488F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094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F2D2F-7269-49AE-9DCB-6D279278488F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5090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7516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448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90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7219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0142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8685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479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3659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81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899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58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858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131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571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005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827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044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A522A9C-548D-4D62-9941-3DDC40D9AC68}" type="datetimeFigureOut">
              <a:rPr lang="en-CA" smtClean="0"/>
              <a:t>21/01/2016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51B4EC3-5CDF-458B-B755-60C0C87A42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709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Balanced Score Card and </a:t>
            </a:r>
            <a:r>
              <a:rPr lang="en-CA" dirty="0" err="1" smtClean="0"/>
              <a:t>Transworld</a:t>
            </a:r>
            <a:r>
              <a:rPr lang="en-CA" dirty="0" smtClean="0"/>
              <a:t> Auto Parts (A)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Balanced scorecard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4273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99591"/>
          </a:xfrm>
        </p:spPr>
        <p:txBody>
          <a:bodyPr/>
          <a:lstStyle/>
          <a:p>
            <a:r>
              <a:rPr lang="en-US" dirty="0" smtClean="0"/>
              <a:t>Advantages of the BSC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443024"/>
          </a:xfrm>
        </p:spPr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orces managers </a:t>
            </a:r>
            <a:r>
              <a:rPr lang="en-US" dirty="0"/>
              <a:t>to focus on the handful of measures that are most critical. </a:t>
            </a:r>
          </a:p>
          <a:p>
            <a:r>
              <a:rPr lang="en-US" dirty="0" smtClean="0"/>
              <a:t>Forces </a:t>
            </a:r>
            <a:r>
              <a:rPr lang="en-US" dirty="0"/>
              <a:t>senior managers to </a:t>
            </a:r>
            <a:r>
              <a:rPr lang="en-US" dirty="0" smtClean="0"/>
              <a:t>consider </a:t>
            </a:r>
            <a:r>
              <a:rPr lang="en-US" dirty="0"/>
              <a:t>all the important operational measures together</a:t>
            </a:r>
            <a:r>
              <a:rPr lang="en-US" dirty="0" smtClean="0"/>
              <a:t>, to see whether </a:t>
            </a:r>
            <a:r>
              <a:rPr lang="en-US" dirty="0"/>
              <a:t>improvement in one area may have been achieved at the expense of another. </a:t>
            </a:r>
          </a:p>
          <a:p>
            <a:r>
              <a:rPr lang="en-US" dirty="0" smtClean="0"/>
              <a:t>Forces managers to translate general </a:t>
            </a:r>
            <a:r>
              <a:rPr lang="en-US" dirty="0"/>
              <a:t>mission </a:t>
            </a:r>
            <a:r>
              <a:rPr lang="en-US" dirty="0" smtClean="0"/>
              <a:t>statements </a:t>
            </a:r>
            <a:r>
              <a:rPr lang="en-US" dirty="0"/>
              <a:t>on customer service into specific </a:t>
            </a:r>
            <a:r>
              <a:rPr lang="en-US" dirty="0" smtClean="0"/>
              <a:t>measures that reflect time, quality, performance, service and cost.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5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en-CA" dirty="0" smtClean="0"/>
              <a:t>Constraints of BSC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99592" y="1916832"/>
            <a:ext cx="7704667" cy="3332816"/>
          </a:xfrm>
        </p:spPr>
        <p:txBody>
          <a:bodyPr>
            <a:normAutofit/>
          </a:bodyPr>
          <a:lstStyle/>
          <a:p>
            <a:r>
              <a:rPr lang="en-CA" dirty="0" smtClean="0"/>
              <a:t>BSC has its greatest impact when used to drive a change process.</a:t>
            </a:r>
          </a:p>
          <a:p>
            <a:r>
              <a:rPr lang="en-CA" dirty="0"/>
              <a:t>The relationship between process and output could become strained if one is </a:t>
            </a:r>
            <a:r>
              <a:rPr lang="en-CA" dirty="0" smtClean="0"/>
              <a:t>emphasized</a:t>
            </a:r>
          </a:p>
          <a:p>
            <a:r>
              <a:rPr lang="en-CA" dirty="0" smtClean="0"/>
              <a:t>The BSC should be the core of the management system and not the management system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569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en-CA" dirty="0" smtClean="0"/>
              <a:t>Strategy Map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844824"/>
            <a:ext cx="7704667" cy="4154992"/>
          </a:xfrm>
        </p:spPr>
        <p:txBody>
          <a:bodyPr>
            <a:normAutofit/>
          </a:bodyPr>
          <a:lstStyle/>
          <a:p>
            <a:r>
              <a:rPr lang="en-CA" dirty="0" smtClean="0"/>
              <a:t>The strategy map is a visual framework for integrating a firm’s objectives. </a:t>
            </a:r>
          </a:p>
          <a:p>
            <a:r>
              <a:rPr lang="en-CA" dirty="0" smtClean="0"/>
              <a:t>Provides the cause-and-effect relationship that link intangible capabilities with process, financial and customer outputs.</a:t>
            </a:r>
          </a:p>
          <a:p>
            <a:r>
              <a:rPr lang="en-CA" dirty="0" smtClean="0"/>
              <a:t>In some ways it is an answer for ‘where we want to go’; combined with the BSC which taps into ‘how we will get there’ – the combination provides organizations a tool for strategy execution.</a:t>
            </a:r>
          </a:p>
        </p:txBody>
      </p:sp>
    </p:spTree>
    <p:extLst>
      <p:ext uri="{BB962C8B-B14F-4D97-AF65-F5344CB8AC3E}">
        <p14:creationId xmlns:p14="http://schemas.microsoft.com/office/powerpoint/2010/main" val="331757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459631"/>
          </a:xfrm>
        </p:spPr>
        <p:txBody>
          <a:bodyPr/>
          <a:lstStyle/>
          <a:p>
            <a:r>
              <a:rPr lang="en-CA" dirty="0" smtClean="0"/>
              <a:t>Strategy Map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704667" cy="4392488"/>
          </a:xfrm>
        </p:spPr>
        <p:txBody>
          <a:bodyPr/>
          <a:lstStyle/>
          <a:p>
            <a:r>
              <a:rPr lang="en-CA" dirty="0"/>
              <a:t>Mostly organized on the following four parameters:</a:t>
            </a:r>
          </a:p>
          <a:p>
            <a:pPr lvl="1"/>
            <a:r>
              <a:rPr lang="en-CA" sz="2400" dirty="0"/>
              <a:t>Learning growth and innovation</a:t>
            </a:r>
          </a:p>
          <a:p>
            <a:pPr lvl="1"/>
            <a:r>
              <a:rPr lang="en-CA" sz="2400" dirty="0"/>
              <a:t>Process improvement </a:t>
            </a:r>
          </a:p>
          <a:p>
            <a:pPr lvl="1"/>
            <a:r>
              <a:rPr lang="en-CA" sz="2400" dirty="0"/>
              <a:t>Customer satisfaction and loyalty </a:t>
            </a:r>
          </a:p>
          <a:p>
            <a:pPr lvl="1"/>
            <a:r>
              <a:rPr lang="en-CA" sz="2400" dirty="0"/>
              <a:t>Revenue growth and cost management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530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A simple template for a strategy map</a:t>
            </a:r>
            <a:endParaRPr lang="en-CA" dirty="0"/>
          </a:p>
        </p:txBody>
      </p:sp>
      <p:pic>
        <p:nvPicPr>
          <p:cNvPr id="3074" name="Picture 2" descr="Strategy Map structur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34481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95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459631"/>
          </a:xfrm>
        </p:spPr>
        <p:txBody>
          <a:bodyPr/>
          <a:lstStyle/>
          <a:p>
            <a:r>
              <a:rPr lang="en-US" dirty="0" smtClean="0"/>
              <a:t>Building the strategy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700808"/>
            <a:ext cx="7704667" cy="4299008"/>
          </a:xfrm>
        </p:spPr>
        <p:txBody>
          <a:bodyPr>
            <a:normAutofit lnSpcReduction="10000"/>
          </a:bodyPr>
          <a:lstStyle/>
          <a:p>
            <a:r>
              <a:rPr lang="en-CA" sz="2800" dirty="0"/>
              <a:t>Detailed </a:t>
            </a:r>
            <a:r>
              <a:rPr lang="en-CA" sz="2800" dirty="0" smtClean="0"/>
              <a:t>enough yet clear</a:t>
            </a:r>
            <a:endParaRPr lang="en-CA" sz="2800" dirty="0"/>
          </a:p>
          <a:p>
            <a:r>
              <a:rPr lang="en-CA" sz="2800" dirty="0"/>
              <a:t>Strategy maps show cause-and-effect links between specific improvements and desired outcomes</a:t>
            </a:r>
          </a:p>
          <a:p>
            <a:r>
              <a:rPr lang="en-CA" sz="2800" dirty="0"/>
              <a:t>Cascading goals and objectives.</a:t>
            </a:r>
          </a:p>
          <a:p>
            <a:r>
              <a:rPr lang="en-CA" sz="2800" dirty="0"/>
              <a:t>Difficult part of process: state objective, measurement, target, specific action &amp; initiative</a:t>
            </a:r>
          </a:p>
          <a:p>
            <a:r>
              <a:rPr lang="en-US" dirty="0"/>
              <a:t>http://www.thepalladiumgroup.com/KnowledgeObjectRepository/Sample%20Strategy%20Maps.pdf</a:t>
            </a:r>
          </a:p>
        </p:txBody>
      </p:sp>
    </p:spTree>
    <p:extLst>
      <p:ext uri="{BB962C8B-B14F-4D97-AF65-F5344CB8AC3E}">
        <p14:creationId xmlns:p14="http://schemas.microsoft.com/office/powerpoint/2010/main" val="34055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132856"/>
            <a:ext cx="7704667" cy="1981200"/>
          </a:xfrm>
        </p:spPr>
        <p:txBody>
          <a:bodyPr/>
          <a:lstStyle/>
          <a:p>
            <a:r>
              <a:rPr lang="en-CA" dirty="0" smtClean="0"/>
              <a:t>How do BSC and strategy map relate?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401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2108" t="-7033" r="3062" b="4644"/>
          <a:stretch/>
        </p:blipFill>
        <p:spPr bwMode="auto">
          <a:xfrm>
            <a:off x="-8756" y="332656"/>
            <a:ext cx="860444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64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l="1714" r="1714"/>
          <a:stretch>
            <a:fillRect/>
          </a:stretch>
        </p:blipFill>
        <p:spPr bwMode="auto">
          <a:xfrm>
            <a:off x="755576" y="692696"/>
            <a:ext cx="8136903" cy="53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366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71599"/>
          </a:xfrm>
        </p:spPr>
        <p:txBody>
          <a:bodyPr/>
          <a:lstStyle/>
          <a:p>
            <a:r>
              <a:rPr lang="en-CA" dirty="0" smtClean="0"/>
              <a:t>BSC , org. designs, </a:t>
            </a:r>
            <a:r>
              <a:rPr lang="en-CA" dirty="0" err="1" smtClean="0"/>
              <a:t>org.types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704667" cy="3332816"/>
          </a:xfrm>
        </p:spPr>
        <p:txBody>
          <a:bodyPr/>
          <a:lstStyle/>
          <a:p>
            <a:r>
              <a:rPr lang="en-CA" dirty="0" smtClean="0"/>
              <a:t>Is the BSC suitable for the major types of organizational structures that we are familiar with?</a:t>
            </a:r>
          </a:p>
          <a:p>
            <a:r>
              <a:rPr lang="en-CA" dirty="0" smtClean="0"/>
              <a:t>Are there certain types of organizations that BSC would work better for?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2662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Class Structure for today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132856"/>
            <a:ext cx="7704667" cy="3332816"/>
          </a:xfrm>
        </p:spPr>
        <p:txBody>
          <a:bodyPr>
            <a:normAutofit/>
          </a:bodyPr>
          <a:lstStyle/>
          <a:p>
            <a:r>
              <a:rPr lang="en-CA" dirty="0" smtClean="0"/>
              <a:t>Quick </a:t>
            </a:r>
            <a:r>
              <a:rPr lang="en-CA" dirty="0"/>
              <a:t>lecture </a:t>
            </a:r>
          </a:p>
          <a:p>
            <a:r>
              <a:rPr lang="en-CA" dirty="0" smtClean="0"/>
              <a:t>Break</a:t>
            </a:r>
          </a:p>
          <a:p>
            <a:r>
              <a:rPr lang="en-CA" dirty="0" smtClean="0"/>
              <a:t>Case questions</a:t>
            </a:r>
          </a:p>
          <a:p>
            <a:r>
              <a:rPr lang="en-CA" dirty="0" err="1" smtClean="0"/>
              <a:t>Transworld</a:t>
            </a:r>
            <a:r>
              <a:rPr lang="en-CA" dirty="0" smtClean="0"/>
              <a:t> Auto Parts (B)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422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87624" y="1484784"/>
            <a:ext cx="6699805" cy="2360071"/>
          </a:xfrm>
        </p:spPr>
        <p:txBody>
          <a:bodyPr/>
          <a:lstStyle/>
          <a:p>
            <a:r>
              <a:rPr lang="en-CA" dirty="0" smtClean="0"/>
              <a:t>Disadvantages/critique of the BSC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548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/>
          <a:lstStyle/>
          <a:p>
            <a:r>
              <a:rPr lang="en-US" dirty="0" smtClean="0"/>
              <a:t>Critique of Balanced scorecard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451503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Few empirical studies linking the use of Balanced Scorecards to better decision making or improved financial performance of companies</a:t>
            </a:r>
          </a:p>
          <a:p>
            <a:r>
              <a:rPr lang="en-US" dirty="0" smtClean="0"/>
              <a:t>A common use of Balanced Scorecard is to link to individual incentives but not designed for this purpose nor is particularly suited to it!</a:t>
            </a:r>
          </a:p>
          <a:p>
            <a:pPr fontAlgn="base"/>
            <a:r>
              <a:rPr lang="en-US" dirty="0"/>
              <a:t>The balanced scorecard is not a template that can be applied to businesses in general or even industrywide. </a:t>
            </a:r>
          </a:p>
        </p:txBody>
      </p:sp>
    </p:spTree>
    <p:extLst>
      <p:ext uri="{BB962C8B-B14F-4D97-AF65-F5344CB8AC3E}">
        <p14:creationId xmlns:p14="http://schemas.microsoft.com/office/powerpoint/2010/main" val="117376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99591"/>
          </a:xfrm>
        </p:spPr>
        <p:txBody>
          <a:bodyPr>
            <a:normAutofit/>
          </a:bodyPr>
          <a:lstStyle/>
          <a:p>
            <a:r>
              <a:rPr lang="en-US" dirty="0" smtClean="0"/>
              <a:t>More Critiques of the BSC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608512"/>
          </a:xfrm>
        </p:spPr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most suitable for firms which have a long lead time between management action and financial </a:t>
            </a:r>
            <a:r>
              <a:rPr lang="en-US" dirty="0" smtClean="0"/>
              <a:t>benefit.</a:t>
            </a:r>
          </a:p>
          <a:p>
            <a:r>
              <a:rPr lang="en-US" dirty="0" smtClean="0"/>
              <a:t>It </a:t>
            </a:r>
            <a:r>
              <a:rPr lang="en-US" dirty="0"/>
              <a:t>will be less suitable for firms with a short-term focus.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companies use metrics that are not applicable to their own </a:t>
            </a:r>
            <a:r>
              <a:rPr lang="en-US" dirty="0" smtClean="0"/>
              <a:t>situation</a:t>
            </a:r>
          </a:p>
          <a:p>
            <a:r>
              <a:rPr lang="en-US" dirty="0" smtClean="0"/>
              <a:t>The </a:t>
            </a:r>
            <a:r>
              <a:rPr lang="en-US" dirty="0"/>
              <a:t>scorecard does not translate easily to the investment community. A </a:t>
            </a:r>
            <a:r>
              <a:rPr lang="en-US" dirty="0" smtClean="0"/>
              <a:t>scorecard </a:t>
            </a:r>
            <a:r>
              <a:rPr lang="en-US" dirty="0"/>
              <a:t>makes sense primarily for business units and divisions with a well-defined strategy. </a:t>
            </a:r>
          </a:p>
        </p:txBody>
      </p:sp>
    </p:spTree>
    <p:extLst>
      <p:ext uri="{BB962C8B-B14F-4D97-AF65-F5344CB8AC3E}">
        <p14:creationId xmlns:p14="http://schemas.microsoft.com/office/powerpoint/2010/main" val="72520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en-CA" dirty="0" smtClean="0"/>
              <a:t>Other Metrics and Fit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56792"/>
            <a:ext cx="7704667" cy="4824536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KPI- Key Performance Indicators: these </a:t>
            </a:r>
            <a:r>
              <a:rPr lang="en-CA" dirty="0"/>
              <a:t>are quantifiable measurements, agreed to beforehand, that reflect the critical success factors of an organization. They will differ depending on the organization.</a:t>
            </a:r>
            <a:endParaRPr lang="en-CA" dirty="0" smtClean="0"/>
          </a:p>
          <a:p>
            <a:r>
              <a:rPr lang="en-CA" dirty="0" smtClean="0"/>
              <a:t>Benchmarking: it is </a:t>
            </a:r>
            <a:r>
              <a:rPr lang="en-CA" dirty="0"/>
              <a:t>the process of comparing one's business processes and performance metrics to industry bests or best practices from other industries.</a:t>
            </a:r>
            <a:endParaRPr lang="en-CA" dirty="0" smtClean="0"/>
          </a:p>
          <a:p>
            <a:r>
              <a:rPr lang="en-CA" dirty="0" smtClean="0"/>
              <a:t>Service-profit chain: </a:t>
            </a:r>
            <a:r>
              <a:rPr lang="en-CA" dirty="0"/>
              <a:t>establishes relationships between profitability, customer loyalty, and employee satisfaction, loyalty, and productivity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 Profit and growth are stimulated primarily by customer loyalty. </a:t>
            </a:r>
          </a:p>
          <a:p>
            <a:pPr lvl="1"/>
            <a:r>
              <a:rPr lang="en-CA" dirty="0" smtClean="0"/>
              <a:t>Loyalty is a direct result of customer satisfaction. </a:t>
            </a:r>
          </a:p>
          <a:p>
            <a:pPr lvl="1"/>
            <a:r>
              <a:rPr lang="en-CA" dirty="0" smtClean="0"/>
              <a:t>Satisfaction is largely influenced by the value of services provided to customers. </a:t>
            </a:r>
          </a:p>
          <a:p>
            <a:pPr lvl="1"/>
            <a:r>
              <a:rPr lang="en-CA" dirty="0" smtClean="0"/>
              <a:t>Value is created by satisfied, loyal, and productive employees. </a:t>
            </a:r>
          </a:p>
          <a:p>
            <a:pPr lvl="1"/>
            <a:r>
              <a:rPr lang="en-CA" dirty="0" smtClean="0"/>
              <a:t>Employee satisfaction, in turn, results primarily from high-quality support services and policies that enable employees to deliver results to customers.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353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531639"/>
          </a:xfrm>
        </p:spPr>
        <p:txBody>
          <a:bodyPr/>
          <a:lstStyle/>
          <a:p>
            <a:r>
              <a:rPr lang="en-US" dirty="0" smtClean="0"/>
              <a:t>Central idea behind performance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348880"/>
            <a:ext cx="7704667" cy="3332816"/>
          </a:xfrm>
        </p:spPr>
        <p:txBody>
          <a:bodyPr/>
          <a:lstStyle/>
          <a:p>
            <a:r>
              <a:rPr lang="en-US" dirty="0" smtClean="0"/>
              <a:t>The importance of measuring the </a:t>
            </a:r>
            <a:r>
              <a:rPr lang="en-US" b="1" i="1" dirty="0" smtClean="0"/>
              <a:t>right</a:t>
            </a:r>
            <a:r>
              <a:rPr lang="en-US" dirty="0" smtClean="0"/>
              <a:t> stuff</a:t>
            </a:r>
          </a:p>
          <a:p>
            <a:pPr lvl="1"/>
            <a:r>
              <a:rPr lang="en-US" dirty="0" smtClean="0"/>
              <a:t>Understanding the core objectives of the organization/B.U.</a:t>
            </a:r>
          </a:p>
          <a:p>
            <a:pPr lvl="1"/>
            <a:r>
              <a:rPr lang="en-US" dirty="0" smtClean="0"/>
              <a:t>Understanding the strategic orientation and what needs to be done to get there.</a:t>
            </a:r>
          </a:p>
          <a:p>
            <a:pPr lvl="1"/>
            <a:r>
              <a:rPr lang="en-US" dirty="0" smtClean="0"/>
              <a:t>The right metrics would differ by organizational size, strategy, stage of development and industry.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3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9061" y="1243173"/>
            <a:ext cx="74693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7200" dirty="0" smtClean="0">
                <a:latin typeface="Goudy Stout" panose="0202090407030B020401" pitchFamily="18" charset="0"/>
              </a:rPr>
              <a:t>Break!</a:t>
            </a:r>
          </a:p>
          <a:p>
            <a:endParaRPr lang="en-CA" sz="7200" dirty="0">
              <a:latin typeface="Goudy Stout" panose="0202090407030B020401" pitchFamily="18" charset="0"/>
            </a:endParaRPr>
          </a:p>
          <a:p>
            <a:r>
              <a:rPr lang="en-CA" sz="7200" dirty="0" smtClean="0">
                <a:latin typeface="Goudy Stout" panose="0202090407030B020401" pitchFamily="18" charset="0"/>
              </a:rPr>
              <a:t>Back in 15….</a:t>
            </a:r>
            <a:endParaRPr lang="en-CA" sz="7200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0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Transworld</a:t>
            </a:r>
            <a:r>
              <a:rPr lang="en-CA" dirty="0" smtClean="0"/>
              <a:t> </a:t>
            </a:r>
            <a:r>
              <a:rPr lang="en-CA" dirty="0" err="1" smtClean="0"/>
              <a:t>Autoparts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16832"/>
            <a:ext cx="7704667" cy="4082984"/>
          </a:xfrm>
        </p:spPr>
        <p:txBody>
          <a:bodyPr>
            <a:normAutofit lnSpcReduction="10000"/>
          </a:bodyPr>
          <a:lstStyle/>
          <a:p>
            <a:pPr lvl="0"/>
            <a:r>
              <a:rPr lang="en-CA" dirty="0" smtClean="0"/>
              <a:t>What </a:t>
            </a:r>
            <a:r>
              <a:rPr lang="en-CA" dirty="0"/>
              <a:t>are the respective business strategies of Transworld Auto Part’s economy and luxury divisions? </a:t>
            </a:r>
            <a:r>
              <a:rPr lang="en-CA" dirty="0" smtClean="0"/>
              <a:t>What </a:t>
            </a:r>
            <a:r>
              <a:rPr lang="en-CA" dirty="0"/>
              <a:t>must each division do well to execute its strategy</a:t>
            </a:r>
            <a:r>
              <a:rPr lang="en-CA" dirty="0" smtClean="0"/>
              <a:t>?</a:t>
            </a:r>
            <a:r>
              <a:rPr lang="en-CA" dirty="0"/>
              <a:t> </a:t>
            </a:r>
          </a:p>
          <a:p>
            <a:r>
              <a:rPr lang="en-CA" dirty="0" smtClean="0"/>
              <a:t>Which </a:t>
            </a:r>
            <a:r>
              <a:rPr lang="en-CA" dirty="0"/>
              <a:t>division performed better? Kwon(Economy) or Eckhardt (Luxury</a:t>
            </a:r>
            <a:r>
              <a:rPr lang="en-CA" dirty="0" smtClean="0"/>
              <a:t>)?</a:t>
            </a:r>
            <a:endParaRPr lang="en-CA" dirty="0"/>
          </a:p>
          <a:p>
            <a:pPr lvl="0"/>
            <a:r>
              <a:rPr lang="en-CA" dirty="0" smtClean="0"/>
              <a:t>Which </a:t>
            </a:r>
            <a:r>
              <a:rPr lang="en-CA" dirty="0"/>
              <a:t>division manager developed a better strategy map and balanced scorecard? </a:t>
            </a:r>
            <a:endParaRPr lang="en-CA" dirty="0" smtClean="0"/>
          </a:p>
          <a:p>
            <a:r>
              <a:rPr lang="en-CA" dirty="0" err="1" smtClean="0"/>
              <a:t>Transworld</a:t>
            </a:r>
            <a:r>
              <a:rPr lang="en-CA" dirty="0" smtClean="0"/>
              <a:t> Auto Parts B</a:t>
            </a:r>
          </a:p>
          <a:p>
            <a:pPr lvl="1"/>
            <a:r>
              <a:rPr lang="en-CA" dirty="0" smtClean="0"/>
              <a:t>Evaluate </a:t>
            </a:r>
            <a:r>
              <a:rPr lang="en-CA" dirty="0" err="1" smtClean="0"/>
              <a:t>Eckhard’s</a:t>
            </a:r>
            <a:r>
              <a:rPr lang="en-CA" dirty="0" smtClean="0"/>
              <a:t> performance using the strategy map and BSC in the B case (Class)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35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2658615"/>
          </a:xfrm>
        </p:spPr>
        <p:txBody>
          <a:bodyPr/>
          <a:lstStyle/>
          <a:p>
            <a:r>
              <a:rPr lang="en-US" dirty="0" smtClean="0"/>
              <a:t>Balanced scorecard and strategy maps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Transworld</a:t>
            </a:r>
            <a:r>
              <a:rPr lang="en-US" sz="3600" dirty="0" smtClean="0"/>
              <a:t> Auto Parts Case analysis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9058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702" y="260648"/>
            <a:ext cx="7704667" cy="1387623"/>
          </a:xfrm>
        </p:spPr>
        <p:txBody>
          <a:bodyPr/>
          <a:lstStyle/>
          <a:p>
            <a:r>
              <a:rPr lang="en-CA" dirty="0" smtClean="0"/>
              <a:t>The triumvirate of financial reporting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703" y="1648271"/>
            <a:ext cx="7704667" cy="4949081"/>
          </a:xfrm>
        </p:spPr>
        <p:txBody>
          <a:bodyPr>
            <a:normAutofit/>
          </a:bodyPr>
          <a:lstStyle/>
          <a:p>
            <a:r>
              <a:rPr lang="en-CA" b="1" dirty="0" smtClean="0"/>
              <a:t>P&amp;L Statements</a:t>
            </a:r>
            <a:r>
              <a:rPr lang="en-CA" dirty="0" smtClean="0"/>
              <a:t>: reports over a specified timeframe how much money you have earned  (revenue), how much you have spent (expenses) and the difference between the two (profit/loss)</a:t>
            </a:r>
          </a:p>
          <a:p>
            <a:r>
              <a:rPr lang="en-CA" b="1" dirty="0" smtClean="0"/>
              <a:t>Cash flow statements</a:t>
            </a:r>
            <a:r>
              <a:rPr lang="en-CA" dirty="0" smtClean="0"/>
              <a:t>: whether the business has enough cash at a certain date to pay its current liabilities (the bills it needs to pay now or very shortly)</a:t>
            </a:r>
          </a:p>
          <a:p>
            <a:r>
              <a:rPr lang="en-CA" b="1" dirty="0" smtClean="0"/>
              <a:t>Balance sheet</a:t>
            </a:r>
            <a:r>
              <a:rPr lang="en-CA" dirty="0" smtClean="0"/>
              <a:t>: overall status of your finances at a certain date; totals all your assets and subtracts your liabilities to compute your overall net worth.</a:t>
            </a:r>
          </a:p>
          <a:p>
            <a:pPr algn="ctr"/>
            <a:r>
              <a:rPr lang="en-CA" i="1" dirty="0" smtClean="0"/>
              <a:t>Why isn’t this enough to guide organizations?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35724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en-US" dirty="0" smtClean="0"/>
              <a:t>What is a Balanced Score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28800"/>
            <a:ext cx="7704667" cy="4371016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set of measures that gives top </a:t>
            </a:r>
            <a:r>
              <a:rPr lang="en-US" dirty="0" smtClean="0"/>
              <a:t>managers </a:t>
            </a:r>
            <a:r>
              <a:rPr lang="en-US" dirty="0"/>
              <a:t>a fast but comprehensive view of the </a:t>
            </a:r>
            <a:r>
              <a:rPr lang="en-US" dirty="0" smtClean="0"/>
              <a:t>business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ncludes </a:t>
            </a:r>
            <a:r>
              <a:rPr lang="en-US" dirty="0"/>
              <a:t>financial measures that tell the results of actions already taken. </a:t>
            </a:r>
          </a:p>
          <a:p>
            <a:r>
              <a:rPr lang="en-US" dirty="0" smtClean="0"/>
              <a:t>Complements </a:t>
            </a:r>
            <a:r>
              <a:rPr lang="en-US" dirty="0"/>
              <a:t>the financial </a:t>
            </a:r>
            <a:r>
              <a:rPr lang="en-US" dirty="0" smtClean="0"/>
              <a:t>measures </a:t>
            </a:r>
            <a:r>
              <a:rPr lang="en-US" dirty="0"/>
              <a:t>with operational measures on customer satisfaction, internal processes, and the </a:t>
            </a:r>
            <a:r>
              <a:rPr lang="en-US" dirty="0" smtClean="0"/>
              <a:t>organization’s </a:t>
            </a:r>
            <a:r>
              <a:rPr lang="en-US" dirty="0"/>
              <a:t>innovation and improvement </a:t>
            </a:r>
            <a:r>
              <a:rPr lang="en-US" dirty="0" smtClean="0"/>
              <a:t>activities</a:t>
            </a:r>
          </a:p>
          <a:p>
            <a:r>
              <a:rPr lang="en-US" dirty="0" smtClean="0"/>
              <a:t>It should be able </a:t>
            </a:r>
            <a:r>
              <a:rPr lang="en-US" u="sng" dirty="0" smtClean="0"/>
              <a:t>to ‘tell the story’ </a:t>
            </a:r>
            <a:r>
              <a:rPr lang="en-US" dirty="0" smtClean="0"/>
              <a:t>of the business unit’s strategy.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1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of the BSC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4010976"/>
          </a:xfrm>
        </p:spPr>
        <p:txBody>
          <a:bodyPr/>
          <a:lstStyle/>
          <a:p>
            <a:r>
              <a:rPr lang="en-US" dirty="0"/>
              <a:t>It provides answers to four basic </a:t>
            </a:r>
            <a:r>
              <a:rPr lang="en-US" dirty="0" smtClean="0"/>
              <a:t>interrelated questions</a:t>
            </a:r>
            <a:r>
              <a:rPr lang="en-US" dirty="0"/>
              <a:t>: </a:t>
            </a:r>
          </a:p>
          <a:p>
            <a:pPr lvl="1"/>
            <a:r>
              <a:rPr lang="en-US" sz="2400" dirty="0" smtClean="0"/>
              <a:t>How </a:t>
            </a:r>
            <a:r>
              <a:rPr lang="en-US" sz="2400" dirty="0"/>
              <a:t>do customers see us? (customer </a:t>
            </a:r>
            <a:r>
              <a:rPr lang="en-US" sz="2400" dirty="0" smtClean="0"/>
              <a:t>perspective</a:t>
            </a:r>
            <a:r>
              <a:rPr lang="en-US" sz="2400" dirty="0"/>
              <a:t>) </a:t>
            </a:r>
          </a:p>
          <a:p>
            <a:pPr lvl="1"/>
            <a:r>
              <a:rPr lang="en-US" sz="2400" dirty="0" smtClean="0"/>
              <a:t>What </a:t>
            </a:r>
            <a:r>
              <a:rPr lang="en-US" sz="2400" dirty="0"/>
              <a:t>must we excel at? (internal business perspective) </a:t>
            </a:r>
          </a:p>
          <a:p>
            <a:pPr lvl="1"/>
            <a:r>
              <a:rPr lang="en-US" sz="2400" dirty="0" smtClean="0"/>
              <a:t>Can </a:t>
            </a:r>
            <a:r>
              <a:rPr lang="en-US" sz="2400" dirty="0"/>
              <a:t>we continue to improve and create value? (innovation and learning perspective) </a:t>
            </a:r>
          </a:p>
          <a:p>
            <a:pPr lvl="1"/>
            <a:r>
              <a:rPr lang="en-US" sz="2400" dirty="0" smtClean="0"/>
              <a:t>How </a:t>
            </a:r>
            <a:r>
              <a:rPr lang="en-US" sz="2400" dirty="0"/>
              <a:t>do we look to shareholders? (</a:t>
            </a:r>
            <a:r>
              <a:rPr lang="en-US" sz="2400" dirty="0" smtClean="0"/>
              <a:t>financial </a:t>
            </a:r>
            <a:r>
              <a:rPr lang="en-US" sz="2400" dirty="0"/>
              <a:t>perspective)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32656"/>
            <a:ext cx="7632848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04667" cy="955575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How should measures be developed?</a:t>
            </a:r>
            <a:endParaRPr lang="en-CA" dirty="0"/>
          </a:p>
        </p:txBody>
      </p:sp>
      <p:pic>
        <p:nvPicPr>
          <p:cNvPr id="2050" name="Picture 2" descr="http://img.docstoccdn.com/thumb/orig/478062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052736"/>
            <a:ext cx="8748464" cy="554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71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ifm.eng.cam.ac.uk/uploads/Research/Decision_Support_Tools/balanc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55272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332657"/>
            <a:ext cx="7704667" cy="93610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BSC links goals with performance measures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646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2897</TotalTime>
  <Words>875</Words>
  <Application>Microsoft Office PowerPoint</Application>
  <PresentationFormat>On-screen Show (4:3)</PresentationFormat>
  <Paragraphs>94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Corbel</vt:lpstr>
      <vt:lpstr>Goudy Stout</vt:lpstr>
      <vt:lpstr>Parallax</vt:lpstr>
      <vt:lpstr>Balanced Score Card and Transworld Auto Parts (A)</vt:lpstr>
      <vt:lpstr>Class Structure for today</vt:lpstr>
      <vt:lpstr>Balanced scorecard and strategy maps</vt:lpstr>
      <vt:lpstr>The triumvirate of financial reporting </vt:lpstr>
      <vt:lpstr>What is a Balanced Score Card</vt:lpstr>
      <vt:lpstr>Focus of the BSC</vt:lpstr>
      <vt:lpstr>PowerPoint Presentation</vt:lpstr>
      <vt:lpstr>How should measures be developed?</vt:lpstr>
      <vt:lpstr>BSC links goals with performance measures</vt:lpstr>
      <vt:lpstr>Advantages of the BSC</vt:lpstr>
      <vt:lpstr>Constraints of BSC</vt:lpstr>
      <vt:lpstr>Strategy Map</vt:lpstr>
      <vt:lpstr>Strategy Map</vt:lpstr>
      <vt:lpstr>A simple template for a strategy map</vt:lpstr>
      <vt:lpstr>Building the strategy map</vt:lpstr>
      <vt:lpstr>How do BSC and strategy map relate?</vt:lpstr>
      <vt:lpstr>PowerPoint Presentation</vt:lpstr>
      <vt:lpstr>PowerPoint Presentation</vt:lpstr>
      <vt:lpstr>BSC , org. designs, org.types</vt:lpstr>
      <vt:lpstr>Disadvantages/critique of the BSC</vt:lpstr>
      <vt:lpstr>Critique of Balanced scorecard</vt:lpstr>
      <vt:lpstr>More Critiques of the BSC</vt:lpstr>
      <vt:lpstr>Other Metrics and Fit</vt:lpstr>
      <vt:lpstr>Central idea behind performance metrics</vt:lpstr>
      <vt:lpstr>PowerPoint Presentation</vt:lpstr>
      <vt:lpstr>Transworld Autoparts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2  MBA 625</dc:title>
  <dc:creator>mcarney</dc:creator>
  <cp:lastModifiedBy>Rajshree Prakash</cp:lastModifiedBy>
  <cp:revision>140</cp:revision>
  <cp:lastPrinted>2014-01-20T20:02:57Z</cp:lastPrinted>
  <dcterms:created xsi:type="dcterms:W3CDTF">2012-09-17T13:04:23Z</dcterms:created>
  <dcterms:modified xsi:type="dcterms:W3CDTF">2016-01-21T16:25:10Z</dcterms:modified>
</cp:coreProperties>
</file>