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56" r:id="rId2"/>
    <p:sldId id="326" r:id="rId3"/>
    <p:sldId id="285" r:id="rId4"/>
    <p:sldId id="328" r:id="rId5"/>
    <p:sldId id="329" r:id="rId6"/>
    <p:sldId id="290" r:id="rId7"/>
    <p:sldId id="343" r:id="rId8"/>
    <p:sldId id="340" r:id="rId9"/>
    <p:sldId id="344" r:id="rId10"/>
    <p:sldId id="345" r:id="rId11"/>
    <p:sldId id="332" r:id="rId12"/>
    <p:sldId id="333" r:id="rId13"/>
    <p:sldId id="334" r:id="rId14"/>
    <p:sldId id="346" r:id="rId15"/>
    <p:sldId id="348" r:id="rId16"/>
    <p:sldId id="335" r:id="rId17"/>
    <p:sldId id="347" r:id="rId18"/>
    <p:sldId id="342" r:id="rId19"/>
    <p:sldId id="331" r:id="rId20"/>
    <p:sldId id="321" r:id="rId21"/>
    <p:sldId id="312" r:id="rId22"/>
    <p:sldId id="313" r:id="rId23"/>
    <p:sldId id="314" r:id="rId24"/>
    <p:sldId id="315" r:id="rId25"/>
    <p:sldId id="318" r:id="rId26"/>
    <p:sldId id="337" r:id="rId27"/>
    <p:sldId id="304" r:id="rId28"/>
    <p:sldId id="280" r:id="rId29"/>
    <p:sldId id="281" r:id="rId30"/>
    <p:sldId id="324" r:id="rId31"/>
    <p:sldId id="308" r:id="rId32"/>
    <p:sldId id="282" r:id="rId33"/>
    <p:sldId id="283" r:id="rId34"/>
    <p:sldId id="307" r:id="rId35"/>
    <p:sldId id="325" r:id="rId36"/>
    <p:sldId id="323" r:id="rId37"/>
    <p:sldId id="288" r:id="rId38"/>
    <p:sldId id="322" r:id="rId39"/>
    <p:sldId id="292" r:id="rId40"/>
    <p:sldId id="258" r:id="rId41"/>
    <p:sldId id="278" r:id="rId42"/>
    <p:sldId id="296" r:id="rId43"/>
    <p:sldId id="298" r:id="rId44"/>
    <p:sldId id="299" r:id="rId45"/>
    <p:sldId id="301" r:id="rId46"/>
    <p:sldId id="302" r:id="rId47"/>
    <p:sldId id="306" r:id="rId4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1128" autoAdjust="0"/>
  </p:normalViewPr>
  <p:slideViewPr>
    <p:cSldViewPr>
      <p:cViewPr varScale="1">
        <p:scale>
          <a:sx n="94" d="100"/>
          <a:sy n="94" d="100"/>
        </p:scale>
        <p:origin x="20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CF503B2-C924-4ACC-B1B7-C3ECBF69201D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9BA1C92-F095-4B84-B91C-81875B6FD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1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41145CC-05B2-457D-B498-15B056B4EE2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92EDE01-7DF9-43E6-878A-9527603C9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0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8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78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23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60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69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00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2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81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4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32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83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30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266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9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42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00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8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30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4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22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EDE01-7DF9-43E6-878A-9527603C904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9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1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2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587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4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4090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7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30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5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5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2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2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5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6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C2D22-DB41-4953-AD14-5BB4CF789258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0F8C78-6AD6-4F81-8F3B-5BF87157F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2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MBA 625</a:t>
            </a:r>
            <a:br>
              <a:rPr lang="en-US" dirty="0" smtClean="0"/>
            </a:br>
            <a:r>
              <a:rPr lang="en-US" dirty="0" smtClean="0"/>
              <a:t>Strategy in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Rajshree</a:t>
            </a:r>
            <a:r>
              <a:rPr lang="en-US" smtClean="0"/>
              <a:t> Prakash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33400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Models used for analysis in Strat 2- the </a:t>
            </a:r>
            <a:r>
              <a:rPr lang="en-CA" dirty="0" smtClean="0"/>
              <a:t>‘Innovation </a:t>
            </a:r>
            <a:r>
              <a:rPr lang="en-CA" dirty="0"/>
              <a:t>V</a:t>
            </a:r>
            <a:r>
              <a:rPr lang="en-CA" dirty="0" smtClean="0"/>
              <a:t>alue </a:t>
            </a:r>
            <a:r>
              <a:rPr lang="en-CA" dirty="0" smtClean="0"/>
              <a:t>C</a:t>
            </a:r>
            <a:r>
              <a:rPr lang="en-CA" dirty="0" smtClean="0"/>
              <a:t>hain’ </a:t>
            </a:r>
            <a:r>
              <a:rPr lang="en-CA" dirty="0" smtClean="0"/>
              <a:t>model</a:t>
            </a:r>
            <a:endParaRPr lang="en-CA" dirty="0"/>
          </a:p>
        </p:txBody>
      </p:sp>
      <p:pic>
        <p:nvPicPr>
          <p:cNvPr id="2050" name="Picture 2" descr="http://leadonpurpose.files.wordpress.com/2008/09/innovation-value-chai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2329656"/>
            <a:ext cx="6347713" cy="384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940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Thinking about change and implementation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Use two different kind of change models </a:t>
            </a:r>
          </a:p>
          <a:p>
            <a:pPr lvl="1"/>
            <a:r>
              <a:rPr lang="en-CA" sz="2800" dirty="0" err="1" smtClean="0"/>
              <a:t>Lewin’s</a:t>
            </a:r>
            <a:r>
              <a:rPr lang="en-CA" sz="2800" dirty="0" smtClean="0"/>
              <a:t> change model</a:t>
            </a:r>
          </a:p>
          <a:p>
            <a:pPr lvl="1"/>
            <a:r>
              <a:rPr lang="en-CA" sz="2800" dirty="0" err="1" smtClean="0"/>
              <a:t>Kotter’s</a:t>
            </a:r>
            <a:r>
              <a:rPr lang="en-CA" sz="2800" dirty="0" smtClean="0"/>
              <a:t> 8 step change model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53591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6347713" cy="152400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Thinking about change and implementation (</a:t>
            </a:r>
            <a:r>
              <a:rPr lang="en-CA" sz="3600" dirty="0" err="1" smtClean="0"/>
              <a:t>Kotter’s</a:t>
            </a:r>
            <a:r>
              <a:rPr lang="en-CA" sz="3600" dirty="0" smtClean="0"/>
              <a:t> 8 step model)</a:t>
            </a:r>
            <a:endParaRPr lang="en-CA" sz="3600" dirty="0"/>
          </a:p>
        </p:txBody>
      </p:sp>
      <p:pic>
        <p:nvPicPr>
          <p:cNvPr id="1026" name="Picture 2" descr="http://semuwemba.files.wordpress.com/2011/03/kotter4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35" y="1890444"/>
            <a:ext cx="5240231" cy="369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384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200" dirty="0"/>
              <a:t>Thinking about change and </a:t>
            </a:r>
            <a:r>
              <a:rPr lang="en-CA" sz="3200" dirty="0" smtClean="0"/>
              <a:t>implementation (</a:t>
            </a:r>
            <a:r>
              <a:rPr lang="en-CA" sz="3200" dirty="0" err="1" smtClean="0"/>
              <a:t>Lewin’s</a:t>
            </a:r>
            <a:r>
              <a:rPr lang="en-CA" sz="3200" dirty="0" smtClean="0"/>
              <a:t> change model)</a:t>
            </a:r>
            <a:endParaRPr lang="en-CA" sz="3200" dirty="0"/>
          </a:p>
        </p:txBody>
      </p:sp>
      <p:pic>
        <p:nvPicPr>
          <p:cNvPr id="2052" name="Picture 4" descr="http://www.web-books.com/eLibrary/Books/B0/B58/IMG/fwk-carpenter-fig07_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979082"/>
            <a:ext cx="8042275" cy="358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51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/>
              <a:t>A good implementation plan is sensitive to:</a:t>
            </a:r>
          </a:p>
          <a:p>
            <a:pPr lvl="1"/>
            <a:r>
              <a:rPr lang="en-CA" sz="2800" dirty="0"/>
              <a:t>Time frames</a:t>
            </a:r>
          </a:p>
          <a:p>
            <a:pPr lvl="1"/>
            <a:r>
              <a:rPr lang="en-CA" sz="2800" dirty="0"/>
              <a:t>Priority and trade-offs </a:t>
            </a:r>
          </a:p>
          <a:p>
            <a:pPr lvl="1"/>
            <a:r>
              <a:rPr lang="en-CA" sz="2800" dirty="0"/>
              <a:t>Metrics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12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Implementation using BSC</a:t>
            </a:r>
            <a:endParaRPr lang="en-CA" dirty="0"/>
          </a:p>
        </p:txBody>
      </p:sp>
      <p:pic>
        <p:nvPicPr>
          <p:cNvPr id="1026" name="Picture 2" descr="http://cdn2.hubspot.net/hub/442574/file-1943971325-jpg/blog-files/decision-modeling-balanced-scorecar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65532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27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03200"/>
            <a:ext cx="6347713" cy="1320800"/>
          </a:xfrm>
        </p:spPr>
        <p:txBody>
          <a:bodyPr/>
          <a:lstStyle/>
          <a:p>
            <a:r>
              <a:rPr lang="en-CA" dirty="0" smtClean="0"/>
              <a:t>The central idea behind Strat 2- Alignment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02" y="1905000"/>
            <a:ext cx="6347714" cy="48006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CA" sz="2800" dirty="0"/>
              <a:t>The core concept </a:t>
            </a:r>
            <a:r>
              <a:rPr lang="en-CA" sz="2800" dirty="0" smtClean="0"/>
              <a:t>that drives strategy implementation is the idea of </a:t>
            </a:r>
            <a:r>
              <a:rPr lang="en-CA" sz="2800" dirty="0" smtClean="0">
                <a:solidFill>
                  <a:srgbClr val="FF0000"/>
                </a:solidFill>
              </a:rPr>
              <a:t>strategic alignment </a:t>
            </a:r>
            <a:endParaRPr lang="en-CA" sz="2800" dirty="0">
              <a:solidFill>
                <a:srgbClr val="FF0000"/>
              </a:solidFill>
            </a:endParaRPr>
          </a:p>
          <a:p>
            <a:r>
              <a:rPr lang="en-CA" sz="2800" dirty="0" smtClean="0"/>
              <a:t>Strategic alignment </a:t>
            </a:r>
          </a:p>
          <a:p>
            <a:pPr lvl="1"/>
            <a:r>
              <a:rPr lang="en-CA" sz="2800" dirty="0" smtClean="0"/>
              <a:t>What is it?</a:t>
            </a:r>
          </a:p>
          <a:p>
            <a:pPr lvl="1"/>
            <a:r>
              <a:rPr lang="en-CA" sz="2800" dirty="0" smtClean="0"/>
              <a:t>Fit between structure, processes, people and strategy</a:t>
            </a:r>
          </a:p>
          <a:p>
            <a:pPr lvl="1"/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2362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Organizations achieve their goals only when they are in a state of ‘strategic alignment’</a:t>
            </a:r>
          </a:p>
          <a:p>
            <a:r>
              <a:rPr lang="en-US" sz="2400" dirty="0" smtClean="0"/>
              <a:t>Strategic alignment: strategy, org design work together to implement strategic goals  </a:t>
            </a:r>
          </a:p>
          <a:p>
            <a:r>
              <a:rPr lang="en-US" sz="2400" dirty="0" smtClean="0"/>
              <a:t>The two take </a:t>
            </a:r>
            <a:r>
              <a:rPr lang="en-US" sz="2400" dirty="0" err="1" smtClean="0"/>
              <a:t>aways</a:t>
            </a:r>
            <a:r>
              <a:rPr lang="en-US" sz="2400" dirty="0" smtClean="0"/>
              <a:t> </a:t>
            </a:r>
            <a:r>
              <a:rPr lang="en-US" sz="2400" dirty="0" smtClean="0"/>
              <a:t>from this course:</a:t>
            </a:r>
          </a:p>
          <a:p>
            <a:pPr lvl="1"/>
            <a:r>
              <a:rPr lang="en-US" sz="2400" dirty="0" smtClean="0"/>
              <a:t>The idea of </a:t>
            </a:r>
            <a:r>
              <a:rPr lang="en-US" sz="2400" u="sng" dirty="0" smtClean="0"/>
              <a:t>strategic alignment </a:t>
            </a:r>
          </a:p>
          <a:p>
            <a:pPr lvl="1"/>
            <a:r>
              <a:rPr lang="en-US" sz="2400" dirty="0" smtClean="0"/>
              <a:t>Alignment can gained through implementation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3508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Strategy alignment diagram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0"/>
            <a:ext cx="7010400" cy="4876800"/>
          </a:xfrm>
        </p:spPr>
      </p:pic>
    </p:spTree>
    <p:extLst>
      <p:ext uri="{BB962C8B-B14F-4D97-AF65-F5344CB8AC3E}">
        <p14:creationId xmlns:p14="http://schemas.microsoft.com/office/powerpoint/2010/main" val="691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Central concepts in alignment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2800" dirty="0" smtClean="0"/>
              <a:t>Organization </a:t>
            </a:r>
            <a:r>
              <a:rPr lang="en-CA" sz="2800" dirty="0"/>
              <a:t>structure</a:t>
            </a:r>
          </a:p>
          <a:p>
            <a:pPr lvl="2"/>
            <a:r>
              <a:rPr lang="en-CA" sz="2800" dirty="0"/>
              <a:t>What is </a:t>
            </a:r>
            <a:r>
              <a:rPr lang="en-CA" sz="2800" dirty="0" smtClean="0"/>
              <a:t>it?</a:t>
            </a:r>
            <a:endParaRPr lang="en-CA" sz="2800" dirty="0"/>
          </a:p>
          <a:p>
            <a:pPr lvl="2"/>
            <a:r>
              <a:rPr lang="en-CA" sz="2800" dirty="0"/>
              <a:t>Why do we need to understand its core </a:t>
            </a:r>
            <a:r>
              <a:rPr lang="en-CA" sz="2800" dirty="0" smtClean="0"/>
              <a:t>concepts?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761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CA" dirty="0" smtClean="0"/>
              <a:t>In today’s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 talk about:</a:t>
            </a:r>
          </a:p>
          <a:p>
            <a:pPr lvl="1"/>
            <a:r>
              <a:rPr lang="en-CA" dirty="0" smtClean="0"/>
              <a:t>What this course is about</a:t>
            </a:r>
          </a:p>
          <a:p>
            <a:pPr lvl="1"/>
            <a:r>
              <a:rPr lang="en-CA" dirty="0" smtClean="0"/>
              <a:t>The key </a:t>
            </a:r>
            <a:r>
              <a:rPr lang="en-CA" dirty="0" smtClean="0"/>
              <a:t>concepts of this course</a:t>
            </a:r>
          </a:p>
          <a:p>
            <a:pPr lvl="1"/>
            <a:r>
              <a:rPr lang="en-CA" dirty="0" smtClean="0"/>
              <a:t>The organization of the course</a:t>
            </a:r>
          </a:p>
          <a:p>
            <a:pPr lvl="1"/>
            <a:r>
              <a:rPr lang="en-CA" dirty="0" smtClean="0"/>
              <a:t>Course mechanics</a:t>
            </a:r>
          </a:p>
          <a:p>
            <a:pPr lvl="2"/>
            <a:r>
              <a:rPr lang="en-CA" dirty="0" smtClean="0"/>
              <a:t>Assessment criteria for assignments</a:t>
            </a:r>
          </a:p>
          <a:p>
            <a:pPr lvl="2"/>
            <a:r>
              <a:rPr lang="en-CA" dirty="0" smtClean="0"/>
              <a:t>Group presentations</a:t>
            </a:r>
          </a:p>
          <a:p>
            <a:pPr lvl="2"/>
            <a:r>
              <a:rPr lang="en-CA" dirty="0" smtClean="0"/>
              <a:t>Mid term and final exams</a:t>
            </a:r>
          </a:p>
          <a:p>
            <a:pPr lvl="1"/>
            <a:r>
              <a:rPr lang="en-CA" dirty="0" smtClean="0"/>
              <a:t>BREAK</a:t>
            </a:r>
          </a:p>
          <a:p>
            <a:pPr lvl="1"/>
            <a:r>
              <a:rPr lang="en-CA" dirty="0" smtClean="0"/>
              <a:t>The </a:t>
            </a:r>
            <a:r>
              <a:rPr lang="en-CA" dirty="0" smtClean="0"/>
              <a:t>first reading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6115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295400"/>
          </a:xfrm>
        </p:spPr>
        <p:txBody>
          <a:bodyPr/>
          <a:lstStyle/>
          <a:p>
            <a:r>
              <a:rPr lang="en-US" dirty="0" smtClean="0"/>
              <a:t>Understanding 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is the architecture for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Incentives and controls</a:t>
            </a:r>
          </a:p>
          <a:p>
            <a:pPr lvl="1"/>
            <a:r>
              <a:rPr lang="en-US" dirty="0" smtClean="0"/>
              <a:t>Supporting organizational processes</a:t>
            </a:r>
          </a:p>
          <a:p>
            <a:pPr lvl="1"/>
            <a:r>
              <a:rPr lang="en-US" dirty="0" smtClean="0"/>
              <a:t>Leadership &amp; governance</a:t>
            </a:r>
          </a:p>
          <a:p>
            <a:pPr lvl="1"/>
            <a:r>
              <a:rPr lang="en-US" dirty="0" smtClean="0"/>
              <a:t>Culture</a:t>
            </a:r>
          </a:p>
          <a:p>
            <a:r>
              <a:rPr lang="en-US" dirty="0" smtClean="0"/>
              <a:t>Alignment taps into the relationship between strategy and structure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CA" dirty="0" smtClean="0"/>
              <a:t>Organization Structure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76400"/>
            <a:ext cx="70104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5400"/>
            <a:ext cx="6397651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6553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11" y="533400"/>
            <a:ext cx="6296101" cy="581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</a:t>
            </a:r>
            <a:r>
              <a:rPr lang="en-US" dirty="0" smtClean="0"/>
              <a:t>ases in the 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>
            <a:normAutofit/>
          </a:bodyPr>
          <a:lstStyle/>
          <a:p>
            <a:r>
              <a:rPr lang="en-US" dirty="0" smtClean="0"/>
              <a:t>Cases create the context for misalignment </a:t>
            </a:r>
          </a:p>
          <a:p>
            <a:pPr lvl="1"/>
            <a:r>
              <a:rPr lang="en-US" dirty="0" smtClean="0"/>
              <a:t>Northland Ledger’s case – change of leadership/structure in a misaligned organization. </a:t>
            </a:r>
          </a:p>
          <a:p>
            <a:pPr lvl="2"/>
            <a:r>
              <a:rPr lang="en-US" dirty="0" smtClean="0"/>
              <a:t>How do you get it back on track?</a:t>
            </a:r>
          </a:p>
          <a:p>
            <a:pPr lvl="1"/>
            <a:r>
              <a:rPr lang="en-US" dirty="0" err="1" smtClean="0"/>
              <a:t>Transworld</a:t>
            </a:r>
            <a:r>
              <a:rPr lang="en-US" dirty="0" smtClean="0"/>
              <a:t> </a:t>
            </a:r>
            <a:r>
              <a:rPr lang="en-US" dirty="0" err="1" smtClean="0"/>
              <a:t>Autoparts</a:t>
            </a:r>
            <a:r>
              <a:rPr lang="en-US" dirty="0" smtClean="0"/>
              <a:t> case: firm undergoing fundamental changes.</a:t>
            </a:r>
          </a:p>
          <a:p>
            <a:pPr lvl="2"/>
            <a:r>
              <a:rPr lang="en-US" dirty="0" smtClean="0"/>
              <a:t>How do processes and metric contribute to bringing the firm back into alignment </a:t>
            </a:r>
          </a:p>
          <a:p>
            <a:pPr lvl="1"/>
            <a:r>
              <a:rPr lang="en-US" dirty="0" err="1" smtClean="0"/>
              <a:t>Rakuten</a:t>
            </a:r>
            <a:r>
              <a:rPr lang="en-US" dirty="0" smtClean="0"/>
              <a:t> case: radical change brought on </a:t>
            </a:r>
            <a:r>
              <a:rPr lang="en-US" dirty="0" smtClean="0"/>
              <a:t>by </a:t>
            </a:r>
            <a:r>
              <a:rPr lang="en-US" dirty="0" smtClean="0"/>
              <a:t>the leadership that requires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cultural shift for the organization</a:t>
            </a:r>
          </a:p>
          <a:p>
            <a:pPr lvl="2"/>
            <a:r>
              <a:rPr lang="en-US" dirty="0" smtClean="0"/>
              <a:t>How do they realign</a:t>
            </a:r>
          </a:p>
          <a:p>
            <a:pPr lvl="1"/>
            <a:r>
              <a:rPr lang="en-US" dirty="0" err="1" smtClean="0"/>
              <a:t>Lululemon</a:t>
            </a:r>
            <a:r>
              <a:rPr lang="en-US" dirty="0" smtClean="0"/>
              <a:t> case: how is a quick growth strategy implemented in organization? Is it right for the organization?</a:t>
            </a:r>
          </a:p>
        </p:txBody>
      </p:sp>
    </p:spTree>
    <p:extLst>
      <p:ext uri="{BB962C8B-B14F-4D97-AF65-F5344CB8AC3E}">
        <p14:creationId xmlns:p14="http://schemas.microsoft.com/office/powerpoint/2010/main" val="7055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Doing case analysis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r>
              <a:rPr lang="en-CA" sz="2000" dirty="0" smtClean="0"/>
              <a:t>Here’s the structure we follow</a:t>
            </a:r>
          </a:p>
          <a:p>
            <a:pPr lvl="1"/>
            <a:r>
              <a:rPr lang="en-CA" sz="2000" dirty="0" smtClean="0"/>
              <a:t>Central problem</a:t>
            </a:r>
          </a:p>
          <a:p>
            <a:pPr lvl="1"/>
            <a:r>
              <a:rPr lang="en-CA" sz="2000" dirty="0" smtClean="0"/>
              <a:t>Analysis of issues </a:t>
            </a:r>
          </a:p>
          <a:p>
            <a:pPr lvl="1"/>
            <a:r>
              <a:rPr lang="en-CA" sz="2000" dirty="0" smtClean="0"/>
              <a:t>Strategic alternatives and central recommendation</a:t>
            </a:r>
          </a:p>
          <a:p>
            <a:pPr lvl="1"/>
            <a:r>
              <a:rPr lang="en-CA" sz="2000" dirty="0" smtClean="0"/>
              <a:t>Implementation plan</a:t>
            </a:r>
          </a:p>
          <a:p>
            <a:r>
              <a:rPr lang="en-CA" sz="2000" dirty="0" smtClean="0"/>
              <a:t>The questions that are provided for every case are guiding questions- they should help you focus on key issues.</a:t>
            </a:r>
          </a:p>
          <a:p>
            <a:r>
              <a:rPr lang="en-CA" sz="2000" dirty="0" smtClean="0"/>
              <a:t>If they don’t seem to help, ignore them.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313724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‘</a:t>
            </a:r>
            <a:r>
              <a:rPr lang="en-CA" i="1" dirty="0" smtClean="0"/>
              <a:t>don’t –like-it</a:t>
            </a:r>
            <a:r>
              <a:rPr lang="en-CA" dirty="0" smtClean="0"/>
              <a:t>’ part of this course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57400"/>
            <a:ext cx="6347714" cy="449580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Deal with large bureaucratic organization for the most part.</a:t>
            </a:r>
          </a:p>
          <a:p>
            <a:pPr lvl="1" algn="ctr"/>
            <a:r>
              <a:rPr lang="en-CA" sz="2000" dirty="0" smtClean="0"/>
              <a:t>BUT</a:t>
            </a:r>
          </a:p>
          <a:p>
            <a:r>
              <a:rPr lang="en-CA" sz="2000" dirty="0" smtClean="0"/>
              <a:t>Concepts we use can be applied to most organizations</a:t>
            </a:r>
          </a:p>
          <a:p>
            <a:r>
              <a:rPr lang="en-CA" sz="2000" dirty="0" smtClean="0"/>
              <a:t>There isn’t a text book</a:t>
            </a:r>
          </a:p>
          <a:p>
            <a:pPr lvl="1"/>
            <a:r>
              <a:rPr lang="en-CA" sz="2000" dirty="0" smtClean="0"/>
              <a:t>No gradual learning curve</a:t>
            </a:r>
          </a:p>
          <a:p>
            <a:pPr lvl="1"/>
            <a:r>
              <a:rPr lang="en-CA" sz="2000" dirty="0" smtClean="0"/>
              <a:t>The cases require in depth understanding of organizational structure and design and the idea of alignment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8531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Strategy in Action (Course mechanics)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Grading: out of 100</a:t>
            </a:r>
            <a:endParaRPr lang="en-US" dirty="0"/>
          </a:p>
          <a:p>
            <a:pPr lvl="1"/>
            <a:r>
              <a:rPr lang="en-US" dirty="0"/>
              <a:t>Class contribution – </a:t>
            </a:r>
            <a:r>
              <a:rPr lang="en-US" dirty="0" smtClean="0"/>
              <a:t>15</a:t>
            </a:r>
            <a:endParaRPr lang="en-US" dirty="0"/>
          </a:p>
          <a:p>
            <a:pPr lvl="1"/>
            <a:r>
              <a:rPr lang="en-US" dirty="0"/>
              <a:t>Major individual case assignment – </a:t>
            </a:r>
            <a:r>
              <a:rPr lang="en-US" dirty="0" smtClean="0"/>
              <a:t>30</a:t>
            </a:r>
            <a:endParaRPr lang="en-US" dirty="0"/>
          </a:p>
          <a:p>
            <a:pPr lvl="1"/>
            <a:r>
              <a:rPr lang="en-US" dirty="0"/>
              <a:t>Group project – </a:t>
            </a:r>
            <a:r>
              <a:rPr lang="en-US" dirty="0" smtClean="0"/>
              <a:t>35</a:t>
            </a:r>
            <a:endParaRPr lang="en-US" dirty="0"/>
          </a:p>
          <a:p>
            <a:pPr lvl="1"/>
            <a:r>
              <a:rPr lang="en-US" dirty="0"/>
              <a:t>Final Exam -</a:t>
            </a:r>
            <a:r>
              <a:rPr lang="en-US" dirty="0" smtClean="0"/>
              <a:t>30</a:t>
            </a:r>
            <a:endParaRPr lang="en-US" dirty="0"/>
          </a:p>
          <a:p>
            <a:r>
              <a:rPr lang="en-US" dirty="0"/>
              <a:t>Get organized:</a:t>
            </a:r>
          </a:p>
          <a:p>
            <a:pPr lvl="1"/>
            <a:r>
              <a:rPr lang="en-US" dirty="0" smtClean="0"/>
              <a:t>Nobody starts at a certain grade- we work </a:t>
            </a:r>
            <a:r>
              <a:rPr lang="en-US" i="1" dirty="0" smtClean="0"/>
              <a:t>for</a:t>
            </a:r>
            <a:r>
              <a:rPr lang="en-US" dirty="0" smtClean="0"/>
              <a:t> grades</a:t>
            </a:r>
          </a:p>
          <a:p>
            <a:pPr lvl="1"/>
            <a:r>
              <a:rPr lang="en-US" dirty="0" smtClean="0"/>
              <a:t>Get </a:t>
            </a:r>
            <a:r>
              <a:rPr lang="en-US" dirty="0"/>
              <a:t>into </a:t>
            </a:r>
            <a:r>
              <a:rPr lang="en-US" dirty="0" smtClean="0"/>
              <a:t>groups asap</a:t>
            </a:r>
            <a:endParaRPr lang="en-US" dirty="0"/>
          </a:p>
          <a:p>
            <a:pPr lvl="1"/>
            <a:r>
              <a:rPr lang="en-US" dirty="0"/>
              <a:t>Discuss your strengths and weaknesses</a:t>
            </a:r>
          </a:p>
          <a:p>
            <a:pPr lvl="1"/>
            <a:r>
              <a:rPr lang="en-US" dirty="0"/>
              <a:t>Be familiar with assessment criteria</a:t>
            </a:r>
          </a:p>
          <a:p>
            <a:pPr lvl="1"/>
            <a:r>
              <a:rPr lang="en-US" dirty="0"/>
              <a:t>Understand tradeoffs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73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Assessment -</a:t>
            </a:r>
            <a:r>
              <a:rPr lang="en-US" dirty="0" smtClean="0"/>
              <a:t>15%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391400" cy="50292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CA" sz="2000" b="1" u="sng" dirty="0"/>
              <a:t>Participation Evaluation Form</a:t>
            </a:r>
            <a:endParaRPr lang="en-CA" sz="2000" dirty="0"/>
          </a:p>
          <a:p>
            <a:pPr marL="45720" indent="0">
              <a:buNone/>
            </a:pPr>
            <a:r>
              <a:rPr lang="en-CA" dirty="0"/>
              <a:t> </a:t>
            </a:r>
          </a:p>
          <a:p>
            <a:r>
              <a:rPr lang="en-CA" b="1" u="sng" dirty="0"/>
              <a:t>Attendance </a:t>
            </a:r>
          </a:p>
          <a:p>
            <a:r>
              <a:rPr lang="en-CA" dirty="0"/>
              <a:t>Always </a:t>
            </a:r>
            <a:r>
              <a:rPr lang="en-CA" dirty="0" smtClean="0"/>
              <a:t>…………….....................</a:t>
            </a:r>
            <a:r>
              <a:rPr lang="en-CA" dirty="0"/>
              <a:t>Mostly………………………………………Never</a:t>
            </a:r>
          </a:p>
          <a:p>
            <a:pPr marL="45720" indent="0">
              <a:buNone/>
            </a:pPr>
            <a:r>
              <a:rPr lang="en-CA" dirty="0"/>
              <a:t> </a:t>
            </a:r>
          </a:p>
          <a:p>
            <a:r>
              <a:rPr lang="en-CA" b="1" u="sng" dirty="0"/>
              <a:t>Amount of contribution in class</a:t>
            </a:r>
          </a:p>
          <a:p>
            <a:r>
              <a:rPr lang="en-CA" dirty="0"/>
              <a:t>Outstanding……………………………….Fair share………………………………….Little or none</a:t>
            </a:r>
          </a:p>
          <a:p>
            <a:pPr marL="45720" indent="0">
              <a:buNone/>
            </a:pPr>
            <a:r>
              <a:rPr lang="en-CA" dirty="0"/>
              <a:t> </a:t>
            </a:r>
          </a:p>
          <a:p>
            <a:r>
              <a:rPr lang="en-CA" b="1" u="sng" dirty="0"/>
              <a:t>Cognitive Element (knowledge, logic, creativity and question asking)</a:t>
            </a:r>
          </a:p>
          <a:p>
            <a:r>
              <a:rPr lang="en-CA" dirty="0"/>
              <a:t>Logical………………………………………..Orderly ……………………………………..Disjointed</a:t>
            </a:r>
          </a:p>
          <a:p>
            <a:r>
              <a:rPr lang="en-CA" dirty="0"/>
              <a:t>Thorough…………………………………….Fairly Thorough…………………………..Cursory</a:t>
            </a:r>
          </a:p>
          <a:p>
            <a:r>
              <a:rPr lang="en-CA" dirty="0"/>
              <a:t>Imaginative………………………………….Competent……………………………..Unimaginative</a:t>
            </a:r>
          </a:p>
          <a:p>
            <a:pPr marL="4572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97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To start with…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What do you think this course is about?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375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Mid term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8768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The case is in the course pack</a:t>
            </a:r>
          </a:p>
          <a:p>
            <a:r>
              <a:rPr lang="en-CA" sz="2400" dirty="0" smtClean="0"/>
              <a:t>Follow the framework (central problem, analysis of issues, strategic alternatives and central recommendation, and implementation plan)</a:t>
            </a:r>
          </a:p>
          <a:p>
            <a:r>
              <a:rPr lang="en-CA" sz="2400" dirty="0" smtClean="0"/>
              <a:t>Report not more than 8 pages in length, typed double spaced, excluding title and exhibit pages</a:t>
            </a:r>
          </a:p>
          <a:p>
            <a:r>
              <a:rPr lang="en-CA" sz="2400" dirty="0" smtClean="0"/>
              <a:t>Stapled in the top left corner </a:t>
            </a:r>
          </a:p>
          <a:p>
            <a:r>
              <a:rPr lang="en-CA" sz="2400" dirty="0" smtClean="0"/>
              <a:t>Due: beginning of class 7: </a:t>
            </a:r>
            <a:r>
              <a:rPr lang="en-CA" sz="2400" u="sng" dirty="0" smtClean="0"/>
              <a:t>Feb 18</a:t>
            </a:r>
            <a:r>
              <a:rPr lang="en-CA" sz="2400" u="sng" baseline="30000" dirty="0" smtClean="0"/>
              <a:t>th</a:t>
            </a:r>
            <a:r>
              <a:rPr lang="en-CA" sz="2400" u="sng" dirty="0" smtClean="0"/>
              <a:t>   </a:t>
            </a:r>
          </a:p>
          <a:p>
            <a:r>
              <a:rPr lang="en-CA" sz="2400" dirty="0" smtClean="0"/>
              <a:t>No late reports accepted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124324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37966"/>
              </p:ext>
            </p:extLst>
          </p:nvPr>
        </p:nvGraphicFramePr>
        <p:xfrm>
          <a:off x="457199" y="762000"/>
          <a:ext cx="7620001" cy="5381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269"/>
                <a:gridCol w="1440832"/>
                <a:gridCol w="1440832"/>
                <a:gridCol w="1440832"/>
                <a:gridCol w="1857236"/>
              </a:tblGrid>
              <a:tr h="650200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effectLst/>
                        </a:rPr>
                        <a:t>MARKING RUBRICS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>
                          <a:effectLst/>
                        </a:rPr>
                        <a:t>Excellent</a:t>
                      </a:r>
                      <a:endParaRPr lang="en-CA" sz="1200">
                        <a:effectLst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25+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>
                          <a:effectLst/>
                        </a:rPr>
                        <a:t>Proficient</a:t>
                      </a:r>
                      <a:endParaRPr lang="en-CA" sz="1200">
                        <a:effectLst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21-24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>
                          <a:effectLst/>
                        </a:rPr>
                        <a:t>Average</a:t>
                      </a:r>
                      <a:endParaRPr lang="en-CA" sz="1200">
                        <a:effectLst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20-16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>
                          <a:effectLst/>
                        </a:rPr>
                        <a:t>Poor</a:t>
                      </a:r>
                      <a:endParaRPr lang="en-CA" sz="1200">
                        <a:effectLst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>
                          <a:effectLst/>
                        </a:rPr>
                        <a:t>(Oh dear!)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</a:tr>
              <a:tr h="1676597"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Understanding </a:t>
                      </a:r>
                      <a:r>
                        <a:rPr lang="en-CA" sz="1200" kern="1200" dirty="0">
                          <a:effectLst/>
                        </a:rPr>
                        <a:t>and application of the theory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effectLst/>
                        </a:rPr>
                        <a:t>Showed a thorough understanding of the theory; able to concisely assess the case to apply the theoretical concept at a deep level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effectLst/>
                        </a:rPr>
                        <a:t>Showed a working understanding of the theory; applied the theoretical concept at a surface level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>
                          <a:effectLst/>
                        </a:rPr>
                        <a:t>Showed basic understanding of the theory; attempted to assess the case and apply the theoretical concept in a very limited level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>
                          <a:effectLst/>
                        </a:rPr>
                        <a:t>Showed little understanding of the theory; poorly assessed the case and applied the theoretical concept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</a:tr>
              <a:tr h="1676597"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Problem </a:t>
                      </a:r>
                      <a:r>
                        <a:rPr lang="en-CA" sz="1200" kern="1200" dirty="0">
                          <a:effectLst/>
                        </a:rPr>
                        <a:t>solving skills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Able </a:t>
                      </a:r>
                      <a:r>
                        <a:rPr lang="en-CA" sz="1200" kern="1200" dirty="0">
                          <a:effectLst/>
                        </a:rPr>
                        <a:t>to suggest and bring out appropriate solutions to the </a:t>
                      </a:r>
                      <a:r>
                        <a:rPr lang="en-CA" sz="1200" kern="1200" dirty="0" smtClean="0">
                          <a:effectLst/>
                        </a:rPr>
                        <a:t>case; </a:t>
                      </a:r>
                      <a:r>
                        <a:rPr lang="en-CA" sz="1200" kern="1200" dirty="0">
                          <a:effectLst/>
                        </a:rPr>
                        <a:t>logical approach to </a:t>
                      </a:r>
                      <a:r>
                        <a:rPr lang="en-CA" sz="1200" kern="1200" dirty="0" smtClean="0">
                          <a:effectLst/>
                        </a:rPr>
                        <a:t>seek </a:t>
                      </a:r>
                      <a:r>
                        <a:rPr lang="en-CA" sz="1200" kern="1200" dirty="0">
                          <a:effectLst/>
                        </a:rPr>
                        <a:t>solutions was observed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Able </a:t>
                      </a:r>
                      <a:r>
                        <a:rPr lang="en-CA" sz="1200" kern="1200" dirty="0">
                          <a:effectLst/>
                        </a:rPr>
                        <a:t>to bring out some solutions; logical flow was still observed but there was a lack of relevance of the flow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Still </a:t>
                      </a:r>
                      <a:r>
                        <a:rPr lang="en-CA" sz="1200" kern="1200" dirty="0">
                          <a:effectLst/>
                        </a:rPr>
                        <a:t>able to bring out a few solutions on time; logical flow was hardly observed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Failed </a:t>
                      </a:r>
                      <a:r>
                        <a:rPr lang="en-CA" sz="1200" kern="1200" dirty="0">
                          <a:effectLst/>
                        </a:rPr>
                        <a:t>to bring out any solution to the case; logical flow was not observed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</a:tr>
              <a:tr h="1267825"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Creative </a:t>
                      </a:r>
                      <a:r>
                        <a:rPr lang="en-CA" sz="1200" kern="1200" dirty="0">
                          <a:effectLst/>
                        </a:rPr>
                        <a:t>opinions and solutions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Able </a:t>
                      </a:r>
                      <a:r>
                        <a:rPr lang="en-CA" sz="1200" kern="1200" dirty="0">
                          <a:effectLst/>
                        </a:rPr>
                        <a:t>to come up with some innovative solutions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Attempted </a:t>
                      </a:r>
                      <a:r>
                        <a:rPr lang="en-CA" sz="1200" kern="1200" dirty="0">
                          <a:effectLst/>
                        </a:rPr>
                        <a:t>to look for a few innovative solutions.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Marginal </a:t>
                      </a:r>
                      <a:r>
                        <a:rPr lang="en-CA" sz="1200" kern="1200" dirty="0">
                          <a:effectLst/>
                        </a:rPr>
                        <a:t>attempts to look for any innovative solutions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kern="1200" dirty="0" smtClean="0">
                        <a:effectLst/>
                      </a:endParaRPr>
                    </a:p>
                    <a:p>
                      <a:pPr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kern="1200" dirty="0" smtClean="0">
                          <a:effectLst/>
                        </a:rPr>
                        <a:t>Failed </a:t>
                      </a:r>
                      <a:r>
                        <a:rPr lang="en-CA" sz="1200" kern="1200" dirty="0">
                          <a:effectLst/>
                        </a:rPr>
                        <a:t>to show or didn’t attempt to give any innovative solutions.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1" marR="12641" marT="12641" marB="126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9101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Group case presentations- </a:t>
            </a:r>
            <a:r>
              <a:rPr lang="en-CA" dirty="0" smtClean="0"/>
              <a:t>25</a:t>
            </a:r>
            <a:r>
              <a:rPr lang="en-CA" dirty="0" smtClean="0"/>
              <a:t>%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Groups </a:t>
            </a:r>
            <a:r>
              <a:rPr lang="en-CA" dirty="0" smtClean="0"/>
              <a:t>should get formed by the third class</a:t>
            </a:r>
          </a:p>
          <a:p>
            <a:r>
              <a:rPr lang="en-CA" dirty="0" smtClean="0"/>
              <a:t>Cases will be assigned to groups on the third class(</a:t>
            </a:r>
            <a:r>
              <a:rPr lang="en-CA" u="sng" dirty="0" smtClean="0"/>
              <a:t>January 21</a:t>
            </a:r>
            <a:r>
              <a:rPr lang="en-CA" u="sng" baseline="30000" dirty="0" smtClean="0"/>
              <a:t>st</a:t>
            </a:r>
            <a:r>
              <a:rPr lang="en-CA" dirty="0" smtClean="0"/>
              <a:t>).</a:t>
            </a:r>
            <a:endParaRPr lang="en-CA" dirty="0"/>
          </a:p>
          <a:p>
            <a:r>
              <a:rPr lang="en-CA" dirty="0" smtClean="0"/>
              <a:t>On </a:t>
            </a:r>
            <a:r>
              <a:rPr lang="en-CA" dirty="0"/>
              <a:t>presentation days, some groups will be asked to </a:t>
            </a:r>
            <a:r>
              <a:rPr lang="en-CA" dirty="0" smtClean="0"/>
              <a:t>evaluate </a:t>
            </a:r>
            <a:r>
              <a:rPr lang="en-CA" dirty="0"/>
              <a:t>the presentations.</a:t>
            </a:r>
          </a:p>
          <a:p>
            <a:r>
              <a:rPr lang="en-CA" dirty="0" smtClean="0"/>
              <a:t>Groups </a:t>
            </a:r>
            <a:r>
              <a:rPr lang="en-CA" dirty="0"/>
              <a:t>have </a:t>
            </a:r>
            <a:r>
              <a:rPr lang="en-CA" dirty="0" smtClean="0"/>
              <a:t>30 minutes excluding questions and answers.</a:t>
            </a:r>
          </a:p>
          <a:p>
            <a:r>
              <a:rPr lang="en-CA" dirty="0" smtClean="0"/>
              <a:t>Please provide a printed copy of your slides, including backup slides on the day of the presentation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30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599"/>
            <a:ext cx="6347713" cy="838201"/>
          </a:xfrm>
        </p:spPr>
        <p:txBody>
          <a:bodyPr>
            <a:normAutofit fontScale="90000"/>
          </a:bodyPr>
          <a:lstStyle/>
          <a:p>
            <a:r>
              <a:rPr lang="en-CA" sz="2800" dirty="0"/>
              <a:t>Group Presentation Assessment Criteria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086364"/>
              </p:ext>
            </p:extLst>
          </p:nvPr>
        </p:nvGraphicFramePr>
        <p:xfrm>
          <a:off x="152400" y="914400"/>
          <a:ext cx="8915400" cy="573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7310"/>
                <a:gridCol w="1612853"/>
                <a:gridCol w="1429363"/>
                <a:gridCol w="1658029"/>
                <a:gridCol w="1658029"/>
                <a:gridCol w="1219816"/>
              </a:tblGrid>
              <a:tr h="741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Grade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(Total out of </a:t>
                      </a:r>
                      <a:r>
                        <a:rPr lang="en-US" sz="1100" dirty="0" smtClean="0">
                          <a:effectLst/>
                        </a:rPr>
                        <a:t>25)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Problem Identification</a:t>
                      </a:r>
                      <a:endParaRPr lang="en-CA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CA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CA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Analysis of Issues 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Alternative Strategies &amp; Recommendation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Implementation</a:t>
                      </a:r>
                      <a:r>
                        <a:rPr lang="en-CA" sz="1100" baseline="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Plan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Creative Insight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</a:tr>
              <a:tr h="988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Clear, specific, concise and accurate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Comprehensive, no omission of core issues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Provides a clear resolution/s for the problem with a clear understanding of alternatives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Excellent plan – keeps in mind time pressures, trade-offs and feasibility of chosen alternatives 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Original with unusual insight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88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Generally accurate but not concise and specific 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Includes most core issues 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Solves the problem in a general sense only with some attention to alternatives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Overall a feasible plan with good attention to objectives,</a:t>
                      </a:r>
                      <a:r>
                        <a:rPr lang="en-CA" sz="1100" baseline="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time and pace and </a:t>
                      </a:r>
                      <a:r>
                        <a:rPr lang="en-CA" sz="1100" baseline="0" dirty="0" err="1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feasability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Generally good solid reasoning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88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Part of the problem not identified 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Overlooks some issues 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Solves only a part of the problem with limited attention to alternatives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Basic plan with little</a:t>
                      </a:r>
                      <a:r>
                        <a:rPr lang="en-CA" sz="1100" baseline="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attention to time, goals </a:t>
                      </a:r>
                      <a:r>
                        <a:rPr lang="en-CA" sz="1100" baseline="0" dirty="0" err="1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tradeoffs</a:t>
                      </a:r>
                      <a:r>
                        <a:rPr lang="en-CA" sz="1100" baseline="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and feasibility 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OK- but suggests only the obvious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41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Vague problem definition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Omits some of the core issues </a:t>
                      </a:r>
                      <a:endParaRPr lang="en-C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Doesn’t solve the problem or consider viable alternatives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Cursory</a:t>
                      </a:r>
                      <a:r>
                        <a:rPr lang="en-CA" sz="1100" baseline="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plan with little attention to goals and time factor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Difficult to follow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</a:tr>
              <a:tr h="617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Inaccurate assessment of the problem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Omits all of the important issues 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Problem remains unsolved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Where is</a:t>
                      </a:r>
                      <a:r>
                        <a:rPr lang="en-CA" sz="1100" baseline="0" dirty="0" smtClean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the implementation plan?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Misses the point completely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</a:tr>
              <a:tr h="269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Comments</a:t>
                      </a:r>
                      <a:endParaRPr lang="en-C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149" marR="4714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537983" y="-2233"/>
            <a:ext cx="15679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Doing Well on Case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Average grades for this class: B- to B</a:t>
            </a:r>
          </a:p>
          <a:p>
            <a:r>
              <a:rPr lang="en-CA" dirty="0" smtClean="0"/>
              <a:t>Being in the blue zone</a:t>
            </a:r>
          </a:p>
          <a:p>
            <a:pPr lvl="1"/>
            <a:r>
              <a:rPr lang="en-CA" dirty="0" smtClean="0"/>
              <a:t>The group addresses the all four criteria meeting minimum requirements</a:t>
            </a:r>
          </a:p>
          <a:p>
            <a:r>
              <a:rPr lang="en-CA" dirty="0" smtClean="0"/>
              <a:t>Being in the ‘peachy’ zone:</a:t>
            </a:r>
          </a:p>
          <a:p>
            <a:pPr lvl="1"/>
            <a:r>
              <a:rPr lang="en-CA" dirty="0" smtClean="0"/>
              <a:t>Group meets minimum criteria and then some by integrating insights from theory and class discussions </a:t>
            </a:r>
          </a:p>
          <a:p>
            <a:r>
              <a:rPr lang="en-CA" dirty="0" smtClean="0"/>
              <a:t>Being in the ‘rosy’ zone</a:t>
            </a:r>
          </a:p>
          <a:p>
            <a:pPr lvl="1"/>
            <a:r>
              <a:rPr lang="en-CA" dirty="0" smtClean="0"/>
              <a:t>Impeccable analysis that interacts strongly with theory and shows strong innovative and creative streak.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47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Case is not in the course pack</a:t>
            </a:r>
          </a:p>
          <a:p>
            <a:r>
              <a:rPr lang="en-CA" dirty="0" smtClean="0"/>
              <a:t>It will be posted on </a:t>
            </a:r>
            <a:r>
              <a:rPr lang="en-CA" dirty="0" smtClean="0"/>
              <a:t>Moodle </a:t>
            </a:r>
            <a:r>
              <a:rPr lang="en-CA" u="sng" dirty="0" smtClean="0"/>
              <a:t>April </a:t>
            </a:r>
            <a:r>
              <a:rPr lang="en-CA" u="sng" dirty="0" smtClean="0"/>
              <a:t>7</a:t>
            </a:r>
            <a:r>
              <a:rPr lang="en-CA" u="sng" baseline="30000" dirty="0" smtClean="0"/>
              <a:t>th</a:t>
            </a:r>
            <a:r>
              <a:rPr lang="en-CA" u="sng" dirty="0" smtClean="0"/>
              <a:t> 15:30 p.m.</a:t>
            </a:r>
          </a:p>
          <a:p>
            <a:r>
              <a:rPr lang="en-CA" dirty="0"/>
              <a:t>Report not more than 8 pages in length, typed double spaced, excluding title and exhibit pages</a:t>
            </a:r>
          </a:p>
          <a:p>
            <a:r>
              <a:rPr lang="en-CA" dirty="0"/>
              <a:t>Stapled in the top left corner </a:t>
            </a:r>
          </a:p>
          <a:p>
            <a:r>
              <a:rPr lang="en-CA" dirty="0" smtClean="0"/>
              <a:t>Due: </a:t>
            </a:r>
            <a:r>
              <a:rPr lang="en-CA" u="sng" dirty="0" smtClean="0"/>
              <a:t>April 14</a:t>
            </a:r>
            <a:r>
              <a:rPr lang="en-CA" u="sng" baseline="30000" dirty="0" smtClean="0"/>
              <a:t>th</a:t>
            </a:r>
            <a:r>
              <a:rPr lang="en-CA" u="sng" dirty="0" smtClean="0"/>
              <a:t> at 15:30 p.m</a:t>
            </a:r>
            <a:r>
              <a:rPr lang="en-CA" dirty="0" smtClean="0"/>
              <a:t>. </a:t>
            </a:r>
          </a:p>
          <a:p>
            <a:r>
              <a:rPr lang="en-CA" dirty="0"/>
              <a:t>S</a:t>
            </a:r>
            <a:r>
              <a:rPr lang="en-CA" dirty="0" smtClean="0"/>
              <a:t>end me an electronic copy.</a:t>
            </a:r>
          </a:p>
          <a:p>
            <a:r>
              <a:rPr lang="en-CA" dirty="0" smtClean="0"/>
              <a:t>Assessment will be similar to that of the mid term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1710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149701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From Strategy to Implementation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4365515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prakash\Desktop\dilbert strategy execu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6858000" cy="3352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disconnect between strategy and its implementation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82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Strategic Implementation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Concrete measures that translate intent into action that produce results.</a:t>
            </a:r>
          </a:p>
          <a:p>
            <a:r>
              <a:rPr lang="en-CA" sz="2000" dirty="0" smtClean="0"/>
              <a:t>Strategy can be commoditized, implementation is the key to a successful strategy </a:t>
            </a:r>
          </a:p>
          <a:p>
            <a:r>
              <a:rPr lang="en-CA" sz="2000" dirty="0" smtClean="0"/>
              <a:t>Successful implementation happens with alignment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05259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Creation vs.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Creation</a:t>
            </a:r>
          </a:p>
          <a:p>
            <a:pPr lvl="1"/>
            <a:r>
              <a:rPr lang="en-US" dirty="0" smtClean="0"/>
              <a:t>Analysis and planning</a:t>
            </a:r>
          </a:p>
          <a:p>
            <a:pPr lvl="1"/>
            <a:r>
              <a:rPr lang="en-US" dirty="0" smtClean="0"/>
              <a:t>Thinking</a:t>
            </a:r>
          </a:p>
          <a:p>
            <a:pPr lvl="1"/>
            <a:r>
              <a:rPr lang="en-US" dirty="0" smtClean="0"/>
              <a:t>Initiate</a:t>
            </a:r>
          </a:p>
          <a:p>
            <a:pPr lvl="1"/>
            <a:r>
              <a:rPr lang="en-US" dirty="0" smtClean="0"/>
              <a:t>Top tier management</a:t>
            </a:r>
          </a:p>
          <a:p>
            <a:pPr lvl="1"/>
            <a:r>
              <a:rPr lang="en-US" dirty="0" smtClean="0"/>
              <a:t>Entrepreneurial</a:t>
            </a:r>
          </a:p>
          <a:p>
            <a:pPr lvl="1"/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Implementation</a:t>
            </a:r>
          </a:p>
          <a:p>
            <a:pPr lvl="1"/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Doing</a:t>
            </a:r>
          </a:p>
          <a:p>
            <a:pPr lvl="1"/>
            <a:r>
              <a:rPr lang="en-US" dirty="0" smtClean="0"/>
              <a:t>Follow through</a:t>
            </a:r>
          </a:p>
          <a:p>
            <a:pPr lvl="1"/>
            <a:r>
              <a:rPr lang="en-US" dirty="0" smtClean="0"/>
              <a:t>Top-to- bottom</a:t>
            </a:r>
          </a:p>
          <a:p>
            <a:pPr lvl="1"/>
            <a:r>
              <a:rPr lang="en-US" dirty="0" smtClean="0"/>
              <a:t>Operational</a:t>
            </a:r>
          </a:p>
          <a:p>
            <a:pPr lvl="1"/>
            <a:r>
              <a:rPr lang="en-US" dirty="0" smtClean="0"/>
              <a:t>Goal achieving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Connecting Strat 1 with Strat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495800"/>
          </a:xfrm>
        </p:spPr>
        <p:txBody>
          <a:bodyPr/>
          <a:lstStyle/>
          <a:p>
            <a:r>
              <a:rPr lang="en-CA" sz="2000" dirty="0" smtClean="0"/>
              <a:t>You’ve looked at the big picture within which an organization is situated</a:t>
            </a:r>
          </a:p>
          <a:p>
            <a:pPr lvl="1"/>
            <a:r>
              <a:rPr lang="en-CA" sz="2000" dirty="0" smtClean="0"/>
              <a:t>Done the PEST</a:t>
            </a:r>
          </a:p>
          <a:p>
            <a:pPr lvl="1"/>
            <a:r>
              <a:rPr lang="en-CA" sz="2000" dirty="0" smtClean="0"/>
              <a:t>Down to the Porter’s </a:t>
            </a:r>
          </a:p>
          <a:p>
            <a:pPr lvl="1"/>
            <a:r>
              <a:rPr lang="en-CA" sz="2000" dirty="0" smtClean="0"/>
              <a:t>And even a SWOT</a:t>
            </a:r>
          </a:p>
          <a:p>
            <a:r>
              <a:rPr lang="en-CA" sz="2000" dirty="0" smtClean="0"/>
              <a:t>Arrived at the immediate context of the firm</a:t>
            </a:r>
          </a:p>
          <a:p>
            <a:r>
              <a:rPr lang="en-CA" sz="2000" dirty="0" smtClean="0"/>
              <a:t>Figured out which strategy will work in terms of this firm in its immediate context</a:t>
            </a:r>
          </a:p>
          <a:p>
            <a:pPr lvl="1"/>
            <a:r>
              <a:rPr lang="en-CA" sz="3200" dirty="0" smtClean="0"/>
              <a:t>What next?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9841433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Implementation of </a:t>
            </a:r>
            <a:r>
              <a:rPr lang="en-US" sz="3200" dirty="0"/>
              <a:t>G</a:t>
            </a:r>
            <a:r>
              <a:rPr lang="en-US" sz="3200" dirty="0" smtClean="0"/>
              <a:t>eneric </a:t>
            </a:r>
            <a:r>
              <a:rPr lang="en-US" sz="3200" dirty="0"/>
              <a:t>B</a:t>
            </a:r>
            <a:r>
              <a:rPr lang="en-US" sz="3200" dirty="0" smtClean="0"/>
              <a:t>usiness </a:t>
            </a:r>
            <a:r>
              <a:rPr lang="en-US" sz="3200" dirty="0"/>
              <a:t>S</a:t>
            </a:r>
            <a:r>
              <a:rPr lang="en-US" sz="3200" dirty="0" smtClean="0"/>
              <a:t>trategies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ifferentiation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Learning orientation, flexible, horizontal coordination, </a:t>
            </a:r>
          </a:p>
          <a:p>
            <a:r>
              <a:rPr lang="en-US" dirty="0" smtClean="0"/>
              <a:t>Capabilities in research, marketing</a:t>
            </a:r>
          </a:p>
          <a:p>
            <a:r>
              <a:rPr lang="en-US" dirty="0" smtClean="0"/>
              <a:t>Close to the customer</a:t>
            </a:r>
          </a:p>
          <a:p>
            <a:r>
              <a:rPr lang="en-US" dirty="0" smtClean="0"/>
              <a:t>Reward employee creativity and risk-taking innovation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Cost leadership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Efficiency orientation, strong central authority tight cost control, frequent detailed cost controls</a:t>
            </a:r>
          </a:p>
          <a:p>
            <a:r>
              <a:rPr lang="en-US" dirty="0"/>
              <a:t>S</a:t>
            </a:r>
            <a:r>
              <a:rPr lang="en-US" dirty="0" smtClean="0"/>
              <a:t>tandard operating procedures</a:t>
            </a:r>
          </a:p>
          <a:p>
            <a:r>
              <a:rPr lang="en-US" dirty="0" smtClean="0"/>
              <a:t>Tight supervision, routine task definition, limited employee empowerment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implementation framework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13551" y="5638800"/>
            <a:ext cx="0" cy="669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930400"/>
            <a:ext cx="5686801" cy="450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CA" dirty="0" smtClean="0"/>
              <a:t>People and Incentives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r>
              <a:rPr lang="en-CA" dirty="0" smtClean="0"/>
              <a:t>Hiring and training people with the right skills to make the strategy successful</a:t>
            </a:r>
          </a:p>
          <a:p>
            <a:r>
              <a:rPr lang="en-CA" dirty="0" smtClean="0"/>
              <a:t>People with attitudes that support the strategy</a:t>
            </a:r>
          </a:p>
          <a:p>
            <a:r>
              <a:rPr lang="en-CA" dirty="0" smtClean="0"/>
              <a:t>Providing the resources people need to do their jobs well.</a:t>
            </a:r>
          </a:p>
          <a:p>
            <a:r>
              <a:rPr lang="en-CA" dirty="0" smtClean="0"/>
              <a:t>Avoiding the ‘</a:t>
            </a:r>
            <a:r>
              <a:rPr lang="en-CA" i="1" dirty="0" smtClean="0"/>
              <a:t>say-do’ </a:t>
            </a:r>
            <a:r>
              <a:rPr lang="en-CA" dirty="0" smtClean="0"/>
              <a:t>problem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2" y="4038600"/>
            <a:ext cx="6453888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CA" dirty="0" smtClean="0"/>
              <a:t>Supportive Activities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r>
              <a:rPr lang="en-CA" dirty="0" smtClean="0"/>
              <a:t>Strategy has to be a system of interdependent parts, with each element reinforcing the other.</a:t>
            </a:r>
            <a:endParaRPr lang="en-CA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286000"/>
            <a:ext cx="655320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2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>
            <a:noAutofit/>
          </a:bodyPr>
          <a:lstStyle/>
          <a:p>
            <a:r>
              <a:rPr lang="en-CA" sz="2800" dirty="0" smtClean="0"/>
              <a:t>Supportive Activities  (Singapore Airlines 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5105400"/>
          </a:xfrm>
        </p:spPr>
        <p:txBody>
          <a:bodyPr/>
          <a:lstStyle/>
          <a:p>
            <a:r>
              <a:rPr lang="en-CA" dirty="0" smtClean="0"/>
              <a:t>Competitive advantage comes from the way activities fit and reinforce each- other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286000"/>
            <a:ext cx="655320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/>
          <a:lstStyle/>
          <a:p>
            <a:r>
              <a:rPr lang="en-CA" dirty="0" smtClean="0"/>
              <a:t>Culture and Leadership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r>
              <a:rPr lang="en-CA" dirty="0" smtClean="0"/>
              <a:t>Culture: </a:t>
            </a:r>
            <a:r>
              <a:rPr lang="en-CA" dirty="0"/>
              <a:t>values, traditions and operating style which sets the tone for managerial and employee behaviour. </a:t>
            </a:r>
          </a:p>
          <a:p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800"/>
            <a:ext cx="7162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Of Heroes and Heroics….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Who are your heroes?</a:t>
            </a:r>
          </a:p>
          <a:p>
            <a:r>
              <a:rPr lang="en-CA" dirty="0"/>
              <a:t>What stories do </a:t>
            </a:r>
            <a:r>
              <a:rPr lang="en-CA" dirty="0" smtClean="0"/>
              <a:t>you know of them?</a:t>
            </a:r>
          </a:p>
          <a:p>
            <a:pPr lvl="1"/>
            <a:r>
              <a:rPr lang="en-CA" i="1" dirty="0" smtClean="0"/>
              <a:t>Culture</a:t>
            </a:r>
            <a:r>
              <a:rPr lang="en-CA" dirty="0" smtClean="0"/>
              <a:t> they set</a:t>
            </a:r>
          </a:p>
          <a:p>
            <a:pPr lvl="1"/>
            <a:r>
              <a:rPr lang="en-CA" i="1" dirty="0" smtClean="0"/>
              <a:t>Skills</a:t>
            </a:r>
            <a:r>
              <a:rPr lang="en-CA" dirty="0" smtClean="0"/>
              <a:t> they valued in people </a:t>
            </a:r>
          </a:p>
          <a:p>
            <a:pPr lvl="1"/>
            <a:r>
              <a:rPr lang="en-CA" dirty="0" smtClean="0"/>
              <a:t>The kind of organization they worked/created </a:t>
            </a:r>
            <a:r>
              <a:rPr lang="en-CA" i="1" dirty="0" smtClean="0"/>
              <a:t>(structure)</a:t>
            </a:r>
          </a:p>
          <a:p>
            <a:pPr lvl="1"/>
            <a:r>
              <a:rPr lang="en-CA" i="1" dirty="0" smtClean="0"/>
              <a:t>Rewards and incentives systems</a:t>
            </a:r>
          </a:p>
          <a:p>
            <a:pPr lvl="1"/>
            <a:r>
              <a:rPr lang="en-CA" i="1" dirty="0" smtClean="0"/>
              <a:t>Supportive activities </a:t>
            </a:r>
            <a:r>
              <a:rPr lang="en-CA" dirty="0" smtClean="0"/>
              <a:t>that made the organization unique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46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14400"/>
            <a:ext cx="6093001" cy="325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503" y="4114800"/>
            <a:ext cx="5991451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6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/>
              <a:t>S</a:t>
            </a:r>
            <a:r>
              <a:rPr lang="en-CA" dirty="0" smtClean="0"/>
              <a:t>trat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We focus on how the organization achieves its strategic goals </a:t>
            </a:r>
          </a:p>
          <a:p>
            <a:r>
              <a:rPr lang="en-CA" sz="2800" dirty="0" smtClean="0"/>
              <a:t>How organization specific variables impact strategy and strategic implementation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00158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Strat 2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470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Focus on which key factors impact implementation</a:t>
            </a:r>
          </a:p>
          <a:p>
            <a:pPr lvl="2"/>
            <a:r>
              <a:rPr lang="en-US" sz="2000" dirty="0" smtClean="0"/>
              <a:t>Systems</a:t>
            </a:r>
          </a:p>
          <a:p>
            <a:pPr lvl="2"/>
            <a:r>
              <a:rPr lang="en-US" sz="2000" dirty="0" smtClean="0"/>
              <a:t>Processes</a:t>
            </a:r>
          </a:p>
          <a:p>
            <a:pPr lvl="2"/>
            <a:r>
              <a:rPr lang="en-US" sz="2000" dirty="0" smtClean="0"/>
              <a:t>Structure </a:t>
            </a:r>
          </a:p>
          <a:p>
            <a:pPr lvl="2"/>
            <a:r>
              <a:rPr lang="en-US" sz="2000" dirty="0" smtClean="0"/>
              <a:t>Culture</a:t>
            </a:r>
          </a:p>
          <a:p>
            <a:pPr lvl="1"/>
            <a:r>
              <a:rPr lang="en-US" sz="2000" dirty="0" smtClean="0"/>
              <a:t>Implementation </a:t>
            </a:r>
            <a:r>
              <a:rPr lang="en-US" sz="2000" dirty="0"/>
              <a:t>requires continuous </a:t>
            </a:r>
            <a:r>
              <a:rPr lang="en-US" sz="2000" dirty="0" smtClean="0"/>
              <a:t>attention</a:t>
            </a:r>
          </a:p>
          <a:p>
            <a:pPr lvl="1"/>
            <a:r>
              <a:rPr lang="en-US" sz="2000" dirty="0"/>
              <a:t>Is operations driven rather than market driven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56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Strat 2 about?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The biggest change from </a:t>
            </a:r>
            <a:r>
              <a:rPr lang="en-CA" sz="2400" dirty="0" smtClean="0"/>
              <a:t>Strat 1 is </a:t>
            </a:r>
            <a:r>
              <a:rPr lang="en-CA" sz="2400" dirty="0" smtClean="0"/>
              <a:t>:</a:t>
            </a:r>
          </a:p>
          <a:p>
            <a:pPr lvl="1"/>
            <a:r>
              <a:rPr lang="en-CA" sz="2400" dirty="0" smtClean="0"/>
              <a:t>Models used for analysis </a:t>
            </a:r>
          </a:p>
          <a:p>
            <a:pPr lvl="1"/>
            <a:r>
              <a:rPr lang="en-CA" sz="2400" dirty="0" smtClean="0"/>
              <a:t>The attention to implementation </a:t>
            </a:r>
            <a:r>
              <a:rPr lang="en-CA" sz="2400" dirty="0" smtClean="0"/>
              <a:t>plans</a:t>
            </a:r>
          </a:p>
          <a:p>
            <a:pPr lvl="1"/>
            <a:r>
              <a:rPr lang="en-CA" sz="2400" dirty="0" smtClean="0"/>
              <a:t>(shift in mind set)</a:t>
            </a:r>
            <a:r>
              <a:rPr lang="en-CA" sz="2400" dirty="0" smtClean="0"/>
              <a:t>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0287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Differences in case analysis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u="sng" dirty="0" smtClean="0"/>
              <a:t>Strat 1</a:t>
            </a:r>
          </a:p>
          <a:p>
            <a:r>
              <a:rPr lang="en-CA" dirty="0" smtClean="0"/>
              <a:t>Problem statement </a:t>
            </a:r>
          </a:p>
          <a:p>
            <a:r>
              <a:rPr lang="en-CA" dirty="0" smtClean="0"/>
              <a:t>External analysis</a:t>
            </a:r>
          </a:p>
          <a:p>
            <a:r>
              <a:rPr lang="en-CA" dirty="0" smtClean="0"/>
              <a:t>Internal analysis </a:t>
            </a:r>
          </a:p>
          <a:p>
            <a:r>
              <a:rPr lang="en-CA" dirty="0" smtClean="0"/>
              <a:t>Strategic alternatives </a:t>
            </a:r>
          </a:p>
          <a:p>
            <a:r>
              <a:rPr lang="en-CA" dirty="0" smtClean="0"/>
              <a:t>Central recommendation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u="sng" dirty="0" smtClean="0"/>
              <a:t>Strat 2</a:t>
            </a:r>
          </a:p>
          <a:p>
            <a:r>
              <a:rPr lang="en-CA" dirty="0" smtClean="0"/>
              <a:t>Central Problem (bigger than the problem statement)</a:t>
            </a:r>
          </a:p>
          <a:p>
            <a:r>
              <a:rPr lang="en-CA" dirty="0" smtClean="0"/>
              <a:t>Analysis of issues (which firm specific factors are impeding goal achievement?)</a:t>
            </a:r>
          </a:p>
          <a:p>
            <a:r>
              <a:rPr lang="en-CA" dirty="0" smtClean="0"/>
              <a:t>Central recommendation and alternatives</a:t>
            </a:r>
          </a:p>
          <a:p>
            <a:r>
              <a:rPr lang="en-CA" dirty="0" smtClean="0"/>
              <a:t>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359906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Models used for analysis in Strat 2- the star model </a:t>
            </a:r>
            <a:endParaRPr lang="en-CA" dirty="0"/>
          </a:p>
        </p:txBody>
      </p:sp>
      <p:pic>
        <p:nvPicPr>
          <p:cNvPr id="1026" name="Picture 2" descr="http://open4m.org/wp-content/uploads/2009/03/starmode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5638800" cy="396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3284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2598</TotalTime>
  <Words>1723</Words>
  <Application>Microsoft Office PowerPoint</Application>
  <PresentationFormat>On-screen Show (4:3)</PresentationFormat>
  <Paragraphs>341</Paragraphs>
  <Slides>47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MS Mincho</vt:lpstr>
      <vt:lpstr>Arial</vt:lpstr>
      <vt:lpstr>Calibri</vt:lpstr>
      <vt:lpstr>Cambria</vt:lpstr>
      <vt:lpstr>Times New Roman</vt:lpstr>
      <vt:lpstr>Trebuchet MS</vt:lpstr>
      <vt:lpstr>Wingdings 3</vt:lpstr>
      <vt:lpstr>Facet</vt:lpstr>
      <vt:lpstr>MBA 625 Strategy in Action</vt:lpstr>
      <vt:lpstr>In today’s class</vt:lpstr>
      <vt:lpstr>To start with…</vt:lpstr>
      <vt:lpstr>Connecting Strat 1 with Strat 2</vt:lpstr>
      <vt:lpstr>In Strat 2</vt:lpstr>
      <vt:lpstr>What is Strat 2 about?</vt:lpstr>
      <vt:lpstr>What is Strat 2 about?</vt:lpstr>
      <vt:lpstr>Differences in case analysis </vt:lpstr>
      <vt:lpstr>Models used for analysis in Strat 2- the star model </vt:lpstr>
      <vt:lpstr>Models used for analysis in Strat 2- the ‘Innovation Value Chain’ model</vt:lpstr>
      <vt:lpstr>Thinking about change and implementation</vt:lpstr>
      <vt:lpstr>Thinking about change and implementation (Kotter’s 8 step model)</vt:lpstr>
      <vt:lpstr>Thinking about change and implementation (Lewin’s change model)</vt:lpstr>
      <vt:lpstr>Implementation Plan</vt:lpstr>
      <vt:lpstr>Implementation using BSC</vt:lpstr>
      <vt:lpstr>The central idea behind Strat 2- Alignment </vt:lpstr>
      <vt:lpstr>Strat 2</vt:lpstr>
      <vt:lpstr>Strategy alignment diagram</vt:lpstr>
      <vt:lpstr>Central concepts in alignment </vt:lpstr>
      <vt:lpstr>Understanding organizational structure</vt:lpstr>
      <vt:lpstr>Organization Structure </vt:lpstr>
      <vt:lpstr>PowerPoint Presentation</vt:lpstr>
      <vt:lpstr>PowerPoint Presentation</vt:lpstr>
      <vt:lpstr>PowerPoint Presentation</vt:lpstr>
      <vt:lpstr>The Cases in the Course </vt:lpstr>
      <vt:lpstr>Doing case analysis </vt:lpstr>
      <vt:lpstr>The ‘don’t –like-it’ part of this course</vt:lpstr>
      <vt:lpstr>Strategy in Action (Course mechanics)</vt:lpstr>
      <vt:lpstr>Individual Assessment -15%</vt:lpstr>
      <vt:lpstr>Mid term Exam</vt:lpstr>
      <vt:lpstr>PowerPoint Presentation</vt:lpstr>
      <vt:lpstr>Group case presentations- 25%</vt:lpstr>
      <vt:lpstr>Group Presentation Assessment Criteria </vt:lpstr>
      <vt:lpstr>Doing Well on Case Presentations</vt:lpstr>
      <vt:lpstr>Final Exam</vt:lpstr>
      <vt:lpstr>The Reading</vt:lpstr>
      <vt:lpstr>The disconnect between strategy and its implementation</vt:lpstr>
      <vt:lpstr>Strategic Implementation </vt:lpstr>
      <vt:lpstr>Strategy Creation vs. Implementation</vt:lpstr>
      <vt:lpstr>Implementation of Generic Business Strategies</vt:lpstr>
      <vt:lpstr>Basic implementation framework</vt:lpstr>
      <vt:lpstr>People and Incentives</vt:lpstr>
      <vt:lpstr>Supportive Activities </vt:lpstr>
      <vt:lpstr>Supportive Activities  (Singapore Airlines </vt:lpstr>
      <vt:lpstr>Culture and Leadership</vt:lpstr>
      <vt:lpstr>Of Heroes and Heroics….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MBA 625 strategy implementation</dc:title>
  <dc:creator>Michael Carney</dc:creator>
  <cp:lastModifiedBy>Rajshree Prakash</cp:lastModifiedBy>
  <cp:revision>200</cp:revision>
  <cp:lastPrinted>2016-01-07T21:18:39Z</cp:lastPrinted>
  <dcterms:created xsi:type="dcterms:W3CDTF">2010-09-05T21:55:24Z</dcterms:created>
  <dcterms:modified xsi:type="dcterms:W3CDTF">2016-01-07T22:22:26Z</dcterms:modified>
</cp:coreProperties>
</file>