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2" r:id="rId3"/>
    <p:sldId id="291" r:id="rId4"/>
    <p:sldId id="290" r:id="rId5"/>
    <p:sldId id="293" r:id="rId6"/>
    <p:sldId id="294" r:id="rId7"/>
    <p:sldId id="295" r:id="rId8"/>
    <p:sldId id="296" r:id="rId9"/>
    <p:sldId id="297" r:id="rId10"/>
    <p:sldId id="257" r:id="rId11"/>
    <p:sldId id="279" r:id="rId12"/>
    <p:sldId id="280" r:id="rId13"/>
    <p:sldId id="259" r:id="rId14"/>
    <p:sldId id="266" r:id="rId15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7506087-B7F6-4E33-97CC-9571E9A9F1F4}" type="datetimeFigureOut">
              <a:rPr lang="en-CA" smtClean="0"/>
              <a:t>01/02/2016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9499FB9-2780-4E83-877B-CDFAD56869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6347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23A2ECD-7692-FB45-8046-3709E0EBBB3D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603BEA6-E8DF-F143-9ED0-53DDC448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31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BEA6-E8DF-F143-9ED0-53DDC4487B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8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464A477-391D-FB46-BAC4-DBCAABD26E0C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573D943-0F29-A04A-B640-3318448CC4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Agility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Levendary</a:t>
            </a:r>
            <a:r>
              <a:rPr lang="en-US" dirty="0" smtClean="0"/>
              <a:t> Cafe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607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multiunit enterprise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geographically </a:t>
            </a:r>
            <a:r>
              <a:rPr lang="en-US" dirty="0"/>
              <a:t>dispersed organization built from standard </a:t>
            </a:r>
            <a:r>
              <a:rPr lang="en-US" dirty="0" smtClean="0"/>
              <a:t>units.</a:t>
            </a:r>
          </a:p>
          <a:p>
            <a:r>
              <a:rPr lang="en-US" dirty="0" smtClean="0"/>
              <a:t>Norm </a:t>
            </a:r>
            <a:r>
              <a:rPr lang="en-US" dirty="0"/>
              <a:t>in several industries, such as apparel,</a:t>
            </a:r>
            <a:br>
              <a:rPr lang="en-US" dirty="0"/>
            </a:br>
            <a:r>
              <a:rPr lang="en-US" dirty="0"/>
              <a:t>banking services, consumer electronics, food</a:t>
            </a:r>
            <a:br>
              <a:rPr lang="en-US" dirty="0"/>
            </a:br>
            <a:r>
              <a:rPr lang="en-US" dirty="0"/>
              <a:t>and drug stores, general merchandise, </a:t>
            </a:r>
            <a:r>
              <a:rPr lang="en-US" dirty="0" smtClean="0"/>
              <a:t>hospitality</a:t>
            </a:r>
            <a:r>
              <a:rPr lang="en-US" dirty="0"/>
              <a:t>, hardware, mail and package delivery,</a:t>
            </a:r>
            <a:br>
              <a:rPr lang="en-US" dirty="0"/>
            </a:br>
            <a:r>
              <a:rPr lang="en-US" dirty="0"/>
              <a:t>and toys and sporting goods.</a:t>
            </a:r>
          </a:p>
        </p:txBody>
      </p:sp>
    </p:spTree>
    <p:extLst>
      <p:ext uri="{BB962C8B-B14F-4D97-AF65-F5344CB8AC3E}">
        <p14:creationId xmlns:p14="http://schemas.microsoft.com/office/powerpoint/2010/main" val="3239272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What are the advantages of multi unit enterprise?</a:t>
            </a:r>
          </a:p>
          <a:p>
            <a:endParaRPr lang="en-CA" sz="4000" dirty="0"/>
          </a:p>
          <a:p>
            <a:r>
              <a:rPr lang="en-CA" sz="4000" dirty="0" smtClean="0"/>
              <a:t>What are its disadvantages?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259248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400" dirty="0" smtClean="0"/>
              <a:t>What kind of challenges does the multi unit structure offer?</a:t>
            </a:r>
            <a:endParaRPr lang="en-CA" sz="4400" dirty="0"/>
          </a:p>
        </p:txBody>
      </p:sp>
    </p:spTree>
    <p:extLst>
      <p:ext uri="{BB962C8B-B14F-4D97-AF65-F5344CB8AC3E}">
        <p14:creationId xmlns:p14="http://schemas.microsoft.com/office/powerpoint/2010/main" val="2309084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Structure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maintain consistency</a:t>
            </a:r>
          </a:p>
          <a:p>
            <a:pPr lvl="1"/>
            <a:r>
              <a:rPr lang="en-US" dirty="0" smtClean="0"/>
              <a:t>Implementation needs most attention</a:t>
            </a:r>
          </a:p>
          <a:p>
            <a:pPr lvl="1"/>
            <a:r>
              <a:rPr lang="en-US" dirty="0" smtClean="0"/>
              <a:t>Aligning priorities, plans and practices</a:t>
            </a:r>
          </a:p>
          <a:p>
            <a:r>
              <a:rPr lang="en-US" dirty="0" smtClean="0"/>
              <a:t>Some leverage for customization even though they are standardized </a:t>
            </a:r>
          </a:p>
          <a:p>
            <a:pPr lvl="1"/>
            <a:r>
              <a:rPr lang="en-US" dirty="0" smtClean="0"/>
              <a:t>Attention to consumer demography/taste/</a:t>
            </a:r>
            <a:r>
              <a:rPr lang="en-US" dirty="0" err="1" smtClean="0"/>
              <a:t>prefence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Employee availability, skill and wages</a:t>
            </a:r>
          </a:p>
          <a:p>
            <a:r>
              <a:rPr lang="en-US" dirty="0" smtClean="0"/>
              <a:t>Sharp division between corporate HQ and field organization </a:t>
            </a:r>
          </a:p>
          <a:p>
            <a:pPr lvl="1"/>
            <a:r>
              <a:rPr lang="en-US" dirty="0" smtClean="0"/>
              <a:t>Corporate makes decisions about initiatives</a:t>
            </a:r>
          </a:p>
          <a:p>
            <a:pPr lvl="1"/>
            <a:r>
              <a:rPr lang="en-US" dirty="0" smtClean="0"/>
              <a:t>Field makes decisions about implementation </a:t>
            </a:r>
          </a:p>
          <a:p>
            <a:r>
              <a:rPr lang="en-US" dirty="0" smtClean="0"/>
              <a:t>Struggle to get the best out of field managers</a:t>
            </a:r>
          </a:p>
        </p:txBody>
      </p:sp>
    </p:spTree>
    <p:extLst>
      <p:ext uri="{BB962C8B-B14F-4D97-AF65-F5344CB8AC3E}">
        <p14:creationId xmlns:p14="http://schemas.microsoft.com/office/powerpoint/2010/main" val="2267007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 of the multiunit enterprise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Growth</a:t>
            </a:r>
          </a:p>
          <a:p>
            <a:pPr lvl="1"/>
            <a:r>
              <a:rPr lang="en-US" sz="3400" dirty="0" smtClean="0"/>
              <a:t>How do these firms grow?</a:t>
            </a:r>
          </a:p>
          <a:p>
            <a:pPr lvl="2"/>
            <a:r>
              <a:rPr lang="en-US" sz="3400" dirty="0" smtClean="0"/>
              <a:t>Starbucks</a:t>
            </a:r>
          </a:p>
          <a:p>
            <a:pPr lvl="2"/>
            <a:r>
              <a:rPr lang="en-US" sz="3400" dirty="0" smtClean="0"/>
              <a:t>Marriott</a:t>
            </a:r>
          </a:p>
          <a:p>
            <a:pPr marL="274320" lvl="1" indent="0">
              <a:buNone/>
            </a:pPr>
            <a:endParaRPr lang="en-US" sz="3400" dirty="0" smtClean="0"/>
          </a:p>
          <a:p>
            <a:pPr marL="274320" lvl="1" indent="0">
              <a:buNone/>
            </a:pPr>
            <a:r>
              <a:rPr lang="en-US" sz="3400" dirty="0" smtClean="0"/>
              <a:t>What can the potential impact of the different models of growth be?</a:t>
            </a:r>
          </a:p>
          <a:p>
            <a:pPr lvl="2"/>
            <a:r>
              <a:rPr lang="en-US" sz="3400" dirty="0" smtClean="0"/>
              <a:t>On implementation</a:t>
            </a:r>
          </a:p>
          <a:p>
            <a:pPr lvl="2"/>
            <a:r>
              <a:rPr lang="en-US" sz="3400" dirty="0" smtClean="0"/>
              <a:t>On roles and responsibilities </a:t>
            </a:r>
          </a:p>
          <a:p>
            <a:pPr marL="548640" lvl="2" indent="0">
              <a:buNone/>
            </a:pPr>
            <a:endParaRPr lang="en-US" sz="3400" dirty="0" smtClean="0"/>
          </a:p>
          <a:p>
            <a:r>
              <a:rPr lang="en-US" sz="3400" dirty="0" smtClean="0"/>
              <a:t>Strategic Responsiveness?</a:t>
            </a:r>
          </a:p>
          <a:p>
            <a:pPr lvl="1"/>
            <a:r>
              <a:rPr lang="en-US" sz="3400" dirty="0" smtClean="0"/>
              <a:t>Speed</a:t>
            </a:r>
          </a:p>
          <a:p>
            <a:pPr lvl="1"/>
            <a:r>
              <a:rPr lang="en-US" sz="3400" dirty="0" smtClean="0"/>
              <a:t>Remedial response </a:t>
            </a:r>
          </a:p>
          <a:p>
            <a:pPr lvl="1"/>
            <a:r>
              <a:rPr lang="en-US" sz="3400" dirty="0" smtClean="0"/>
              <a:t>Anticipatory initiatives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78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Today’s class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Little bit about </a:t>
            </a:r>
            <a:r>
              <a:rPr lang="en-CA" dirty="0" smtClean="0"/>
              <a:t>Feb 18</a:t>
            </a:r>
            <a:r>
              <a:rPr lang="en-CA" baseline="30000" dirty="0" smtClean="0"/>
              <a:t>th</a:t>
            </a:r>
            <a:r>
              <a:rPr lang="en-CA" dirty="0" smtClean="0"/>
              <a:t> class</a:t>
            </a:r>
            <a:endParaRPr lang="en-CA" dirty="0" smtClean="0"/>
          </a:p>
          <a:p>
            <a:r>
              <a:rPr lang="en-CA" dirty="0" smtClean="0"/>
              <a:t>Case </a:t>
            </a:r>
            <a:r>
              <a:rPr lang="en-CA" dirty="0" smtClean="0"/>
              <a:t>analysis questions </a:t>
            </a:r>
          </a:p>
          <a:p>
            <a:r>
              <a:rPr lang="en-CA" dirty="0" smtClean="0"/>
              <a:t>BREAK</a:t>
            </a:r>
          </a:p>
          <a:p>
            <a:r>
              <a:rPr lang="en-CA" dirty="0" smtClean="0"/>
              <a:t>Strategic agility and multiunit enterprises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441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Levendary</a:t>
            </a:r>
            <a:r>
              <a:rPr lang="en-CA" dirty="0" smtClean="0"/>
              <a:t> Cafe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the central problem?</a:t>
            </a:r>
          </a:p>
          <a:p>
            <a:r>
              <a:rPr lang="en-CA" dirty="0" smtClean="0"/>
              <a:t>Analysis of issues ?</a:t>
            </a:r>
          </a:p>
          <a:p>
            <a:r>
              <a:rPr lang="en-CA" dirty="0" smtClean="0"/>
              <a:t>Central recommendation/strategic alternatives?</a:t>
            </a:r>
          </a:p>
          <a:p>
            <a:r>
              <a:rPr lang="en-CA" dirty="0" smtClean="0"/>
              <a:t>An implementation plan (a specific action program for Foster to deal with continued growth in China)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28283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Strategic Agility for MNEs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Maneuvering between established and emerging markets needs strategic agility</a:t>
            </a:r>
          </a:p>
          <a:p>
            <a:pPr lvl="1"/>
            <a:r>
              <a:rPr lang="en-CA" sz="3200" dirty="0" smtClean="0"/>
              <a:t>Sensing local opportunities</a:t>
            </a:r>
          </a:p>
          <a:p>
            <a:pPr lvl="1"/>
            <a:r>
              <a:rPr lang="en-CA" sz="3200" dirty="0" smtClean="0"/>
              <a:t>Enacting global complementarities </a:t>
            </a:r>
          </a:p>
          <a:p>
            <a:pPr lvl="1"/>
            <a:r>
              <a:rPr lang="en-CA" sz="3200" dirty="0" smtClean="0"/>
              <a:t>Appropriating local value 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65593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Sensing local opportunities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Discovering opportunities through local presence and strong ties to local partners </a:t>
            </a:r>
          </a:p>
          <a:p>
            <a:r>
              <a:rPr lang="en-CA" sz="3200" dirty="0" smtClean="0"/>
              <a:t>Applying tailor made metrics for evaluating and rewarding initiatives</a:t>
            </a:r>
          </a:p>
          <a:p>
            <a:r>
              <a:rPr lang="en-CA" sz="3200" dirty="0" smtClean="0"/>
              <a:t>Championing (interaction between HQ-subsidiary)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48111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Enacting global complementarities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 smtClean="0"/>
              <a:t>Mobilizing and sharing complementary resources globally</a:t>
            </a:r>
          </a:p>
          <a:p>
            <a:r>
              <a:rPr lang="en-CA" sz="3200" dirty="0" smtClean="0"/>
              <a:t>Coordinating cross emerging market tasks</a:t>
            </a:r>
          </a:p>
          <a:p>
            <a:r>
              <a:rPr lang="en-CA" sz="3200" dirty="0" smtClean="0"/>
              <a:t>Leveraging resources and best practices across emerging and established markets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7003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Appropriating local value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Adapting go to market concepts locally</a:t>
            </a:r>
          </a:p>
          <a:p>
            <a:r>
              <a:rPr lang="en-CA" dirty="0" smtClean="0"/>
              <a:t>Building legitimacy in local power networks</a:t>
            </a:r>
          </a:p>
          <a:p>
            <a:r>
              <a:rPr lang="en-CA" dirty="0" smtClean="0"/>
              <a:t>Creating dynamic barriers to imitation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944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Strategic agility and organizational Tensions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‘Tensions of Belonging’ : Differences between mindsets between HQ and subsidiaries </a:t>
            </a:r>
          </a:p>
          <a:p>
            <a:pPr lvl="1"/>
            <a:r>
              <a:rPr lang="en-CA" sz="2400" dirty="0" smtClean="0"/>
              <a:t>Maintaining distinctiveness versus centralizing</a:t>
            </a:r>
          </a:p>
          <a:p>
            <a:pPr lvl="1"/>
            <a:r>
              <a:rPr lang="en-CA" sz="2400" dirty="0" smtClean="0"/>
              <a:t>Mistrust between HQ and subsidiaries</a:t>
            </a:r>
          </a:p>
          <a:p>
            <a:r>
              <a:rPr lang="en-CA" dirty="0" smtClean="0"/>
              <a:t>Performing tensions: performance objectives of subsidiaries and MNCs could be at odds over time frame </a:t>
            </a:r>
          </a:p>
          <a:p>
            <a:r>
              <a:rPr lang="en-CA" dirty="0" smtClean="0"/>
              <a:t>Organizing tensions: tensions between local empowerment and centralised directions </a:t>
            </a:r>
          </a:p>
          <a:p>
            <a:pPr lvl="1"/>
            <a:r>
              <a:rPr lang="en-CA" dirty="0" smtClean="0"/>
              <a:t>Between collaboration and competition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9364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Getting around organizational tensions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Developing modular systems </a:t>
            </a:r>
          </a:p>
          <a:p>
            <a:pPr lvl="1"/>
            <a:r>
              <a:rPr lang="en-CA" dirty="0" smtClean="0"/>
              <a:t>Having specific standardized interfaces </a:t>
            </a:r>
          </a:p>
          <a:p>
            <a:pPr lvl="1"/>
            <a:r>
              <a:rPr lang="en-CA" dirty="0" smtClean="0"/>
              <a:t>Malleable subsystems</a:t>
            </a:r>
          </a:p>
          <a:p>
            <a:r>
              <a:rPr lang="en-CA" dirty="0" smtClean="0"/>
              <a:t>Having integrative thinkers in the TMT</a:t>
            </a:r>
          </a:p>
          <a:p>
            <a:r>
              <a:rPr lang="en-CA" dirty="0" smtClean="0"/>
              <a:t>Having high performance HRM practices</a:t>
            </a:r>
          </a:p>
          <a:p>
            <a:pPr lvl="1"/>
            <a:r>
              <a:rPr lang="en-CA" dirty="0" smtClean="0"/>
              <a:t>Facilitate flow of expat and local managers</a:t>
            </a:r>
          </a:p>
          <a:p>
            <a:pPr lvl="1"/>
            <a:r>
              <a:rPr lang="en-CA" dirty="0" smtClean="0"/>
              <a:t>Facilitate cross functionality and communication flow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6800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457</TotalTime>
  <Words>398</Words>
  <Application>Microsoft Office PowerPoint</Application>
  <PresentationFormat>On-screen Show (4:3)</PresentationFormat>
  <Paragraphs>78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Clarity</vt:lpstr>
      <vt:lpstr>Strategic Agility</vt:lpstr>
      <vt:lpstr>Today’s class</vt:lpstr>
      <vt:lpstr>Levendary Cafe</vt:lpstr>
      <vt:lpstr>Strategic Agility for MNEs </vt:lpstr>
      <vt:lpstr>Sensing local opportunities </vt:lpstr>
      <vt:lpstr>Enacting global complementarities </vt:lpstr>
      <vt:lpstr>Appropriating local value</vt:lpstr>
      <vt:lpstr>Strategic agility and organizational Tensions</vt:lpstr>
      <vt:lpstr>Getting around organizational tensions</vt:lpstr>
      <vt:lpstr>What is a multiunit enterprise ?</vt:lpstr>
      <vt:lpstr>PowerPoint Presentation</vt:lpstr>
      <vt:lpstr>PowerPoint Presentation</vt:lpstr>
      <vt:lpstr>Challenges of Structure </vt:lpstr>
      <vt:lpstr>Challenges of the multiunit enterprise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MultiUnit Enterprise</dc:title>
  <dc:creator>Rajshree Prakash</dc:creator>
  <cp:lastModifiedBy>Rajshree Prakash</cp:lastModifiedBy>
  <cp:revision>75</cp:revision>
  <cp:lastPrinted>2013-09-24T14:36:49Z</cp:lastPrinted>
  <dcterms:created xsi:type="dcterms:W3CDTF">2013-09-24T03:12:23Z</dcterms:created>
  <dcterms:modified xsi:type="dcterms:W3CDTF">2016-02-01T15:55:42Z</dcterms:modified>
</cp:coreProperties>
</file>