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0" r:id="rId3"/>
    <p:sldId id="257" r:id="rId4"/>
    <p:sldId id="264" r:id="rId5"/>
    <p:sldId id="258" r:id="rId6"/>
    <p:sldId id="265" r:id="rId7"/>
    <p:sldId id="261" r:id="rId8"/>
    <p:sldId id="259" r:id="rId9"/>
    <p:sldId id="266" r:id="rId10"/>
    <p:sldId id="268" r:id="rId11"/>
    <p:sldId id="269" r:id="rId12"/>
    <p:sldId id="263" r:id="rId13"/>
    <p:sldId id="262" r:id="rId14"/>
    <p:sldId id="260" r:id="rId15"/>
    <p:sldId id="26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8" autoAdjust="0"/>
    <p:restoredTop sz="94660"/>
  </p:normalViewPr>
  <p:slideViewPr>
    <p:cSldViewPr snapToGrid="0">
      <p:cViewPr varScale="1">
        <p:scale>
          <a:sx n="116" d="100"/>
          <a:sy n="116" d="100"/>
        </p:scale>
        <p:origin x="33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2/9/2016</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2/9/2016</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2/9/2016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2/9/2016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2/9/2016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2/9/2016</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2/9/2016</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2/9/2016</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Business Models </a:t>
            </a:r>
            <a:endParaRPr lang="en-CA" dirty="0"/>
          </a:p>
        </p:txBody>
      </p:sp>
    </p:spTree>
    <p:extLst>
      <p:ext uri="{BB962C8B-B14F-4D97-AF65-F5344CB8AC3E}">
        <p14:creationId xmlns:p14="http://schemas.microsoft.com/office/powerpoint/2010/main" val="1980449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Business models and business environment</a:t>
            </a:r>
            <a:endParaRPr lang="en-CA" dirty="0"/>
          </a:p>
        </p:txBody>
      </p:sp>
      <p:sp>
        <p:nvSpPr>
          <p:cNvPr id="3" name="Content Placeholder 2"/>
          <p:cNvSpPr>
            <a:spLocks noGrp="1"/>
          </p:cNvSpPr>
          <p:nvPr>
            <p:ph idx="1"/>
          </p:nvPr>
        </p:nvSpPr>
        <p:spPr/>
        <p:txBody>
          <a:bodyPr/>
          <a:lstStyle/>
          <a:p>
            <a:r>
              <a:rPr lang="en-CA" dirty="0" smtClean="0"/>
              <a:t>Successful business models emerge through interaction with their environment.</a:t>
            </a:r>
          </a:p>
          <a:p>
            <a:r>
              <a:rPr lang="en-CA" dirty="0" smtClean="0"/>
              <a:t>Emerging economies</a:t>
            </a:r>
          </a:p>
          <a:p>
            <a:pPr lvl="1"/>
            <a:r>
              <a:rPr lang="en-CA" dirty="0" smtClean="0"/>
              <a:t>Start in the middle</a:t>
            </a:r>
          </a:p>
          <a:p>
            <a:pPr lvl="1"/>
            <a:r>
              <a:rPr lang="en-CA" dirty="0" smtClean="0"/>
              <a:t>Offer unique benefits for less</a:t>
            </a:r>
          </a:p>
          <a:p>
            <a:pPr lvl="2"/>
            <a:r>
              <a:rPr lang="en-CA" dirty="0" smtClean="0"/>
              <a:t>Affordability</a:t>
            </a:r>
          </a:p>
          <a:p>
            <a:pPr lvl="2"/>
            <a:r>
              <a:rPr lang="en-CA" dirty="0" smtClean="0"/>
              <a:t>Access</a:t>
            </a:r>
          </a:p>
          <a:p>
            <a:pPr marL="987552" lvl="2" indent="0">
              <a:buNone/>
            </a:pPr>
            <a:endParaRPr lang="en-CA" dirty="0" smtClean="0"/>
          </a:p>
          <a:p>
            <a:endParaRPr lang="en-CA" dirty="0"/>
          </a:p>
        </p:txBody>
      </p:sp>
    </p:spTree>
    <p:extLst>
      <p:ext uri="{BB962C8B-B14F-4D97-AF65-F5344CB8AC3E}">
        <p14:creationId xmlns:p14="http://schemas.microsoft.com/office/powerpoint/2010/main" val="4087242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humb101.shutterstock.com/display_pic_with_logo/540316/316075193/stock-photo-mumbai-india-february-a-man-was-washing-clothes-within-the-pond-in-dhobi-ghat-laundry-31607519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51005" y="1242760"/>
            <a:ext cx="2924433" cy="20730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nextbigwhat.com/wp-content/uploads/2011/06/chama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131" y="1139823"/>
            <a:ext cx="2488771" cy="27394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wipo.int/export/sites/www/wipo_magazine/images/2013_06_art_3_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131" y="4555524"/>
            <a:ext cx="2200447" cy="175921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philip9876.com/wp-content/uploads/2013/02/godrej-frid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0149" y="4000500"/>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44346" y="212990"/>
            <a:ext cx="5626443" cy="369332"/>
          </a:xfrm>
          <a:prstGeom prst="rect">
            <a:avLst/>
          </a:prstGeom>
          <a:noFill/>
        </p:spPr>
        <p:txBody>
          <a:bodyPr wrap="square" rtlCol="0">
            <a:spAutoFit/>
          </a:bodyPr>
          <a:lstStyle/>
          <a:p>
            <a:r>
              <a:rPr lang="en-CA" dirty="0" smtClean="0"/>
              <a:t>Business Models in Emerging Economies </a:t>
            </a:r>
            <a:endParaRPr lang="en-CA" dirty="0"/>
          </a:p>
        </p:txBody>
      </p:sp>
      <p:sp>
        <p:nvSpPr>
          <p:cNvPr id="5" name="TextBox 4"/>
          <p:cNvSpPr txBox="1"/>
          <p:nvPr/>
        </p:nvSpPr>
        <p:spPr>
          <a:xfrm>
            <a:off x="1351005" y="679357"/>
            <a:ext cx="2924433" cy="369332"/>
          </a:xfrm>
          <a:prstGeom prst="rect">
            <a:avLst/>
          </a:prstGeom>
          <a:noFill/>
        </p:spPr>
        <p:txBody>
          <a:bodyPr wrap="square" rtlCol="0">
            <a:spAutoFit/>
          </a:bodyPr>
          <a:lstStyle/>
          <a:p>
            <a:r>
              <a:rPr lang="en-CA" dirty="0" smtClean="0"/>
              <a:t>Traditional Laundry service</a:t>
            </a:r>
            <a:endParaRPr lang="en-CA" dirty="0"/>
          </a:p>
        </p:txBody>
      </p:sp>
      <p:sp>
        <p:nvSpPr>
          <p:cNvPr id="6" name="TextBox 5"/>
          <p:cNvSpPr txBox="1"/>
          <p:nvPr/>
        </p:nvSpPr>
        <p:spPr>
          <a:xfrm>
            <a:off x="6516131" y="632943"/>
            <a:ext cx="4135394" cy="369332"/>
          </a:xfrm>
          <a:prstGeom prst="rect">
            <a:avLst/>
          </a:prstGeom>
          <a:noFill/>
        </p:spPr>
        <p:txBody>
          <a:bodyPr wrap="square" rtlCol="0">
            <a:spAutoFit/>
          </a:bodyPr>
          <a:lstStyle/>
          <a:p>
            <a:r>
              <a:rPr lang="en-CA"/>
              <a:t>http://www.villagelaundryservices.com/</a:t>
            </a:r>
            <a:endParaRPr lang="en-CA" dirty="0"/>
          </a:p>
        </p:txBody>
      </p:sp>
      <p:sp>
        <p:nvSpPr>
          <p:cNvPr id="7" name="TextBox 6"/>
          <p:cNvSpPr txBox="1"/>
          <p:nvPr/>
        </p:nvSpPr>
        <p:spPr>
          <a:xfrm>
            <a:off x="9004903" y="4555524"/>
            <a:ext cx="2964676" cy="369332"/>
          </a:xfrm>
          <a:prstGeom prst="rect">
            <a:avLst/>
          </a:prstGeom>
          <a:noFill/>
        </p:spPr>
        <p:txBody>
          <a:bodyPr wrap="square" rtlCol="0">
            <a:spAutoFit/>
          </a:bodyPr>
          <a:lstStyle/>
          <a:p>
            <a:r>
              <a:rPr lang="en-CA" dirty="0"/>
              <a:t>https://www.chotukool.com/</a:t>
            </a:r>
          </a:p>
        </p:txBody>
      </p:sp>
      <p:sp>
        <p:nvSpPr>
          <p:cNvPr id="8" name="TextBox 7"/>
          <p:cNvSpPr txBox="1"/>
          <p:nvPr/>
        </p:nvSpPr>
        <p:spPr>
          <a:xfrm>
            <a:off x="1563216" y="3694596"/>
            <a:ext cx="2924433" cy="369332"/>
          </a:xfrm>
          <a:prstGeom prst="rect">
            <a:avLst/>
          </a:prstGeom>
          <a:noFill/>
        </p:spPr>
        <p:txBody>
          <a:bodyPr wrap="square" rtlCol="0">
            <a:spAutoFit/>
          </a:bodyPr>
          <a:lstStyle/>
          <a:p>
            <a:r>
              <a:rPr lang="en-CA" dirty="0" smtClean="0"/>
              <a:t>Traditional refrigeration</a:t>
            </a:r>
            <a:endParaRPr lang="en-CA" dirty="0"/>
          </a:p>
        </p:txBody>
      </p:sp>
    </p:spTree>
    <p:extLst>
      <p:ext uri="{BB962C8B-B14F-4D97-AF65-F5344CB8AC3E}">
        <p14:creationId xmlns:p14="http://schemas.microsoft.com/office/powerpoint/2010/main" val="1789036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Business Models and strategy </a:t>
            </a:r>
            <a:endParaRPr lang="en-CA" dirty="0"/>
          </a:p>
        </p:txBody>
      </p:sp>
      <p:sp>
        <p:nvSpPr>
          <p:cNvPr id="3" name="Content Placeholder 2"/>
          <p:cNvSpPr>
            <a:spLocks noGrp="1"/>
          </p:cNvSpPr>
          <p:nvPr>
            <p:ph idx="1"/>
          </p:nvPr>
        </p:nvSpPr>
        <p:spPr/>
        <p:txBody>
          <a:bodyPr/>
          <a:lstStyle/>
          <a:p>
            <a:r>
              <a:rPr lang="en-CA" dirty="0" smtClean="0"/>
              <a:t>Business models lay out which value chain activities a firm  would do; strategy guides which consumers/competitive landscape to target </a:t>
            </a:r>
          </a:p>
          <a:p>
            <a:pPr lvl="1"/>
            <a:r>
              <a:rPr lang="en-CA" dirty="0" smtClean="0"/>
              <a:t>Dell</a:t>
            </a:r>
          </a:p>
          <a:p>
            <a:pPr lvl="1"/>
            <a:r>
              <a:rPr lang="en-CA" dirty="0" smtClean="0"/>
              <a:t>Walmart</a:t>
            </a:r>
          </a:p>
          <a:p>
            <a:pPr lvl="1"/>
            <a:r>
              <a:rPr lang="en-CA" dirty="0" smtClean="0"/>
              <a:t>Unilever</a:t>
            </a:r>
          </a:p>
          <a:p>
            <a:pPr lvl="1"/>
            <a:r>
              <a:rPr lang="en-CA" dirty="0" smtClean="0"/>
              <a:t>Netflix</a:t>
            </a:r>
          </a:p>
          <a:p>
            <a:pPr lvl="1"/>
            <a:endParaRPr lang="en-CA" dirty="0" smtClean="0"/>
          </a:p>
        </p:txBody>
      </p:sp>
    </p:spTree>
    <p:extLst>
      <p:ext uri="{BB962C8B-B14F-4D97-AF65-F5344CB8AC3E}">
        <p14:creationId xmlns:p14="http://schemas.microsoft.com/office/powerpoint/2010/main" val="1778924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Innovating Business models </a:t>
            </a:r>
            <a:endParaRPr lang="en-CA" dirty="0"/>
          </a:p>
        </p:txBody>
      </p:sp>
      <p:sp>
        <p:nvSpPr>
          <p:cNvPr id="3" name="Content Placeholder 2"/>
          <p:cNvSpPr>
            <a:spLocks noGrp="1"/>
          </p:cNvSpPr>
          <p:nvPr>
            <p:ph idx="1"/>
          </p:nvPr>
        </p:nvSpPr>
        <p:spPr>
          <a:xfrm>
            <a:off x="1371600" y="2244811"/>
            <a:ext cx="9601200" cy="3581400"/>
          </a:xfrm>
        </p:spPr>
        <p:txBody>
          <a:bodyPr/>
          <a:lstStyle/>
          <a:p>
            <a:r>
              <a:rPr lang="en-CA" dirty="0" smtClean="0"/>
              <a:t>All business models are variations of the generic value chain</a:t>
            </a:r>
          </a:p>
          <a:p>
            <a:pPr lvl="1"/>
            <a:r>
              <a:rPr lang="en-CA" dirty="0" smtClean="0"/>
              <a:t>Part one: all activities associated with making something</a:t>
            </a:r>
          </a:p>
          <a:p>
            <a:pPr lvl="1"/>
            <a:r>
              <a:rPr lang="en-CA" dirty="0" smtClean="0"/>
              <a:t>Part two: all activities associated with selling something</a:t>
            </a:r>
          </a:p>
          <a:p>
            <a:r>
              <a:rPr lang="en-CA" dirty="0" smtClean="0"/>
              <a:t>A new business model may focus on designing a product for an unmet need or focus on process innovation for something already available.</a:t>
            </a:r>
          </a:p>
          <a:p>
            <a:endParaRPr lang="en-CA" dirty="0" smtClean="0"/>
          </a:p>
          <a:p>
            <a:r>
              <a:rPr lang="en-CA" dirty="0" smtClean="0"/>
              <a:t>Business models falter in two critical areas</a:t>
            </a:r>
          </a:p>
          <a:p>
            <a:pPr lvl="1"/>
            <a:r>
              <a:rPr lang="en-CA" dirty="0" smtClean="0"/>
              <a:t>Narrative test (story doesn’t make sense) e.g. online grocery</a:t>
            </a:r>
          </a:p>
          <a:p>
            <a:pPr lvl="1"/>
            <a:r>
              <a:rPr lang="en-CA" dirty="0" smtClean="0"/>
              <a:t>P&amp; L test- the numbers don’t make sense</a:t>
            </a:r>
            <a:endParaRPr lang="en-CA" dirty="0"/>
          </a:p>
        </p:txBody>
      </p:sp>
    </p:spTree>
    <p:extLst>
      <p:ext uri="{BB962C8B-B14F-4D97-AF65-F5344CB8AC3E}">
        <p14:creationId xmlns:p14="http://schemas.microsoft.com/office/powerpoint/2010/main" val="2506648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edia.licdn.com/mpr/mpr/p/2/005/080/395/0b23f9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3445" y="444843"/>
            <a:ext cx="7019410" cy="6013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9123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Take away </a:t>
            </a:r>
            <a:endParaRPr lang="en-CA" dirty="0"/>
          </a:p>
        </p:txBody>
      </p:sp>
      <p:sp>
        <p:nvSpPr>
          <p:cNvPr id="3" name="Content Placeholder 2"/>
          <p:cNvSpPr>
            <a:spLocks noGrp="1"/>
          </p:cNvSpPr>
          <p:nvPr>
            <p:ph idx="1"/>
          </p:nvPr>
        </p:nvSpPr>
        <p:spPr/>
        <p:txBody>
          <a:bodyPr/>
          <a:lstStyle/>
          <a:p>
            <a:r>
              <a:rPr lang="en-CA" dirty="0" smtClean="0"/>
              <a:t>Business models are not theoretical constructs</a:t>
            </a:r>
          </a:p>
          <a:p>
            <a:pPr lvl="1"/>
            <a:r>
              <a:rPr lang="en-CA" dirty="0" smtClean="0"/>
              <a:t>Stories of enterprise – both the narrative and the numbers need to make sense </a:t>
            </a:r>
          </a:p>
          <a:p>
            <a:pPr lvl="2"/>
            <a:r>
              <a:rPr lang="en-CA" dirty="0" smtClean="0"/>
              <a:t>And then there is …patience</a:t>
            </a:r>
          </a:p>
          <a:p>
            <a:r>
              <a:rPr lang="en-CA" dirty="0" smtClean="0"/>
              <a:t>Successful business models are not those that are designed </a:t>
            </a:r>
            <a:r>
              <a:rPr lang="en-CA" i="1" dirty="0" smtClean="0"/>
              <a:t>in vitro </a:t>
            </a:r>
            <a:r>
              <a:rPr lang="en-CA" dirty="0" smtClean="0"/>
              <a:t>but the ones that compete in a business environment with other alternatives </a:t>
            </a:r>
          </a:p>
          <a:p>
            <a:r>
              <a:rPr lang="en-CA" dirty="0" smtClean="0"/>
              <a:t>Business models form the architecture of the firm’s offering but strategy guides what needs to be done with it.</a:t>
            </a:r>
            <a:endParaRPr lang="en-CA" dirty="0"/>
          </a:p>
        </p:txBody>
      </p:sp>
    </p:spTree>
    <p:extLst>
      <p:ext uri="{BB962C8B-B14F-4D97-AF65-F5344CB8AC3E}">
        <p14:creationId xmlns:p14="http://schemas.microsoft.com/office/powerpoint/2010/main" val="2063514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Case Analysis </a:t>
            </a:r>
            <a:endParaRPr lang="en-CA" dirty="0"/>
          </a:p>
        </p:txBody>
      </p:sp>
      <p:sp>
        <p:nvSpPr>
          <p:cNvPr id="3" name="Content Placeholder 2"/>
          <p:cNvSpPr>
            <a:spLocks noGrp="1"/>
          </p:cNvSpPr>
          <p:nvPr>
            <p:ph idx="1"/>
          </p:nvPr>
        </p:nvSpPr>
        <p:spPr>
          <a:xfrm>
            <a:off x="1371600" y="1573427"/>
            <a:ext cx="9601200" cy="4563762"/>
          </a:xfrm>
        </p:spPr>
        <p:txBody>
          <a:bodyPr>
            <a:normAutofit fontScale="92500" lnSpcReduction="10000"/>
          </a:bodyPr>
          <a:lstStyle/>
          <a:p>
            <a:r>
              <a:rPr lang="en-CA" dirty="0" smtClean="0"/>
              <a:t>From the case data – what are the CVP, resources and capabilities and economic logic/profit formula for the GAA </a:t>
            </a:r>
            <a:r>
              <a:rPr lang="en-CA" i="1" dirty="0" smtClean="0">
                <a:solidFill>
                  <a:srgbClr val="FF0000"/>
                </a:solidFill>
              </a:rPr>
              <a:t>(Group 1)</a:t>
            </a:r>
          </a:p>
          <a:p>
            <a:pPr lvl="1"/>
            <a:r>
              <a:rPr lang="en-CA" dirty="0" smtClean="0"/>
              <a:t>Discuss the same for the IRFU </a:t>
            </a:r>
            <a:r>
              <a:rPr lang="en-CA" i="0" dirty="0" smtClean="0">
                <a:solidFill>
                  <a:srgbClr val="FF0000"/>
                </a:solidFill>
              </a:rPr>
              <a:t>(Group 2)</a:t>
            </a:r>
          </a:p>
          <a:p>
            <a:r>
              <a:rPr lang="en-CA" dirty="0" smtClean="0"/>
              <a:t>Given the strategic challenges and opportunities that the GAA and the IRFU face what components of the business model are not aligned to achieve success in the current environment </a:t>
            </a:r>
          </a:p>
          <a:p>
            <a:pPr lvl="1"/>
            <a:r>
              <a:rPr lang="en-CA" dirty="0" smtClean="0"/>
              <a:t>Discuss for GAA </a:t>
            </a:r>
            <a:r>
              <a:rPr lang="en-CA" dirty="0" smtClean="0">
                <a:solidFill>
                  <a:srgbClr val="FF0000"/>
                </a:solidFill>
              </a:rPr>
              <a:t>(Group 3)</a:t>
            </a:r>
          </a:p>
          <a:p>
            <a:pPr lvl="1"/>
            <a:r>
              <a:rPr lang="en-CA" dirty="0" smtClean="0"/>
              <a:t>Discuss for IRFU </a:t>
            </a:r>
            <a:r>
              <a:rPr lang="en-CA" dirty="0" smtClean="0">
                <a:solidFill>
                  <a:srgbClr val="FF0000"/>
                </a:solidFill>
              </a:rPr>
              <a:t>(Group 4)</a:t>
            </a:r>
          </a:p>
          <a:p>
            <a:r>
              <a:rPr lang="en-CA" dirty="0" smtClean="0"/>
              <a:t>Craft a business model for each of the organizations. What is the source of differentiation and competitive advantage in these models. Remember that you are designing for the likelihood of these organizations surviving and growing into the next generation.</a:t>
            </a:r>
          </a:p>
          <a:p>
            <a:pPr lvl="1"/>
            <a:r>
              <a:rPr lang="en-CA" dirty="0" smtClean="0"/>
              <a:t>For GAA </a:t>
            </a:r>
            <a:r>
              <a:rPr lang="en-CA" dirty="0" smtClean="0">
                <a:solidFill>
                  <a:srgbClr val="FF0000"/>
                </a:solidFill>
              </a:rPr>
              <a:t>(Groups 5 &amp;6)</a:t>
            </a:r>
          </a:p>
          <a:p>
            <a:pPr lvl="1"/>
            <a:r>
              <a:rPr lang="en-CA" dirty="0" smtClean="0"/>
              <a:t>For IRFU </a:t>
            </a:r>
            <a:r>
              <a:rPr lang="en-CA" dirty="0" smtClean="0">
                <a:solidFill>
                  <a:srgbClr val="FF0000"/>
                </a:solidFill>
              </a:rPr>
              <a:t>(Groups 7&amp;8)</a:t>
            </a:r>
            <a:r>
              <a:rPr lang="en-CA" dirty="0" smtClean="0"/>
              <a:t/>
            </a:r>
            <a:br>
              <a:rPr lang="en-CA" dirty="0" smtClean="0"/>
            </a:br>
            <a:endParaRPr lang="en-CA" dirty="0" smtClean="0"/>
          </a:p>
          <a:p>
            <a:endParaRPr lang="en-CA" dirty="0"/>
          </a:p>
        </p:txBody>
      </p:sp>
    </p:spTree>
    <p:extLst>
      <p:ext uri="{BB962C8B-B14F-4D97-AF65-F5344CB8AC3E}">
        <p14:creationId xmlns:p14="http://schemas.microsoft.com/office/powerpoint/2010/main" val="883370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Business Model</a:t>
            </a:r>
            <a:endParaRPr lang="en-CA" dirty="0"/>
          </a:p>
        </p:txBody>
      </p:sp>
      <p:sp>
        <p:nvSpPr>
          <p:cNvPr id="3" name="Content Placeholder 2"/>
          <p:cNvSpPr>
            <a:spLocks noGrp="1"/>
          </p:cNvSpPr>
          <p:nvPr>
            <p:ph idx="1"/>
          </p:nvPr>
        </p:nvSpPr>
        <p:spPr/>
        <p:txBody>
          <a:bodyPr/>
          <a:lstStyle/>
          <a:p>
            <a:r>
              <a:rPr lang="en-CA" dirty="0"/>
              <a:t>The story that explains how the enterprise works…</a:t>
            </a:r>
          </a:p>
          <a:p>
            <a:pPr lvl="1"/>
            <a:r>
              <a:rPr lang="en-CA" dirty="0" smtClean="0"/>
              <a:t>Who </a:t>
            </a:r>
            <a:r>
              <a:rPr lang="en-CA" dirty="0" smtClean="0"/>
              <a:t>is the customer?</a:t>
            </a:r>
          </a:p>
          <a:p>
            <a:pPr lvl="1"/>
            <a:r>
              <a:rPr lang="en-CA" dirty="0" smtClean="0"/>
              <a:t>What does the customer value?</a:t>
            </a:r>
          </a:p>
          <a:p>
            <a:pPr lvl="1"/>
            <a:r>
              <a:rPr lang="en-CA" dirty="0" smtClean="0"/>
              <a:t>How do we make money in this business?</a:t>
            </a:r>
          </a:p>
          <a:p>
            <a:pPr lvl="1"/>
            <a:r>
              <a:rPr lang="en-CA" dirty="0" smtClean="0"/>
              <a:t>What is the underlying logic that explains how we can deliver value to customers at an appropriate cost</a:t>
            </a:r>
            <a:r>
              <a:rPr lang="en-CA" dirty="0" smtClean="0"/>
              <a:t>?</a:t>
            </a:r>
            <a:endParaRPr lang="en-CA" dirty="0" smtClean="0"/>
          </a:p>
        </p:txBody>
      </p:sp>
    </p:spTree>
    <p:extLst>
      <p:ext uri="{BB962C8B-B14F-4D97-AF65-F5344CB8AC3E}">
        <p14:creationId xmlns:p14="http://schemas.microsoft.com/office/powerpoint/2010/main" val="3544437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15717" y="774356"/>
            <a:ext cx="6588985" cy="5321644"/>
          </a:xfrm>
          <a:prstGeom prst="rect">
            <a:avLst/>
          </a:prstGeom>
        </p:spPr>
      </p:pic>
    </p:spTree>
    <p:extLst>
      <p:ext uri="{BB962C8B-B14F-4D97-AF65-F5344CB8AC3E}">
        <p14:creationId xmlns:p14="http://schemas.microsoft.com/office/powerpoint/2010/main" val="1419653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successful business model has the following traits</a:t>
            </a:r>
            <a:endParaRPr lang="en-CA" dirty="0"/>
          </a:p>
        </p:txBody>
      </p:sp>
      <p:sp>
        <p:nvSpPr>
          <p:cNvPr id="3" name="Content Placeholder 2"/>
          <p:cNvSpPr>
            <a:spLocks noGrp="1"/>
          </p:cNvSpPr>
          <p:nvPr>
            <p:ph idx="1"/>
          </p:nvPr>
        </p:nvSpPr>
        <p:spPr/>
        <p:txBody>
          <a:bodyPr>
            <a:normAutofit fontScale="85000" lnSpcReduction="20000"/>
          </a:bodyPr>
          <a:lstStyle/>
          <a:p>
            <a:r>
              <a:rPr lang="en-CA" dirty="0" smtClean="0"/>
              <a:t>Customer value </a:t>
            </a:r>
            <a:r>
              <a:rPr lang="en-CA" dirty="0" smtClean="0"/>
              <a:t>proposition</a:t>
            </a:r>
          </a:p>
          <a:p>
            <a:pPr lvl="1"/>
            <a:r>
              <a:rPr lang="en-CA" dirty="0" smtClean="0"/>
              <a:t>Study what customers do with the products</a:t>
            </a:r>
          </a:p>
          <a:p>
            <a:pPr lvl="1"/>
            <a:r>
              <a:rPr lang="en-CA" dirty="0" smtClean="0"/>
              <a:t>Look at the alternatives to the offering </a:t>
            </a:r>
          </a:p>
          <a:p>
            <a:pPr lvl="1"/>
            <a:r>
              <a:rPr lang="en-CA" dirty="0" smtClean="0"/>
              <a:t>Watch for compensating behavior </a:t>
            </a:r>
          </a:p>
          <a:p>
            <a:pPr lvl="1"/>
            <a:r>
              <a:rPr lang="en-CA" dirty="0" smtClean="0"/>
              <a:t>Search for explanations</a:t>
            </a:r>
            <a:endParaRPr lang="en-CA" dirty="0" smtClean="0"/>
          </a:p>
          <a:p>
            <a:r>
              <a:rPr lang="en-CA" dirty="0" smtClean="0"/>
              <a:t>Profit formula</a:t>
            </a:r>
          </a:p>
          <a:p>
            <a:pPr lvl="1"/>
            <a:r>
              <a:rPr lang="en-CA" dirty="0" smtClean="0"/>
              <a:t>Revenue model: price x volume</a:t>
            </a:r>
          </a:p>
          <a:p>
            <a:pPr lvl="1"/>
            <a:r>
              <a:rPr lang="en-CA" dirty="0" smtClean="0"/>
              <a:t>Cost structure: direct costs, indirect costs and economies of scale</a:t>
            </a:r>
          </a:p>
          <a:p>
            <a:pPr lvl="1"/>
            <a:r>
              <a:rPr lang="en-CA" dirty="0" smtClean="0"/>
              <a:t>Margin model: </a:t>
            </a:r>
          </a:p>
          <a:p>
            <a:pPr lvl="1"/>
            <a:r>
              <a:rPr lang="en-CA" dirty="0" smtClean="0"/>
              <a:t>Resource velocity:</a:t>
            </a:r>
          </a:p>
          <a:p>
            <a:r>
              <a:rPr lang="en-CA" dirty="0" smtClean="0"/>
              <a:t>Key resources and processes</a:t>
            </a:r>
          </a:p>
          <a:p>
            <a:pPr lvl="1"/>
            <a:r>
              <a:rPr lang="en-CA" dirty="0" smtClean="0"/>
              <a:t>People, technologies, assets, channels, operational and managerial processes </a:t>
            </a:r>
          </a:p>
        </p:txBody>
      </p:sp>
    </p:spTree>
    <p:extLst>
      <p:ext uri="{BB962C8B-B14F-4D97-AF65-F5344CB8AC3E}">
        <p14:creationId xmlns:p14="http://schemas.microsoft.com/office/powerpoint/2010/main" val="3887523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Designing a Business Model </a:t>
            </a:r>
            <a:endParaRPr lang="en-CA" dirty="0"/>
          </a:p>
        </p:txBody>
      </p:sp>
      <p:pic>
        <p:nvPicPr>
          <p:cNvPr id="4" name="Content Placeholder 3"/>
          <p:cNvPicPr>
            <a:picLocks noGrp="1" noChangeAspect="1"/>
          </p:cNvPicPr>
          <p:nvPr>
            <p:ph idx="1"/>
          </p:nvPr>
        </p:nvPicPr>
        <p:blipFill>
          <a:blip r:embed="rId2"/>
          <a:stretch>
            <a:fillRect/>
          </a:stretch>
        </p:blipFill>
        <p:spPr>
          <a:xfrm>
            <a:off x="2982097" y="2026508"/>
            <a:ext cx="6153665" cy="4160108"/>
          </a:xfrm>
          <a:prstGeom prst="rect">
            <a:avLst/>
          </a:prstGeom>
        </p:spPr>
      </p:pic>
    </p:spTree>
    <p:extLst>
      <p:ext uri="{BB962C8B-B14F-4D97-AF65-F5344CB8AC3E}">
        <p14:creationId xmlns:p14="http://schemas.microsoft.com/office/powerpoint/2010/main" val="4244428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912341"/>
          </a:xfrm>
        </p:spPr>
        <p:txBody>
          <a:bodyPr/>
          <a:lstStyle/>
          <a:p>
            <a:r>
              <a:rPr lang="en-US" dirty="0" smtClean="0"/>
              <a:t>Enduring </a:t>
            </a:r>
            <a:r>
              <a:rPr lang="en-US" dirty="0"/>
              <a:t>B</a:t>
            </a:r>
            <a:r>
              <a:rPr lang="en-US" dirty="0" smtClean="0"/>
              <a:t>usiness </a:t>
            </a:r>
            <a:r>
              <a:rPr lang="en-US" dirty="0"/>
              <a:t>M</a:t>
            </a:r>
            <a:r>
              <a:rPr lang="en-US" dirty="0" smtClean="0"/>
              <a:t>odels </a:t>
            </a:r>
            <a:endParaRPr lang="en-US" dirty="0"/>
          </a:p>
        </p:txBody>
      </p:sp>
      <p:sp>
        <p:nvSpPr>
          <p:cNvPr id="3" name="Content Placeholder 2"/>
          <p:cNvSpPr>
            <a:spLocks noGrp="1"/>
          </p:cNvSpPr>
          <p:nvPr>
            <p:ph idx="1"/>
          </p:nvPr>
        </p:nvSpPr>
        <p:spPr>
          <a:xfrm>
            <a:off x="1371600" y="1716066"/>
            <a:ext cx="9601200" cy="4151334"/>
          </a:xfrm>
        </p:spPr>
        <p:txBody>
          <a:bodyPr>
            <a:normAutofit/>
          </a:bodyPr>
          <a:lstStyle/>
          <a:p>
            <a:r>
              <a:rPr lang="en-US" dirty="0" smtClean="0"/>
              <a:t>Is it aligned with firm goals?</a:t>
            </a:r>
          </a:p>
          <a:p>
            <a:pPr lvl="1"/>
            <a:r>
              <a:rPr lang="en-US" dirty="0" smtClean="0"/>
              <a:t>Xerox and Xerox PARC</a:t>
            </a:r>
          </a:p>
          <a:p>
            <a:r>
              <a:rPr lang="en-US" dirty="0" smtClean="0"/>
              <a:t>Is it self reinforcing?</a:t>
            </a:r>
          </a:p>
          <a:p>
            <a:pPr lvl="1"/>
            <a:r>
              <a:rPr lang="en-US" dirty="0" smtClean="0"/>
              <a:t>Supporting mechanisms set up to strengthen key aspects</a:t>
            </a:r>
          </a:p>
          <a:p>
            <a:r>
              <a:rPr lang="en-US" dirty="0" smtClean="0"/>
              <a:t>Is it robust?</a:t>
            </a:r>
          </a:p>
          <a:p>
            <a:pPr lvl="1"/>
            <a:r>
              <a:rPr lang="en-US" dirty="0" smtClean="0"/>
              <a:t>Fend off threats</a:t>
            </a:r>
          </a:p>
          <a:p>
            <a:pPr lvl="2"/>
            <a:r>
              <a:rPr lang="en-US" dirty="0" smtClean="0"/>
              <a:t>Imitation</a:t>
            </a:r>
          </a:p>
          <a:p>
            <a:pPr lvl="2"/>
            <a:r>
              <a:rPr lang="en-US" dirty="0" smtClean="0"/>
              <a:t>Hold up</a:t>
            </a:r>
          </a:p>
          <a:p>
            <a:pPr lvl="2"/>
            <a:r>
              <a:rPr lang="en-US" dirty="0" smtClean="0"/>
              <a:t>Slack</a:t>
            </a:r>
          </a:p>
          <a:p>
            <a:pPr lvl="2"/>
            <a:r>
              <a:rPr lang="en-US" dirty="0" smtClean="0"/>
              <a:t>Substitution</a:t>
            </a:r>
          </a:p>
          <a:p>
            <a:pPr lvl="2"/>
            <a:endParaRPr lang="en-US" dirty="0" smtClean="0"/>
          </a:p>
        </p:txBody>
      </p:sp>
    </p:spTree>
    <p:extLst>
      <p:ext uri="{BB962C8B-B14F-4D97-AF65-F5344CB8AC3E}">
        <p14:creationId xmlns:p14="http://schemas.microsoft.com/office/powerpoint/2010/main" val="1189613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Identify when a new  model may be </a:t>
            </a:r>
            <a:r>
              <a:rPr lang="en-CA" dirty="0" smtClean="0"/>
              <a:t>needed</a:t>
            </a:r>
            <a:r>
              <a:rPr lang="en-CA" dirty="0"/>
              <a:t/>
            </a:r>
            <a:br>
              <a:rPr lang="en-CA" dirty="0"/>
            </a:br>
            <a:endParaRPr lang="en-CA" dirty="0"/>
          </a:p>
        </p:txBody>
      </p:sp>
      <p:sp>
        <p:nvSpPr>
          <p:cNvPr id="3" name="Content Placeholder 2"/>
          <p:cNvSpPr>
            <a:spLocks noGrp="1"/>
          </p:cNvSpPr>
          <p:nvPr>
            <p:ph idx="1"/>
          </p:nvPr>
        </p:nvSpPr>
        <p:spPr>
          <a:xfrm>
            <a:off x="1149178" y="1857633"/>
            <a:ext cx="9601200" cy="3581400"/>
          </a:xfrm>
        </p:spPr>
        <p:txBody>
          <a:bodyPr>
            <a:normAutofit lnSpcReduction="10000"/>
          </a:bodyPr>
          <a:lstStyle/>
          <a:p>
            <a:pPr lvl="1"/>
            <a:r>
              <a:rPr lang="en-CA" dirty="0" smtClean="0"/>
              <a:t>The </a:t>
            </a:r>
            <a:r>
              <a:rPr lang="en-CA" dirty="0"/>
              <a:t>opportunity to </a:t>
            </a:r>
          </a:p>
          <a:p>
            <a:pPr lvl="2"/>
            <a:r>
              <a:rPr lang="en-CA" dirty="0"/>
              <a:t>Address the needs of large groups who find existing solutions too complicated or </a:t>
            </a:r>
            <a:r>
              <a:rPr lang="en-CA" dirty="0" smtClean="0"/>
              <a:t>expensive</a:t>
            </a:r>
          </a:p>
          <a:p>
            <a:pPr lvl="3"/>
            <a:r>
              <a:rPr lang="en-CA" dirty="0" smtClean="0"/>
              <a:t>E.g. Tata Nano</a:t>
            </a:r>
            <a:endParaRPr lang="en-CA" dirty="0"/>
          </a:p>
          <a:p>
            <a:pPr lvl="2"/>
            <a:endParaRPr lang="en-CA" dirty="0" smtClean="0"/>
          </a:p>
          <a:p>
            <a:pPr lvl="2"/>
            <a:r>
              <a:rPr lang="en-CA" dirty="0" smtClean="0"/>
              <a:t>Capitalize </a:t>
            </a:r>
            <a:r>
              <a:rPr lang="en-CA" dirty="0"/>
              <a:t>on a new technology </a:t>
            </a:r>
            <a:r>
              <a:rPr lang="en-CA" dirty="0" smtClean="0"/>
              <a:t>by wrapping a new business model around it or </a:t>
            </a:r>
            <a:r>
              <a:rPr lang="en-CA" dirty="0"/>
              <a:t>use existing technology in a new market </a:t>
            </a:r>
            <a:endParaRPr lang="en-CA" dirty="0" smtClean="0"/>
          </a:p>
          <a:p>
            <a:pPr lvl="3"/>
            <a:r>
              <a:rPr lang="en-CA" dirty="0" smtClean="0"/>
              <a:t>Mp3/apple </a:t>
            </a:r>
            <a:r>
              <a:rPr lang="en-CA" dirty="0" err="1" smtClean="0"/>
              <a:t>ipod</a:t>
            </a:r>
            <a:r>
              <a:rPr lang="en-CA" dirty="0" smtClean="0"/>
              <a:t> and transferring military/space tech to commercial space</a:t>
            </a:r>
            <a:endParaRPr lang="en-CA" dirty="0"/>
          </a:p>
          <a:p>
            <a:pPr lvl="2"/>
            <a:endParaRPr lang="en-CA" dirty="0" smtClean="0"/>
          </a:p>
          <a:p>
            <a:pPr lvl="2"/>
            <a:r>
              <a:rPr lang="en-CA" dirty="0" smtClean="0"/>
              <a:t>Bring </a:t>
            </a:r>
            <a:r>
              <a:rPr lang="en-CA" dirty="0"/>
              <a:t>a job-to-done focus where one doesn’t </a:t>
            </a:r>
            <a:r>
              <a:rPr lang="en-CA" dirty="0" smtClean="0"/>
              <a:t>exist</a:t>
            </a:r>
          </a:p>
          <a:p>
            <a:pPr lvl="3"/>
            <a:r>
              <a:rPr lang="en-CA" dirty="0" smtClean="0"/>
              <a:t>FedEx</a:t>
            </a:r>
            <a:endParaRPr lang="en-CA" dirty="0"/>
          </a:p>
        </p:txBody>
      </p:sp>
    </p:spTree>
    <p:extLst>
      <p:ext uri="{BB962C8B-B14F-4D97-AF65-F5344CB8AC3E}">
        <p14:creationId xmlns:p14="http://schemas.microsoft.com/office/powerpoint/2010/main" val="42149938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Identify when a new  model may be needed</a:t>
            </a:r>
          </a:p>
        </p:txBody>
      </p:sp>
      <p:sp>
        <p:nvSpPr>
          <p:cNvPr id="3" name="Content Placeholder 2"/>
          <p:cNvSpPr>
            <a:spLocks noGrp="1"/>
          </p:cNvSpPr>
          <p:nvPr>
            <p:ph idx="1"/>
          </p:nvPr>
        </p:nvSpPr>
        <p:spPr/>
        <p:txBody>
          <a:bodyPr/>
          <a:lstStyle/>
          <a:p>
            <a:pPr marL="530352" lvl="1" indent="0">
              <a:buNone/>
            </a:pPr>
            <a:r>
              <a:rPr lang="en-CA" dirty="0"/>
              <a:t>The need to </a:t>
            </a:r>
          </a:p>
          <a:p>
            <a:pPr lvl="2"/>
            <a:r>
              <a:rPr lang="en-CA" dirty="0"/>
              <a:t>Fend off low end </a:t>
            </a:r>
            <a:r>
              <a:rPr lang="en-CA" dirty="0" smtClean="0"/>
              <a:t>disruptors</a:t>
            </a:r>
          </a:p>
          <a:p>
            <a:pPr lvl="3"/>
            <a:r>
              <a:rPr lang="en-CA" dirty="0" smtClean="0"/>
              <a:t>Success of the </a:t>
            </a:r>
            <a:r>
              <a:rPr lang="en-CA" dirty="0"/>
              <a:t>N</a:t>
            </a:r>
            <a:r>
              <a:rPr lang="en-CA" dirty="0" smtClean="0"/>
              <a:t>ano will force changes in other business models </a:t>
            </a:r>
            <a:endParaRPr lang="en-CA" dirty="0"/>
          </a:p>
          <a:p>
            <a:pPr lvl="2"/>
            <a:endParaRPr lang="en-CA" dirty="0" smtClean="0"/>
          </a:p>
          <a:p>
            <a:pPr lvl="2"/>
            <a:r>
              <a:rPr lang="en-CA" dirty="0" smtClean="0"/>
              <a:t>Respond </a:t>
            </a:r>
            <a:r>
              <a:rPr lang="en-CA" dirty="0"/>
              <a:t>to shifts in </a:t>
            </a:r>
            <a:r>
              <a:rPr lang="en-CA" dirty="0" smtClean="0"/>
              <a:t>competition</a:t>
            </a:r>
          </a:p>
          <a:p>
            <a:pPr lvl="3"/>
            <a:r>
              <a:rPr lang="en-CA" dirty="0" smtClean="0"/>
              <a:t>As core aspects of business models keep getting copied, it is important to keep the model agile </a:t>
            </a:r>
            <a:endParaRPr lang="en-CA" dirty="0"/>
          </a:p>
          <a:p>
            <a:endParaRPr lang="en-CA" dirty="0"/>
          </a:p>
        </p:txBody>
      </p:sp>
    </p:spTree>
    <p:extLst>
      <p:ext uri="{BB962C8B-B14F-4D97-AF65-F5344CB8AC3E}">
        <p14:creationId xmlns:p14="http://schemas.microsoft.com/office/powerpoint/2010/main" val="966041417"/>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Crop</Template>
  <TotalTime>346</TotalTime>
  <Words>650</Words>
  <Application>Microsoft Office PowerPoint</Application>
  <PresentationFormat>Widescreen</PresentationFormat>
  <Paragraphs>91</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Franklin Gothic Book</vt:lpstr>
      <vt:lpstr>Crop</vt:lpstr>
      <vt:lpstr>Business Models </vt:lpstr>
      <vt:lpstr>Case Analysis </vt:lpstr>
      <vt:lpstr>Business Model</vt:lpstr>
      <vt:lpstr>PowerPoint Presentation</vt:lpstr>
      <vt:lpstr>A successful business model has the following traits</vt:lpstr>
      <vt:lpstr>Designing a Business Model </vt:lpstr>
      <vt:lpstr>Enduring Business Models </vt:lpstr>
      <vt:lpstr>Identify when a new  model may be needed </vt:lpstr>
      <vt:lpstr>Identify when a new  model may be needed</vt:lpstr>
      <vt:lpstr>Business models and business environment</vt:lpstr>
      <vt:lpstr>PowerPoint Presentation</vt:lpstr>
      <vt:lpstr>Business Models and strategy </vt:lpstr>
      <vt:lpstr>Innovating Business models </vt:lpstr>
      <vt:lpstr>PowerPoint Presentation</vt:lpstr>
      <vt:lpstr>Take away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Models </dc:title>
  <dc:creator>Rajshree Prakash</dc:creator>
  <cp:lastModifiedBy>Rajshree Prakash</cp:lastModifiedBy>
  <cp:revision>52</cp:revision>
  <dcterms:created xsi:type="dcterms:W3CDTF">2016-02-02T20:28:26Z</dcterms:created>
  <dcterms:modified xsi:type="dcterms:W3CDTF">2016-02-09T19:41:09Z</dcterms:modified>
</cp:coreProperties>
</file>