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697" r:id="rId2"/>
    <p:sldMasterId id="2147483698" r:id="rId3"/>
    <p:sldMasterId id="2147483699" r:id="rId4"/>
    <p:sldMasterId id="2147483700" r:id="rId5"/>
  </p:sldMasterIdLst>
  <p:notesMasterIdLst>
    <p:notesMasterId r:id="rId6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74" r:id="rId25"/>
    <p:sldId id="276" r:id="rId26"/>
    <p:sldId id="277" r:id="rId27"/>
    <p:sldId id="278" r:id="rId28"/>
    <p:sldId id="279" r:id="rId29"/>
    <p:sldId id="280" r:id="rId30"/>
    <p:sldId id="281" r:id="rId31"/>
    <p:sldId id="283" r:id="rId32"/>
    <p:sldId id="284" r:id="rId33"/>
    <p:sldId id="282" r:id="rId34"/>
    <p:sldId id="285" r:id="rId35"/>
    <p:sldId id="286" r:id="rId36"/>
    <p:sldId id="287" r:id="rId37"/>
    <p:sldId id="288" r:id="rId38"/>
    <p:sldId id="289" r:id="rId39"/>
    <p:sldId id="322"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9" r:id="rId57"/>
    <p:sldId id="320" r:id="rId58"/>
    <p:sldId id="321" r:id="rId59"/>
    <p:sldId id="307" r:id="rId60"/>
    <p:sldId id="310" r:id="rId61"/>
    <p:sldId id="311" r:id="rId62"/>
    <p:sldId id="312" r:id="rId63"/>
    <p:sldId id="313" r:id="rId64"/>
    <p:sldId id="314" r:id="rId65"/>
    <p:sldId id="315" r:id="rId66"/>
    <p:sldId id="316" r:id="rId67"/>
    <p:sldId id="318" r:id="rId6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BF8B76C-C8E3-44EE-B000-052C01904257}">
  <a:tblStyle styleId="{9BF8B76C-C8E3-44EE-B000-052C01904257}" styleName="Table_0">
    <a:wholeTb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25400" cap="flat" cmpd="sng">
              <a:solidFill>
                <a:srgbClr val="4F4F4F"/>
              </a:solidFill>
              <a:prstDash val="dashDot"/>
              <a:round/>
              <a:headEnd type="none" w="med" len="med"/>
              <a:tailEnd type="none" w="med" len="med"/>
            </a:ln>
          </a:top>
          <a:bottom>
            <a:ln w="25400" cap="flat" cmpd="sng">
              <a:solidFill>
                <a:srgbClr val="4F4F4F"/>
              </a:solidFill>
              <a:prstDash val="dashDot"/>
              <a:round/>
              <a:headEnd type="none" w="med" len="med"/>
              <a:tailEnd type="none" w="med" len="med"/>
            </a:ln>
          </a:bottom>
          <a:insideH>
            <a:ln w="25400" cap="flat" cmpd="sng">
              <a:solidFill>
                <a:srgbClr val="4F4F4F"/>
              </a:solidFill>
              <a:prstDash val="dashDot"/>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2H>
      <a:tcTxStyle b="off" i="off"/>
      <a:tcStyle>
        <a:tcBdr/>
        <a:fill>
          <a:solidFill>
            <a:srgbClr val="6D6D6D">
              <a:alpha val="24710"/>
            </a:srgbClr>
          </a:solidFill>
        </a:fill>
      </a:tcStyle>
    </a:band2H>
    <a:firstCo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808080">
              <a:alpha val="31760"/>
            </a:srgbClr>
          </a:solidFill>
        </a:fill>
      </a:tcStyle>
    </a:firstCol>
    <a:la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38100" cap="flat" cmpd="sng">
              <a:solidFill>
                <a:srgbClr val="000000"/>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941B00">
              <a:alpha val="80000"/>
            </a:srgbClr>
          </a:solidFill>
        </a:fill>
      </a:tcStyle>
    </a:lastRow>
    <a:fir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381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CD2600">
              <a:alpha val="80000"/>
            </a:srgbClr>
          </a:solidFill>
        </a:fill>
      </a:tcStyle>
    </a:firstRow>
  </a:tblStyle>
  <a:tblStyle styleId="{EEB7A788-B8F8-4ADE-9471-9B05E1AB0E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AEFF3"/>
          </a:solidFill>
        </a:fill>
      </a:tcStyle>
    </a:wholeTbl>
    <a:band1H>
      <a:tcStyle>
        <a:tcBdr/>
        <a:fill>
          <a:solidFill>
            <a:srgbClr val="D0DDE4"/>
          </a:solidFill>
        </a:fill>
      </a:tcStyle>
    </a:band1H>
    <a:band1V>
      <a:tcStyle>
        <a:tcBdr/>
        <a:fill>
          <a:solidFill>
            <a:srgbClr val="D0DDE4"/>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AC43AE69-81D0-4E8A-AAE2-59D7631E26B9}"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6B9BD6BF-B782-435D-84D0-BC46D316DDF3}" styleName="Table_3">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7AA8AE0-3DC3-4E0D-9AC1-E0A1B8D88EFB}" styleName="Table_4">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DEF5088E-5407-48AF-96B1-967065B4B21C}" styleName="Table_5">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48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notesMaster" Target="notesMasters/notesMaster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616152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 sz="1000">
                <a:solidFill>
                  <a:schemeClr val="dk1"/>
                </a:solidFill>
              </a:rPr>
              <a:t>As economies mature and people already possess most of the tangible consumer products that they want they start to desire intangible products such as experiences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Add a couple more CSR initiatives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88" name="Shape 48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95" name="Shape 4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22" name="Shape 5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43" name="Shape 5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78" name="Shape 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85" name="Shape 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rtl="0">
              <a:spcBef>
                <a:spcPts val="0"/>
              </a:spcBef>
              <a:buNone/>
            </a:pPr>
            <a:r>
              <a:rPr lang="en"/>
              <a:t>sub brand- time consuming,</a:t>
            </a:r>
          </a:p>
          <a:p>
            <a:pPr>
              <a:spcBef>
                <a:spcPts val="0"/>
              </a:spcBef>
              <a:buNone/>
            </a:pPr>
            <a:r>
              <a:rPr lang="en"/>
              <a:t>Ease of implementation</a:t>
            </a:r>
          </a:p>
        </p:txBody>
      </p:sp>
      <p:sp>
        <p:nvSpPr>
          <p:cNvPr id="644" name="Shape 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1" name="Shape 6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3" name="Shape 6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212"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0" name="Shape 7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4" name="Shape 7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0" name="Shape 7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6" name="Shape 7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9" name="Shape 7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7" name="Shape 7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45" name="Shape 74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65" name="Shape 76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73" name="Shape 77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80" name="Shape 78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86" name="Shape 78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92" name="Shape 79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Shape 8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9" name="Shape 8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algn="just" rtl="0">
              <a:lnSpc>
                <a:spcPct val="115000"/>
              </a:lnSpc>
              <a:spcBef>
                <a:spcPts val="0"/>
              </a:spcBef>
              <a:buClr>
                <a:schemeClr val="dk1"/>
              </a:buClr>
              <a:buSzPct val="78571"/>
              <a:buFont typeface="Arial"/>
              <a:buNone/>
            </a:pPr>
            <a:r>
              <a:rPr lang="en"/>
              <a:t>Focus on US Market- currently the largest</a:t>
            </a:r>
          </a:p>
          <a:p>
            <a:pPr lvl="0" algn="just" rtl="0">
              <a:lnSpc>
                <a:spcPct val="115000"/>
              </a:lnSpc>
              <a:spcBef>
                <a:spcPts val="0"/>
              </a:spcBef>
              <a:buClr>
                <a:schemeClr val="dk1"/>
              </a:buClr>
              <a:buSzPct val="78571"/>
              <a:buFont typeface="Arial"/>
              <a:buNone/>
            </a:pPr>
            <a:r>
              <a:rPr lang="en"/>
              <a:t>Survey goal- The Outdoor Foundation's annual Outdoor Recreation Participation Report helps the outdoor industry, public agencies and community organizations better understand the trends in outdoor recreation participation, enabling groups to address America's inactivity crisis and the disconnect between children and the outdoors.</a:t>
            </a:r>
          </a:p>
          <a:p>
            <a:pPr lvl="0" algn="just" rtl="0">
              <a:lnSpc>
                <a:spcPct val="115000"/>
              </a:lnSpc>
              <a:spcBef>
                <a:spcPts val="0"/>
              </a:spcBef>
              <a:buClr>
                <a:schemeClr val="dk1"/>
              </a:buClr>
              <a:buSzPct val="78571"/>
              <a:buFont typeface="Arial"/>
              <a:buNone/>
            </a:pPr>
            <a:r>
              <a:rPr lang="en"/>
              <a:t>Note: A participant in outdoor recreation is defined as an individual who took part in one or more of 40 outdoor activities at least once during 2009.(From backpacking in a National Park to snowboarding at a mountain resort)</a:t>
            </a:r>
          </a:p>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5" name="Shape 65"/>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1"/>
          </p:nvPr>
        </p:nvSpPr>
        <p:spPr>
          <a:xfrm>
            <a:off x="3575050" y="273050"/>
            <a:ext cx="5111699" cy="585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a:spLocks noGrp="1"/>
          </p:cNvSpPr>
          <p:nvPr>
            <p:ph type="pic" idx="2"/>
          </p:nvPr>
        </p:nvSpPr>
        <p:spPr>
          <a:xfrm>
            <a:off x="1792288" y="612775"/>
            <a:ext cx="5486399" cy="4114800"/>
          </a:xfrm>
          <a:prstGeom prst="rect">
            <a:avLst/>
          </a:prstGeom>
          <a:noFill/>
          <a:ln>
            <a:noFill/>
          </a:ln>
        </p:spPr>
      </p:sp>
      <p:sp>
        <p:nvSpPr>
          <p:cNvPr id="88" name="Shape 88"/>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9" name="Shape 8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0" name="Shape 9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1" name="Shape 9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1"/>
          </p:nvPr>
        </p:nvSpPr>
        <p:spPr>
          <a:xfrm rot="5400000">
            <a:off x="2308949" y="-251550"/>
            <a:ext cx="4526100"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5" name="Shape 9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6" name="Shape 9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7" name="Shape 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0" name="Shape 100"/>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1" name="Shape 10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2" name="Shape 10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3" name="Shape 10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lt2"/>
              </a:buClr>
              <a:buNone/>
              <a:defRPr>
                <a:solidFill>
                  <a:schemeClr val="lt2"/>
                </a:solidFill>
              </a:defRPr>
            </a:lvl1pPr>
            <a:lvl2pPr algn="ctr" rtl="0">
              <a:spcBef>
                <a:spcPts val="0"/>
              </a:spcBef>
              <a:buClr>
                <a:schemeClr val="lt2"/>
              </a:buClr>
              <a:buSzPct val="100000"/>
              <a:buNone/>
              <a:defRPr sz="3000">
                <a:solidFill>
                  <a:schemeClr val="lt2"/>
                </a:solidFill>
              </a:defRPr>
            </a:lvl2pPr>
            <a:lvl3pPr algn="ctr" rtl="0">
              <a:spcBef>
                <a:spcPts val="0"/>
              </a:spcBef>
              <a:buClr>
                <a:schemeClr val="lt2"/>
              </a:buClr>
              <a:buSzPct val="100000"/>
              <a:buNone/>
              <a:defRPr sz="3000">
                <a:solidFill>
                  <a:schemeClr val="lt2"/>
                </a:solidFill>
              </a:defRPr>
            </a:lvl3pPr>
            <a:lvl4pPr algn="ctr" rtl="0">
              <a:spcBef>
                <a:spcPts val="0"/>
              </a:spcBef>
              <a:buClr>
                <a:schemeClr val="lt2"/>
              </a:buClr>
              <a:buSzPct val="100000"/>
              <a:buNone/>
              <a:defRPr sz="3000">
                <a:solidFill>
                  <a:schemeClr val="lt2"/>
                </a:solidFill>
              </a:defRPr>
            </a:lvl4pPr>
            <a:lvl5pPr algn="ctr" rtl="0">
              <a:spcBef>
                <a:spcPts val="0"/>
              </a:spcBef>
              <a:buClr>
                <a:schemeClr val="lt2"/>
              </a:buClr>
              <a:buSzPct val="100000"/>
              <a:buNone/>
              <a:defRPr sz="3000">
                <a:solidFill>
                  <a:schemeClr val="lt2"/>
                </a:solidFill>
              </a:defRPr>
            </a:lvl5pPr>
            <a:lvl6pPr algn="ctr" rtl="0">
              <a:spcBef>
                <a:spcPts val="0"/>
              </a:spcBef>
              <a:buClr>
                <a:schemeClr val="lt2"/>
              </a:buClr>
              <a:buSzPct val="100000"/>
              <a:buNone/>
              <a:defRPr sz="3000">
                <a:solidFill>
                  <a:schemeClr val="lt2"/>
                </a:solidFill>
              </a:defRPr>
            </a:lvl6pPr>
            <a:lvl7pPr algn="ctr" rtl="0">
              <a:spcBef>
                <a:spcPts val="0"/>
              </a:spcBef>
              <a:buClr>
                <a:schemeClr val="lt2"/>
              </a:buClr>
              <a:buSzPct val="100000"/>
              <a:buNone/>
              <a:defRPr sz="3000">
                <a:solidFill>
                  <a:schemeClr val="lt2"/>
                </a:solidFill>
              </a:defRPr>
            </a:lvl7pPr>
            <a:lvl8pPr algn="ctr" rtl="0">
              <a:spcBef>
                <a:spcPts val="0"/>
              </a:spcBef>
              <a:buClr>
                <a:schemeClr val="lt2"/>
              </a:buClr>
              <a:buSzPct val="100000"/>
              <a:buNone/>
              <a:defRPr sz="3000">
                <a:solidFill>
                  <a:schemeClr val="lt2"/>
                </a:solidFill>
              </a:defRPr>
            </a:lvl8pPr>
            <a:lvl9pPr algn="ctr" rtl="0">
              <a:spcBef>
                <a:spcPts val="0"/>
              </a:spcBef>
              <a:buClr>
                <a:schemeClr val="lt2"/>
              </a:buClr>
              <a:buSzPct val="100000"/>
              <a:buNone/>
              <a:defRPr sz="3000">
                <a:solidFill>
                  <a:schemeClr val="lt2"/>
                </a:solidFill>
              </a:defRPr>
            </a:lvl9pPr>
          </a:lstStyle>
          <a:p>
            <a:endParaRPr/>
          </a:p>
        </p:txBody>
      </p:sp>
      <p:sp>
        <p:nvSpPr>
          <p:cNvPr id="110" name="Shape 110"/>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111" name="Shape 1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 name="Shape 1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9" name="Shape 1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0" name="Shape 1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aption">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rtl="0">
              <a:spcBef>
                <a:spcPts val="0"/>
              </a:spcBef>
              <a:buSzPct val="100000"/>
              <a:buNone/>
              <a:defRPr sz="1800"/>
            </a:lvl1pPr>
          </a:lstStyle>
          <a:p>
            <a:endParaRPr/>
          </a:p>
        </p:txBody>
      </p:sp>
      <p:sp>
        <p:nvSpPr>
          <p:cNvPr id="126" name="Shape 1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5"/>
        <p:cNvGrpSpPr/>
        <p:nvPr/>
      </p:nvGrpSpPr>
      <p:grpSpPr>
        <a:xfrm>
          <a:off x="0" y="0"/>
          <a:ext cx="0" cy="0"/>
          <a:chOff x="0" y="0"/>
          <a:chExt cx="0" cy="0"/>
        </a:xfrm>
      </p:grpSpPr>
      <p:sp>
        <p:nvSpPr>
          <p:cNvPr id="136" name="Shape 136"/>
          <p:cNvSpPr/>
          <p:nvPr/>
        </p:nvSpPr>
        <p:spPr>
          <a:xfrm>
            <a:off x="0" y="0"/>
            <a:ext cx="9144000" cy="6858000"/>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b="0" i="0" u="none" strike="noStrike" cap="none" baseline="0">
              <a:solidFill>
                <a:schemeClr val="lt1"/>
              </a:solidFill>
              <a:latin typeface="Calibri"/>
              <a:ea typeface="Calibri"/>
              <a:cs typeface="Calibri"/>
              <a:sym typeface="Calibri"/>
            </a:endParaRPr>
          </a:p>
        </p:txBody>
      </p:sp>
      <p:sp>
        <p:nvSpPr>
          <p:cNvPr id="137" name="Shape 137"/>
          <p:cNvSpPr txBox="1">
            <a:spLocks noGrp="1"/>
          </p:cNvSpPr>
          <p:nvPr>
            <p:ph type="ctrTitle"/>
          </p:nvPr>
        </p:nvSpPr>
        <p:spPr>
          <a:xfrm>
            <a:off x="685800" y="1122362"/>
            <a:ext cx="7772400" cy="2387699"/>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lt1"/>
              </a:buClr>
              <a:buFont typeface="Impact"/>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8" name="Shape 138"/>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indent="0" algn="ctr" rtl="0">
              <a:lnSpc>
                <a:spcPct val="90000"/>
              </a:lnSpc>
              <a:spcBef>
                <a:spcPts val="750"/>
              </a:spcBef>
              <a:buClr>
                <a:schemeClr val="lt1"/>
              </a:buClr>
              <a:buFont typeface="Arial"/>
              <a:buNone/>
              <a:defRPr/>
            </a:lvl1pPr>
            <a:lvl2pPr marL="342900" marR="0" indent="0" algn="ctr" rtl="0">
              <a:lnSpc>
                <a:spcPct val="90000"/>
              </a:lnSpc>
              <a:spcBef>
                <a:spcPts val="375"/>
              </a:spcBef>
              <a:buClr>
                <a:schemeClr val="dk1"/>
              </a:buClr>
              <a:buFont typeface="Arial"/>
              <a:buNone/>
              <a:defRPr/>
            </a:lvl2pPr>
            <a:lvl3pPr marL="685800" marR="0" indent="0" algn="ctr" rtl="0">
              <a:lnSpc>
                <a:spcPct val="90000"/>
              </a:lnSpc>
              <a:spcBef>
                <a:spcPts val="375"/>
              </a:spcBef>
              <a:buClr>
                <a:schemeClr val="dk1"/>
              </a:buClr>
              <a:buFont typeface="Arial"/>
              <a:buNone/>
              <a:defRPr/>
            </a:lvl3pPr>
            <a:lvl4pPr marL="1028700" marR="0" indent="0" algn="ctr" rtl="0">
              <a:lnSpc>
                <a:spcPct val="90000"/>
              </a:lnSpc>
              <a:spcBef>
                <a:spcPts val="375"/>
              </a:spcBef>
              <a:buClr>
                <a:schemeClr val="dk1"/>
              </a:buClr>
              <a:buFont typeface="Arial"/>
              <a:buNone/>
              <a:defRPr/>
            </a:lvl4pPr>
            <a:lvl5pPr marL="1371600" marR="0" indent="0" algn="ctr" rtl="0">
              <a:lnSpc>
                <a:spcPct val="90000"/>
              </a:lnSpc>
              <a:spcBef>
                <a:spcPts val="375"/>
              </a:spcBef>
              <a:buClr>
                <a:schemeClr val="dk1"/>
              </a:buClr>
              <a:buFont typeface="Arial"/>
              <a:buNone/>
              <a:defRPr/>
            </a:lvl5pPr>
            <a:lvl6pPr marL="1714500" marR="0" indent="0" algn="ctr" rtl="0">
              <a:lnSpc>
                <a:spcPct val="90000"/>
              </a:lnSpc>
              <a:spcBef>
                <a:spcPts val="375"/>
              </a:spcBef>
              <a:buClr>
                <a:schemeClr val="dk1"/>
              </a:buClr>
              <a:buFont typeface="Arial"/>
              <a:buNone/>
              <a:defRPr/>
            </a:lvl6pPr>
            <a:lvl7pPr marL="2057400" marR="0" indent="0" algn="ctr" rtl="0">
              <a:lnSpc>
                <a:spcPct val="90000"/>
              </a:lnSpc>
              <a:spcBef>
                <a:spcPts val="375"/>
              </a:spcBef>
              <a:buClr>
                <a:schemeClr val="dk1"/>
              </a:buClr>
              <a:buFont typeface="Arial"/>
              <a:buNone/>
              <a:defRPr/>
            </a:lvl7pPr>
            <a:lvl8pPr marL="2400300" marR="0" indent="0" algn="ctr" rtl="0">
              <a:lnSpc>
                <a:spcPct val="90000"/>
              </a:lnSpc>
              <a:spcBef>
                <a:spcPts val="375"/>
              </a:spcBef>
              <a:buClr>
                <a:schemeClr val="dk1"/>
              </a:buClr>
              <a:buFont typeface="Arial"/>
              <a:buNone/>
              <a:defRPr/>
            </a:lvl8pPr>
            <a:lvl9pPr marL="2743200" marR="0" indent="0" algn="ctr" rtl="0">
              <a:lnSpc>
                <a:spcPct val="90000"/>
              </a:lnSpc>
              <a:spcBef>
                <a:spcPts val="375"/>
              </a:spcBef>
              <a:buClr>
                <a:schemeClr val="dk1"/>
              </a:buClr>
              <a:buFont typeface="Arial"/>
              <a:buNone/>
              <a:defRPr/>
            </a:lvl9pPr>
          </a:lstStyle>
          <a:p>
            <a:endParaRPr/>
          </a:p>
        </p:txBody>
      </p:sp>
      <p:sp>
        <p:nvSpPr>
          <p:cNvPr id="139" name="Shape 13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0" name="Shape 14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1" name="Shape 141"/>
          <p:cNvSpPr txBox="1">
            <a:spLocks noGrp="1"/>
          </p:cNvSpPr>
          <p:nvPr>
            <p:ph type="sldNum" idx="12"/>
          </p:nvPr>
        </p:nvSpPr>
        <p:spPr>
          <a:xfrm>
            <a:off x="7086600" y="6538914"/>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bg>
      <p:bgPr>
        <a:solidFill>
          <a:srgbClr val="000000"/>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158523"/>
            <a:ext cx="9144000" cy="842999"/>
          </a:xfrm>
          <a:prstGeom prst="rect">
            <a:avLst/>
          </a:prstGeom>
          <a:solidFill>
            <a:schemeClr val="dk1"/>
          </a:solidFill>
          <a:ln>
            <a:noFill/>
          </a:ln>
        </p:spPr>
        <p:txBody>
          <a:bodyPr lIns="91425" tIns="91425" rIns="91425" bIns="91425" anchor="ctr" anchorCtr="0"/>
          <a:lstStyle>
            <a:lvl1pPr rtl="0">
              <a:spcBef>
                <a:spcPts val="0"/>
              </a:spcBef>
              <a:buClr>
                <a:srgbClr val="FFFFFF"/>
              </a:buClr>
              <a:buSzPct val="100000"/>
              <a:buFont typeface="Impact"/>
              <a:defRPr sz="2600">
                <a:solidFill>
                  <a:srgbClr val="FFFFFF"/>
                </a:solidFill>
                <a:latin typeface="Impact"/>
                <a:ea typeface="Impact"/>
                <a:cs typeface="Impact"/>
                <a:sym typeface="Impac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txBox="1">
            <a:spLocks noGrp="1"/>
          </p:cNvSpPr>
          <p:nvPr>
            <p:ph type="sldNum" idx="12"/>
          </p:nvPr>
        </p:nvSpPr>
        <p:spPr>
          <a:xfrm>
            <a:off x="7086600" y="6546441"/>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
        <p:nvSpPr>
          <p:cNvPr id="145" name="Shape 145"/>
          <p:cNvSpPr txBox="1"/>
          <p:nvPr/>
        </p:nvSpPr>
        <p:spPr>
          <a:xfrm>
            <a:off x="0" y="0"/>
            <a:ext cx="9144000" cy="89099"/>
          </a:xfrm>
          <a:prstGeom prst="rect">
            <a:avLst/>
          </a:prstGeom>
          <a:solidFill>
            <a:schemeClr val="dk1"/>
          </a:solidFill>
          <a:ln>
            <a:noFill/>
          </a:ln>
        </p:spPr>
        <p:txBody>
          <a:bodyPr lIns="91425" tIns="45700" rIns="91425" bIns="45700" anchor="ctr" anchorCtr="0">
            <a:noAutofit/>
          </a:bodyPr>
          <a:lstStyle/>
          <a:p>
            <a:pPr marL="0" marR="0" lvl="0" indent="0" algn="l" rtl="0">
              <a:lnSpc>
                <a:spcPct val="75000"/>
              </a:lnSpc>
              <a:spcBef>
                <a:spcPts val="0"/>
              </a:spcBef>
              <a:buClr>
                <a:schemeClr val="lt1"/>
              </a:buClr>
              <a:buFont typeface="Impact"/>
              <a:buNone/>
            </a:pPr>
            <a:endParaRPr sz="650" b="0" i="0" u="none" strike="noStrike" cap="none" baseline="0">
              <a:solidFill>
                <a:schemeClr val="lt1"/>
              </a:solidFill>
              <a:latin typeface="Impact"/>
              <a:ea typeface="Impact"/>
              <a:cs typeface="Impact"/>
              <a:sym typeface="Impact"/>
            </a:endParaRPr>
          </a:p>
        </p:txBody>
      </p:sp>
      <p:sp>
        <p:nvSpPr>
          <p:cNvPr id="146" name="Shape 146"/>
          <p:cNvSpPr txBox="1">
            <a:spLocks noGrp="1"/>
          </p:cNvSpPr>
          <p:nvPr>
            <p:ph type="body" idx="1"/>
          </p:nvPr>
        </p:nvSpPr>
        <p:spPr>
          <a:xfrm>
            <a:off x="90030" y="1051965"/>
            <a:ext cx="9053999" cy="5018100"/>
          </a:xfrm>
          <a:prstGeom prst="rect">
            <a:avLst/>
          </a:prstGeom>
          <a:noFill/>
          <a:ln>
            <a:noFill/>
          </a:ln>
        </p:spPr>
        <p:txBody>
          <a:bodyPr lIns="91425" tIns="91425" rIns="91425" bIns="91425" anchor="t" anchorCtr="0"/>
          <a:lstStyle>
            <a:lvl1pPr rtl="0">
              <a:spcBef>
                <a:spcPts val="0"/>
              </a:spcBef>
              <a:buClr>
                <a:srgbClr val="FFFFFF"/>
              </a:buClr>
              <a:defRPr>
                <a:solidFill>
                  <a:srgbClr val="FFFFFF"/>
                </a:solidFill>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23888" y="1709741"/>
            <a:ext cx="7886700" cy="28527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9" name="Shape 149"/>
          <p:cNvSpPr txBox="1">
            <a:spLocks noGrp="1"/>
          </p:cNvSpPr>
          <p:nvPr>
            <p:ph type="body" idx="1"/>
          </p:nvPr>
        </p:nvSpPr>
        <p:spPr>
          <a:xfrm>
            <a:off x="623888" y="4589467"/>
            <a:ext cx="7886700" cy="1500300"/>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342900" indent="0" rtl="0">
              <a:spcBef>
                <a:spcPts val="0"/>
              </a:spcBef>
              <a:buClr>
                <a:srgbClr val="888888"/>
              </a:buClr>
              <a:buFont typeface="Calibri"/>
              <a:buNone/>
              <a:defRPr/>
            </a:lvl2pPr>
            <a:lvl3pPr marL="685800" indent="0" rtl="0">
              <a:spcBef>
                <a:spcPts val="0"/>
              </a:spcBef>
              <a:buClr>
                <a:srgbClr val="888888"/>
              </a:buClr>
              <a:buFont typeface="Calibri"/>
              <a:buNone/>
              <a:defRPr/>
            </a:lvl3pPr>
            <a:lvl4pPr marL="1028700" indent="0" rtl="0">
              <a:spcBef>
                <a:spcPts val="0"/>
              </a:spcBef>
              <a:buClr>
                <a:srgbClr val="888888"/>
              </a:buClr>
              <a:buFont typeface="Calibri"/>
              <a:buNone/>
              <a:defRPr/>
            </a:lvl4pPr>
            <a:lvl5pPr marL="1371600" indent="0" rtl="0">
              <a:spcBef>
                <a:spcPts val="0"/>
              </a:spcBef>
              <a:buClr>
                <a:srgbClr val="888888"/>
              </a:buClr>
              <a:buFont typeface="Calibri"/>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150" name="Shape 150"/>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1" name="Shape 151"/>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2" name="Shape 152"/>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5" name="Shape 155"/>
          <p:cNvSpPr txBox="1">
            <a:spLocks noGrp="1"/>
          </p:cNvSpPr>
          <p:nvPr>
            <p:ph type="body" idx="1"/>
          </p:nvPr>
        </p:nvSpPr>
        <p:spPr>
          <a:xfrm>
            <a:off x="6286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6" name="Shape 156"/>
          <p:cNvSpPr txBox="1">
            <a:spLocks noGrp="1"/>
          </p:cNvSpPr>
          <p:nvPr>
            <p:ph type="body" idx="2"/>
          </p:nvPr>
        </p:nvSpPr>
        <p:spPr>
          <a:xfrm>
            <a:off x="46291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7" name="Shape 157"/>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8" name="Shape 158"/>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9" name="Shape 159"/>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2984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2" name="Shape 162"/>
          <p:cNvSpPr txBox="1">
            <a:spLocks noGrp="1"/>
          </p:cNvSpPr>
          <p:nvPr>
            <p:ph type="body" idx="1"/>
          </p:nvPr>
        </p:nvSpPr>
        <p:spPr>
          <a:xfrm>
            <a:off x="629841" y="1681163"/>
            <a:ext cx="38681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3" name="Shape 163"/>
          <p:cNvSpPr txBox="1">
            <a:spLocks noGrp="1"/>
          </p:cNvSpPr>
          <p:nvPr>
            <p:ph type="body" idx="2"/>
          </p:nvPr>
        </p:nvSpPr>
        <p:spPr>
          <a:xfrm>
            <a:off x="629841" y="2505075"/>
            <a:ext cx="38681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4" name="Shape 164"/>
          <p:cNvSpPr txBox="1">
            <a:spLocks noGrp="1"/>
          </p:cNvSpPr>
          <p:nvPr>
            <p:ph type="body" idx="3"/>
          </p:nvPr>
        </p:nvSpPr>
        <p:spPr>
          <a:xfrm>
            <a:off x="4629151" y="1681163"/>
            <a:ext cx="38873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5" name="Shape 165"/>
          <p:cNvSpPr txBox="1">
            <a:spLocks noGrp="1"/>
          </p:cNvSpPr>
          <p:nvPr>
            <p:ph type="body" idx="4"/>
          </p:nvPr>
        </p:nvSpPr>
        <p:spPr>
          <a:xfrm>
            <a:off x="4629151" y="2505075"/>
            <a:ext cx="38873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6" name="Shape 166"/>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7" name="Shape 167"/>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8" name="Shape 168"/>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4"/>
        <p:cNvGrpSpPr/>
        <p:nvPr/>
      </p:nvGrpSpPr>
      <p:grpSpPr>
        <a:xfrm>
          <a:off x="0" y="0"/>
          <a:ext cx="0" cy="0"/>
          <a:chOff x="0" y="0"/>
          <a:chExt cx="0" cy="0"/>
        </a:xfrm>
      </p:grpSpPr>
      <p:sp>
        <p:nvSpPr>
          <p:cNvPr id="175" name="Shape 17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6" name="Shape 17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7" name="Shape 17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0" name="Shape 180"/>
          <p:cNvSpPr txBox="1">
            <a:spLocks noGrp="1"/>
          </p:cNvSpPr>
          <p:nvPr>
            <p:ph type="body" idx="1"/>
          </p:nvPr>
        </p:nvSpPr>
        <p:spPr>
          <a:xfrm>
            <a:off x="3887391" y="987429"/>
            <a:ext cx="4628999" cy="48735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2" name="Shape 18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3" name="Shape 18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4" name="Shape 18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7" name="Shape 187"/>
          <p:cNvSpPr>
            <a:spLocks noGrp="1"/>
          </p:cNvSpPr>
          <p:nvPr>
            <p:ph type="pic" idx="2"/>
          </p:nvPr>
        </p:nvSpPr>
        <p:spPr>
          <a:xfrm>
            <a:off x="3887391" y="987429"/>
            <a:ext cx="4628999" cy="4873500"/>
          </a:xfrm>
          <a:prstGeom prst="rect">
            <a:avLst/>
          </a:prstGeom>
          <a:noFill/>
          <a:ln>
            <a:noFill/>
          </a:ln>
        </p:spPr>
      </p:sp>
      <p:sp>
        <p:nvSpPr>
          <p:cNvPr id="188" name="Shape 188"/>
          <p:cNvSpPr txBox="1">
            <a:spLocks noGrp="1"/>
          </p:cNvSpPr>
          <p:nvPr>
            <p:ph type="body" idx="1"/>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9" name="Shape 18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0" name="Shape 19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1" name="Shape 191"/>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4" name="Shape 194"/>
          <p:cNvSpPr txBox="1">
            <a:spLocks noGrp="1"/>
          </p:cNvSpPr>
          <p:nvPr>
            <p:ph type="body" idx="1"/>
          </p:nvPr>
        </p:nvSpPr>
        <p:spPr>
          <a:xfrm rot="5400000">
            <a:off x="2396399" y="57874"/>
            <a:ext cx="4351199" cy="7886700"/>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95" name="Shape 19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6" name="Shape 19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7" name="Shape 19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rot="5400000">
            <a:off x="4623601" y="2285274"/>
            <a:ext cx="5811899" cy="197159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0" name="Shape 200"/>
          <p:cNvSpPr txBox="1">
            <a:spLocks noGrp="1"/>
          </p:cNvSpPr>
          <p:nvPr>
            <p:ph type="body" idx="1"/>
          </p:nvPr>
        </p:nvSpPr>
        <p:spPr>
          <a:xfrm rot="5400000">
            <a:off x="623026" y="370675"/>
            <a:ext cx="5811899" cy="58007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201" name="Shape 201"/>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2" name="Shape 202"/>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3" name="Shape 203"/>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24200" y="154875"/>
            <a:ext cx="5562600" cy="777899"/>
          </a:xfrm>
          <a:prstGeom prst="rect">
            <a:avLst/>
          </a:prstGeom>
          <a:noFill/>
          <a:ln>
            <a:noFill/>
          </a:ln>
        </p:spPr>
        <p:txBody>
          <a:bodyPr lIns="91425" tIns="91425" rIns="91425" bIns="91425" anchor="ctr" anchorCtr="0"/>
          <a:lstStyle>
            <a:lvl1pPr algn="l" rtl="0">
              <a:spcBef>
                <a:spcPts val="0"/>
              </a:spcBef>
              <a:buClr>
                <a:schemeClr val="dk1"/>
              </a:buClr>
              <a:buSzPct val="100000"/>
              <a:buFont typeface="Calibri"/>
              <a:buNone/>
              <a:defRPr sz="2400" b="1"/>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43" name="Shape 4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lnSpc>
                <a:spcPct val="150000"/>
              </a:lnSpc>
              <a:spcBef>
                <a:spcPts val="640"/>
              </a:spcBef>
              <a:buClr>
                <a:schemeClr val="dk1"/>
              </a:buClr>
              <a:buSzPct val="100000"/>
              <a:buFont typeface="Arial"/>
              <a:buChar char="•"/>
              <a:defRPr sz="2000" b="1"/>
            </a:lvl1pPr>
            <a:lvl2pPr marL="742950" indent="-107950" algn="l" rtl="0">
              <a:lnSpc>
                <a:spcPct val="150000"/>
              </a:lnSpc>
              <a:spcBef>
                <a:spcPts val="560"/>
              </a:spcBef>
              <a:buClr>
                <a:schemeClr val="dk1"/>
              </a:buClr>
              <a:buSzPct val="100000"/>
              <a:buFont typeface="Arial"/>
              <a:buChar char="–"/>
              <a:defRPr sz="1800"/>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44" name="Shape 4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extLst>
      <p:ext uri="{BB962C8B-B14F-4D97-AF65-F5344CB8AC3E}">
        <p14:creationId xmlns:p14="http://schemas.microsoft.com/office/powerpoint/2010/main" val="72020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9" name="Shape 209"/>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83976" y="3027164"/>
            <a:ext cx="3804000" cy="20985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12" name="Shape 212"/>
          <p:cNvSpPr txBox="1">
            <a:spLocks noGrp="1"/>
          </p:cNvSpPr>
          <p:nvPr>
            <p:ph type="body" idx="1"/>
          </p:nvPr>
        </p:nvSpPr>
        <p:spPr>
          <a:xfrm>
            <a:off x="383976" y="2411015"/>
            <a:ext cx="3804000" cy="624899"/>
          </a:xfrm>
          <a:prstGeom prst="rect">
            <a:avLst/>
          </a:prstGeom>
          <a:noFill/>
          <a:ln>
            <a:noFill/>
          </a:ln>
        </p:spPr>
        <p:txBody>
          <a:bodyPr lIns="64275" tIns="64275" rIns="64275" bIns="64275" anchor="ctr"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hoto - Horizontal Alt">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5" name="Shape 215"/>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 Top">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ullets">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464343" y="1062632"/>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mp; Subtitle">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64343" y="3018234"/>
            <a:ext cx="8215500" cy="1562700"/>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2" name="Shape 222"/>
          <p:cNvSpPr txBox="1">
            <a:spLocks noGrp="1"/>
          </p:cNvSpPr>
          <p:nvPr>
            <p:ph type="body" idx="1"/>
          </p:nvPr>
        </p:nvSpPr>
        <p:spPr>
          <a:xfrm>
            <a:off x="464343" y="2402085"/>
            <a:ext cx="8215500" cy="624899"/>
          </a:xfrm>
          <a:prstGeom prst="rect">
            <a:avLst/>
          </a:prstGeom>
          <a:noFill/>
          <a:ln>
            <a:noFill/>
          </a:ln>
        </p:spPr>
        <p:txBody>
          <a:bodyPr lIns="64275" tIns="64275" rIns="64275" bIns="64275" anchor="b"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64343" y="2643187"/>
            <a:ext cx="8215500" cy="1562700"/>
          </a:xfrm>
          <a:prstGeom prst="rect">
            <a:avLst/>
          </a:prstGeom>
          <a:noFill/>
          <a:ln>
            <a:noFill/>
          </a:ln>
        </p:spPr>
        <p:txBody>
          <a:bodyPr lIns="64275" tIns="64275" rIns="64275" bIns="6427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27" name="Shape 227"/>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64343" y="428625"/>
            <a:ext cx="3571800" cy="1303799"/>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30" name="Shape 230"/>
          <p:cNvSpPr txBox="1">
            <a:spLocks noGrp="1"/>
          </p:cNvSpPr>
          <p:nvPr>
            <p:ph type="body" idx="1"/>
          </p:nvPr>
        </p:nvSpPr>
        <p:spPr>
          <a:xfrm>
            <a:off x="464343" y="1982390"/>
            <a:ext cx="3571800" cy="4259400"/>
          </a:xfrm>
          <a:prstGeom prst="rect">
            <a:avLst/>
          </a:prstGeom>
          <a:noFill/>
          <a:ln>
            <a:noFill/>
          </a:ln>
        </p:spPr>
        <p:txBody>
          <a:bodyPr lIns="64275" tIns="64275" rIns="64275" bIns="64275" anchor="ctr" anchorCtr="0"/>
          <a:lstStyle>
            <a:lvl1pPr marL="279400" indent="-279400" rtl="0">
              <a:spcBef>
                <a:spcPts val="2300"/>
              </a:spcBef>
              <a:defRPr/>
            </a:lvl1pPr>
            <a:lvl2pPr marL="558800" indent="-279400" rtl="0">
              <a:spcBef>
                <a:spcPts val="2300"/>
              </a:spcBef>
              <a:defRPr/>
            </a:lvl2pPr>
            <a:lvl3pPr marL="825500" indent="-266700" rtl="0">
              <a:spcBef>
                <a:spcPts val="2300"/>
              </a:spcBef>
              <a:defRPr/>
            </a:lvl3pPr>
            <a:lvl4pPr marL="1104900" indent="-279400" rtl="0">
              <a:spcBef>
                <a:spcPts val="2300"/>
              </a:spcBef>
              <a:defRPr/>
            </a:lvl4pPr>
            <a:lvl5pPr marL="1384300" indent="-279400" rtl="0">
              <a:spcBef>
                <a:spcPts val="23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Photo - 3 Up">
    <p:spTree>
      <p:nvGrpSpPr>
        <p:cNvPr id="1" name="Shape 23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Quote">
    <p:spTree>
      <p:nvGrpSpPr>
        <p:cNvPr id="1" name="Shape 23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Quote Photo">
    <p:spTree>
      <p:nvGrpSpPr>
        <p:cNvPr id="1" name="Shape 23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Photo">
    <p:spTree>
      <p:nvGrpSpPr>
        <p:cNvPr id="1" name="Shape 23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
    <p:spTree>
      <p:nvGrpSpPr>
        <p:cNvPr id="1" name="Shape 23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7" name="Shape 37"/>
          <p:cNvSpPr txBox="1">
            <a:spLocks noGrp="1"/>
          </p:cNvSpPr>
          <p:nvPr>
            <p:ph type="subTitle" idx="1"/>
          </p:nvPr>
        </p:nvSpPr>
        <p:spPr>
          <a:xfrm>
            <a:off x="1371600" y="3886200"/>
            <a:ext cx="6400799" cy="1752899"/>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38" name="Shape 38"/>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24200" y="154875"/>
            <a:ext cx="5562600" cy="777899"/>
          </a:xfrm>
          <a:prstGeom prst="rect">
            <a:avLst/>
          </a:prstGeom>
          <a:noFill/>
          <a:ln>
            <a:noFill/>
          </a:ln>
        </p:spPr>
        <p:txBody>
          <a:bodyPr lIns="91425" tIns="91425" rIns="91425" bIns="91425" anchor="ctr" anchorCtr="0"/>
          <a:lstStyle>
            <a:lvl1pPr algn="l" rtl="0">
              <a:spcBef>
                <a:spcPts val="0"/>
              </a:spcBef>
              <a:buClr>
                <a:schemeClr val="dk1"/>
              </a:buClr>
              <a:buSzPct val="100000"/>
              <a:buFont typeface="Calibri"/>
              <a:buNone/>
              <a:defRPr sz="2400" b="1"/>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43" name="Shape 4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lnSpc>
                <a:spcPct val="150000"/>
              </a:lnSpc>
              <a:spcBef>
                <a:spcPts val="640"/>
              </a:spcBef>
              <a:buClr>
                <a:schemeClr val="dk1"/>
              </a:buClr>
              <a:buSzPct val="100000"/>
              <a:buFont typeface="Arial"/>
              <a:buChar char="•"/>
              <a:defRPr sz="2000" b="1"/>
            </a:lvl1pPr>
            <a:lvl2pPr marL="742950" indent="-107950" algn="l" rtl="0">
              <a:lnSpc>
                <a:spcPct val="150000"/>
              </a:lnSpc>
              <a:spcBef>
                <a:spcPts val="560"/>
              </a:spcBef>
              <a:buClr>
                <a:schemeClr val="dk1"/>
              </a:buClr>
              <a:buSzPct val="100000"/>
              <a:buFont typeface="Arial"/>
              <a:buChar char="–"/>
              <a:defRPr sz="1800"/>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44" name="Shape 4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50" name="Shape 5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1" name="Shape 3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32" name="Shape 3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rtl="0">
              <a:spcBef>
                <a:spcPts val="0"/>
              </a:spcBef>
              <a:buClr>
                <a:schemeClr val="lt1"/>
              </a:buClr>
              <a:buSzPct val="100000"/>
              <a:buNone/>
              <a:defRPr sz="3600" b="1">
                <a:solidFill>
                  <a:schemeClr val="lt1"/>
                </a:solidFill>
              </a:defRPr>
            </a:lvl1pPr>
            <a:lvl2pPr rtl="0">
              <a:spcBef>
                <a:spcPts val="0"/>
              </a:spcBef>
              <a:buClr>
                <a:schemeClr val="lt1"/>
              </a:buClr>
              <a:buSzPct val="100000"/>
              <a:buNone/>
              <a:defRPr sz="3600" b="1">
                <a:solidFill>
                  <a:schemeClr val="lt1"/>
                </a:solidFill>
              </a:defRPr>
            </a:lvl2pPr>
            <a:lvl3pPr rtl="0">
              <a:spcBef>
                <a:spcPts val="0"/>
              </a:spcBef>
              <a:buClr>
                <a:schemeClr val="lt1"/>
              </a:buClr>
              <a:buSzPct val="100000"/>
              <a:buNone/>
              <a:defRPr sz="3600" b="1">
                <a:solidFill>
                  <a:schemeClr val="lt1"/>
                </a:solidFill>
              </a:defRPr>
            </a:lvl3pPr>
            <a:lvl4pPr rtl="0">
              <a:spcBef>
                <a:spcPts val="0"/>
              </a:spcBef>
              <a:buClr>
                <a:schemeClr val="lt1"/>
              </a:buClr>
              <a:buSzPct val="100000"/>
              <a:buNone/>
              <a:defRPr sz="3600" b="1">
                <a:solidFill>
                  <a:schemeClr val="lt1"/>
                </a:solidFill>
              </a:defRPr>
            </a:lvl4pPr>
            <a:lvl5pPr rtl="0">
              <a:spcBef>
                <a:spcPts val="0"/>
              </a:spcBef>
              <a:buClr>
                <a:schemeClr val="lt1"/>
              </a:buClr>
              <a:buSzPct val="100000"/>
              <a:buNone/>
              <a:defRPr sz="3600" b="1">
                <a:solidFill>
                  <a:schemeClr val="lt1"/>
                </a:solidFill>
              </a:defRPr>
            </a:lvl5pPr>
            <a:lvl6pPr rtl="0">
              <a:spcBef>
                <a:spcPts val="0"/>
              </a:spcBef>
              <a:buClr>
                <a:schemeClr val="lt1"/>
              </a:buClr>
              <a:buSzPct val="100000"/>
              <a:buNone/>
              <a:defRPr sz="3600" b="1">
                <a:solidFill>
                  <a:schemeClr val="lt1"/>
                </a:solidFill>
              </a:defRPr>
            </a:lvl6pPr>
            <a:lvl7pPr rtl="0">
              <a:spcBef>
                <a:spcPts val="0"/>
              </a:spcBef>
              <a:buClr>
                <a:schemeClr val="lt1"/>
              </a:buClr>
              <a:buSzPct val="100000"/>
              <a:buNone/>
              <a:defRPr sz="3600" b="1">
                <a:solidFill>
                  <a:schemeClr val="lt1"/>
                </a:solidFill>
              </a:defRPr>
            </a:lvl7pPr>
            <a:lvl8pPr rtl="0">
              <a:spcBef>
                <a:spcPts val="0"/>
              </a:spcBef>
              <a:buClr>
                <a:schemeClr val="lt1"/>
              </a:buClr>
              <a:buSzPct val="100000"/>
              <a:buNone/>
              <a:defRPr sz="3600" b="1">
                <a:solidFill>
                  <a:schemeClr val="lt1"/>
                </a:solidFill>
              </a:defRPr>
            </a:lvl8pPr>
            <a:lvl9pPr rtl="0">
              <a:spcBef>
                <a:spcPts val="0"/>
              </a:spcBef>
              <a:buClr>
                <a:schemeClr val="lt1"/>
              </a:buClr>
              <a:buSzPct val="100000"/>
              <a:buNone/>
              <a:defRPr sz="3600" b="1">
                <a:solidFill>
                  <a:schemeClr val="lt1"/>
                </a:solidFill>
              </a:defRPr>
            </a:lvl9pPr>
          </a:lstStyle>
          <a:p>
            <a:endParaRPr/>
          </a:p>
        </p:txBody>
      </p:sp>
      <p:sp>
        <p:nvSpPr>
          <p:cNvPr id="106" name="Shape 10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600"/>
              </a:spcBef>
              <a:buClr>
                <a:schemeClr val="lt1"/>
              </a:buClr>
              <a:buSzPct val="100000"/>
              <a:defRPr sz="3000">
                <a:solidFill>
                  <a:schemeClr val="lt1"/>
                </a:solidFill>
              </a:defRPr>
            </a:lvl1pPr>
            <a:lvl2pPr rtl="0">
              <a:spcBef>
                <a:spcPts val="480"/>
              </a:spcBef>
              <a:buClr>
                <a:schemeClr val="lt1"/>
              </a:buClr>
              <a:buSzPct val="100000"/>
              <a:defRPr sz="2400">
                <a:solidFill>
                  <a:schemeClr val="lt1"/>
                </a:solidFill>
              </a:defRPr>
            </a:lvl2pPr>
            <a:lvl3pPr rtl="0">
              <a:spcBef>
                <a:spcPts val="480"/>
              </a:spcBef>
              <a:buClr>
                <a:schemeClr val="lt1"/>
              </a:buClr>
              <a:buSzPct val="100000"/>
              <a:defRPr sz="2400">
                <a:solidFill>
                  <a:schemeClr val="lt1"/>
                </a:solidFill>
              </a:defRPr>
            </a:lvl3pPr>
            <a:lvl4pPr rtl="0">
              <a:spcBef>
                <a:spcPts val="360"/>
              </a:spcBef>
              <a:buClr>
                <a:schemeClr val="lt1"/>
              </a:buClr>
              <a:buSzPct val="100000"/>
              <a:defRPr sz="1800">
                <a:solidFill>
                  <a:schemeClr val="lt1"/>
                </a:solidFill>
              </a:defRPr>
            </a:lvl4pPr>
            <a:lvl5pPr rtl="0">
              <a:spcBef>
                <a:spcPts val="360"/>
              </a:spcBef>
              <a:buClr>
                <a:schemeClr val="lt1"/>
              </a:buClr>
              <a:buSzPct val="100000"/>
              <a:defRPr sz="1800">
                <a:solidFill>
                  <a:schemeClr val="lt1"/>
                </a:solidFill>
              </a:defRPr>
            </a:lvl5pPr>
            <a:lvl6pPr rtl="0">
              <a:spcBef>
                <a:spcPts val="360"/>
              </a:spcBef>
              <a:buClr>
                <a:schemeClr val="lt1"/>
              </a:buClr>
              <a:buSzPct val="100000"/>
              <a:defRPr sz="1800">
                <a:solidFill>
                  <a:schemeClr val="lt1"/>
                </a:solidFill>
              </a:defRPr>
            </a:lvl6pPr>
            <a:lvl7pPr rtl="0">
              <a:spcBef>
                <a:spcPts val="360"/>
              </a:spcBef>
              <a:buClr>
                <a:schemeClr val="lt1"/>
              </a:buClr>
              <a:buSzPct val="100000"/>
              <a:defRPr sz="1800">
                <a:solidFill>
                  <a:schemeClr val="lt1"/>
                </a:solidFill>
              </a:defRPr>
            </a:lvl7pPr>
            <a:lvl8pPr rtl="0">
              <a:spcBef>
                <a:spcPts val="360"/>
              </a:spcBef>
              <a:buClr>
                <a:schemeClr val="lt1"/>
              </a:buClr>
              <a:buSzPct val="100000"/>
              <a:defRPr sz="1800">
                <a:solidFill>
                  <a:schemeClr val="lt1"/>
                </a:solidFill>
              </a:defRPr>
            </a:lvl8pPr>
            <a:lvl9pPr rtl="0">
              <a:spcBef>
                <a:spcPts val="360"/>
              </a:spcBef>
              <a:buClr>
                <a:schemeClr val="lt1"/>
              </a:buClr>
              <a:buSzPct val="100000"/>
              <a:defRPr sz="1800">
                <a:solidFill>
                  <a:schemeClr val="lt1"/>
                </a:solidFill>
              </a:defRPr>
            </a:lvl9pPr>
          </a:lstStyle>
          <a:p>
            <a:endParaRPr/>
          </a:p>
        </p:txBody>
      </p:sp>
      <p:sp>
        <p:nvSpPr>
          <p:cNvPr id="107" name="Shape 10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rtl="0">
              <a:spcBef>
                <a:spcPts val="0"/>
              </a:spcBef>
              <a:buNone/>
              <a:defRPr sz="1300">
                <a:solidFill>
                  <a:schemeClr val="lt1"/>
                </a:solidFill>
              </a:defRPr>
            </a:lvl1pPr>
          </a:lstStyle>
          <a:p>
            <a:pPr lvl="0">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1" name="Shape 131"/>
          <p:cNvSpPr txBox="1">
            <a:spLocks noGrp="1"/>
          </p:cNvSpPr>
          <p:nvPr>
            <p:ph type="body" idx="1"/>
          </p:nvPr>
        </p:nvSpPr>
        <p:spPr>
          <a:xfrm>
            <a:off x="628650" y="1825625"/>
            <a:ext cx="7886700" cy="4351199"/>
          </a:xfrm>
          <a:prstGeom prst="rect">
            <a:avLst/>
          </a:prstGeom>
          <a:noFill/>
          <a:ln>
            <a:noFill/>
          </a:ln>
        </p:spPr>
        <p:txBody>
          <a:bodyPr lIns="91425" tIns="91425" rIns="91425" bIns="91425" anchor="t" anchorCtr="0"/>
          <a:lstStyle>
            <a:lvl1pPr marL="171450" marR="0" indent="-38100" algn="l" rtl="0">
              <a:lnSpc>
                <a:spcPct val="90000"/>
              </a:lnSpc>
              <a:spcBef>
                <a:spcPts val="750"/>
              </a:spcBef>
              <a:buClr>
                <a:schemeClr val="dk1"/>
              </a:buClr>
              <a:buFont typeface="Arial"/>
              <a:buChar char="•"/>
              <a:defRPr/>
            </a:lvl1pPr>
            <a:lvl2pPr marL="514350" marR="0" indent="-57150" algn="l" rtl="0">
              <a:lnSpc>
                <a:spcPct val="90000"/>
              </a:lnSpc>
              <a:spcBef>
                <a:spcPts val="375"/>
              </a:spcBef>
              <a:buClr>
                <a:schemeClr val="dk1"/>
              </a:buClr>
              <a:buFont typeface="Arial"/>
              <a:buChar char="•"/>
              <a:defRPr/>
            </a:lvl2pPr>
            <a:lvl3pPr marL="857250" marR="0" indent="-76200" algn="l" rtl="0">
              <a:lnSpc>
                <a:spcPct val="90000"/>
              </a:lnSpc>
              <a:spcBef>
                <a:spcPts val="375"/>
              </a:spcBef>
              <a:buClr>
                <a:schemeClr val="dk1"/>
              </a:buClr>
              <a:buFont typeface="Arial"/>
              <a:buChar char="•"/>
              <a:defRPr/>
            </a:lvl3pPr>
            <a:lvl4pPr marL="1200150" marR="0" indent="-85725" algn="l" rtl="0">
              <a:lnSpc>
                <a:spcPct val="90000"/>
              </a:lnSpc>
              <a:spcBef>
                <a:spcPts val="375"/>
              </a:spcBef>
              <a:buClr>
                <a:schemeClr val="dk1"/>
              </a:buClr>
              <a:buFont typeface="Arial"/>
              <a:buChar char="•"/>
              <a:defRPr/>
            </a:lvl4pPr>
            <a:lvl5pPr marL="1543050" marR="0" indent="-85725" algn="l" rtl="0">
              <a:lnSpc>
                <a:spcPct val="90000"/>
              </a:lnSpc>
              <a:spcBef>
                <a:spcPts val="375"/>
              </a:spcBef>
              <a:buClr>
                <a:schemeClr val="dk1"/>
              </a:buClr>
              <a:buFont typeface="Arial"/>
              <a:buChar char="•"/>
              <a:defRPr/>
            </a:lvl5pPr>
            <a:lvl6pPr marL="1885950" marR="0" indent="-85725" algn="l" rtl="0">
              <a:lnSpc>
                <a:spcPct val="90000"/>
              </a:lnSpc>
              <a:spcBef>
                <a:spcPts val="375"/>
              </a:spcBef>
              <a:buClr>
                <a:schemeClr val="dk1"/>
              </a:buClr>
              <a:buFont typeface="Arial"/>
              <a:buChar char="•"/>
              <a:defRPr/>
            </a:lvl6pPr>
            <a:lvl7pPr marL="2228850" marR="0" indent="-85725" algn="l" rtl="0">
              <a:lnSpc>
                <a:spcPct val="90000"/>
              </a:lnSpc>
              <a:spcBef>
                <a:spcPts val="375"/>
              </a:spcBef>
              <a:buClr>
                <a:schemeClr val="dk1"/>
              </a:buClr>
              <a:buFont typeface="Arial"/>
              <a:buChar char="•"/>
              <a:defRPr/>
            </a:lvl7pPr>
            <a:lvl8pPr marL="2571750" marR="0" indent="-85725" algn="l" rtl="0">
              <a:lnSpc>
                <a:spcPct val="90000"/>
              </a:lnSpc>
              <a:spcBef>
                <a:spcPts val="375"/>
              </a:spcBef>
              <a:buClr>
                <a:schemeClr val="dk1"/>
              </a:buClr>
              <a:buFont typeface="Arial"/>
              <a:buChar char="•"/>
              <a:defRPr/>
            </a:lvl8pPr>
            <a:lvl9pPr marL="2914650" marR="0" indent="-85725" algn="l" rtl="0">
              <a:lnSpc>
                <a:spcPct val="90000"/>
              </a:lnSpc>
              <a:spcBef>
                <a:spcPts val="375"/>
              </a:spcBef>
              <a:buClr>
                <a:schemeClr val="dk1"/>
              </a:buClr>
              <a:buFont typeface="Arial"/>
              <a:buChar char="•"/>
              <a:defRPr/>
            </a:lvl9pPr>
          </a:lstStyle>
          <a:p>
            <a:endParaRPr/>
          </a:p>
        </p:txBody>
      </p:sp>
      <p:sp>
        <p:nvSpPr>
          <p:cNvPr id="132" name="Shape 13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3" name="Shape 13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4" name="Shape 13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78" r:id="rId7"/>
    <p:sldLayoutId id="2147483679" r:id="rId8"/>
    <p:sldLayoutId id="2147483680" r:id="rId9"/>
    <p:sldLayoutId id="2147483681" r:id="rId10"/>
    <p:sldLayoutId id="214748370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marL="0" marR="0" indent="0" algn="l" rtl="0">
              <a:spcBef>
                <a:spcPts val="0"/>
              </a:spcBef>
              <a:buSzPct val="100000"/>
              <a:defRPr sz="1000"/>
            </a:lvl1pPr>
            <a:lvl2pPr marL="0" marR="0" indent="165100" algn="l" rtl="0">
              <a:spcBef>
                <a:spcPts val="0"/>
              </a:spcBef>
              <a:buSzPct val="100000"/>
              <a:defRPr sz="1000"/>
            </a:lvl2pPr>
            <a:lvl3pPr marL="0" marR="0" indent="317500" algn="l" rtl="0">
              <a:spcBef>
                <a:spcPts val="0"/>
              </a:spcBef>
              <a:buSzPct val="100000"/>
              <a:defRPr sz="1000"/>
            </a:lvl3pPr>
            <a:lvl4pPr marL="0" marR="0" indent="482600" algn="l" rtl="0">
              <a:spcBef>
                <a:spcPts val="0"/>
              </a:spcBef>
              <a:buSzPct val="100000"/>
              <a:defRPr sz="1000"/>
            </a:lvl4pPr>
            <a:lvl5pPr marL="0" marR="0" indent="647700" algn="l" rtl="0">
              <a:spcBef>
                <a:spcPts val="0"/>
              </a:spcBef>
              <a:buSzPct val="100000"/>
              <a:defRPr sz="1000"/>
            </a:lvl5pPr>
            <a:lvl6pPr marL="0" marR="0" indent="800100" algn="l" rtl="0">
              <a:spcBef>
                <a:spcPts val="0"/>
              </a:spcBef>
              <a:buSzPct val="100000"/>
              <a:defRPr sz="1000"/>
            </a:lvl6pPr>
            <a:lvl7pPr marL="0" marR="0" indent="965200" algn="l" rtl="0">
              <a:spcBef>
                <a:spcPts val="0"/>
              </a:spcBef>
              <a:buSzPct val="100000"/>
              <a:defRPr sz="1000"/>
            </a:lvl7pPr>
            <a:lvl8pPr marL="0" marR="0" indent="1130300" algn="l" rtl="0">
              <a:spcBef>
                <a:spcPts val="0"/>
              </a:spcBef>
              <a:buSzPct val="100000"/>
              <a:defRPr sz="1000"/>
            </a:lvl8pPr>
            <a:lvl9pPr marL="0" marR="0" indent="1282700" algn="l" rtl="0">
              <a:spcBef>
                <a:spcPts val="0"/>
              </a:spcBef>
              <a:buSzPct val="100000"/>
              <a:defRPr sz="1000"/>
            </a:lvl9pPr>
          </a:lstStyle>
          <a:p>
            <a:endParaRPr/>
          </a:p>
        </p:txBody>
      </p:sp>
      <p:sp>
        <p:nvSpPr>
          <p:cNvPr id="206" name="Shape 206"/>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marR="0" indent="-190500" algn="l" rtl="0">
              <a:spcBef>
                <a:spcPts val="3000"/>
              </a:spcBef>
              <a:buClr>
                <a:srgbClr val="646464"/>
              </a:buClr>
              <a:buSzPct val="100000"/>
              <a:buFont typeface="Arial"/>
              <a:buChar char="•"/>
              <a:defRPr sz="1000"/>
            </a:lvl1pPr>
            <a:lvl2pPr marL="660400" marR="0" indent="-190500" algn="l" rtl="0">
              <a:spcBef>
                <a:spcPts val="3000"/>
              </a:spcBef>
              <a:buClr>
                <a:srgbClr val="646464"/>
              </a:buClr>
              <a:buSzPct val="100000"/>
              <a:buFont typeface="Arial"/>
              <a:buChar char="•"/>
              <a:defRPr sz="1000"/>
            </a:lvl2pPr>
            <a:lvl3pPr marL="990600" marR="0" indent="-190500" algn="l" rtl="0">
              <a:spcBef>
                <a:spcPts val="3000"/>
              </a:spcBef>
              <a:buClr>
                <a:srgbClr val="646464"/>
              </a:buClr>
              <a:buSzPct val="100000"/>
              <a:buFont typeface="Arial"/>
              <a:buChar char="•"/>
              <a:defRPr sz="1000"/>
            </a:lvl3pPr>
            <a:lvl4pPr marL="1320800" marR="0" indent="-190500" algn="l" rtl="0">
              <a:spcBef>
                <a:spcPts val="3000"/>
              </a:spcBef>
              <a:buClr>
                <a:srgbClr val="646464"/>
              </a:buClr>
              <a:buSzPct val="100000"/>
              <a:buFont typeface="Arial"/>
              <a:buChar char="•"/>
              <a:defRPr sz="1000"/>
            </a:lvl4pPr>
            <a:lvl5pPr marL="1651000" marR="0" indent="-190500" algn="l" rtl="0">
              <a:spcBef>
                <a:spcPts val="3000"/>
              </a:spcBef>
              <a:buClr>
                <a:srgbClr val="646464"/>
              </a:buClr>
              <a:buSzPct val="100000"/>
              <a:buFont typeface="Arial"/>
              <a:buChar char="•"/>
              <a:defRPr sz="1000"/>
            </a:lvl5pPr>
            <a:lvl6pPr marL="1981200" marR="0" indent="-190500" algn="l" rtl="0">
              <a:spcBef>
                <a:spcPts val="3000"/>
              </a:spcBef>
              <a:buClr>
                <a:srgbClr val="646464"/>
              </a:buClr>
              <a:buSzPct val="100000"/>
              <a:buFont typeface="Arial"/>
              <a:buChar char="•"/>
              <a:defRPr sz="1000"/>
            </a:lvl6pPr>
            <a:lvl7pPr marL="2311400" marR="0" indent="-190500" algn="l" rtl="0">
              <a:spcBef>
                <a:spcPts val="3000"/>
              </a:spcBef>
              <a:buClr>
                <a:srgbClr val="646464"/>
              </a:buClr>
              <a:buSzPct val="100000"/>
              <a:buFont typeface="Arial"/>
              <a:buChar char="•"/>
              <a:defRPr sz="1000"/>
            </a:lvl7pPr>
            <a:lvl8pPr marL="2641600" marR="0" indent="-177800" algn="l" rtl="0">
              <a:spcBef>
                <a:spcPts val="3000"/>
              </a:spcBef>
              <a:buClr>
                <a:srgbClr val="646464"/>
              </a:buClr>
              <a:buSzPct val="100000"/>
              <a:buFont typeface="Arial"/>
              <a:buChar char="•"/>
              <a:defRPr sz="1000"/>
            </a:lvl8pPr>
            <a:lvl9pPr marL="2971800" marR="0" indent="-177800" algn="l" rtl="0">
              <a:spcBef>
                <a:spcPts val="3000"/>
              </a:spcBef>
              <a:buClr>
                <a:srgbClr val="646464"/>
              </a:buClr>
              <a:buSzPct val="100000"/>
              <a:buFont typeface="Arial"/>
              <a:buChar char="•"/>
              <a:defRPr sz="1000"/>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PnVESCgO5Bs" TargetMode="External"/><Relationship Id="rId4"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6.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 Id="rId3"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3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g"/><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68.emf"/><Relationship Id="rId1" Type="http://schemas.openxmlformats.org/officeDocument/2006/relationships/slideLayout" Target="../slideLayouts/slideLayout3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slideLayout" Target="../slideLayouts/slideLayout3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4.jpg"/><Relationship Id="rId5" Type="http://schemas.openxmlformats.org/officeDocument/2006/relationships/image" Target="../media/image55.jpg"/><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a:hlinkClick r:id="rId3"/>
          </p:cNvPr>
          <p:cNvPicPr preferRelativeResize="0"/>
          <p:nvPr/>
        </p:nvPicPr>
        <p:blipFill rotWithShape="1">
          <a:blip r:embed="rId4">
            <a:alphaModFix/>
          </a:blip>
          <a:srcRect l="4868" r="6620"/>
          <a:stretch/>
        </p:blipFill>
        <p:spPr>
          <a:xfrm>
            <a:off x="0" y="0"/>
            <a:ext cx="9144000" cy="68579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a:blip r:embed="rId3">
            <a:alphaModFix/>
          </a:blip>
          <a:stretch>
            <a:fillRect/>
          </a:stretch>
        </p:blipFill>
        <p:spPr>
          <a:xfrm>
            <a:off x="0" y="0"/>
            <a:ext cx="9144000" cy="6857998"/>
          </a:xfrm>
          <a:prstGeom prst="rect">
            <a:avLst/>
          </a:prstGeom>
          <a:noFill/>
          <a:ln>
            <a:noFill/>
          </a:ln>
        </p:spPr>
      </p:pic>
      <p:sp>
        <p:nvSpPr>
          <p:cNvPr id="301" name="Shape 301"/>
          <p:cNvSpPr txBox="1"/>
          <p:nvPr/>
        </p:nvSpPr>
        <p:spPr>
          <a:xfrm>
            <a:off x="5019421" y="1567679"/>
            <a:ext cx="3897300" cy="2725199"/>
          </a:xfrm>
          <a:prstGeom prst="rect">
            <a:avLst/>
          </a:prstGeom>
          <a:noFill/>
          <a:ln>
            <a:noFill/>
          </a:ln>
        </p:spPr>
        <p:txBody>
          <a:bodyPr lIns="64275" tIns="64275" rIns="64275" bIns="64275" anchor="t" anchorCtr="0">
            <a:noAutofit/>
          </a:bodyPr>
          <a:lstStyle/>
          <a:p>
            <a:pPr marL="114300" lvl="0" indent="-25400" algn="r" rtl="0">
              <a:lnSpc>
                <a:spcPct val="90000"/>
              </a:lnSpc>
              <a:spcBef>
                <a:spcPts val="500"/>
              </a:spcBef>
              <a:buClr>
                <a:schemeClr val="dk1"/>
              </a:buClr>
              <a:buSzPct val="47058"/>
              <a:buFont typeface="Arial"/>
              <a:buNone/>
            </a:pPr>
            <a:r>
              <a:rPr lang="en" sz="1700" b="1">
                <a:solidFill>
                  <a:schemeClr val="dk1"/>
                </a:solidFill>
              </a:rPr>
              <a:t>World Tourism Organization (2006): Nature tourism expands at 6 times rate of tourism overall</a:t>
            </a:r>
          </a:p>
        </p:txBody>
      </p:sp>
      <p:sp>
        <p:nvSpPr>
          <p:cNvPr id="302" name="Shape 302"/>
          <p:cNvSpPr txBox="1">
            <a:spLocks noGrp="1"/>
          </p:cNvSpPr>
          <p:nvPr>
            <p:ph type="title"/>
          </p:nvPr>
        </p:nvSpPr>
        <p:spPr>
          <a:xfrm>
            <a:off x="376650" y="753775"/>
            <a:ext cx="8390700" cy="813899"/>
          </a:xfrm>
          <a:prstGeom prst="rect">
            <a:avLst/>
          </a:prstGeom>
        </p:spPr>
        <p:txBody>
          <a:bodyPr lIns="64275" tIns="64275" rIns="64275" bIns="64275" anchor="t" anchorCtr="0">
            <a:noAutofit/>
          </a:bodyPr>
          <a:lstStyle/>
          <a:p>
            <a:pPr lvl="0" algn="ctr" rtl="0">
              <a:spcBef>
                <a:spcPts val="0"/>
              </a:spcBef>
              <a:buNone/>
            </a:pPr>
            <a:r>
              <a:rPr lang="en" sz="2500" b="1"/>
              <a:t>GLOBALIZATION</a:t>
            </a:r>
          </a:p>
        </p:txBody>
      </p:sp>
      <p:sp>
        <p:nvSpPr>
          <p:cNvPr id="303" name="Shape 303"/>
          <p:cNvSpPr txBox="1"/>
          <p:nvPr/>
        </p:nvSpPr>
        <p:spPr>
          <a:xfrm>
            <a:off x="-2726666" y="4028044"/>
            <a:ext cx="3511800" cy="2644199"/>
          </a:xfrm>
          <a:prstGeom prst="rect">
            <a:avLst/>
          </a:prstGeom>
          <a:noFill/>
          <a:ln>
            <a:noFill/>
          </a:ln>
        </p:spPr>
        <p:txBody>
          <a:bodyPr lIns="64275" tIns="64275" rIns="64275" bIns="64275" anchor="t" anchorCtr="0">
            <a:noAutofit/>
          </a:bodyPr>
          <a:lstStyle/>
          <a:p>
            <a:pPr>
              <a:spcBef>
                <a:spcPts val="0"/>
              </a:spcBef>
              <a:buNone/>
            </a:pPr>
            <a:endParaRPr/>
          </a:p>
        </p:txBody>
      </p:sp>
      <p:sp>
        <p:nvSpPr>
          <p:cNvPr id="304" name="Shape 304"/>
          <p:cNvSpPr txBox="1"/>
          <p:nvPr/>
        </p:nvSpPr>
        <p:spPr>
          <a:xfrm>
            <a:off x="268523" y="3500121"/>
            <a:ext cx="3511800" cy="13037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engaging in ecotourism want to be part of activities that benefit local and global environment</a:t>
            </a:r>
          </a:p>
        </p:txBody>
      </p:sp>
      <p:sp>
        <p:nvSpPr>
          <p:cNvPr id="305" name="Shape 305"/>
          <p:cNvSpPr txBox="1"/>
          <p:nvPr/>
        </p:nvSpPr>
        <p:spPr>
          <a:xfrm>
            <a:off x="5404925" y="3443875"/>
            <a:ext cx="3511800" cy="1416299"/>
          </a:xfrm>
          <a:prstGeom prst="rect">
            <a:avLst/>
          </a:prstGeom>
          <a:noFill/>
          <a:ln>
            <a:noFill/>
          </a:ln>
        </p:spPr>
        <p:txBody>
          <a:bodyPr lIns="64275" tIns="64275" rIns="64275" bIns="64275" anchor="t" anchorCtr="0">
            <a:noAutofit/>
          </a:bodyPr>
          <a:lstStyle/>
          <a:p>
            <a:pPr marL="0" lvl="0" indent="0" algn="r" rtl="0">
              <a:lnSpc>
                <a:spcPct val="90000"/>
              </a:lnSpc>
              <a:spcBef>
                <a:spcPts val="500"/>
              </a:spcBef>
              <a:buClr>
                <a:schemeClr val="dk1"/>
              </a:buClr>
              <a:buSzPct val="47058"/>
              <a:buFont typeface="Arial"/>
              <a:buNone/>
            </a:pPr>
            <a:r>
              <a:rPr lang="en" sz="1700" b="1">
                <a:solidFill>
                  <a:schemeClr val="dk1"/>
                </a:solidFill>
              </a:rPr>
              <a:t>Environmental and Community Awareness increasing; Global Warming, Pollution and Deforestation</a:t>
            </a:r>
          </a:p>
        </p:txBody>
      </p:sp>
      <p:sp>
        <p:nvSpPr>
          <p:cNvPr id="306" name="Shape 306"/>
          <p:cNvSpPr txBox="1"/>
          <p:nvPr/>
        </p:nvSpPr>
        <p:spPr>
          <a:xfrm>
            <a:off x="268525" y="1567675"/>
            <a:ext cx="3511800" cy="16550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from Mature Economies seek more extreme sports and experiences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r="17067"/>
          <a:stretch/>
        </p:blipFill>
        <p:spPr>
          <a:xfrm flipH="1">
            <a:off x="0" y="0"/>
            <a:ext cx="9143999" cy="6857999"/>
          </a:xfrm>
          <a:prstGeom prst="rect">
            <a:avLst/>
          </a:prstGeom>
          <a:noFill/>
          <a:ln>
            <a:noFill/>
          </a:ln>
        </p:spPr>
      </p:pic>
      <p:sp>
        <p:nvSpPr>
          <p:cNvPr id="312" name="Shape 312"/>
          <p:cNvSpPr/>
          <p:nvPr/>
        </p:nvSpPr>
        <p:spPr>
          <a:xfrm>
            <a:off x="4404350" y="3050"/>
            <a:ext cx="4792499" cy="6858000"/>
          </a:xfrm>
          <a:prstGeom prst="rect">
            <a:avLst/>
          </a:prstGeom>
          <a:solidFill>
            <a:srgbClr val="FFFFFF">
              <a:alpha val="68780"/>
            </a:srgbClr>
          </a:solidFill>
          <a:ln>
            <a:noFill/>
          </a:ln>
        </p:spPr>
        <p:txBody>
          <a:bodyPr lIns="91425" tIns="91425" rIns="91425" bIns="91425" anchor="ctr" anchorCtr="0">
            <a:noAutofit/>
          </a:bodyPr>
          <a:lstStyle/>
          <a:p>
            <a:pPr>
              <a:spcBef>
                <a:spcPts val="0"/>
              </a:spcBef>
              <a:buNone/>
            </a:pPr>
            <a:endParaRPr/>
          </a:p>
        </p:txBody>
      </p:sp>
      <p:sp>
        <p:nvSpPr>
          <p:cNvPr id="313" name="Shape 313"/>
          <p:cNvSpPr txBox="1"/>
          <p:nvPr/>
        </p:nvSpPr>
        <p:spPr>
          <a:xfrm>
            <a:off x="4404350" y="1191750"/>
            <a:ext cx="4739700" cy="2672099"/>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High-end outdoor apparel</a:t>
            </a:r>
          </a:p>
          <a:p>
            <a:pPr marL="457200" lvl="0" indent="-342900" rtl="0">
              <a:lnSpc>
                <a:spcPct val="100000"/>
              </a:lnSpc>
              <a:spcBef>
                <a:spcPts val="0"/>
              </a:spcBef>
              <a:spcAft>
                <a:spcPts val="1000"/>
              </a:spcAft>
              <a:buClr>
                <a:srgbClr val="000000"/>
              </a:buClr>
              <a:buSzPct val="100000"/>
              <a:buFont typeface="Arial"/>
              <a:buChar char="●"/>
            </a:pPr>
            <a:r>
              <a:rPr lang="en" sz="1800"/>
              <a:t>Maturity Stage in Life Cycle</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Product segments are well defined and experience only slight changes annually</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Industry</a:t>
            </a:r>
            <a:r>
              <a:rPr lang="en" sz="1800"/>
              <a:t> growth expected to follow increase in population and purchasing power of emerging markets</a:t>
            </a:r>
          </a:p>
        </p:txBody>
      </p:sp>
      <p:pic>
        <p:nvPicPr>
          <p:cNvPr id="314" name="Shape 314"/>
          <p:cNvPicPr preferRelativeResize="0"/>
          <p:nvPr/>
        </p:nvPicPr>
        <p:blipFill rotWithShape="1">
          <a:blip r:embed="rId4">
            <a:alphaModFix/>
          </a:blip>
          <a:srcRect l="1845" b="2524"/>
          <a:stretch/>
        </p:blipFill>
        <p:spPr>
          <a:xfrm>
            <a:off x="4404300" y="3864050"/>
            <a:ext cx="4739699" cy="2993950"/>
          </a:xfrm>
          <a:prstGeom prst="rect">
            <a:avLst/>
          </a:prstGeom>
          <a:noFill/>
          <a:ln>
            <a:noFill/>
          </a:ln>
        </p:spPr>
      </p:pic>
      <p:sp>
        <p:nvSpPr>
          <p:cNvPr id="315" name="Shape 315"/>
          <p:cNvSpPr txBox="1">
            <a:spLocks noGrp="1"/>
          </p:cNvSpPr>
          <p:nvPr>
            <p:ph type="title"/>
          </p:nvPr>
        </p:nvSpPr>
        <p:spPr>
          <a:xfrm>
            <a:off x="1997250" y="171125"/>
            <a:ext cx="47924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ANALYSIS</a:t>
            </a:r>
          </a:p>
        </p:txBody>
      </p:sp>
      <p:sp>
        <p:nvSpPr>
          <p:cNvPr id="316" name="Shape 316"/>
          <p:cNvSpPr/>
          <p:nvPr/>
        </p:nvSpPr>
        <p:spPr>
          <a:xfrm>
            <a:off x="0" y="-55800"/>
            <a:ext cx="9144000" cy="12468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7" name="Shape 317"/>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ANALYSIS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INDUSTRY</a:t>
            </a:r>
          </a:p>
        </p:txBody>
      </p:sp>
      <p:sp>
        <p:nvSpPr>
          <p:cNvPr id="323" name="Shape 323"/>
          <p:cNvSpPr/>
          <p:nvPr/>
        </p:nvSpPr>
        <p:spPr>
          <a:xfrm>
            <a:off x="2740400" y="1347175"/>
            <a:ext cx="3634200" cy="1242600"/>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New Entrants</a:t>
            </a:r>
          </a:p>
          <a:p>
            <a:pPr algn="ctr" rtl="0">
              <a:spcBef>
                <a:spcPts val="0"/>
              </a:spcBef>
              <a:buNone/>
            </a:pPr>
            <a:r>
              <a:rPr lang="en">
                <a:solidFill>
                  <a:srgbClr val="FFFFFF"/>
                </a:solidFill>
              </a:rPr>
              <a:t>LOW to 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Economic barriers to entry</a:t>
            </a:r>
          </a:p>
          <a:p>
            <a:pPr marL="457200" lvl="0" indent="-304800" rtl="0">
              <a:spcBef>
                <a:spcPts val="0"/>
              </a:spcBef>
              <a:buClr>
                <a:srgbClr val="FFFFFF"/>
              </a:buClr>
              <a:buSzPct val="100000"/>
              <a:buFont typeface="Arial"/>
              <a:buChar char="●"/>
            </a:pPr>
            <a:r>
              <a:rPr lang="en" sz="1200">
                <a:solidFill>
                  <a:srgbClr val="FFFFFF"/>
                </a:solidFill>
              </a:rPr>
              <a:t>Brand establishment</a:t>
            </a:r>
          </a:p>
        </p:txBody>
      </p:sp>
      <p:sp>
        <p:nvSpPr>
          <p:cNvPr id="324" name="Shape 324"/>
          <p:cNvSpPr/>
          <p:nvPr/>
        </p:nvSpPr>
        <p:spPr>
          <a:xfrm>
            <a:off x="657170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Power of Buyers</a:t>
            </a:r>
          </a:p>
          <a:p>
            <a:pPr algn="ctr" rtl="0">
              <a:spcBef>
                <a:spcPts val="0"/>
              </a:spcBef>
              <a:buNone/>
            </a:pPr>
            <a:r>
              <a:rPr lang="en">
                <a:solidFill>
                  <a:srgbClr val="FFFFFF"/>
                </a:solidFill>
              </a:rPr>
              <a:t>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Niche market</a:t>
            </a:r>
          </a:p>
          <a:p>
            <a:pPr marL="457200" lvl="0" indent="-304800" rtl="0">
              <a:spcBef>
                <a:spcPts val="0"/>
              </a:spcBef>
              <a:buClr>
                <a:srgbClr val="FFFFFF"/>
              </a:buClr>
              <a:buSzPct val="100000"/>
              <a:buFont typeface="Arial"/>
              <a:buChar char="●"/>
            </a:pPr>
            <a:r>
              <a:rPr lang="en" sz="1200">
                <a:solidFill>
                  <a:srgbClr val="FFFFFF"/>
                </a:solidFill>
              </a:rPr>
              <a:t>Not price-sensitive</a:t>
            </a:r>
          </a:p>
          <a:p>
            <a:pPr marL="457200" lvl="0" indent="-304800" rtl="0">
              <a:spcBef>
                <a:spcPts val="0"/>
              </a:spcBef>
              <a:buClr>
                <a:srgbClr val="FFFFFF"/>
              </a:buClr>
              <a:buSzPct val="100000"/>
              <a:buFont typeface="Arial"/>
              <a:buChar char="●"/>
            </a:pPr>
            <a:r>
              <a:rPr lang="en" sz="1200">
                <a:solidFill>
                  <a:srgbClr val="FFFFFF"/>
                </a:solidFill>
              </a:rPr>
              <a:t>Easy brand switch</a:t>
            </a:r>
          </a:p>
          <a:p>
            <a:pPr marL="457200" lvl="0" indent="-304800" rtl="0">
              <a:spcBef>
                <a:spcPts val="0"/>
              </a:spcBef>
              <a:buClr>
                <a:srgbClr val="FFFFFF"/>
              </a:buClr>
              <a:buSzPct val="100000"/>
              <a:buFont typeface="Arial"/>
              <a:buChar char="●"/>
            </a:pPr>
            <a:r>
              <a:rPr lang="en" sz="1200">
                <a:solidFill>
                  <a:srgbClr val="FFFFFF"/>
                </a:solidFill>
              </a:rPr>
              <a:t>Brand loyalty</a:t>
            </a:r>
          </a:p>
        </p:txBody>
      </p:sp>
      <p:sp>
        <p:nvSpPr>
          <p:cNvPr id="325" name="Shape 325"/>
          <p:cNvSpPr/>
          <p:nvPr/>
        </p:nvSpPr>
        <p:spPr>
          <a:xfrm>
            <a:off x="22425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a:solidFill>
                  <a:srgbClr val="FFFFFF"/>
                </a:solidFill>
              </a:rPr>
              <a:t>Power of Suppliers</a:t>
            </a:r>
          </a:p>
          <a:p>
            <a:pPr algn="ctr" rtl="0">
              <a:spcBef>
                <a:spcPts val="0"/>
              </a:spcBef>
              <a:buNone/>
            </a:pPr>
            <a:r>
              <a:rPr lang="en">
                <a:solidFill>
                  <a:srgbClr val="FFFFFF"/>
                </a:solidFill>
              </a:rPr>
              <a:t>MED to HIGH</a:t>
            </a:r>
          </a:p>
          <a:p>
            <a:pPr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Eco-materials (cotton) and high-tech material dependencies</a:t>
            </a:r>
          </a:p>
          <a:p>
            <a:pPr marL="457200" lvl="0" indent="-304800" rtl="0">
              <a:spcBef>
                <a:spcPts val="0"/>
              </a:spcBef>
              <a:buClr>
                <a:srgbClr val="FFFFFF"/>
              </a:buClr>
              <a:buSzPct val="100000"/>
              <a:buFont typeface="Arial"/>
              <a:buChar char="●"/>
            </a:pPr>
            <a:r>
              <a:rPr lang="en" sz="1200">
                <a:solidFill>
                  <a:srgbClr val="FFFFFF"/>
                </a:solidFill>
              </a:rPr>
              <a:t>Internal technologies</a:t>
            </a:r>
          </a:p>
          <a:p>
            <a:pPr marL="457200" lvl="0" indent="-304800" rtl="0">
              <a:spcBef>
                <a:spcPts val="0"/>
              </a:spcBef>
              <a:buClr>
                <a:srgbClr val="FFFFFF"/>
              </a:buClr>
              <a:buSzPct val="100000"/>
              <a:buFont typeface="Arial"/>
              <a:buChar char="●"/>
            </a:pPr>
            <a:r>
              <a:rPr lang="en" sz="1200">
                <a:solidFill>
                  <a:srgbClr val="FFFFFF"/>
                </a:solidFill>
              </a:rPr>
              <a:t>Textile industry commoditized</a:t>
            </a:r>
          </a:p>
        </p:txBody>
      </p:sp>
      <p:sp>
        <p:nvSpPr>
          <p:cNvPr id="326" name="Shape 326"/>
          <p:cNvSpPr/>
          <p:nvPr/>
        </p:nvSpPr>
        <p:spPr>
          <a:xfrm>
            <a:off x="2740400" y="4550750"/>
            <a:ext cx="3634200" cy="11723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Substitutes</a:t>
            </a:r>
          </a:p>
          <a:p>
            <a:pPr algn="ctr" rtl="0">
              <a:spcBef>
                <a:spcPts val="0"/>
              </a:spcBef>
              <a:buNone/>
            </a:pPr>
            <a:r>
              <a:rPr lang="en">
                <a:solidFill>
                  <a:srgbClr val="FFFFFF"/>
                </a:solidFill>
              </a:rPr>
              <a:t>LOW</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Few to no substitutes of high-end apparel</a:t>
            </a:r>
          </a:p>
          <a:p>
            <a:pPr lvl="0" rtl="0">
              <a:spcBef>
                <a:spcPts val="0"/>
              </a:spcBef>
              <a:buNone/>
            </a:pPr>
            <a:r>
              <a:rPr lang="en">
                <a:solidFill>
                  <a:srgbClr val="FFFFFF"/>
                </a:solidFill>
              </a:rPr>
              <a:t> </a:t>
            </a:r>
          </a:p>
        </p:txBody>
      </p:sp>
      <p:sp>
        <p:nvSpPr>
          <p:cNvPr id="327" name="Shape 327"/>
          <p:cNvSpPr/>
          <p:nvPr/>
        </p:nvSpPr>
        <p:spPr>
          <a:xfrm>
            <a:off x="3144954" y="2519383"/>
            <a:ext cx="2553300" cy="1595100"/>
          </a:xfrm>
          <a:prstGeom prst="roundRect">
            <a:avLst>
              <a:gd name="adj" fmla="val 50000"/>
            </a:avLst>
          </a:prstGeom>
          <a:noFill/>
          <a:ln>
            <a:noFill/>
          </a:ln>
        </p:spPr>
        <p:txBody>
          <a:bodyPr lIns="91425" tIns="91425" rIns="91425" bIns="91425" anchor="t" anchorCtr="0">
            <a:noAutofit/>
          </a:bodyPr>
          <a:lstStyle/>
          <a:p>
            <a:pPr lvl="0" algn="ctr" rtl="0">
              <a:spcBef>
                <a:spcPts val="0"/>
              </a:spcBef>
              <a:buClr>
                <a:srgbClr val="000000"/>
              </a:buClr>
              <a:buSzPct val="78571"/>
              <a:buFont typeface="Arial"/>
              <a:buNone/>
            </a:pPr>
            <a:r>
              <a:rPr lang="en"/>
              <a:t>Rivalry </a:t>
            </a:r>
          </a:p>
          <a:p>
            <a:pPr lvl="0" algn="ctr" rtl="0">
              <a:spcBef>
                <a:spcPts val="0"/>
              </a:spcBef>
              <a:buClr>
                <a:srgbClr val="000000"/>
              </a:buClr>
              <a:buSzPct val="78571"/>
              <a:buFont typeface="Arial"/>
              <a:buNone/>
            </a:pPr>
            <a:r>
              <a:rPr lang="en"/>
              <a:t>MED to HIGH</a:t>
            </a:r>
          </a:p>
          <a:p>
            <a:pPr marL="457200" lvl="0" indent="-304800" rtl="0">
              <a:spcBef>
                <a:spcPts val="0"/>
              </a:spcBef>
              <a:buClr>
                <a:srgbClr val="000000"/>
              </a:buClr>
              <a:buSzPct val="100000"/>
              <a:buFont typeface="Arial"/>
              <a:buChar char="●"/>
            </a:pPr>
            <a:r>
              <a:rPr lang="en" sz="1200"/>
              <a:t>Competition for market shares</a:t>
            </a:r>
          </a:p>
          <a:p>
            <a:pPr marL="457200" lvl="0" indent="-304800" rtl="0">
              <a:spcBef>
                <a:spcPts val="0"/>
              </a:spcBef>
              <a:buClr>
                <a:srgbClr val="000000"/>
              </a:buClr>
              <a:buSzPct val="100000"/>
              <a:buFont typeface="Arial"/>
              <a:buChar char="●"/>
            </a:pPr>
            <a:r>
              <a:rPr lang="en" sz="1200"/>
              <a:t>Not-price sensitive</a:t>
            </a:r>
          </a:p>
          <a:p>
            <a:pPr marL="457200" lvl="0" indent="-304800" rtl="0">
              <a:spcBef>
                <a:spcPts val="0"/>
              </a:spcBef>
              <a:buClr>
                <a:srgbClr val="000000"/>
              </a:buClr>
              <a:buSzPct val="100000"/>
              <a:buFont typeface="Arial"/>
              <a:buChar char="●"/>
            </a:pPr>
            <a:r>
              <a:rPr lang="en" sz="1200"/>
              <a:t>Differentiation</a:t>
            </a:r>
          </a:p>
          <a:p>
            <a:pPr lvl="0" rtl="0">
              <a:spcBef>
                <a:spcPts val="0"/>
              </a:spcBef>
              <a:buNone/>
            </a:pPr>
            <a:r>
              <a:rPr lang="en"/>
              <a:t> </a:t>
            </a:r>
          </a:p>
        </p:txBody>
      </p:sp>
      <p:sp>
        <p:nvSpPr>
          <p:cNvPr id="328" name="Shape 328"/>
          <p:cNvSpPr/>
          <p:nvPr/>
        </p:nvSpPr>
        <p:spPr>
          <a:xfrm rot="10800000">
            <a:off x="3397687" y="4020820"/>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txBox="1"/>
          <p:nvPr/>
        </p:nvSpPr>
        <p:spPr>
          <a:xfrm>
            <a:off x="0" y="6104825"/>
            <a:ext cx="9047100" cy="801599"/>
          </a:xfrm>
          <a:prstGeom prst="rect">
            <a:avLst/>
          </a:prstGeom>
          <a:noFill/>
          <a:ln>
            <a:noFill/>
          </a:ln>
        </p:spPr>
        <p:txBody>
          <a:bodyPr lIns="91425" tIns="91425" rIns="91425" bIns="91425" anchor="ctr" anchorCtr="0">
            <a:noAutofit/>
          </a:bodyPr>
          <a:lstStyle/>
          <a:p>
            <a:pPr algn="ctr" rtl="0">
              <a:spcBef>
                <a:spcPts val="0"/>
              </a:spcBef>
              <a:buNone/>
            </a:pPr>
            <a:r>
              <a:rPr lang="en" sz="2400" b="1"/>
              <a:t>Attractiveness: LOW to MED</a:t>
            </a:r>
          </a:p>
          <a:p>
            <a:pPr algn="ctr">
              <a:spcBef>
                <a:spcPts val="0"/>
              </a:spcBef>
              <a:buNone/>
            </a:pPr>
            <a:r>
              <a:rPr lang="en" sz="2400"/>
              <a:t>Especially not attractive for new entrants</a:t>
            </a:r>
          </a:p>
        </p:txBody>
      </p:sp>
      <p:sp>
        <p:nvSpPr>
          <p:cNvPr id="330" name="Shape 330"/>
          <p:cNvSpPr/>
          <p:nvPr/>
        </p:nvSpPr>
        <p:spPr>
          <a:xfrm>
            <a:off x="0" y="-51475"/>
            <a:ext cx="9144000" cy="12426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1" name="Shape 331"/>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ATTRACTIVENESS</a:t>
            </a:r>
          </a:p>
        </p:txBody>
      </p:sp>
      <p:sp>
        <p:nvSpPr>
          <p:cNvPr id="332" name="Shape 332"/>
          <p:cNvSpPr/>
          <p:nvPr/>
        </p:nvSpPr>
        <p:spPr>
          <a:xfrm>
            <a:off x="3397537" y="2708566"/>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4736725" y="1191750"/>
            <a:ext cx="4407299" cy="2754600"/>
          </a:xfrm>
          <a:prstGeom prst="roundRect">
            <a:avLst>
              <a:gd name="adj" fmla="val 16667"/>
            </a:avLst>
          </a:prstGeom>
          <a:noFill/>
          <a:ln>
            <a:noFill/>
          </a:ln>
        </p:spPr>
      </p:pic>
      <p:sp>
        <p:nvSpPr>
          <p:cNvPr id="338" name="Shape 338"/>
          <p:cNvSpPr txBox="1"/>
          <p:nvPr/>
        </p:nvSpPr>
        <p:spPr>
          <a:xfrm>
            <a:off x="-8000" y="1260975"/>
            <a:ext cx="4736699" cy="2693100"/>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buClr>
                <a:srgbClr val="FFFFFF"/>
              </a:buClr>
              <a:buSzPct val="100000"/>
              <a:buFont typeface="Arial"/>
              <a:buChar char="●"/>
            </a:pPr>
            <a:r>
              <a:rPr lang="en" sz="1800">
                <a:solidFill>
                  <a:srgbClr val="FFFFFF"/>
                </a:solidFill>
              </a:rPr>
              <a:t>Value chain optimization</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Establishment of brand</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Marketing of technical materials and designs</a:t>
            </a:r>
          </a:p>
        </p:txBody>
      </p:sp>
      <p:pic>
        <p:nvPicPr>
          <p:cNvPr id="339" name="Shape 339"/>
          <p:cNvPicPr preferRelativeResize="0"/>
          <p:nvPr/>
        </p:nvPicPr>
        <p:blipFill rotWithShape="1">
          <a:blip r:embed="rId4">
            <a:alphaModFix/>
          </a:blip>
          <a:srcRect l="-5428" t="-4986" r="-5818" b="-4374"/>
          <a:stretch/>
        </p:blipFill>
        <p:spPr>
          <a:xfrm>
            <a:off x="430425" y="4284100"/>
            <a:ext cx="15242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0" name="Shape 340"/>
          <p:cNvPicPr preferRelativeResize="0"/>
          <p:nvPr/>
        </p:nvPicPr>
        <p:blipFill>
          <a:blip r:embed="rId5">
            <a:alphaModFix/>
          </a:blip>
          <a:stretch>
            <a:fillRect/>
          </a:stretch>
        </p:blipFill>
        <p:spPr>
          <a:xfrm>
            <a:off x="3037234" y="4284103"/>
            <a:ext cx="12449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1" name="Shape 341"/>
          <p:cNvPicPr preferRelativeResize="0"/>
          <p:nvPr/>
        </p:nvPicPr>
        <p:blipFill>
          <a:blip r:embed="rId6">
            <a:alphaModFix/>
          </a:blip>
          <a:stretch>
            <a:fillRect/>
          </a:stretch>
        </p:blipFill>
        <p:spPr>
          <a:xfrm>
            <a:off x="1368884" y="5297977"/>
            <a:ext cx="2036099" cy="1170900"/>
          </a:xfrm>
          <a:prstGeom prst="roundRect">
            <a:avLst>
              <a:gd name="adj" fmla="val 16667"/>
            </a:avLst>
          </a:prstGeom>
          <a:noFill/>
          <a:ln w="38100" cap="flat" cmpd="sng">
            <a:solidFill>
              <a:srgbClr val="000000"/>
            </a:solidFill>
            <a:prstDash val="solid"/>
            <a:round/>
            <a:headEnd type="none" w="med" len="med"/>
            <a:tailEnd type="none" w="med" len="med"/>
          </a:ln>
        </p:spPr>
      </p:pic>
      <p:sp>
        <p:nvSpPr>
          <p:cNvPr id="342" name="Shape 342"/>
          <p:cNvSpPr txBox="1">
            <a:spLocks noGrp="1"/>
          </p:cNvSpPr>
          <p:nvPr>
            <p:ph type="title"/>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KEY SUCCESS FACTORS</a:t>
            </a:r>
          </a:p>
        </p:txBody>
      </p:sp>
      <p:pic>
        <p:nvPicPr>
          <p:cNvPr id="343" name="Shape 343"/>
          <p:cNvPicPr preferRelativeResize="0"/>
          <p:nvPr/>
        </p:nvPicPr>
        <p:blipFill>
          <a:blip r:embed="rId7">
            <a:alphaModFix/>
          </a:blip>
          <a:stretch>
            <a:fillRect/>
          </a:stretch>
        </p:blipFill>
        <p:spPr>
          <a:xfrm>
            <a:off x="4736725" y="3946350"/>
            <a:ext cx="4407299" cy="2904600"/>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t="6872"/>
          <a:stretch/>
        </p:blipFill>
        <p:spPr>
          <a:xfrm>
            <a:off x="0" y="1191125"/>
            <a:ext cx="9144000" cy="5666875"/>
          </a:xfrm>
          <a:prstGeom prst="rect">
            <a:avLst/>
          </a:prstGeom>
          <a:noFill/>
          <a:ln>
            <a:noFill/>
          </a:ln>
        </p:spPr>
      </p:pic>
      <p:sp>
        <p:nvSpPr>
          <p:cNvPr id="349" name="Shape 349"/>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50" name="Shape 350"/>
          <p:cNvSpPr/>
          <p:nvPr/>
        </p:nvSpPr>
        <p:spPr>
          <a:xfrm flipH="1">
            <a:off x="0" y="4177925"/>
            <a:ext cx="9144000" cy="268007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351" name="Shape 351"/>
          <p:cNvSpPr txBox="1"/>
          <p:nvPr/>
        </p:nvSpPr>
        <p:spPr>
          <a:xfrm>
            <a:off x="-31200" y="4076950"/>
            <a:ext cx="8833499" cy="2959500"/>
          </a:xfrm>
          <a:prstGeom prst="rect">
            <a:avLst/>
          </a:prstGeom>
          <a:noFill/>
          <a:ln>
            <a:noFill/>
          </a:ln>
        </p:spPr>
        <p:txBody>
          <a:bodyPr lIns="91425" tIns="91425" rIns="91425" bIns="91425" anchor="t" anchorCtr="0">
            <a:noAutofit/>
          </a:bodyPr>
          <a:lstStyle/>
          <a:p>
            <a:pPr lvl="0" rtl="0">
              <a:lnSpc>
                <a:spcPct val="150000"/>
              </a:lnSpc>
              <a:spcBef>
                <a:spcPts val="0"/>
              </a:spcBef>
              <a:buNone/>
            </a:pPr>
            <a:endParaRPr sz="1800">
              <a:solidFill>
                <a:srgbClr val="000000"/>
              </a:solidFill>
            </a:endParaRPr>
          </a:p>
          <a:p>
            <a:pPr marL="457200" lvl="0" indent="-342900" rtl="0">
              <a:lnSpc>
                <a:spcPct val="150000"/>
              </a:lnSpc>
              <a:spcBef>
                <a:spcPts val="0"/>
              </a:spcBef>
              <a:buClr>
                <a:srgbClr val="FFFFFF"/>
              </a:buClr>
              <a:buSzPct val="100000"/>
              <a:buFont typeface="Arial"/>
              <a:buChar char="●"/>
            </a:pPr>
            <a:r>
              <a:rPr lang="en" sz="1800">
                <a:solidFill>
                  <a:srgbClr val="FFFFFF"/>
                </a:solidFill>
              </a:rPr>
              <a:t>Layering and integrated systems</a:t>
            </a:r>
          </a:p>
          <a:p>
            <a:pPr marL="457200" lvl="0" indent="-342900" rtl="0">
              <a:lnSpc>
                <a:spcPct val="150000"/>
              </a:lnSpc>
              <a:spcBef>
                <a:spcPts val="0"/>
              </a:spcBef>
              <a:buClr>
                <a:srgbClr val="FFFFFF"/>
              </a:buClr>
              <a:buSzPct val="100000"/>
              <a:buFont typeface="Arial"/>
              <a:buChar char="●"/>
            </a:pPr>
            <a:r>
              <a:rPr lang="en" sz="1800">
                <a:solidFill>
                  <a:srgbClr val="FFFFFF"/>
                </a:solidFill>
              </a:rPr>
              <a:t>Streetwear and youth culture influence</a:t>
            </a:r>
          </a:p>
          <a:p>
            <a:pPr marL="457200" lvl="0" indent="-342900" rtl="0">
              <a:lnSpc>
                <a:spcPct val="150000"/>
              </a:lnSpc>
              <a:spcBef>
                <a:spcPts val="0"/>
              </a:spcBef>
              <a:buClr>
                <a:srgbClr val="FFFFFF"/>
              </a:buClr>
              <a:buSzPct val="100000"/>
              <a:buFont typeface="Arial"/>
              <a:buChar char="●"/>
            </a:pPr>
            <a:r>
              <a:rPr lang="en" sz="1800">
                <a:solidFill>
                  <a:srgbClr val="FFFFFF"/>
                </a:solidFill>
              </a:rPr>
              <a:t>Environmental and sustainability initiatives, e.g. using organic cotton</a:t>
            </a:r>
          </a:p>
          <a:p>
            <a:pPr marL="457200" lvl="0" indent="-342900" rtl="0">
              <a:lnSpc>
                <a:spcPct val="150000"/>
              </a:lnSpc>
              <a:spcBef>
                <a:spcPts val="0"/>
              </a:spcBef>
              <a:buClr>
                <a:srgbClr val="FFFFFF"/>
              </a:buClr>
              <a:buSzPct val="100000"/>
              <a:buFont typeface="Arial"/>
              <a:buChar char="●"/>
            </a:pPr>
            <a:r>
              <a:rPr lang="en" sz="1800">
                <a:solidFill>
                  <a:srgbClr val="FFFFFF"/>
                </a:solidFill>
              </a:rPr>
              <a:t>Consolidating retailers and fast-growing competitors in outdoor apparel industry</a:t>
            </a:r>
          </a:p>
          <a:p>
            <a:pPr marL="457200" lvl="0" indent="-342900" rtl="0">
              <a:lnSpc>
                <a:spcPct val="150000"/>
              </a:lnSpc>
              <a:spcBef>
                <a:spcPts val="0"/>
              </a:spcBef>
              <a:buClr>
                <a:srgbClr val="FFFFFF"/>
              </a:buClr>
              <a:buSzPct val="100000"/>
              <a:buFont typeface="Arial"/>
              <a:buChar char="●"/>
            </a:pPr>
            <a:r>
              <a:rPr lang="en" sz="1800">
                <a:solidFill>
                  <a:srgbClr val="FFFFFF"/>
                </a:solidFill>
              </a:rPr>
              <a:t>Increased use of e-commerce channels as consumers increasingly shop online</a:t>
            </a:r>
          </a:p>
          <a:p>
            <a:pPr lvl="0" rtl="0">
              <a:lnSpc>
                <a:spcPct val="150000"/>
              </a:lnSpc>
              <a:spcBef>
                <a:spcPts val="0"/>
              </a:spcBef>
              <a:buNone/>
            </a:pPr>
            <a:endParaRPr sz="1800">
              <a:solidFill>
                <a:srgbClr val="000000"/>
              </a:solidFill>
            </a:endParaRPr>
          </a:p>
        </p:txBody>
      </p:sp>
      <p:sp>
        <p:nvSpPr>
          <p:cNvPr id="352" name="Shape 352"/>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TRENDS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cxnSp>
        <p:nvCxnSpPr>
          <p:cNvPr id="357" name="Shape 357"/>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58" name="Shape 358"/>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59" name="Shape 359"/>
          <p:cNvSpPr/>
          <p:nvPr/>
        </p:nvSpPr>
        <p:spPr>
          <a:xfrm>
            <a:off x="434050" y="3168996"/>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0" name="Shape 360"/>
          <p:cNvSpPr txBox="1"/>
          <p:nvPr/>
        </p:nvSpPr>
        <p:spPr>
          <a:xfrm>
            <a:off x="613300" y="3168150"/>
            <a:ext cx="995700" cy="521699"/>
          </a:xfrm>
          <a:prstGeom prst="rect">
            <a:avLst/>
          </a:prstGeom>
          <a:noFill/>
          <a:ln>
            <a:noFill/>
          </a:ln>
        </p:spPr>
        <p:txBody>
          <a:bodyPr lIns="91425" tIns="91425" rIns="91425" bIns="91425" anchor="t" anchorCtr="0">
            <a:noAutofit/>
          </a:bodyPr>
          <a:lstStyle/>
          <a:p>
            <a:pPr lvl="0" algn="ctr" rtl="0">
              <a:spcBef>
                <a:spcPts val="0"/>
              </a:spcBef>
              <a:buNone/>
            </a:pPr>
            <a:r>
              <a:rPr lang="en" b="1"/>
              <a:t>PRICE</a:t>
            </a:r>
          </a:p>
          <a:p>
            <a:pPr lvl="0" algn="ctr" rtl="0">
              <a:spcBef>
                <a:spcPts val="0"/>
              </a:spcBef>
              <a:buNone/>
            </a:pPr>
            <a:r>
              <a:rPr lang="en" b="1"/>
              <a:t>QUALITY</a:t>
            </a:r>
          </a:p>
        </p:txBody>
      </p:sp>
      <p:sp>
        <p:nvSpPr>
          <p:cNvPr id="361" name="Shape 361"/>
          <p:cNvSpPr txBox="1"/>
          <p:nvPr/>
        </p:nvSpPr>
        <p:spPr>
          <a:xfrm>
            <a:off x="1321925" y="1569000"/>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2" name="Shape 362"/>
          <p:cNvSpPr txBox="1"/>
          <p:nvPr/>
        </p:nvSpPr>
        <p:spPr>
          <a:xfrm>
            <a:off x="1382194" y="5120115"/>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3" name="Shape 363"/>
          <p:cNvSpPr/>
          <p:nvPr/>
        </p:nvSpPr>
        <p:spPr>
          <a:xfrm>
            <a:off x="3989642" y="5841908"/>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4" name="Shape 364"/>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ENVIRONMENTAL APPEAL</a:t>
            </a:r>
          </a:p>
        </p:txBody>
      </p:sp>
      <p:sp>
        <p:nvSpPr>
          <p:cNvPr id="365" name="Shape 365"/>
          <p:cNvSpPr txBox="1"/>
          <p:nvPr/>
        </p:nvSpPr>
        <p:spPr>
          <a:xfrm>
            <a:off x="2123750" y="5713784"/>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6" name="Shape 366"/>
          <p:cNvSpPr txBox="1"/>
          <p:nvPr/>
        </p:nvSpPr>
        <p:spPr>
          <a:xfrm>
            <a:off x="7623425" y="5807525"/>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7" name="Shape 367"/>
          <p:cNvSpPr txBox="1"/>
          <p:nvPr/>
        </p:nvSpPr>
        <p:spPr>
          <a:xfrm>
            <a:off x="2677261" y="4334416"/>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368" name="Shape 368"/>
          <p:cNvSpPr txBox="1"/>
          <p:nvPr/>
        </p:nvSpPr>
        <p:spPr>
          <a:xfrm>
            <a:off x="3248005" y="332605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369" name="Shape 369"/>
          <p:cNvSpPr/>
          <p:nvPr/>
        </p:nvSpPr>
        <p:spPr>
          <a:xfrm>
            <a:off x="3273675" y="43963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4678200" y="35086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4016550" y="42468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txBox="1"/>
          <p:nvPr/>
        </p:nvSpPr>
        <p:spPr>
          <a:xfrm>
            <a:off x="4266554" y="4164853"/>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373" name="Shape 373"/>
          <p:cNvSpPr txBox="1"/>
          <p:nvPr/>
        </p:nvSpPr>
        <p:spPr>
          <a:xfrm>
            <a:off x="4887321" y="1814798"/>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374" name="Shape 374"/>
          <p:cNvSpPr/>
          <p:nvPr/>
        </p:nvSpPr>
        <p:spPr>
          <a:xfrm>
            <a:off x="61289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txBox="1"/>
          <p:nvPr/>
        </p:nvSpPr>
        <p:spPr>
          <a:xfrm>
            <a:off x="5502201" y="2685446"/>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376" name="Shape 376"/>
          <p:cNvSpPr txBox="1"/>
          <p:nvPr/>
        </p:nvSpPr>
        <p:spPr>
          <a:xfrm>
            <a:off x="5494233" y="2971855"/>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377" name="Shape 377"/>
          <p:cNvSpPr/>
          <p:nvPr/>
        </p:nvSpPr>
        <p:spPr>
          <a:xfrm>
            <a:off x="5269750" y="3038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5269745" y="2773199"/>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p:nvPr/>
        </p:nvSpPr>
        <p:spPr>
          <a:xfrm>
            <a:off x="70141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0" name="Shape 380"/>
          <p:cNvSpPr/>
          <p:nvPr/>
        </p:nvSpPr>
        <p:spPr>
          <a:xfrm>
            <a:off x="76234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1" name="Shape 381"/>
          <p:cNvSpPr txBox="1"/>
          <p:nvPr/>
        </p:nvSpPr>
        <p:spPr>
          <a:xfrm>
            <a:off x="6473974" y="2384387"/>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382" name="Shape 382"/>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83" name="Shape 383"/>
          <p:cNvSpPr txBox="1"/>
          <p:nvPr/>
        </p:nvSpPr>
        <p:spPr>
          <a:xfrm>
            <a:off x="7533876" y="1809550"/>
            <a:ext cx="1610100"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384" name="Shape 384"/>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cxnSp>
        <p:nvCxnSpPr>
          <p:cNvPr id="389" name="Shape 389"/>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90" name="Shape 390"/>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91" name="Shape 391"/>
          <p:cNvSpPr/>
          <p:nvPr/>
        </p:nvSpPr>
        <p:spPr>
          <a:xfrm>
            <a:off x="498550" y="3133722"/>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2" name="Shape 392"/>
          <p:cNvSpPr txBox="1"/>
          <p:nvPr/>
        </p:nvSpPr>
        <p:spPr>
          <a:xfrm>
            <a:off x="613300" y="3168150"/>
            <a:ext cx="1124700" cy="521699"/>
          </a:xfrm>
          <a:prstGeom prst="rect">
            <a:avLst/>
          </a:prstGeom>
          <a:noFill/>
          <a:ln>
            <a:noFill/>
          </a:ln>
        </p:spPr>
        <p:txBody>
          <a:bodyPr lIns="91425" tIns="91425" rIns="91425" bIns="91425" anchor="t" anchorCtr="0">
            <a:noAutofit/>
          </a:bodyPr>
          <a:lstStyle/>
          <a:p>
            <a:pPr lvl="0" algn="ctr" rtl="0">
              <a:spcBef>
                <a:spcPts val="0"/>
              </a:spcBef>
              <a:buNone/>
            </a:pPr>
            <a:r>
              <a:rPr lang="en" b="1"/>
              <a:t>PRODUCT RANGE</a:t>
            </a:r>
          </a:p>
        </p:txBody>
      </p:sp>
      <p:sp>
        <p:nvSpPr>
          <p:cNvPr id="393" name="Shape 393"/>
          <p:cNvSpPr txBox="1"/>
          <p:nvPr/>
        </p:nvSpPr>
        <p:spPr>
          <a:xfrm>
            <a:off x="645893" y="1565548"/>
            <a:ext cx="1464899" cy="310800"/>
          </a:xfrm>
          <a:prstGeom prst="rect">
            <a:avLst/>
          </a:prstGeom>
          <a:noFill/>
          <a:ln>
            <a:noFill/>
          </a:ln>
        </p:spPr>
        <p:txBody>
          <a:bodyPr lIns="91425" tIns="91425" rIns="91425" bIns="91425" anchor="t" anchorCtr="0">
            <a:noAutofit/>
          </a:bodyPr>
          <a:lstStyle/>
          <a:p>
            <a:pPr lvl="0" rtl="0">
              <a:spcBef>
                <a:spcPts val="0"/>
              </a:spcBef>
              <a:buNone/>
            </a:pPr>
            <a:r>
              <a:rPr lang="en"/>
              <a:t>SPECIALIZED</a:t>
            </a:r>
          </a:p>
        </p:txBody>
      </p:sp>
      <p:sp>
        <p:nvSpPr>
          <p:cNvPr id="394" name="Shape 394"/>
          <p:cNvSpPr/>
          <p:nvPr/>
        </p:nvSpPr>
        <p:spPr>
          <a:xfrm>
            <a:off x="3990274" y="5761317"/>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5" name="Shape 395"/>
          <p:cNvSpPr txBox="1"/>
          <p:nvPr/>
        </p:nvSpPr>
        <p:spPr>
          <a:xfrm>
            <a:off x="915975" y="5287400"/>
            <a:ext cx="1124700" cy="310800"/>
          </a:xfrm>
          <a:prstGeom prst="rect">
            <a:avLst/>
          </a:prstGeom>
          <a:noFill/>
          <a:ln>
            <a:noFill/>
          </a:ln>
        </p:spPr>
        <p:txBody>
          <a:bodyPr lIns="91425" tIns="91425" rIns="91425" bIns="91425" anchor="t" anchorCtr="0">
            <a:noAutofit/>
          </a:bodyPr>
          <a:lstStyle/>
          <a:p>
            <a:pPr lvl="0" rtl="0">
              <a:spcBef>
                <a:spcPts val="0"/>
              </a:spcBef>
              <a:buNone/>
            </a:pPr>
            <a:r>
              <a:rPr lang="en"/>
              <a:t>GENERAL</a:t>
            </a:r>
          </a:p>
        </p:txBody>
      </p:sp>
      <p:sp>
        <p:nvSpPr>
          <p:cNvPr id="396" name="Shape 396"/>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TECHNOLOGY</a:t>
            </a:r>
          </a:p>
        </p:txBody>
      </p:sp>
      <p:sp>
        <p:nvSpPr>
          <p:cNvPr id="397" name="Shape 397"/>
          <p:cNvSpPr txBox="1"/>
          <p:nvPr/>
        </p:nvSpPr>
        <p:spPr>
          <a:xfrm>
            <a:off x="2123750" y="5761566"/>
            <a:ext cx="1221600" cy="381000"/>
          </a:xfrm>
          <a:prstGeom prst="rect">
            <a:avLst/>
          </a:prstGeom>
          <a:noFill/>
          <a:ln>
            <a:noFill/>
          </a:ln>
        </p:spPr>
        <p:txBody>
          <a:bodyPr lIns="91425" tIns="91425" rIns="91425" bIns="91425" anchor="t" anchorCtr="0">
            <a:noAutofit/>
          </a:bodyPr>
          <a:lstStyle/>
          <a:p>
            <a:pPr lvl="0" rtl="0">
              <a:spcBef>
                <a:spcPts val="0"/>
              </a:spcBef>
              <a:buNone/>
            </a:pPr>
            <a:r>
              <a:rPr lang="en"/>
              <a:t>LOW-TECH</a:t>
            </a:r>
          </a:p>
        </p:txBody>
      </p:sp>
      <p:sp>
        <p:nvSpPr>
          <p:cNvPr id="398" name="Shape 398"/>
          <p:cNvSpPr txBox="1"/>
          <p:nvPr/>
        </p:nvSpPr>
        <p:spPr>
          <a:xfrm>
            <a:off x="7069925" y="5775664"/>
            <a:ext cx="1221600" cy="381000"/>
          </a:xfrm>
          <a:prstGeom prst="rect">
            <a:avLst/>
          </a:prstGeom>
          <a:noFill/>
          <a:ln>
            <a:noFill/>
          </a:ln>
        </p:spPr>
        <p:txBody>
          <a:bodyPr lIns="91425" tIns="91425" rIns="91425" bIns="91425" anchor="t" anchorCtr="0">
            <a:noAutofit/>
          </a:bodyPr>
          <a:lstStyle/>
          <a:p>
            <a:pPr lvl="0" rtl="0">
              <a:spcBef>
                <a:spcPts val="0"/>
              </a:spcBef>
              <a:buNone/>
            </a:pPr>
            <a:r>
              <a:rPr lang="en"/>
              <a:t>HIGH-TECH</a:t>
            </a:r>
          </a:p>
        </p:txBody>
      </p:sp>
      <p:sp>
        <p:nvSpPr>
          <p:cNvPr id="399" name="Shape 399"/>
          <p:cNvSpPr txBox="1"/>
          <p:nvPr/>
        </p:nvSpPr>
        <p:spPr>
          <a:xfrm>
            <a:off x="3396236" y="4918029"/>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400" name="Shape 400"/>
          <p:cNvSpPr txBox="1"/>
          <p:nvPr/>
        </p:nvSpPr>
        <p:spPr>
          <a:xfrm>
            <a:off x="5038205" y="331110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401" name="Shape 401"/>
          <p:cNvSpPr/>
          <p:nvPr/>
        </p:nvSpPr>
        <p:spPr>
          <a:xfrm>
            <a:off x="3992650" y="4979962"/>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2" name="Shape 402"/>
          <p:cNvSpPr/>
          <p:nvPr/>
        </p:nvSpPr>
        <p:spPr>
          <a:xfrm>
            <a:off x="5038200" y="30517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3" name="Shape 403"/>
          <p:cNvSpPr/>
          <p:nvPr/>
        </p:nvSpPr>
        <p:spPr>
          <a:xfrm>
            <a:off x="2662350" y="426577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4" name="Shape 404"/>
          <p:cNvSpPr txBox="1"/>
          <p:nvPr/>
        </p:nvSpPr>
        <p:spPr>
          <a:xfrm>
            <a:off x="2912354" y="4183828"/>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405" name="Shape 405"/>
          <p:cNvSpPr txBox="1"/>
          <p:nvPr/>
        </p:nvSpPr>
        <p:spPr>
          <a:xfrm>
            <a:off x="5687019" y="1729623"/>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406" name="Shape 406"/>
          <p:cNvSpPr/>
          <p:nvPr/>
        </p:nvSpPr>
        <p:spPr>
          <a:xfrm>
            <a:off x="6941375"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txBox="1"/>
          <p:nvPr/>
        </p:nvSpPr>
        <p:spPr>
          <a:xfrm>
            <a:off x="7153486" y="2311925"/>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408" name="Shape 408"/>
          <p:cNvSpPr txBox="1"/>
          <p:nvPr/>
        </p:nvSpPr>
        <p:spPr>
          <a:xfrm>
            <a:off x="6411564" y="2740940"/>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409" name="Shape 409"/>
          <p:cNvSpPr/>
          <p:nvPr/>
        </p:nvSpPr>
        <p:spPr>
          <a:xfrm>
            <a:off x="6181866" y="281674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7161445" y="2112924"/>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7396450"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7161450" y="16534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txBox="1"/>
          <p:nvPr/>
        </p:nvSpPr>
        <p:spPr>
          <a:xfrm>
            <a:off x="7638489" y="1806236"/>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414" name="Shape 41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15" name="Shape 415"/>
          <p:cNvSpPr txBox="1"/>
          <p:nvPr/>
        </p:nvSpPr>
        <p:spPr>
          <a:xfrm>
            <a:off x="7102701" y="1307750"/>
            <a:ext cx="1571999"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416" name="Shape 416"/>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l="20000" b="11855"/>
          <a:stretch/>
        </p:blipFill>
        <p:spPr>
          <a:xfrm>
            <a:off x="0" y="1191000"/>
            <a:ext cx="9144000" cy="5666999"/>
          </a:xfrm>
          <a:prstGeom prst="rect">
            <a:avLst/>
          </a:prstGeom>
          <a:noFill/>
          <a:ln>
            <a:noFill/>
          </a:ln>
        </p:spPr>
      </p:pic>
      <p:sp>
        <p:nvSpPr>
          <p:cNvPr id="422" name="Shape 422"/>
          <p:cNvSpPr/>
          <p:nvPr/>
        </p:nvSpPr>
        <p:spPr>
          <a:xfrm rot="-5400000">
            <a:off x="2689012" y="392162"/>
            <a:ext cx="5665250" cy="726292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423" name="Shape 423"/>
          <p:cNvSpPr txBox="1">
            <a:spLocks noGrp="1"/>
          </p:cNvSpPr>
          <p:nvPr>
            <p:ph type="body" idx="1"/>
          </p:nvPr>
        </p:nvSpPr>
        <p:spPr>
          <a:xfrm>
            <a:off x="3291075" y="1543050"/>
            <a:ext cx="5986199" cy="5257799"/>
          </a:xfrm>
          <a:prstGeom prst="rect">
            <a:avLst/>
          </a:prstGeom>
        </p:spPr>
        <p:txBody>
          <a:bodyPr lIns="91425" tIns="91425" rIns="91425" bIns="91425" anchor="t" anchorCtr="0">
            <a:noAutofit/>
          </a:bodyPr>
          <a:lstStyle/>
          <a:p>
            <a:pPr marL="0" lvl="0" indent="0" rtl="0">
              <a:spcBef>
                <a:spcPts val="0"/>
              </a:spcBef>
              <a:buNone/>
            </a:pPr>
            <a:r>
              <a:rPr lang="en">
                <a:solidFill>
                  <a:srgbClr val="FFFFFF"/>
                </a:solidFill>
              </a:rPr>
              <a:t>Opportunities</a:t>
            </a:r>
          </a:p>
          <a:p>
            <a:pPr marL="457200" lvl="0" indent="-342900" rtl="0">
              <a:spcBef>
                <a:spcPts val="0"/>
              </a:spcBef>
              <a:buClr>
                <a:srgbClr val="FFFFFF"/>
              </a:buClr>
              <a:buSzPct val="100000"/>
              <a:buFont typeface="Arial"/>
              <a:buChar char="•"/>
            </a:pPr>
            <a:r>
              <a:rPr lang="en" sz="1800" b="0">
                <a:solidFill>
                  <a:srgbClr val="FFFFFF"/>
                </a:solidFill>
              </a:rPr>
              <a:t>Mainstream market demand for eco-products and high-tech products</a:t>
            </a:r>
          </a:p>
          <a:p>
            <a:pPr marL="457200" lvl="0" indent="-342900" rtl="0">
              <a:spcBef>
                <a:spcPts val="0"/>
              </a:spcBef>
              <a:buClr>
                <a:srgbClr val="FFFFFF"/>
              </a:buClr>
              <a:buSzPct val="100000"/>
              <a:buFont typeface="Arial"/>
              <a:buChar char="•"/>
            </a:pPr>
            <a:r>
              <a:rPr lang="en" sz="1800" b="0">
                <a:solidFill>
                  <a:srgbClr val="FFFFFF"/>
                </a:solidFill>
              </a:rPr>
              <a:t>Potential for growth in international markets</a:t>
            </a:r>
          </a:p>
          <a:p>
            <a:pPr marL="457200" lvl="0" indent="-342900" rtl="0">
              <a:spcBef>
                <a:spcPts val="0"/>
              </a:spcBef>
              <a:buClr>
                <a:srgbClr val="FFFFFF"/>
              </a:buClr>
              <a:buSzPct val="100000"/>
              <a:buFont typeface="Arial"/>
              <a:buChar char="•"/>
            </a:pPr>
            <a:r>
              <a:rPr lang="en" sz="1800" b="0">
                <a:solidFill>
                  <a:srgbClr val="FFFFFF"/>
                </a:solidFill>
              </a:rPr>
              <a:t>Increase in interest for outdoor activities</a:t>
            </a:r>
          </a:p>
          <a:p>
            <a:pPr marL="0" lvl="0" indent="0" rtl="0">
              <a:spcBef>
                <a:spcPts val="0"/>
              </a:spcBef>
              <a:buNone/>
            </a:pPr>
            <a:r>
              <a:rPr lang="en">
                <a:solidFill>
                  <a:srgbClr val="FFFFFF"/>
                </a:solidFill>
              </a:rPr>
              <a:t>Threats</a:t>
            </a:r>
          </a:p>
          <a:p>
            <a:pPr marL="457200" lvl="0" indent="-342900" rtl="0">
              <a:spcBef>
                <a:spcPts val="0"/>
              </a:spcBef>
              <a:buClr>
                <a:srgbClr val="FFFFFF"/>
              </a:buClr>
              <a:buSzPct val="100000"/>
              <a:buFont typeface="Arial"/>
              <a:buChar char="•"/>
            </a:pPr>
            <a:r>
              <a:rPr lang="en" sz="1800" b="0">
                <a:solidFill>
                  <a:srgbClr val="FFFFFF"/>
                </a:solidFill>
              </a:rPr>
              <a:t>High-end products in recovering economy</a:t>
            </a:r>
          </a:p>
          <a:p>
            <a:pPr marL="457200" lvl="0" indent="-342900" rtl="0">
              <a:spcBef>
                <a:spcPts val="0"/>
              </a:spcBef>
              <a:buClr>
                <a:srgbClr val="FFFFFF"/>
              </a:buClr>
              <a:buSzPct val="100000"/>
              <a:buFont typeface="Arial"/>
              <a:buChar char="•"/>
            </a:pPr>
            <a:r>
              <a:rPr lang="en" sz="1800" b="0">
                <a:solidFill>
                  <a:srgbClr val="FFFFFF"/>
                </a:solidFill>
              </a:rPr>
              <a:t>Dependency on suppliers for specialized materials</a:t>
            </a:r>
          </a:p>
          <a:p>
            <a:pPr marL="457200" lvl="0" indent="-342900" rtl="0">
              <a:spcBef>
                <a:spcPts val="0"/>
              </a:spcBef>
              <a:buClr>
                <a:srgbClr val="FFFFFF"/>
              </a:buClr>
              <a:buSzPct val="100000"/>
              <a:buFont typeface="Arial"/>
              <a:buChar char="•"/>
            </a:pPr>
            <a:r>
              <a:rPr lang="en" sz="1800" b="0">
                <a:solidFill>
                  <a:srgbClr val="FFFFFF"/>
                </a:solidFill>
              </a:rPr>
              <a:t>Imitation from competitors</a:t>
            </a:r>
          </a:p>
          <a:p>
            <a:pPr marL="457200" lvl="0" indent="-342900" rtl="0">
              <a:spcBef>
                <a:spcPts val="0"/>
              </a:spcBef>
              <a:buClr>
                <a:srgbClr val="FFFFFF"/>
              </a:buClr>
              <a:buSzPct val="100000"/>
              <a:buFont typeface="Arial"/>
              <a:buChar char="•"/>
            </a:pPr>
            <a:r>
              <a:rPr lang="en" sz="1800" b="0">
                <a:solidFill>
                  <a:srgbClr val="FFFFFF"/>
                </a:solidFill>
              </a:rPr>
              <a:t>Big budget competitors </a:t>
            </a:r>
          </a:p>
          <a:p>
            <a:pPr marL="457200" lvl="0" indent="-342900" rtl="0">
              <a:spcBef>
                <a:spcPts val="0"/>
              </a:spcBef>
              <a:buClr>
                <a:srgbClr val="FFFFFF"/>
              </a:buClr>
              <a:buSzPct val="100000"/>
              <a:buFont typeface="Arial"/>
              <a:buChar char="•"/>
            </a:pPr>
            <a:r>
              <a:rPr lang="en" sz="1800" b="0">
                <a:solidFill>
                  <a:srgbClr val="FFFFFF"/>
                </a:solidFill>
              </a:rPr>
              <a:t>Radical views can alienate certain customers</a:t>
            </a:r>
          </a:p>
        </p:txBody>
      </p:sp>
      <p:sp>
        <p:nvSpPr>
          <p:cNvPr id="424" name="Shape 42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25" name="Shape 425"/>
          <p:cNvSpPr txBox="1">
            <a:spLocks noGrp="1"/>
          </p:cNvSpPr>
          <p:nvPr>
            <p:ph type="title"/>
          </p:nvPr>
        </p:nvSpPr>
        <p:spPr>
          <a:xfrm>
            <a:off x="0" y="171125"/>
            <a:ext cx="9144000" cy="910499"/>
          </a:xfrm>
          <a:prstGeom prst="rect">
            <a:avLst/>
          </a:prstGeom>
        </p:spPr>
        <p:txBody>
          <a:bodyPr lIns="91425" tIns="91425" rIns="91425" bIns="91425" anchor="ctr" anchorCtr="0">
            <a:noAutofit/>
          </a:bodyPr>
          <a:lstStyle/>
          <a:p>
            <a:pPr algn="ctr" rtl="0">
              <a:spcBef>
                <a:spcPts val="0"/>
              </a:spcBef>
              <a:buNone/>
            </a:pPr>
            <a:r>
              <a:rPr lang="en" sz="2500">
                <a:solidFill>
                  <a:srgbClr val="55D7FF"/>
                </a:solidFill>
              </a:rPr>
              <a:t>SUMMARY OF</a:t>
            </a:r>
          </a:p>
          <a:p>
            <a:pPr lvl="0" algn="ctr" rtl="0">
              <a:spcBef>
                <a:spcPts val="0"/>
              </a:spcBef>
              <a:buNone/>
            </a:pPr>
            <a:r>
              <a:rPr lang="en" sz="2500">
                <a:solidFill>
                  <a:srgbClr val="55D7FF"/>
                </a:solidFill>
              </a:rPr>
              <a:t>OPPORTUNITIES AND THREATS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431" name="Shape 43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432" name="Shape 432"/>
          <p:cNvPicPr preferRelativeResize="0"/>
          <p:nvPr/>
        </p:nvPicPr>
        <p:blipFill>
          <a:blip r:embed="rId3">
            <a:alphaModFix/>
          </a:blip>
          <a:stretch>
            <a:fillRect/>
          </a:stretch>
        </p:blipFill>
        <p:spPr>
          <a:xfrm>
            <a:off x="0" y="0"/>
            <a:ext cx="9143998" cy="6857998"/>
          </a:xfrm>
          <a:prstGeom prst="rect">
            <a:avLst/>
          </a:prstGeom>
          <a:noFill/>
          <a:ln>
            <a:noFill/>
          </a:ln>
        </p:spPr>
      </p:pic>
      <p:sp>
        <p:nvSpPr>
          <p:cNvPr id="433" name="Shape 433"/>
          <p:cNvSpPr txBox="1"/>
          <p:nvPr/>
        </p:nvSpPr>
        <p:spPr>
          <a:xfrm>
            <a:off x="4853100" y="2273533"/>
            <a:ext cx="41033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INTERNAL ANALYSIS</a:t>
            </a:r>
          </a:p>
        </p:txBody>
      </p:sp>
      <p:pic>
        <p:nvPicPr>
          <p:cNvPr id="434" name="Shape 434"/>
          <p:cNvPicPr preferRelativeResize="0"/>
          <p:nvPr/>
        </p:nvPicPr>
        <p:blipFill>
          <a:blip r:embed="rId4">
            <a:alphaModFix amt="61000"/>
          </a:blip>
          <a:stretch>
            <a:fillRect/>
          </a:stretch>
        </p:blipFill>
        <p:spPr>
          <a:xfrm>
            <a:off x="3143292" y="5253350"/>
            <a:ext cx="1967100" cy="1070999"/>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alphaModFix/>
          </a:blip>
          <a:srcRect l="16541"/>
          <a:stretch/>
        </p:blipFill>
        <p:spPr>
          <a:xfrm>
            <a:off x="0" y="0"/>
            <a:ext cx="9143999" cy="6858000"/>
          </a:xfrm>
          <a:prstGeom prst="rect">
            <a:avLst/>
          </a:prstGeom>
          <a:noFill/>
          <a:ln>
            <a:noFill/>
          </a:ln>
        </p:spPr>
      </p:pic>
      <p:sp>
        <p:nvSpPr>
          <p:cNvPr id="446" name="Shape 446"/>
          <p:cNvSpPr txBox="1"/>
          <p:nvPr/>
        </p:nvSpPr>
        <p:spPr>
          <a:xfrm>
            <a:off x="660400" y="739699"/>
            <a:ext cx="3904799" cy="4741199"/>
          </a:xfrm>
          <a:prstGeom prst="rect">
            <a:avLst/>
          </a:prstGeom>
          <a:solidFill>
            <a:srgbClr val="000000">
              <a:alpha val="46540"/>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INNOVATION</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Arial"/>
              <a:buChar char="●"/>
            </a:pPr>
            <a:r>
              <a:rPr lang="en" sz="2000" dirty="0">
                <a:solidFill>
                  <a:srgbClr val="FFFFFF"/>
                </a:solidFill>
              </a:rPr>
              <a:t>1% of revenues for R&amp;D</a:t>
            </a:r>
          </a:p>
          <a:p>
            <a:pPr lvl="0" rtl="0">
              <a:spcBef>
                <a:spcPts val="0"/>
              </a:spcBef>
              <a:buNone/>
            </a:pPr>
            <a:endParaRPr sz="2000" dirty="0">
              <a:solidFill>
                <a:srgbClr val="FFFFFF"/>
              </a:solidFill>
            </a:endParaRPr>
          </a:p>
          <a:p>
            <a:pPr marL="914400" lvl="1" indent="-355600">
              <a:buClr>
                <a:srgbClr val="FFFFFF"/>
              </a:buClr>
              <a:buSzPct val="100000"/>
              <a:buFont typeface="Arial"/>
              <a:buChar char="○"/>
            </a:pPr>
            <a:r>
              <a:rPr lang="en" sz="2000" dirty="0">
                <a:solidFill>
                  <a:schemeClr val="lt1"/>
                </a:solidFill>
              </a:rPr>
              <a:t>More durable fabric and 100% recyclable zippers</a:t>
            </a:r>
          </a:p>
          <a:p>
            <a:pPr marL="558800" lvl="1" rtl="0">
              <a:spcBef>
                <a:spcPts val="0"/>
              </a:spcBef>
              <a:buClr>
                <a:srgbClr val="FFFFFF"/>
              </a:buClr>
              <a:buSzPct val="100000"/>
            </a:pPr>
            <a:endParaRPr lang="en-CA" sz="2000" dirty="0" smtClean="0">
              <a:solidFill>
                <a:srgbClr val="FFFFFF"/>
              </a:solidFill>
            </a:endParaRPr>
          </a:p>
          <a:p>
            <a:pPr marL="914400" lvl="1" indent="-355600" rtl="0">
              <a:spcBef>
                <a:spcPts val="0"/>
              </a:spcBef>
              <a:buClr>
                <a:srgbClr val="FFFFFF"/>
              </a:buClr>
              <a:buSzPct val="100000"/>
              <a:buFont typeface="Arial"/>
              <a:buChar char="○"/>
            </a:pPr>
            <a:r>
              <a:rPr lang="en" sz="2000" dirty="0" smtClean="0">
                <a:solidFill>
                  <a:srgbClr val="FFFFFF"/>
                </a:solidFill>
              </a:rPr>
              <a:t>Industry </a:t>
            </a:r>
            <a:r>
              <a:rPr lang="en" sz="2000" dirty="0">
                <a:solidFill>
                  <a:srgbClr val="FFFFFF"/>
                </a:solidFill>
              </a:rPr>
              <a:t>leader in tech innovation</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Arial"/>
              <a:buChar char="●"/>
            </a:pPr>
            <a:r>
              <a:rPr lang="en" sz="2000" dirty="0">
                <a:solidFill>
                  <a:srgbClr val="FFFFFF"/>
                </a:solidFill>
              </a:rPr>
              <a:t>Patents for Synchilla, Capilene, and chlorine free wool</a:t>
            </a:r>
          </a:p>
          <a:p>
            <a:pPr lvl="0" rtl="0">
              <a:spcBef>
                <a:spcPts val="0"/>
              </a:spcBef>
              <a:buNone/>
            </a:pPr>
            <a:endParaRPr dirty="0">
              <a:solidFill>
                <a:srgbClr val="FFFFFF"/>
              </a:solidFill>
            </a:endParaRPr>
          </a:p>
        </p:txBody>
      </p:sp>
      <p:pic>
        <p:nvPicPr>
          <p:cNvPr id="447" name="Shape 447"/>
          <p:cNvPicPr preferRelativeResize="0"/>
          <p:nvPr/>
        </p:nvPicPr>
        <p:blipFill>
          <a:blip r:embed="rId4">
            <a:alphaModFix/>
          </a:blip>
          <a:stretch>
            <a:fillRect/>
          </a:stretch>
        </p:blipFill>
        <p:spPr>
          <a:xfrm>
            <a:off x="160997" y="6103000"/>
            <a:ext cx="1202725" cy="65484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64343" y="705445"/>
            <a:ext cx="8215500" cy="1026899"/>
          </a:xfrm>
          <a:prstGeom prst="rect">
            <a:avLst/>
          </a:prstGeom>
        </p:spPr>
        <p:txBody>
          <a:bodyPr lIns="64275" tIns="64275" rIns="64275" bIns="64275" anchor="t" anchorCtr="0">
            <a:noAutofit/>
          </a:bodyPr>
          <a:lstStyle/>
          <a:p>
            <a:pPr lvl="0" rtl="0">
              <a:spcBef>
                <a:spcPts val="0"/>
              </a:spcBef>
              <a:buNone/>
            </a:pPr>
            <a:endParaRPr/>
          </a:p>
        </p:txBody>
      </p:sp>
      <p:sp>
        <p:nvSpPr>
          <p:cNvPr id="243" name="Shape 243"/>
          <p:cNvSpPr txBox="1">
            <a:spLocks noGrp="1"/>
          </p:cNvSpPr>
          <p:nvPr>
            <p:ph type="body" idx="1"/>
          </p:nvPr>
        </p:nvSpPr>
        <p:spPr>
          <a:xfrm>
            <a:off x="464343" y="357187"/>
            <a:ext cx="8215500" cy="357000"/>
          </a:xfrm>
          <a:prstGeom prst="rect">
            <a:avLst/>
          </a:prstGeom>
        </p:spPr>
        <p:txBody>
          <a:bodyPr lIns="64275" tIns="64275" rIns="64275" bIns="64275" anchor="ctr" anchorCtr="0">
            <a:noAutofit/>
          </a:bodyPr>
          <a:lstStyle/>
          <a:p>
            <a:pPr lvl="0" rtl="0">
              <a:spcBef>
                <a:spcPts val="0"/>
              </a:spcBef>
              <a:buNone/>
            </a:pPr>
            <a:endParaRPr/>
          </a:p>
        </p:txBody>
      </p:sp>
      <p:pic>
        <p:nvPicPr>
          <p:cNvPr id="244" name="Shape 244"/>
          <p:cNvPicPr preferRelativeResize="0"/>
          <p:nvPr/>
        </p:nvPicPr>
        <p:blipFill>
          <a:blip r:embed="rId3">
            <a:alphaModFix/>
          </a:blip>
          <a:stretch>
            <a:fillRect/>
          </a:stretch>
        </p:blipFill>
        <p:spPr>
          <a:xfrm>
            <a:off x="35" y="247131"/>
            <a:ext cx="9143998" cy="5000215"/>
          </a:xfrm>
          <a:prstGeom prst="rect">
            <a:avLst/>
          </a:prstGeom>
          <a:noFill/>
          <a:ln>
            <a:noFill/>
          </a:ln>
        </p:spPr>
      </p:pic>
      <p:sp>
        <p:nvSpPr>
          <p:cNvPr id="245" name="Shape 245"/>
          <p:cNvSpPr txBox="1"/>
          <p:nvPr/>
        </p:nvSpPr>
        <p:spPr>
          <a:xfrm>
            <a:off x="464349" y="5614075"/>
            <a:ext cx="6104099" cy="1116000"/>
          </a:xfrm>
          <a:prstGeom prst="rect">
            <a:avLst/>
          </a:prstGeom>
          <a:noFill/>
          <a:ln>
            <a:noFill/>
          </a:ln>
        </p:spPr>
        <p:txBody>
          <a:bodyPr lIns="64275" tIns="64275" rIns="64275" bIns="64275" anchor="t" anchorCtr="0">
            <a:noAutofit/>
          </a:bodyPr>
          <a:lstStyle/>
          <a:p>
            <a:pPr lvl="0" rtl="0">
              <a:spcBef>
                <a:spcPts val="0"/>
              </a:spcBef>
              <a:buNone/>
            </a:pPr>
            <a:r>
              <a:rPr lang="en" sz="1700" b="1">
                <a:solidFill>
                  <a:srgbClr val="FFFFFF"/>
                </a:solidFill>
              </a:rPr>
              <a:t>Simon Foucher			Neha Tally</a:t>
            </a:r>
          </a:p>
          <a:p>
            <a:pPr lvl="0" rtl="0">
              <a:spcBef>
                <a:spcPts val="0"/>
              </a:spcBef>
              <a:buNone/>
            </a:pPr>
            <a:r>
              <a:rPr lang="en" sz="1700" b="1">
                <a:solidFill>
                  <a:srgbClr val="FFFFFF"/>
                </a:solidFill>
              </a:rPr>
              <a:t>Jonathan Suprovici		Christina Paylan</a:t>
            </a:r>
          </a:p>
          <a:p>
            <a:pPr lvl="0" rtl="0">
              <a:spcBef>
                <a:spcPts val="0"/>
              </a:spcBef>
              <a:buNone/>
            </a:pPr>
            <a:r>
              <a:rPr lang="en" sz="1700" b="1">
                <a:solidFill>
                  <a:srgbClr val="FFFFFF"/>
                </a:solidFill>
              </a:rPr>
              <a:t>Weilun Chang			Nadia Cho</a:t>
            </a:r>
          </a:p>
        </p:txBody>
      </p:sp>
      <p:sp>
        <p:nvSpPr>
          <p:cNvPr id="246" name="Shape 246"/>
          <p:cNvSpPr txBox="1"/>
          <p:nvPr/>
        </p:nvSpPr>
        <p:spPr>
          <a:xfrm>
            <a:off x="1776410" y="357187"/>
            <a:ext cx="7367699" cy="1555799"/>
          </a:xfrm>
          <a:prstGeom prst="rect">
            <a:avLst/>
          </a:prstGeom>
          <a:noFill/>
          <a:ln>
            <a:noFill/>
          </a:ln>
        </p:spPr>
        <p:txBody>
          <a:bodyPr lIns="64275" tIns="64275" rIns="64275" bIns="64275" anchor="t" anchorCtr="0">
            <a:noAutofit/>
          </a:bodyPr>
          <a:lstStyle/>
          <a:p>
            <a:pPr lvl="0" algn="r" rtl="0">
              <a:spcBef>
                <a:spcPts val="0"/>
              </a:spcBef>
              <a:buNone/>
            </a:pPr>
            <a:r>
              <a:rPr lang="en" sz="2000" b="1" i="1">
                <a:solidFill>
                  <a:schemeClr val="dk1"/>
                </a:solidFill>
                <a:latin typeface="Calibri"/>
                <a:ea typeface="Calibri"/>
                <a:cs typeface="Calibri"/>
                <a:sym typeface="Calibri"/>
              </a:rPr>
              <a:t>“Build the best product, cause no unnecessary harm, use business to inspire and implement solutions to the environmental crisis.”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l="17675"/>
          <a:stretch/>
        </p:blipFill>
        <p:spPr>
          <a:xfrm>
            <a:off x="0" y="0"/>
            <a:ext cx="9143998" cy="6857999"/>
          </a:xfrm>
          <a:prstGeom prst="rect">
            <a:avLst/>
          </a:prstGeom>
          <a:noFill/>
          <a:ln>
            <a:noFill/>
          </a:ln>
        </p:spPr>
      </p:pic>
      <p:sp>
        <p:nvSpPr>
          <p:cNvPr id="4" name="Shape 440"/>
          <p:cNvSpPr txBox="1"/>
          <p:nvPr/>
        </p:nvSpPr>
        <p:spPr>
          <a:xfrm>
            <a:off x="457200" y="533400"/>
            <a:ext cx="7649546" cy="3685061"/>
          </a:xfrm>
          <a:prstGeom prst="rect">
            <a:avLst/>
          </a:prstGeom>
          <a:solidFill>
            <a:srgbClr val="000000">
              <a:alpha val="32690"/>
            </a:srgbClr>
          </a:solid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 sz="2100" b="1" dirty="0">
                <a:solidFill>
                  <a:srgbClr val="FFFFFF"/>
                </a:solidFill>
              </a:rPr>
              <a:t>CUSTOMER ANALYSIS</a:t>
            </a:r>
          </a:p>
          <a:p>
            <a:pPr lvl="0" rtl="0">
              <a:spcBef>
                <a:spcPts val="0"/>
              </a:spcBef>
              <a:buClr>
                <a:schemeClr val="dk1"/>
              </a:buClr>
              <a:buFont typeface="Arial"/>
              <a:buNone/>
            </a:pPr>
            <a:endParaRPr sz="1800" b="1" dirty="0">
              <a:solidFill>
                <a:srgbClr val="FFFFFF"/>
              </a:solidFill>
            </a:endParaRPr>
          </a:p>
          <a:p>
            <a:pPr lvl="0" rtl="0">
              <a:spcBef>
                <a:spcPts val="0"/>
              </a:spcBef>
              <a:buClr>
                <a:schemeClr val="dk1"/>
              </a:buClr>
              <a:buSzPct val="61111"/>
              <a:buFont typeface="Arial"/>
              <a:buNone/>
            </a:pPr>
            <a:endParaRPr lang="en-CA" sz="2100" b="1" dirty="0" smtClean="0">
              <a:solidFill>
                <a:srgbClr val="00FFFF"/>
              </a:solidFill>
            </a:endParaRPr>
          </a:p>
          <a:p>
            <a:pPr lvl="0" rtl="0">
              <a:spcBef>
                <a:spcPts val="0"/>
              </a:spcBef>
              <a:buClr>
                <a:schemeClr val="dk1"/>
              </a:buClr>
              <a:buSzPct val="61111"/>
              <a:buFont typeface="Arial"/>
              <a:buNone/>
            </a:pPr>
            <a:r>
              <a:rPr lang="en-CA" sz="2100" b="1" dirty="0" smtClean="0">
                <a:solidFill>
                  <a:srgbClr val="00FFFF"/>
                </a:solidFill>
              </a:rPr>
              <a:t>TARGET </a:t>
            </a:r>
            <a:r>
              <a:rPr lang="en-CA" sz="2100" b="1" dirty="0" smtClean="0">
                <a:solidFill>
                  <a:srgbClr val="00FFFF"/>
                </a:solidFill>
              </a:rPr>
              <a:t>MARKET</a:t>
            </a:r>
            <a:endParaRPr lang="en" sz="2100" b="1" dirty="0">
              <a:solidFill>
                <a:srgbClr val="00FFFF"/>
              </a:solidFill>
            </a:endParaRPr>
          </a:p>
          <a:p>
            <a:pPr marL="457200" lvl="0" indent="-342900" rtl="0">
              <a:spcBef>
                <a:spcPts val="0"/>
              </a:spcBef>
              <a:buClr>
                <a:srgbClr val="FFFFFF"/>
              </a:buClr>
              <a:buSzPct val="100000"/>
              <a:buFont typeface="Arial"/>
              <a:buChar char="●"/>
            </a:pPr>
            <a:r>
              <a:rPr lang="en" sz="2100" dirty="0">
                <a:solidFill>
                  <a:srgbClr val="FFFFFF"/>
                </a:solidFill>
              </a:rPr>
              <a:t>38 year old “dirtbag” with household income of $160,000</a:t>
            </a:r>
          </a:p>
          <a:p>
            <a:pPr lvl="0" rtl="0">
              <a:spcBef>
                <a:spcPts val="0"/>
              </a:spcBef>
              <a:buClr>
                <a:schemeClr val="dk1"/>
              </a:buClr>
              <a:buFont typeface="Arial"/>
              <a:buNone/>
            </a:pPr>
            <a:endParaRPr sz="2100" dirty="0">
              <a:solidFill>
                <a:srgbClr val="FFFFFF"/>
              </a:solidFill>
            </a:endParaRPr>
          </a:p>
          <a:p>
            <a:pPr lvl="0" rtl="0">
              <a:spcBef>
                <a:spcPts val="0"/>
              </a:spcBef>
              <a:buClr>
                <a:schemeClr val="dk1"/>
              </a:buClr>
              <a:buSzPct val="61111"/>
              <a:buFont typeface="Arial"/>
              <a:buNone/>
            </a:pPr>
            <a:endParaRPr lang="en-CA" sz="2100" b="1" dirty="0" smtClean="0">
              <a:solidFill>
                <a:srgbClr val="00FFFF"/>
              </a:solidFill>
            </a:endParaRPr>
          </a:p>
          <a:p>
            <a:pPr lvl="0" rtl="0">
              <a:spcBef>
                <a:spcPts val="0"/>
              </a:spcBef>
              <a:buClr>
                <a:schemeClr val="dk1"/>
              </a:buClr>
              <a:buSzPct val="61111"/>
              <a:buFont typeface="Arial"/>
              <a:buNone/>
            </a:pPr>
            <a:r>
              <a:rPr lang="en-CA" sz="2100" b="1" dirty="0" smtClean="0">
                <a:solidFill>
                  <a:srgbClr val="00FFFF"/>
                </a:solidFill>
              </a:rPr>
              <a:t>CUSTOMER </a:t>
            </a:r>
            <a:r>
              <a:rPr lang="en-CA" sz="2100" b="1" dirty="0" smtClean="0">
                <a:solidFill>
                  <a:srgbClr val="00FFFF"/>
                </a:solidFill>
              </a:rPr>
              <a:t>ACQUISITION</a:t>
            </a:r>
            <a:endParaRPr lang="en" sz="2100" b="1" dirty="0">
              <a:solidFill>
                <a:srgbClr val="00FFFF"/>
              </a:solidFill>
            </a:endParaRPr>
          </a:p>
          <a:p>
            <a:pPr marL="457200" indent="-342900">
              <a:buClr>
                <a:srgbClr val="FFFFFF"/>
              </a:buClr>
              <a:buSzPct val="100000"/>
              <a:buFont typeface="Arial"/>
              <a:buChar char="●"/>
            </a:pPr>
            <a:r>
              <a:rPr lang="en" sz="2100" dirty="0">
                <a:solidFill>
                  <a:srgbClr val="FFFFFF"/>
                </a:solidFill>
              </a:rPr>
              <a:t>Great PR for their </a:t>
            </a:r>
            <a:r>
              <a:rPr lang="en" sz="2100" dirty="0" smtClean="0">
                <a:solidFill>
                  <a:srgbClr val="FFFFFF"/>
                </a:solidFill>
              </a:rPr>
              <a:t>efforts</a:t>
            </a:r>
            <a:endParaRPr lang="en-CA" sz="2100" dirty="0" smtClean="0">
              <a:solidFill>
                <a:srgbClr val="FFFFFF"/>
              </a:solidFill>
            </a:endParaRPr>
          </a:p>
          <a:p>
            <a:pPr marL="457200" lvl="0" indent="-342900" rtl="0">
              <a:spcBef>
                <a:spcPts val="0"/>
              </a:spcBef>
              <a:buClr>
                <a:srgbClr val="FFFFFF"/>
              </a:buClr>
              <a:buSzPct val="100000"/>
              <a:buFont typeface="Arial"/>
              <a:buChar char="●"/>
            </a:pPr>
            <a:r>
              <a:rPr lang="en-CA" sz="2100" dirty="0" smtClean="0">
                <a:solidFill>
                  <a:srgbClr val="FFFFFF"/>
                </a:solidFill>
              </a:rPr>
              <a:t>Challenging based on marketing strategy</a:t>
            </a:r>
          </a:p>
          <a:p>
            <a:pPr marL="114300" lvl="0" rtl="0">
              <a:spcBef>
                <a:spcPts val="0"/>
              </a:spcBef>
              <a:buClr>
                <a:srgbClr val="FFFFFF"/>
              </a:buClr>
              <a:buSzPct val="100000"/>
            </a:pPr>
            <a:endParaRPr lang="en" sz="2100" dirty="0">
              <a:solidFill>
                <a:srgbClr val="FFFF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Shape 452"/>
          <p:cNvPicPr preferRelativeResize="0"/>
          <p:nvPr/>
        </p:nvPicPr>
        <p:blipFill>
          <a:blip r:embed="rId3">
            <a:alphaModFix/>
          </a:blip>
          <a:stretch>
            <a:fillRect/>
          </a:stretch>
        </p:blipFill>
        <p:spPr>
          <a:xfrm>
            <a:off x="0" y="0"/>
            <a:ext cx="9144000" cy="6857999"/>
          </a:xfrm>
          <a:prstGeom prst="rect">
            <a:avLst/>
          </a:prstGeom>
          <a:noFill/>
          <a:ln>
            <a:noFill/>
          </a:ln>
        </p:spPr>
      </p:pic>
      <p:sp>
        <p:nvSpPr>
          <p:cNvPr id="4" name="Shape 453"/>
          <p:cNvSpPr txBox="1"/>
          <p:nvPr/>
        </p:nvSpPr>
        <p:spPr>
          <a:xfrm>
            <a:off x="4814221" y="377429"/>
            <a:ext cx="3997538" cy="4729244"/>
          </a:xfrm>
          <a:prstGeom prst="rect">
            <a:avLst/>
          </a:prstGeom>
          <a:solidFill>
            <a:srgbClr val="000000">
              <a:alpha val="55769"/>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MARKETING</a:t>
            </a:r>
          </a:p>
          <a:p>
            <a:pPr lvl="0" rtl="0">
              <a:spcBef>
                <a:spcPts val="0"/>
              </a:spcBef>
              <a:buNone/>
            </a:pPr>
            <a:endParaRPr sz="2000" b="1" dirty="0"/>
          </a:p>
          <a:p>
            <a:pPr marL="457200" lvl="0" indent="-355600" rtl="0">
              <a:spcBef>
                <a:spcPts val="0"/>
              </a:spcBef>
              <a:buClr>
                <a:srgbClr val="FFFFFF"/>
              </a:buClr>
              <a:buSzPct val="100000"/>
              <a:buFont typeface="Arial"/>
              <a:buChar char="●"/>
            </a:pPr>
            <a:r>
              <a:rPr lang="en" sz="2200" dirty="0">
                <a:solidFill>
                  <a:srgbClr val="FFFFFF"/>
                </a:solidFill>
              </a:rPr>
              <a:t>Celebrity ambassadors</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Social media</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Less than 1% of revenue for marketing</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Lots of free PR </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Marketing eco-concerns more than products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428325" y="2361375"/>
            <a:ext cx="3170400" cy="1143299"/>
          </a:xfrm>
          <a:prstGeom prst="rect">
            <a:avLst/>
          </a:prstGeom>
        </p:spPr>
        <p:txBody>
          <a:bodyPr lIns="91425" tIns="91425" rIns="91425" bIns="91425" anchor="b" anchorCtr="0">
            <a:noAutofit/>
          </a:bodyPr>
          <a:lstStyle/>
          <a:p>
            <a:pPr algn="ctr" rtl="0">
              <a:spcBef>
                <a:spcPts val="0"/>
              </a:spcBef>
              <a:buNone/>
            </a:pPr>
            <a:r>
              <a:rPr lang="en" sz="2200" dirty="0">
                <a:solidFill>
                  <a:srgbClr val="00FFFF"/>
                </a:solidFill>
              </a:rPr>
              <a:t>PATAGONIA </a:t>
            </a:r>
          </a:p>
          <a:p>
            <a:pPr lvl="0" algn="ctr" rtl="0">
              <a:spcBef>
                <a:spcPts val="0"/>
              </a:spcBef>
              <a:buNone/>
            </a:pPr>
            <a:r>
              <a:rPr lang="en" sz="2200" dirty="0">
                <a:solidFill>
                  <a:srgbClr val="00FFFF"/>
                </a:solidFill>
              </a:rPr>
              <a:t>ADVERTISING</a:t>
            </a:r>
          </a:p>
        </p:txBody>
      </p:sp>
      <p:pic>
        <p:nvPicPr>
          <p:cNvPr id="459" name="Shape 459"/>
          <p:cNvPicPr preferRelativeResize="0"/>
          <p:nvPr/>
        </p:nvPicPr>
        <p:blipFill>
          <a:blip r:embed="rId3">
            <a:alphaModFix/>
          </a:blip>
          <a:stretch>
            <a:fillRect/>
          </a:stretch>
        </p:blipFill>
        <p:spPr>
          <a:xfrm>
            <a:off x="3807340" y="0"/>
            <a:ext cx="5336669" cy="68580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a:blip r:embed="rId3">
            <a:alphaModFix/>
          </a:blip>
          <a:stretch>
            <a:fillRect/>
          </a:stretch>
        </p:blipFill>
        <p:spPr>
          <a:xfrm>
            <a:off x="0" y="0"/>
            <a:ext cx="9143998" cy="6857999"/>
          </a:xfrm>
          <a:prstGeom prst="rect">
            <a:avLst/>
          </a:prstGeom>
          <a:noFill/>
          <a:ln>
            <a:noFill/>
          </a:ln>
        </p:spPr>
      </p:pic>
      <p:sp>
        <p:nvSpPr>
          <p:cNvPr id="465" name="Shape 465"/>
          <p:cNvSpPr txBox="1"/>
          <p:nvPr/>
        </p:nvSpPr>
        <p:spPr>
          <a:xfrm>
            <a:off x="609600" y="1524000"/>
            <a:ext cx="8036700" cy="2649375"/>
          </a:xfrm>
          <a:prstGeom prst="rect">
            <a:avLst/>
          </a:prstGeom>
          <a:solidFill>
            <a:srgbClr val="000000">
              <a:alpha val="43460"/>
            </a:srgbClr>
          </a:solidFill>
          <a:ln>
            <a:noFill/>
          </a:ln>
        </p:spPr>
        <p:txBody>
          <a:bodyPr lIns="91425" tIns="91425" rIns="91425" bIns="91425" anchor="t" anchorCtr="0">
            <a:noAutofit/>
          </a:bodyPr>
          <a:lstStyle/>
          <a:p>
            <a:pPr lvl="0" algn="ctr" rtl="0">
              <a:spcBef>
                <a:spcPts val="0"/>
              </a:spcBef>
              <a:buNone/>
            </a:pPr>
            <a:r>
              <a:rPr lang="en" sz="1800" b="1" dirty="0">
                <a:solidFill>
                  <a:srgbClr val="00FFFF"/>
                </a:solidFill>
              </a:rPr>
              <a:t>CORPORATE CULTURE</a:t>
            </a:r>
          </a:p>
          <a:p>
            <a:pPr lvl="0" rtl="0">
              <a:spcBef>
                <a:spcPts val="0"/>
              </a:spcBef>
              <a:buNone/>
            </a:pPr>
            <a:endParaRPr sz="1800" b="1" dirty="0">
              <a:solidFill>
                <a:srgbClr val="FFFFFF"/>
              </a:solidFill>
            </a:endParaRPr>
          </a:p>
          <a:p>
            <a:pPr marL="457200" lvl="0" indent="-355600" rtl="0">
              <a:lnSpc>
                <a:spcPct val="90000"/>
              </a:lnSpc>
              <a:spcBef>
                <a:spcPts val="370"/>
              </a:spcBef>
              <a:buClr>
                <a:srgbClr val="FFFFFF"/>
              </a:buClr>
              <a:buSzPct val="100000"/>
              <a:buFont typeface="Calibri"/>
              <a:buChar char="●"/>
            </a:pPr>
            <a:r>
              <a:rPr lang="en" sz="2000" dirty="0" smtClean="0">
                <a:solidFill>
                  <a:srgbClr val="FFFFFF"/>
                </a:solidFill>
                <a:latin typeface="Calibri"/>
                <a:ea typeface="Calibri"/>
                <a:cs typeface="Calibri"/>
                <a:sym typeface="Calibri"/>
              </a:rPr>
              <a:t>Employees </a:t>
            </a:r>
            <a:r>
              <a:rPr lang="en" sz="2000" dirty="0">
                <a:solidFill>
                  <a:srgbClr val="FFFFFF"/>
                </a:solidFill>
                <a:latin typeface="Calibri"/>
                <a:ea typeface="Calibri"/>
                <a:cs typeface="Calibri"/>
                <a:sym typeface="Calibri"/>
              </a:rPr>
              <a:t>take time off work if tide is up</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2 months paid leave to work on environmental causes of their choice</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$2000 subsidy for buying a hybrid car</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Bail money for those arrested in nonviolent activism for enviro causes</a:t>
            </a:r>
          </a:p>
          <a:p>
            <a:pPr marL="457200" lvl="0" indent="-355600" rtl="0">
              <a:lnSpc>
                <a:spcPct val="80000"/>
              </a:lnSpc>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Travelling to Patagonia, Chile, to help create a national park</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l="19788"/>
          <a:stretch/>
        </p:blipFill>
        <p:spPr>
          <a:xfrm>
            <a:off x="0" y="0"/>
            <a:ext cx="9143998" cy="6857999"/>
          </a:xfrm>
          <a:prstGeom prst="rect">
            <a:avLst/>
          </a:prstGeom>
          <a:noFill/>
          <a:ln>
            <a:noFill/>
          </a:ln>
        </p:spPr>
      </p:pic>
      <p:pic>
        <p:nvPicPr>
          <p:cNvPr id="472" name="Shape 472"/>
          <p:cNvPicPr preferRelativeResize="0"/>
          <p:nvPr/>
        </p:nvPicPr>
        <p:blipFill>
          <a:blip r:embed="rId4">
            <a:alphaModFix/>
          </a:blip>
          <a:stretch>
            <a:fillRect/>
          </a:stretch>
        </p:blipFill>
        <p:spPr>
          <a:xfrm>
            <a:off x="7720375" y="4715388"/>
            <a:ext cx="1100800" cy="1095911"/>
          </a:xfrm>
          <a:prstGeom prst="rect">
            <a:avLst/>
          </a:prstGeom>
          <a:noFill/>
          <a:ln>
            <a:noFill/>
          </a:ln>
        </p:spPr>
      </p:pic>
      <p:sp>
        <p:nvSpPr>
          <p:cNvPr id="5" name="Shape 471"/>
          <p:cNvSpPr txBox="1"/>
          <p:nvPr/>
        </p:nvSpPr>
        <p:spPr>
          <a:xfrm>
            <a:off x="4228050" y="378175"/>
            <a:ext cx="4681200" cy="5998619"/>
          </a:xfrm>
          <a:prstGeom prst="rect">
            <a:avLst/>
          </a:prstGeom>
          <a:solidFill>
            <a:srgbClr val="FFFFFF">
              <a:alpha val="55769"/>
            </a:srgbClr>
          </a:solidFill>
          <a:ln>
            <a:noFill/>
          </a:ln>
        </p:spPr>
        <p:txBody>
          <a:bodyPr lIns="91425" tIns="91425" rIns="91425" bIns="91425" anchor="t" anchorCtr="0">
            <a:noAutofit/>
          </a:bodyPr>
          <a:lstStyle/>
          <a:p>
            <a:pPr lvl="0" algn="ctr" rtl="0">
              <a:spcBef>
                <a:spcPts val="0"/>
              </a:spcBef>
              <a:buNone/>
            </a:pPr>
            <a:r>
              <a:rPr lang="en" sz="1800" b="1" dirty="0">
                <a:latin typeface="Calibri"/>
                <a:ea typeface="Calibri"/>
                <a:cs typeface="Calibri"/>
                <a:sym typeface="Calibri"/>
              </a:rPr>
              <a:t>CORPORATE SOCIAL RESPONSIBILITY</a:t>
            </a:r>
          </a:p>
          <a:p>
            <a:pPr rtl="0">
              <a:spcBef>
                <a:spcPts val="0"/>
              </a:spcBef>
              <a:buNone/>
            </a:pPr>
            <a:endParaRPr sz="2000" b="1" u="sng" dirty="0">
              <a:latin typeface="Calibri"/>
              <a:ea typeface="Calibri"/>
              <a:cs typeface="Calibri"/>
              <a:sym typeface="Calibri"/>
            </a:endParaRPr>
          </a:p>
          <a:p>
            <a:pPr lvl="0" rtl="0">
              <a:spcBef>
                <a:spcPts val="400"/>
              </a:spcBef>
              <a:buClr>
                <a:schemeClr val="dk1"/>
              </a:buClr>
              <a:buSzPct val="55000"/>
              <a:buFont typeface="Arial"/>
              <a:buNone/>
            </a:pPr>
            <a:r>
              <a:rPr lang="en" sz="2000" b="1" u="sng" dirty="0">
                <a:solidFill>
                  <a:schemeClr val="dk1"/>
                </a:solidFill>
                <a:latin typeface="Calibri"/>
                <a:ea typeface="Calibri"/>
                <a:cs typeface="Calibri"/>
                <a:sym typeface="Calibri"/>
              </a:rPr>
              <a:t>Donations to external organizations</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One Percent for the Planet</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$200,000 in-kind donations annually</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Donation of AmEx ad proceeds to 4 environmental groups</a:t>
            </a:r>
          </a:p>
          <a:p>
            <a:pPr rtl="0">
              <a:spcBef>
                <a:spcPts val="0"/>
              </a:spcBef>
              <a:buNone/>
            </a:pPr>
            <a:endParaRPr sz="2000" b="1" u="sng" dirty="0">
              <a:latin typeface="Calibri"/>
              <a:ea typeface="Calibri"/>
              <a:cs typeface="Calibri"/>
              <a:sym typeface="Calibri"/>
            </a:endParaRPr>
          </a:p>
          <a:p>
            <a:pPr lvl="0" rtl="0">
              <a:spcBef>
                <a:spcPts val="0"/>
              </a:spcBef>
              <a:buNone/>
            </a:pPr>
            <a:r>
              <a:rPr lang="en" sz="2000" b="1" u="sng" dirty="0">
                <a:latin typeface="Calibri"/>
                <a:ea typeface="Calibri"/>
                <a:cs typeface="Calibri"/>
                <a:sym typeface="Calibri"/>
              </a:rPr>
              <a:t>Internal operations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production</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suppliers/dealers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buildings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Corporate Culture</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The Footprint Chronicles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Common Threads Initiative</a:t>
            </a:r>
          </a:p>
          <a:p>
            <a:pPr marL="914400" lvl="1" indent="-355600" rtl="0">
              <a:spcBef>
                <a:spcPts val="400"/>
              </a:spcBef>
              <a:buClr>
                <a:srgbClr val="000000"/>
              </a:buClr>
              <a:buSzPct val="125000"/>
              <a:buFont typeface="Calibri"/>
              <a:buChar char="○"/>
            </a:pPr>
            <a:r>
              <a:rPr lang="en" sz="1600" dirty="0"/>
              <a:t>recycle</a:t>
            </a:r>
          </a:p>
          <a:p>
            <a:pPr marL="914400" lvl="1" indent="-355600" rtl="0">
              <a:spcBef>
                <a:spcPts val="400"/>
              </a:spcBef>
              <a:buClr>
                <a:srgbClr val="000000"/>
              </a:buClr>
              <a:buSzPct val="125000"/>
              <a:buFont typeface="Calibri"/>
              <a:buChar char="○"/>
            </a:pPr>
            <a:r>
              <a:rPr lang="en" sz="1600" dirty="0"/>
              <a:t>repair</a:t>
            </a:r>
          </a:p>
          <a:p>
            <a:pPr lvl="0" rtl="0">
              <a:spcBef>
                <a:spcPts val="400"/>
              </a:spcBef>
              <a:buNone/>
            </a:pPr>
            <a:endParaRPr sz="2000" dirty="0">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l="8047" r="16314"/>
          <a:stretch/>
        </p:blipFill>
        <p:spPr>
          <a:xfrm>
            <a:off x="0" y="0"/>
            <a:ext cx="9143999" cy="6858000"/>
          </a:xfrm>
          <a:prstGeom prst="rect">
            <a:avLst/>
          </a:prstGeom>
          <a:noFill/>
          <a:ln>
            <a:noFill/>
          </a:ln>
        </p:spPr>
      </p:pic>
      <p:sp>
        <p:nvSpPr>
          <p:cNvPr id="478" name="Shape 478"/>
          <p:cNvSpPr txBox="1"/>
          <p:nvPr/>
        </p:nvSpPr>
        <p:spPr>
          <a:xfrm>
            <a:off x="397525" y="2971675"/>
            <a:ext cx="4082100" cy="3106200"/>
          </a:xfrm>
          <a:prstGeom prst="rect">
            <a:avLst/>
          </a:prstGeom>
          <a:solidFill>
            <a:srgbClr val="000000">
              <a:alpha val="57309"/>
            </a:srgbClr>
          </a:solidFill>
          <a:ln>
            <a:noFill/>
          </a:ln>
        </p:spPr>
        <p:txBody>
          <a:bodyPr lIns="91425" tIns="91425" rIns="91425" bIns="91425" anchor="t" anchorCtr="0">
            <a:noAutofit/>
          </a:bodyPr>
          <a:lstStyle/>
          <a:p>
            <a:pPr lvl="0" algn="ctr" rtl="0">
              <a:spcBef>
                <a:spcPts val="0"/>
              </a:spcBef>
              <a:buNone/>
            </a:pPr>
            <a:r>
              <a:rPr lang="en" sz="1900" b="1">
                <a:solidFill>
                  <a:srgbClr val="00FFFF"/>
                </a:solidFill>
              </a:rPr>
              <a:t>COMPETITIVE ADVANTAGE</a:t>
            </a:r>
          </a:p>
          <a:p>
            <a:pPr lvl="0" rtl="0">
              <a:spcBef>
                <a:spcPts val="0"/>
              </a:spcBef>
              <a:buNone/>
            </a:pPr>
            <a:endParaRPr sz="2000">
              <a:solidFill>
                <a:srgbClr val="FFFFFF"/>
              </a:solidFill>
            </a:endParaRPr>
          </a:p>
          <a:p>
            <a:pPr marL="457200" lvl="0" indent="-355600" rtl="0">
              <a:spcBef>
                <a:spcPts val="0"/>
              </a:spcBef>
              <a:buClr>
                <a:srgbClr val="FFFFFF"/>
              </a:buClr>
              <a:buSzPct val="100000"/>
              <a:buFont typeface="Calibri"/>
              <a:buChar char="●"/>
            </a:pPr>
            <a:r>
              <a:rPr lang="en" sz="2000">
                <a:solidFill>
                  <a:srgbClr val="FFFFFF"/>
                </a:solidFill>
                <a:latin typeface="Calibri"/>
                <a:ea typeface="Calibri"/>
                <a:cs typeface="Calibri"/>
                <a:sym typeface="Calibri"/>
              </a:rPr>
              <a:t>Most eco-friendly </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Only company to repair</a:t>
            </a:r>
          </a:p>
          <a:p>
            <a:pPr marL="914400" lvl="1"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They own the largest repair facility in North America</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Leaders of tech innovation</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Patents for creations</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Free media exposure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subTitle" idx="1"/>
          </p:nvPr>
        </p:nvSpPr>
        <p:spPr>
          <a:xfrm>
            <a:off x="1143000" y="3602037"/>
            <a:ext cx="6858000" cy="1655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Font typeface="Arial"/>
              <a:buNone/>
            </a:pPr>
            <a:endParaRPr sz="1800" b="0" i="0" u="none" strike="noStrike" cap="none" baseline="0">
              <a:solidFill>
                <a:schemeClr val="lt1"/>
              </a:solidFill>
              <a:latin typeface="Impact"/>
              <a:ea typeface="Impact"/>
              <a:cs typeface="Impact"/>
              <a:sym typeface="Impact"/>
            </a:endParaRPr>
          </a:p>
        </p:txBody>
      </p:sp>
      <p:pic>
        <p:nvPicPr>
          <p:cNvPr id="484" name="Shape 484"/>
          <p:cNvPicPr preferRelativeResize="0"/>
          <p:nvPr/>
        </p:nvPicPr>
        <p:blipFill>
          <a:blip r:embed="rId3">
            <a:alphaModFix/>
          </a:blip>
          <a:stretch>
            <a:fillRect/>
          </a:stretch>
        </p:blipFill>
        <p:spPr>
          <a:xfrm>
            <a:off x="0" y="0"/>
            <a:ext cx="9144000" cy="6949440"/>
          </a:xfrm>
          <a:prstGeom prst="rect">
            <a:avLst/>
          </a:prstGeom>
          <a:noFill/>
          <a:ln>
            <a:noFill/>
          </a:ln>
        </p:spPr>
      </p:pic>
      <p:sp>
        <p:nvSpPr>
          <p:cNvPr id="485" name="Shape 485"/>
          <p:cNvSpPr txBox="1">
            <a:spLocks noGrp="1"/>
          </p:cNvSpPr>
          <p:nvPr>
            <p:ph type="ctrTitle"/>
          </p:nvPr>
        </p:nvSpPr>
        <p:spPr>
          <a:xfrm>
            <a:off x="468250" y="275145"/>
            <a:ext cx="7772400" cy="1396499"/>
          </a:xfrm>
          <a:prstGeom prst="rect">
            <a:avLst/>
          </a:prstGeom>
          <a:noFill/>
          <a:ln>
            <a:noFill/>
          </a:ln>
        </p:spPr>
        <p:txBody>
          <a:bodyPr lIns="91425" tIns="45700" rIns="91425" bIns="45700" anchor="b" anchorCtr="0">
            <a:noAutofit/>
          </a:bodyPr>
          <a:lstStyle/>
          <a:p>
            <a:pPr marL="0" marR="0" lvl="0" indent="0" rtl="0">
              <a:lnSpc>
                <a:spcPct val="90000"/>
              </a:lnSpc>
              <a:spcBef>
                <a:spcPts val="0"/>
              </a:spcBef>
              <a:buClr>
                <a:schemeClr val="lt1"/>
              </a:buClr>
              <a:buSzPct val="25000"/>
              <a:buFont typeface="Impact"/>
              <a:buNone/>
            </a:pPr>
            <a:r>
              <a:rPr lang="en" sz="4500" b="1"/>
              <a:t>OPERATIONS MANAGEMENT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endParaRPr/>
          </a:p>
        </p:txBody>
      </p:sp>
      <p:sp>
        <p:nvSpPr>
          <p:cNvPr id="498" name="Shape 49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p:txBody>
      </p:sp>
      <p:sp>
        <p:nvSpPr>
          <p:cNvPr id="499" name="Shape 499"/>
          <p:cNvSpPr txBox="1"/>
          <p:nvPr/>
        </p:nvSpPr>
        <p:spPr>
          <a:xfrm>
            <a:off x="3447725" y="578233"/>
            <a:ext cx="5639999" cy="5717700"/>
          </a:xfrm>
          <a:prstGeom prst="rect">
            <a:avLst/>
          </a:prstGeom>
          <a:noFill/>
          <a:ln>
            <a:noFill/>
          </a:ln>
        </p:spPr>
        <p:txBody>
          <a:bodyPr lIns="91425" tIns="91425" rIns="91425" bIns="91425" anchor="t" anchorCtr="0">
            <a:noAutofit/>
          </a:bodyPr>
          <a:lstStyle/>
          <a:p>
            <a:pPr lvl="0" rtl="0">
              <a:spcBef>
                <a:spcPts val="0"/>
              </a:spcBef>
              <a:buNone/>
            </a:pPr>
            <a:r>
              <a:rPr lang="en" sz="1600" b="1"/>
              <a:t>Suppliers</a:t>
            </a:r>
          </a:p>
          <a:p>
            <a:pPr marL="457200" lvl="0" indent="-330200" rtl="0">
              <a:spcBef>
                <a:spcPts val="0"/>
              </a:spcBef>
              <a:buClr>
                <a:srgbClr val="000000"/>
              </a:buClr>
              <a:buSzPct val="100000"/>
              <a:buFont typeface="Arial"/>
              <a:buChar char="●"/>
            </a:pPr>
            <a:r>
              <a:rPr lang="en" sz="1600"/>
              <a:t>Chosen based on environmental efforts</a:t>
            </a:r>
          </a:p>
          <a:p>
            <a:pPr marL="457200" lvl="0" indent="-330200" rtl="0">
              <a:spcBef>
                <a:spcPts val="0"/>
              </a:spcBef>
              <a:buClr>
                <a:srgbClr val="000000"/>
              </a:buClr>
              <a:buSzPct val="100000"/>
              <a:buFont typeface="Arial"/>
              <a:buChar char="●"/>
            </a:pPr>
            <a:r>
              <a:rPr lang="en" sz="1600"/>
              <a:t>Down to 41 from 200</a:t>
            </a:r>
          </a:p>
          <a:p>
            <a:pPr lvl="0" rtl="0">
              <a:spcBef>
                <a:spcPts val="0"/>
              </a:spcBef>
              <a:buNone/>
            </a:pPr>
            <a:endParaRPr sz="1600"/>
          </a:p>
          <a:p>
            <a:pPr lvl="0" rtl="0">
              <a:spcBef>
                <a:spcPts val="0"/>
              </a:spcBef>
              <a:buNone/>
            </a:pPr>
            <a:r>
              <a:rPr lang="en" sz="1600" b="1"/>
              <a:t>Production</a:t>
            </a:r>
          </a:p>
          <a:p>
            <a:pPr marL="457200" lvl="0" indent="-330200" rtl="0">
              <a:spcBef>
                <a:spcPts val="0"/>
              </a:spcBef>
              <a:buClr>
                <a:srgbClr val="000000"/>
              </a:buClr>
              <a:buSzPct val="100000"/>
              <a:buFont typeface="Arial"/>
              <a:buChar char="●"/>
            </a:pPr>
            <a:r>
              <a:rPr lang="en" sz="1600"/>
              <a:t>High CSR: focused on reducing footprint of production process </a:t>
            </a:r>
          </a:p>
          <a:p>
            <a:pPr marL="457200" lvl="0" indent="-330200" rtl="0">
              <a:spcBef>
                <a:spcPts val="0"/>
              </a:spcBef>
              <a:buClr>
                <a:srgbClr val="000000"/>
              </a:buClr>
              <a:buSzPct val="100000"/>
              <a:buFont typeface="Arial"/>
              <a:buChar char="●"/>
            </a:pPr>
            <a:r>
              <a:rPr lang="en" sz="1600"/>
              <a:t>85% outsourced outside North America for cheaper labour</a:t>
            </a:r>
          </a:p>
          <a:p>
            <a:pPr marL="457200" lvl="0" indent="-330200" rtl="0">
              <a:spcBef>
                <a:spcPts val="0"/>
              </a:spcBef>
              <a:buClr>
                <a:srgbClr val="000000"/>
              </a:buClr>
              <a:buSzPct val="100000"/>
              <a:buFont typeface="Arial"/>
              <a:buChar char="●"/>
            </a:pPr>
            <a:r>
              <a:rPr lang="en" sz="1600"/>
              <a:t>Lower rates of product return than industry standards</a:t>
            </a:r>
          </a:p>
          <a:p>
            <a:pPr marL="457200" lvl="0" indent="-330200" rtl="0">
              <a:spcBef>
                <a:spcPts val="0"/>
              </a:spcBef>
              <a:buClr>
                <a:srgbClr val="000000"/>
              </a:buClr>
              <a:buSzPct val="100000"/>
              <a:buFont typeface="Arial"/>
              <a:buChar char="●"/>
            </a:pPr>
            <a:r>
              <a:rPr lang="en" sz="1600"/>
              <a:t>Order 2000-5000 units per order</a:t>
            </a:r>
          </a:p>
          <a:p>
            <a:pPr lvl="0" rtl="0">
              <a:spcBef>
                <a:spcPts val="0"/>
              </a:spcBef>
              <a:buNone/>
            </a:pPr>
            <a:endParaRPr sz="1600"/>
          </a:p>
          <a:p>
            <a:pPr lvl="0" rtl="0">
              <a:spcBef>
                <a:spcPts val="0"/>
              </a:spcBef>
              <a:buNone/>
            </a:pPr>
            <a:r>
              <a:rPr lang="en" sz="1600" b="1"/>
              <a:t>Distribution</a:t>
            </a:r>
          </a:p>
          <a:p>
            <a:pPr marL="457200" lvl="0" indent="-330200" rtl="0">
              <a:spcBef>
                <a:spcPts val="0"/>
              </a:spcBef>
              <a:buClr>
                <a:srgbClr val="000000"/>
              </a:buClr>
              <a:buSzPct val="100000"/>
              <a:buFont typeface="Arial"/>
              <a:buChar char="●"/>
            </a:pPr>
            <a:r>
              <a:rPr lang="en" sz="1600"/>
              <a:t>Distribution/ service center in Reno, Nevada</a:t>
            </a:r>
          </a:p>
          <a:p>
            <a:pPr marL="457200" lvl="0" indent="-330200" rtl="0">
              <a:spcBef>
                <a:spcPts val="0"/>
              </a:spcBef>
              <a:buClr>
                <a:srgbClr val="000000"/>
              </a:buClr>
              <a:buSzPct val="100000"/>
              <a:buFont typeface="Arial"/>
              <a:buChar char="●"/>
            </a:pPr>
            <a:r>
              <a:rPr lang="en" sz="1600"/>
              <a:t>About 1000 dealers, mostly small single-store retailers and national chains</a:t>
            </a:r>
          </a:p>
        </p:txBody>
      </p:sp>
      <p:pic>
        <p:nvPicPr>
          <p:cNvPr id="500" name="Shape 500"/>
          <p:cNvPicPr preferRelativeResize="0"/>
          <p:nvPr/>
        </p:nvPicPr>
        <p:blipFill rotWithShape="1">
          <a:blip r:embed="rId3">
            <a:alphaModFix/>
          </a:blip>
          <a:srcRect r="16673"/>
          <a:stretch/>
        </p:blipFill>
        <p:spPr>
          <a:xfrm>
            <a:off x="0" y="0"/>
            <a:ext cx="9143998" cy="6858200"/>
          </a:xfrm>
          <a:prstGeom prst="rect">
            <a:avLst/>
          </a:prstGeom>
          <a:noFill/>
          <a:ln>
            <a:noFill/>
          </a:ln>
        </p:spPr>
      </p:pic>
      <p:sp>
        <p:nvSpPr>
          <p:cNvPr id="501" name="Shape 501"/>
          <p:cNvSpPr txBox="1"/>
          <p:nvPr/>
        </p:nvSpPr>
        <p:spPr>
          <a:xfrm>
            <a:off x="3660575" y="440575"/>
            <a:ext cx="5214300" cy="5184299"/>
          </a:xfrm>
          <a:prstGeom prst="rect">
            <a:avLst/>
          </a:prstGeom>
          <a:noFill/>
          <a:ln>
            <a:noFill/>
          </a:ln>
        </p:spPr>
        <p:txBody>
          <a:bodyPr lIns="91425" tIns="91425" rIns="91425" bIns="91425" anchor="t" anchorCtr="0">
            <a:noAutofit/>
          </a:bodyPr>
          <a:lstStyle/>
          <a:p>
            <a:pPr lvl="0" algn="l" rtl="0">
              <a:spcBef>
                <a:spcPts val="0"/>
              </a:spcBef>
              <a:buNone/>
            </a:pPr>
            <a:r>
              <a:rPr lang="en" sz="1800" b="1"/>
              <a:t>SUPPLIERS</a:t>
            </a:r>
          </a:p>
          <a:p>
            <a:pPr marL="457200" lvl="0" indent="-342900" rtl="0">
              <a:spcBef>
                <a:spcPts val="0"/>
              </a:spcBef>
              <a:buClr>
                <a:srgbClr val="000000"/>
              </a:buClr>
              <a:buSzPct val="100000"/>
              <a:buFont typeface="Arial"/>
              <a:buChar char="●"/>
            </a:pPr>
            <a:r>
              <a:rPr lang="en" sz="1800"/>
              <a:t>Chosen based on environmental + social responsibility </a:t>
            </a:r>
          </a:p>
          <a:p>
            <a:pPr marL="457200" lvl="0" indent="-342900" rtl="0">
              <a:spcBef>
                <a:spcPts val="0"/>
              </a:spcBef>
              <a:buClr>
                <a:srgbClr val="000000"/>
              </a:buClr>
              <a:buSzPct val="100000"/>
              <a:buFont typeface="Arial"/>
              <a:buChar char="●"/>
            </a:pPr>
            <a:r>
              <a:rPr lang="en" sz="1800"/>
              <a:t>Down to 41 from 200</a:t>
            </a:r>
          </a:p>
          <a:p>
            <a:pPr marL="457200" lvl="0" indent="-342900" rtl="0">
              <a:spcBef>
                <a:spcPts val="0"/>
              </a:spcBef>
              <a:buClr>
                <a:srgbClr val="000000"/>
              </a:buClr>
              <a:buSzPct val="100000"/>
              <a:buFont typeface="Arial"/>
              <a:buChar char="●"/>
            </a:pPr>
            <a:r>
              <a:rPr lang="en" sz="1800">
                <a:solidFill>
                  <a:schemeClr val="dk1"/>
                </a:solidFill>
              </a:rPr>
              <a:t>Inventory management issues: shortages</a:t>
            </a:r>
          </a:p>
          <a:p>
            <a:pPr rtl="0">
              <a:spcBef>
                <a:spcPts val="0"/>
              </a:spcBef>
              <a:buNone/>
            </a:pPr>
            <a:endParaRPr sz="1800"/>
          </a:p>
          <a:p>
            <a:pPr lvl="0" rtl="0">
              <a:spcBef>
                <a:spcPts val="0"/>
              </a:spcBef>
              <a:buNone/>
            </a:pPr>
            <a:endParaRPr sz="1800"/>
          </a:p>
          <a:p>
            <a:pPr lvl="0" algn="l" rtl="0">
              <a:spcBef>
                <a:spcPts val="0"/>
              </a:spcBef>
              <a:buNone/>
            </a:pPr>
            <a:r>
              <a:rPr lang="en" sz="1800" b="1"/>
              <a:t>PRODUCTION</a:t>
            </a:r>
          </a:p>
          <a:p>
            <a:pPr marL="457200" lvl="0" indent="-342900" rtl="0">
              <a:spcBef>
                <a:spcPts val="0"/>
              </a:spcBef>
              <a:buClr>
                <a:srgbClr val="000000"/>
              </a:buClr>
              <a:buSzPct val="100000"/>
              <a:buFont typeface="Arial"/>
              <a:buChar char="●"/>
            </a:pPr>
            <a:r>
              <a:rPr lang="en" sz="1800"/>
              <a:t>Focus on reducing footprint</a:t>
            </a:r>
          </a:p>
          <a:p>
            <a:pPr marL="914400" lvl="1" indent="-342900" rtl="0">
              <a:spcBef>
                <a:spcPts val="0"/>
              </a:spcBef>
              <a:buClr>
                <a:srgbClr val="000000"/>
              </a:buClr>
              <a:buSzPct val="100000"/>
              <a:buFont typeface="Arial"/>
              <a:buChar char="○"/>
            </a:pPr>
            <a:r>
              <a:rPr lang="en" sz="1800"/>
              <a:t>packaging, dye, anti-odor chemicals, organic cotton</a:t>
            </a:r>
          </a:p>
          <a:p>
            <a:pPr rtl="0">
              <a:spcBef>
                <a:spcPts val="0"/>
              </a:spcBef>
              <a:buNone/>
            </a:pPr>
            <a:endParaRPr sz="1800"/>
          </a:p>
          <a:p>
            <a:pPr lvl="0" rtl="0">
              <a:spcBef>
                <a:spcPts val="0"/>
              </a:spcBef>
              <a:buNone/>
            </a:pPr>
            <a:endParaRPr sz="1800"/>
          </a:p>
          <a:p>
            <a:pPr lvl="0" algn="l" rtl="0">
              <a:spcBef>
                <a:spcPts val="0"/>
              </a:spcBef>
              <a:buNone/>
            </a:pPr>
            <a:r>
              <a:rPr lang="en" sz="1800" b="1"/>
              <a:t>DISTRIBUTION</a:t>
            </a:r>
          </a:p>
          <a:p>
            <a:pPr marL="457200" lvl="0" indent="-342900" rtl="0">
              <a:spcBef>
                <a:spcPts val="0"/>
              </a:spcBef>
              <a:buClr>
                <a:srgbClr val="000000"/>
              </a:buClr>
              <a:buSzPct val="100000"/>
              <a:buFont typeface="Arial"/>
              <a:buChar char="●"/>
            </a:pPr>
            <a:r>
              <a:rPr lang="en" sz="1800"/>
              <a:t>Distribution/ service center in Reno, Nevada</a:t>
            </a:r>
          </a:p>
          <a:p>
            <a:pPr marL="457200" lvl="0" indent="-342900" rtl="0">
              <a:spcBef>
                <a:spcPts val="0"/>
              </a:spcBef>
              <a:buClr>
                <a:srgbClr val="000000"/>
              </a:buClr>
              <a:buSzPct val="100000"/>
              <a:buFont typeface="Arial"/>
              <a:buChar char="●"/>
            </a:pPr>
            <a:r>
              <a:rPr lang="en" sz="1800"/>
              <a:t>About 1000 dealers, mostly small single-store retailers and national chains</a:t>
            </a:r>
          </a:p>
        </p:txBody>
      </p:sp>
      <p:pic>
        <p:nvPicPr>
          <p:cNvPr id="502" name="Shape 502"/>
          <p:cNvPicPr preferRelativeResize="0"/>
          <p:nvPr/>
        </p:nvPicPr>
        <p:blipFill>
          <a:blip r:embed="rId4">
            <a:alphaModFix/>
          </a:blip>
          <a:stretch>
            <a:fillRect/>
          </a:stretch>
        </p:blipFill>
        <p:spPr>
          <a:xfrm>
            <a:off x="-1" y="6178325"/>
            <a:ext cx="1248299" cy="679800"/>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158524"/>
            <a:ext cx="9144000" cy="5726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HIGHEST SALES FROM LOWEST MARGINS CHANNEL</a:t>
            </a:r>
            <a:endParaRPr lang="en" sz="2500" b="1" dirty="0">
              <a:solidFill>
                <a:srgbClr val="00FFFF"/>
              </a:solidFill>
              <a:latin typeface="Arial"/>
              <a:ea typeface="Arial"/>
              <a:cs typeface="Arial"/>
              <a:sym typeface="Arial"/>
            </a:endParaRPr>
          </a:p>
        </p:txBody>
      </p:sp>
      <p:sp>
        <p:nvSpPr>
          <p:cNvPr id="508" name="Shape 50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900" b="1" dirty="0" smtClean="0">
                <a:solidFill>
                  <a:schemeClr val="lt1"/>
                </a:solidFill>
              </a:rPr>
              <a:t>OPPORTUNITY TO OPTIMIZE DISTRIBUTION CHANNELS</a:t>
            </a:r>
            <a:endParaRPr lang="en" sz="1900" b="1" i="0" u="none" strike="noStrike" cap="none" baseline="0" dirty="0">
              <a:solidFill>
                <a:schemeClr val="lt1"/>
              </a:solidFill>
            </a:endParaRPr>
          </a:p>
        </p:txBody>
      </p:sp>
      <p:pic>
        <p:nvPicPr>
          <p:cNvPr id="509" name="Shape 509"/>
          <p:cNvPicPr preferRelativeResize="0"/>
          <p:nvPr/>
        </p:nvPicPr>
        <p:blipFill>
          <a:blip r:embed="rId3">
            <a:alphaModFix/>
          </a:blip>
          <a:stretch>
            <a:fillRect/>
          </a:stretch>
        </p:blipFill>
        <p:spPr>
          <a:xfrm>
            <a:off x="1239075" y="731225"/>
            <a:ext cx="6665849" cy="3672450"/>
          </a:xfrm>
          <a:prstGeom prst="rect">
            <a:avLst/>
          </a:prstGeom>
          <a:noFill/>
          <a:ln>
            <a:noFill/>
          </a:ln>
        </p:spPr>
      </p:pic>
      <p:pic>
        <p:nvPicPr>
          <p:cNvPr id="510" name="Shape 510"/>
          <p:cNvPicPr preferRelativeResize="0"/>
          <p:nvPr/>
        </p:nvPicPr>
        <p:blipFill>
          <a:blip r:embed="rId4">
            <a:alphaModFix/>
          </a:blip>
          <a:stretch>
            <a:fillRect/>
          </a:stretch>
        </p:blipFill>
        <p:spPr>
          <a:xfrm>
            <a:off x="1239075" y="4403675"/>
            <a:ext cx="2476500" cy="1573050"/>
          </a:xfrm>
          <a:prstGeom prst="rect">
            <a:avLst/>
          </a:prstGeom>
          <a:noFill/>
          <a:ln>
            <a:noFill/>
          </a:ln>
        </p:spPr>
      </p:pic>
      <p:pic>
        <p:nvPicPr>
          <p:cNvPr id="511" name="Shape 511"/>
          <p:cNvPicPr preferRelativeResize="0"/>
          <p:nvPr/>
        </p:nvPicPr>
        <p:blipFill>
          <a:blip r:embed="rId5">
            <a:alphaModFix/>
          </a:blip>
          <a:stretch>
            <a:fillRect/>
          </a:stretch>
        </p:blipFill>
        <p:spPr>
          <a:xfrm>
            <a:off x="3597100" y="4403675"/>
            <a:ext cx="2685650" cy="1573049"/>
          </a:xfrm>
          <a:prstGeom prst="rect">
            <a:avLst/>
          </a:prstGeom>
          <a:noFill/>
          <a:ln>
            <a:noFill/>
          </a:ln>
        </p:spPr>
      </p:pic>
      <p:pic>
        <p:nvPicPr>
          <p:cNvPr id="512" name="Shape 512"/>
          <p:cNvPicPr preferRelativeResize="0"/>
          <p:nvPr/>
        </p:nvPicPr>
        <p:blipFill>
          <a:blip r:embed="rId6">
            <a:alphaModFix/>
          </a:blip>
          <a:stretch>
            <a:fillRect/>
          </a:stretch>
        </p:blipFill>
        <p:spPr>
          <a:xfrm>
            <a:off x="5870699" y="4403675"/>
            <a:ext cx="2096668" cy="157305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OUT</a:t>
            </a:r>
            <a:r>
              <a:rPr lang="en" sz="2500" b="1" i="0" u="none" strike="noStrike" cap="none" baseline="0" dirty="0" smtClean="0">
                <a:solidFill>
                  <a:srgbClr val="00FFFF"/>
                </a:solidFill>
                <a:latin typeface="Arial"/>
                <a:ea typeface="Arial"/>
                <a:cs typeface="Arial"/>
                <a:sym typeface="Arial"/>
              </a:rPr>
              <a:t>PERFORMING  THE</a:t>
            </a:r>
            <a:r>
              <a:rPr lang="en" sz="2500" b="1" i="0" u="none" strike="noStrike" cap="none" dirty="0" smtClean="0">
                <a:solidFill>
                  <a:srgbClr val="00FFFF"/>
                </a:solidFill>
                <a:latin typeface="Arial"/>
                <a:ea typeface="Arial"/>
                <a:cs typeface="Arial"/>
                <a:sym typeface="Arial"/>
              </a:rPr>
              <a:t> </a:t>
            </a:r>
            <a:r>
              <a:rPr lang="en" sz="2500" b="1" i="0" u="none" strike="noStrike" cap="none" baseline="0" dirty="0" smtClean="0">
                <a:solidFill>
                  <a:srgbClr val="00FFFF"/>
                </a:solidFill>
                <a:latin typeface="Arial"/>
                <a:ea typeface="Arial"/>
                <a:cs typeface="Arial"/>
                <a:sym typeface="Arial"/>
              </a:rPr>
              <a:t>INDUSTRY</a:t>
            </a:r>
            <a:endParaRPr lang="en" sz="2500" b="1" i="0" u="none" strike="noStrike" cap="none" baseline="0" dirty="0">
              <a:solidFill>
                <a:srgbClr val="00FFFF"/>
              </a:solidFill>
              <a:latin typeface="Arial"/>
              <a:ea typeface="Arial"/>
              <a:cs typeface="Arial"/>
              <a:sym typeface="Arial"/>
            </a:endParaRPr>
          </a:p>
        </p:txBody>
      </p:sp>
      <p:sp>
        <p:nvSpPr>
          <p:cNvPr id="491" name="Shape 491"/>
          <p:cNvSpPr/>
          <p:nvPr/>
        </p:nvSpPr>
        <p:spPr>
          <a:xfrm>
            <a:off x="290425" y="6069975"/>
            <a:ext cx="88536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dirty="0" smtClean="0">
                <a:solidFill>
                  <a:schemeClr val="lt1"/>
                </a:solidFill>
              </a:rPr>
              <a:t>HISTORICALLY NEVER ACHAIVED 10% GROWTH</a:t>
            </a:r>
            <a:endParaRPr lang="en" sz="1900" b="1" dirty="0">
              <a:solidFill>
                <a:schemeClr val="lt1"/>
              </a:solidFill>
            </a:endParaRPr>
          </a:p>
        </p:txBody>
      </p:sp>
      <p:pic>
        <p:nvPicPr>
          <p:cNvPr id="492" name="Shape 492"/>
          <p:cNvPicPr preferRelativeResize="0"/>
          <p:nvPr/>
        </p:nvPicPr>
        <p:blipFill>
          <a:blip r:embed="rId3">
            <a:alphaModFix/>
          </a:blip>
          <a:stretch>
            <a:fillRect/>
          </a:stretch>
        </p:blipFill>
        <p:spPr>
          <a:xfrm>
            <a:off x="290425" y="1101325"/>
            <a:ext cx="8124864" cy="488167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l="16684" t="457" r="16843"/>
          <a:stretch/>
        </p:blipFill>
        <p:spPr>
          <a:xfrm>
            <a:off x="-4485" y="4475"/>
            <a:ext cx="9144000" cy="6855600"/>
          </a:xfrm>
          <a:prstGeom prst="rect">
            <a:avLst/>
          </a:prstGeom>
          <a:noFill/>
          <a:ln>
            <a:noFill/>
          </a:ln>
        </p:spPr>
      </p:pic>
      <p:sp>
        <p:nvSpPr>
          <p:cNvPr id="252" name="Shape 252"/>
          <p:cNvSpPr txBox="1">
            <a:spLocks noGrp="1"/>
          </p:cNvSpPr>
          <p:nvPr>
            <p:ph type="body" idx="1"/>
          </p:nvPr>
        </p:nvSpPr>
        <p:spPr>
          <a:xfrm>
            <a:off x="2141550" y="669175"/>
            <a:ext cx="4860900" cy="5274300"/>
          </a:xfrm>
          <a:prstGeom prst="rect">
            <a:avLst/>
          </a:prstGeom>
          <a:solidFill>
            <a:srgbClr val="FFFFFF">
              <a:alpha val="58080"/>
            </a:srgbClr>
          </a:solidFill>
          <a:ln>
            <a:noFill/>
          </a:ln>
        </p:spPr>
        <p:txBody>
          <a:bodyPr lIns="0" tIns="0" rIns="0" bIns="0" anchor="ctr" anchorCtr="0">
            <a:noAutofit/>
          </a:bodyPr>
          <a:lstStyle/>
          <a:p>
            <a:pPr marR="0" algn="ctr" rtl="0">
              <a:spcBef>
                <a:spcPts val="0"/>
              </a:spcBef>
              <a:buNone/>
            </a:pPr>
            <a:r>
              <a:rPr lang="en" sz="3500" b="1"/>
              <a:t>AGENDA</a:t>
            </a:r>
          </a:p>
          <a:p>
            <a:pPr marR="0" lvl="0" algn="ctr" rtl="0">
              <a:spcBef>
                <a:spcPts val="0"/>
              </a:spcBef>
              <a:buNone/>
            </a:pPr>
            <a:endParaRPr sz="2100" b="1"/>
          </a:p>
          <a:p>
            <a:pPr marL="0" marR="0" lvl="0" indent="0" algn="ctr" rtl="0">
              <a:spcBef>
                <a:spcPts val="0"/>
              </a:spcBef>
              <a:buNone/>
            </a:pPr>
            <a:r>
              <a:rPr lang="en" sz="2100" b="1"/>
              <a:t>Company Overview</a:t>
            </a:r>
          </a:p>
          <a:p>
            <a:pPr marR="0" lvl="0" algn="ctr" rtl="0">
              <a:spcBef>
                <a:spcPts val="0"/>
              </a:spcBef>
              <a:buNone/>
            </a:pPr>
            <a:endParaRPr sz="2100" b="1"/>
          </a:p>
          <a:p>
            <a:pPr marL="0" marR="0" lvl="0" indent="0" algn="ctr" rtl="0">
              <a:spcBef>
                <a:spcPts val="0"/>
              </a:spcBef>
              <a:buNone/>
            </a:pPr>
            <a:r>
              <a:rPr lang="en" sz="2100" b="1"/>
              <a:t>External and Internal Analysis</a:t>
            </a:r>
          </a:p>
          <a:p>
            <a:pPr marR="0" lvl="0" algn="ctr" rtl="0">
              <a:spcBef>
                <a:spcPts val="0"/>
              </a:spcBef>
              <a:buNone/>
            </a:pPr>
            <a:endParaRPr sz="2100" b="1"/>
          </a:p>
          <a:p>
            <a:pPr marL="0" marR="0" lvl="0" indent="0" algn="ctr" rtl="0">
              <a:spcBef>
                <a:spcPts val="0"/>
              </a:spcBef>
              <a:buNone/>
            </a:pPr>
            <a:r>
              <a:rPr lang="en" sz="2100" b="1"/>
              <a:t>Alternative Solutions</a:t>
            </a:r>
          </a:p>
          <a:p>
            <a:pPr marR="0" lvl="0" algn="ctr" rtl="0">
              <a:spcBef>
                <a:spcPts val="0"/>
              </a:spcBef>
              <a:buNone/>
            </a:pPr>
            <a:endParaRPr sz="2100" b="1"/>
          </a:p>
          <a:p>
            <a:pPr marL="0" marR="0" lvl="0" indent="0" algn="ctr" rtl="0">
              <a:spcBef>
                <a:spcPts val="0"/>
              </a:spcBef>
              <a:buNone/>
            </a:pPr>
            <a:r>
              <a:rPr lang="en" sz="2100" b="1"/>
              <a:t>Recommendation</a:t>
            </a:r>
          </a:p>
          <a:p>
            <a:pPr marR="0" lvl="0" algn="ctr" rtl="0">
              <a:spcBef>
                <a:spcPts val="0"/>
              </a:spcBef>
              <a:buNone/>
            </a:pPr>
            <a:endParaRPr sz="2100" b="1"/>
          </a:p>
          <a:p>
            <a:pPr marL="0" marR="0" lvl="0" indent="0" algn="ctr" rtl="0">
              <a:spcBef>
                <a:spcPts val="0"/>
              </a:spcBef>
              <a:buNone/>
            </a:pPr>
            <a:r>
              <a:rPr lang="en" sz="2100" b="1"/>
              <a:t>Implementation</a:t>
            </a:r>
          </a:p>
          <a:p>
            <a:pPr marL="0" marR="0" lvl="0" indent="0" algn="l" rtl="0">
              <a:spcBef>
                <a:spcPts val="0"/>
              </a:spcBef>
              <a:buClr>
                <a:srgbClr val="FFFFFF"/>
              </a:buClr>
              <a:buFont typeface="Arial"/>
              <a:buNone/>
            </a:pPr>
            <a:endParaRPr sz="1600">
              <a:solidFill>
                <a:srgbClr val="FFFF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dirty="0">
                <a:solidFill>
                  <a:schemeClr val="lt1"/>
                </a:solidFill>
              </a:rPr>
              <a:t>INCREASING DEBT TO AVERAGE COULD YIELD $15M IN CAPITAL</a:t>
            </a:r>
          </a:p>
        </p:txBody>
      </p:sp>
      <p:sp>
        <p:nvSpPr>
          <p:cNvPr id="518" name="Shape 518"/>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4 TIME BELOW </a:t>
            </a:r>
            <a:r>
              <a:rPr lang="en" sz="2500" b="1" dirty="0">
                <a:solidFill>
                  <a:srgbClr val="00FFFF"/>
                </a:solidFill>
                <a:latin typeface="Arial"/>
                <a:ea typeface="Arial"/>
                <a:cs typeface="Arial"/>
                <a:sym typeface="Arial"/>
              </a:rPr>
              <a:t>AVERAGE D/E RATIO </a:t>
            </a:r>
          </a:p>
        </p:txBody>
      </p:sp>
      <p:pic>
        <p:nvPicPr>
          <p:cNvPr id="519" name="Shape 519"/>
          <p:cNvPicPr preferRelativeResize="0"/>
          <p:nvPr/>
        </p:nvPicPr>
        <p:blipFill>
          <a:blip r:embed="rId3">
            <a:alphaModFix/>
          </a:blip>
          <a:stretch>
            <a:fillRect/>
          </a:stretch>
        </p:blipFill>
        <p:spPr>
          <a:xfrm>
            <a:off x="81075" y="1077650"/>
            <a:ext cx="8981849" cy="49161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p:cNvPicPr preferRelativeResize="0"/>
          <p:nvPr/>
        </p:nvPicPr>
        <p:blipFill rotWithShape="1">
          <a:blip r:embed="rId3">
            <a:alphaModFix/>
          </a:blip>
          <a:srcRect l="13248" r="9857"/>
          <a:stretch/>
        </p:blipFill>
        <p:spPr>
          <a:xfrm>
            <a:off x="0" y="0"/>
            <a:ext cx="9144000" cy="6858000"/>
          </a:xfrm>
          <a:prstGeom prst="rect">
            <a:avLst/>
          </a:prstGeom>
          <a:noFill/>
          <a:ln>
            <a:noFill/>
          </a:ln>
        </p:spPr>
      </p:pic>
      <p:sp>
        <p:nvSpPr>
          <p:cNvPr id="525" name="Shape 525"/>
          <p:cNvSpPr txBox="1"/>
          <p:nvPr/>
        </p:nvSpPr>
        <p:spPr>
          <a:xfrm>
            <a:off x="5568075" y="1411325"/>
            <a:ext cx="3251099" cy="3796200"/>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200" b="1">
                <a:solidFill>
                  <a:srgbClr val="00FFFF"/>
                </a:solidFill>
              </a:rPr>
              <a:t>WEAKNESSES</a:t>
            </a:r>
          </a:p>
          <a:p>
            <a:pPr lvl="0" rtl="0">
              <a:spcBef>
                <a:spcPts val="0"/>
              </a:spcBef>
              <a:buNone/>
            </a:pPr>
            <a:endParaRPr sz="2200">
              <a:solidFill>
                <a:srgbClr val="FFFFFF"/>
              </a:solidFill>
            </a:endParaRP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Brand awareness</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Governance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Size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Inventory </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Niche target market</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Most sales come from lowest margin channel</a:t>
            </a:r>
          </a:p>
        </p:txBody>
      </p:sp>
      <p:sp>
        <p:nvSpPr>
          <p:cNvPr id="526" name="Shape 526"/>
          <p:cNvSpPr txBox="1"/>
          <p:nvPr/>
        </p:nvSpPr>
        <p:spPr>
          <a:xfrm>
            <a:off x="412750" y="1411325"/>
            <a:ext cx="3251099" cy="3719399"/>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400" b="1">
                <a:solidFill>
                  <a:srgbClr val="00FFFF"/>
                </a:solidFill>
              </a:rPr>
              <a:t>STRENGTHS</a:t>
            </a:r>
          </a:p>
          <a:p>
            <a:pPr lvl="0" rtl="0">
              <a:spcBef>
                <a:spcPts val="0"/>
              </a:spcBef>
              <a:buNone/>
            </a:pPr>
            <a:endParaRPr sz="2400">
              <a:solidFill>
                <a:srgbClr val="FFFFFF"/>
              </a:solidFill>
            </a:endParaRP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Reputation</a:t>
            </a:r>
          </a:p>
          <a:p>
            <a:pPr marL="457200" lvl="0" indent="-381000" rtl="0">
              <a:lnSpc>
                <a:spcPct val="80000"/>
              </a:lnSpc>
              <a:spcBef>
                <a:spcPts val="350"/>
              </a:spcBef>
              <a:buClr>
                <a:schemeClr val="lt1"/>
              </a:buClr>
              <a:buSzPct val="100000"/>
              <a:buFont typeface="Arial"/>
              <a:buChar char="●"/>
            </a:pPr>
            <a:r>
              <a:rPr lang="en" sz="2400">
                <a:solidFill>
                  <a:schemeClr val="lt1"/>
                </a:solidFill>
              </a:rPr>
              <a:t>Free </a:t>
            </a:r>
            <a:r>
              <a:rPr lang="en" sz="2400">
                <a:solidFill>
                  <a:schemeClr val="lt1"/>
                </a:solidFill>
                <a:latin typeface="Calibri"/>
                <a:ea typeface="Calibri"/>
                <a:cs typeface="Calibri"/>
                <a:sym typeface="Calibri"/>
              </a:rPr>
              <a:t>publicity</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Innovation</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Corporate culture</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Private company</a:t>
            </a:r>
          </a:p>
          <a:p>
            <a:pPr marL="457200" lvl="0" indent="-381000" rtl="0">
              <a:lnSpc>
                <a:spcPct val="80000"/>
              </a:lnSpc>
              <a:spcBef>
                <a:spcPts val="350"/>
              </a:spcBef>
              <a:buClr>
                <a:schemeClr val="lt1"/>
              </a:buClr>
              <a:buSzPct val="100000"/>
              <a:buFont typeface="Calibri"/>
              <a:buChar char="●"/>
            </a:pPr>
            <a:r>
              <a:rPr lang="en" sz="2400">
                <a:solidFill>
                  <a:schemeClr val="lt1"/>
                </a:solidFill>
                <a:latin typeface="Calibri"/>
                <a:ea typeface="Calibri"/>
                <a:cs typeface="Calibri"/>
                <a:sym typeface="Calibri"/>
              </a:rPr>
              <a:t>Little debt</a:t>
            </a: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p:nvPr/>
        </p:nvSpPr>
        <p:spPr>
          <a:xfrm>
            <a:off x="215675" y="148900"/>
            <a:ext cx="7645500" cy="4206900"/>
          </a:xfrm>
          <a:prstGeom prst="rect">
            <a:avLst/>
          </a:prstGeom>
          <a:solidFill>
            <a:srgbClr val="000000">
              <a:alpha val="36540"/>
            </a:srgbClr>
          </a:solidFill>
          <a:ln>
            <a:noFill/>
          </a:ln>
        </p:spPr>
        <p:txBody>
          <a:bodyPr lIns="91425" tIns="91425" rIns="91425" bIns="91425" anchor="t" anchorCtr="0">
            <a:noAutofit/>
          </a:bodyPr>
          <a:lstStyle/>
          <a:p>
            <a:pPr rtl="0">
              <a:spcBef>
                <a:spcPts val="0"/>
              </a:spcBef>
              <a:buNone/>
            </a:pPr>
            <a:r>
              <a:rPr lang="en" sz="2500" b="1" dirty="0">
                <a:solidFill>
                  <a:srgbClr val="00FFFF"/>
                </a:solidFill>
              </a:rPr>
              <a:t>PRODUCT LIFECYCLE INITIATIVE (PLI)</a:t>
            </a:r>
          </a:p>
          <a:p>
            <a:pPr lvl="0" rtl="0">
              <a:spcBef>
                <a:spcPts val="0"/>
              </a:spcBef>
              <a:buNone/>
            </a:pPr>
            <a:endParaRPr sz="2500" b="1" dirty="0">
              <a:solidFill>
                <a:srgbClr val="00FFFF"/>
              </a:solidFill>
            </a:endParaRPr>
          </a:p>
          <a:p>
            <a:pPr rtl="0">
              <a:spcBef>
                <a:spcPts val="0"/>
              </a:spcBef>
              <a:buNone/>
            </a:pPr>
            <a:r>
              <a:rPr lang="en" sz="2000" b="1" dirty="0">
                <a:solidFill>
                  <a:srgbClr val="FFFFFF"/>
                </a:solidFill>
              </a:rPr>
              <a:t>2005 - Pioneered Fabric Recycling</a:t>
            </a:r>
          </a:p>
          <a:p>
            <a:pPr marL="457200" lvl="0" indent="-342900" rtl="0">
              <a:lnSpc>
                <a:spcPct val="80000"/>
              </a:lnSpc>
              <a:spcBef>
                <a:spcPts val="400"/>
              </a:spcBef>
              <a:buClr>
                <a:schemeClr val="lt1"/>
              </a:buClr>
              <a:buSzPct val="100000"/>
              <a:buFont typeface="Arial"/>
              <a:buChar char="●"/>
            </a:pPr>
            <a:r>
              <a:rPr lang="en" sz="1800" dirty="0">
                <a:solidFill>
                  <a:schemeClr val="lt1"/>
                </a:solidFill>
              </a:rPr>
              <a:t>Launched recycling program for technical fabrics</a:t>
            </a:r>
          </a:p>
          <a:p>
            <a:pPr lvl="0" rtl="0">
              <a:lnSpc>
                <a:spcPct val="80000"/>
              </a:lnSpc>
              <a:spcBef>
                <a:spcPts val="400"/>
              </a:spcBef>
              <a:buNone/>
            </a:pPr>
            <a:endParaRPr sz="1800" dirty="0">
              <a:solidFill>
                <a:schemeClr val="lt1"/>
              </a:solidFill>
            </a:endParaRPr>
          </a:p>
          <a:p>
            <a:pPr lvl="0" rtl="0">
              <a:spcBef>
                <a:spcPts val="0"/>
              </a:spcBef>
              <a:buNone/>
            </a:pPr>
            <a:r>
              <a:rPr lang="en" sz="2000" b="1" dirty="0">
                <a:solidFill>
                  <a:srgbClr val="FFFFFF"/>
                </a:solidFill>
              </a:rPr>
              <a:t>2010 - Enhance to “Product Lifecycle Initiative” (PLI) </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Tell customers not to buy new products</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Extend life &amp; </a:t>
            </a:r>
            <a:r>
              <a:rPr lang="en" sz="1800" dirty="0" smtClean="0">
                <a:solidFill>
                  <a:srgbClr val="FFFFFF"/>
                </a:solidFill>
              </a:rPr>
              <a:t>Repair</a:t>
            </a:r>
            <a:endParaRPr lang="en" sz="1800" dirty="0">
              <a:solidFill>
                <a:srgbClr val="FFFFFF"/>
              </a:solidFill>
            </a:endParaRPr>
          </a:p>
        </p:txBody>
      </p:sp>
      <p:pic>
        <p:nvPicPr>
          <p:cNvPr id="532" name="Shape 532"/>
          <p:cNvPicPr preferRelativeResize="0"/>
          <p:nvPr/>
        </p:nvPicPr>
        <p:blipFill rotWithShape="1">
          <a:blip r:embed="rId3">
            <a:alphaModFix/>
          </a:blip>
          <a:srcRect b="22009"/>
          <a:stretch/>
        </p:blipFill>
        <p:spPr>
          <a:xfrm>
            <a:off x="717424" y="2971800"/>
            <a:ext cx="7554595" cy="3810000"/>
          </a:xfrm>
          <a:prstGeom prst="rect">
            <a:avLst/>
          </a:prstGeom>
          <a:noFill/>
          <a:ln>
            <a:noFill/>
          </a:ln>
        </p:spPr>
      </p:pic>
      <p:sp>
        <p:nvSpPr>
          <p:cNvPr id="2" name="Rectangle 1"/>
          <p:cNvSpPr/>
          <p:nvPr/>
        </p:nvSpPr>
        <p:spPr>
          <a:xfrm>
            <a:off x="5486400" y="5943600"/>
            <a:ext cx="35052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i="0" u="none" strike="noStrike" cap="none" baseline="0" dirty="0" smtClean="0">
                <a:solidFill>
                  <a:srgbClr val="00FFFF"/>
                </a:solidFill>
                <a:latin typeface="Arial"/>
                <a:ea typeface="Arial"/>
                <a:cs typeface="Arial"/>
                <a:sym typeface="Arial"/>
              </a:rPr>
              <a:t>CONFLICT BETWEEN SUSTAINABILITY</a:t>
            </a:r>
            <a:r>
              <a:rPr lang="en" sz="2500" b="1" i="0" u="none" strike="noStrike" cap="none" dirty="0" smtClean="0">
                <a:solidFill>
                  <a:srgbClr val="00FFFF"/>
                </a:solidFill>
                <a:latin typeface="Arial"/>
                <a:ea typeface="Arial"/>
                <a:cs typeface="Arial"/>
                <a:sym typeface="Arial"/>
              </a:rPr>
              <a:t> AND PROFITS</a:t>
            </a:r>
            <a:endParaRPr lang="en" sz="2500" b="1" i="0" u="none" strike="noStrike" cap="none" baseline="0" dirty="0">
              <a:solidFill>
                <a:srgbClr val="00FFFF"/>
              </a:solidFill>
              <a:latin typeface="Arial"/>
              <a:ea typeface="Arial"/>
              <a:cs typeface="Arial"/>
              <a:sym typeface="Arial"/>
            </a:endParaRPr>
          </a:p>
        </p:txBody>
      </p:sp>
      <p:sp>
        <p:nvSpPr>
          <p:cNvPr id="538" name="Shape 53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i="0" u="none" strike="noStrike" cap="none" baseline="0" dirty="0">
                <a:solidFill>
                  <a:schemeClr val="lt1"/>
                </a:solidFill>
              </a:rPr>
              <a:t>NEED TO FOCUS ON KEEPING COSTS UNDER CONTROL</a:t>
            </a:r>
          </a:p>
        </p:txBody>
      </p:sp>
      <p:pic>
        <p:nvPicPr>
          <p:cNvPr id="539" name="Shape 539"/>
          <p:cNvPicPr preferRelativeResize="0"/>
          <p:nvPr/>
        </p:nvPicPr>
        <p:blipFill>
          <a:blip r:embed="rId3">
            <a:alphaModFix/>
          </a:blip>
          <a:stretch>
            <a:fillRect/>
          </a:stretch>
        </p:blipFill>
        <p:spPr>
          <a:xfrm>
            <a:off x="238700" y="1015925"/>
            <a:ext cx="8387750" cy="5039625"/>
          </a:xfrm>
          <a:prstGeom prst="rect">
            <a:avLst/>
          </a:prstGeom>
          <a:noFill/>
          <a:ln>
            <a:noFill/>
          </a:ln>
        </p:spPr>
      </p:pic>
      <p:sp>
        <p:nvSpPr>
          <p:cNvPr id="540" name="Shape 540"/>
          <p:cNvSpPr/>
          <p:nvPr/>
        </p:nvSpPr>
        <p:spPr>
          <a:xfrm>
            <a:off x="2921997" y="1297576"/>
            <a:ext cx="3446099" cy="46755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Shape 545"/>
          <p:cNvPicPr preferRelativeResize="0"/>
          <p:nvPr/>
        </p:nvPicPr>
        <p:blipFill rotWithShape="1">
          <a:blip r:embed="rId3">
            <a:alphaModFix/>
          </a:blip>
          <a:srcRect l="4190" t="258" r="4108" b="268"/>
          <a:stretch/>
        </p:blipFill>
        <p:spPr>
          <a:xfrm>
            <a:off x="0" y="0"/>
            <a:ext cx="9144000" cy="6858000"/>
          </a:xfrm>
          <a:prstGeom prst="rect">
            <a:avLst/>
          </a:prstGeom>
          <a:noFill/>
          <a:ln>
            <a:noFill/>
          </a:ln>
        </p:spPr>
      </p:pic>
      <p:sp>
        <p:nvSpPr>
          <p:cNvPr id="546" name="Shape 546"/>
          <p:cNvSpPr txBox="1">
            <a:spLocks noGrp="1"/>
          </p:cNvSpPr>
          <p:nvPr>
            <p:ph type="title"/>
          </p:nvPr>
        </p:nvSpPr>
        <p:spPr>
          <a:xfrm>
            <a:off x="768088" y="447188"/>
            <a:ext cx="4993199" cy="21665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PROBLEM IDENTIFICATION</a:t>
            </a:r>
          </a:p>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AND ALTERNATIVE OPTIONS</a:t>
            </a:r>
          </a:p>
        </p:txBody>
      </p:sp>
      <p:pic>
        <p:nvPicPr>
          <p:cNvPr id="547" name="Shape 547"/>
          <p:cNvPicPr preferRelativeResize="0"/>
          <p:nvPr/>
        </p:nvPicPr>
        <p:blipFill>
          <a:blip r:embed="rId4">
            <a:alphaModFix amt="61000"/>
          </a:blip>
          <a:stretch>
            <a:fillRect/>
          </a:stretch>
        </p:blipFill>
        <p:spPr>
          <a:xfrm>
            <a:off x="6578317" y="5327625"/>
            <a:ext cx="1967100" cy="1070999"/>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2371786" y="105587"/>
            <a:ext cx="5154196" cy="1096799"/>
          </a:xfrm>
          <a:prstGeom prst="rect">
            <a:avLst/>
          </a:prstGeom>
          <a:noFill/>
          <a:ln>
            <a:noFill/>
          </a:ln>
        </p:spPr>
        <p:txBody>
          <a:bodyPr lIns="0" tIns="0" rIns="0" bIns="0" anchor="ctr" anchorCtr="0">
            <a:noAutofit/>
          </a:bodyPr>
          <a:lstStyle/>
          <a:p>
            <a:pPr marL="0" marR="0" lvl="0" indent="0" algn="l" rtl="0">
              <a:spcBef>
                <a:spcPts val="0"/>
              </a:spcBef>
              <a:buClr>
                <a:srgbClr val="53FCEB"/>
              </a:buClr>
              <a:buSzPct val="25000"/>
              <a:buFont typeface="Arial"/>
              <a:buNone/>
            </a:pPr>
            <a:r>
              <a:rPr lang="en" sz="3000" b="1" i="0" u="none" strike="noStrike" cap="none" baseline="0" dirty="0">
                <a:solidFill>
                  <a:srgbClr val="53FCEB"/>
                </a:solidFill>
                <a:latin typeface="Arial"/>
                <a:ea typeface="Arial"/>
                <a:cs typeface="Arial"/>
                <a:sym typeface="Arial"/>
              </a:rPr>
              <a:t>PROBLEM IDENTIFICATION</a:t>
            </a:r>
          </a:p>
        </p:txBody>
      </p:sp>
      <p:pic>
        <p:nvPicPr>
          <p:cNvPr id="550" name="Shape 550"/>
          <p:cNvPicPr preferRelativeResize="0"/>
          <p:nvPr/>
        </p:nvPicPr>
        <p:blipFill rotWithShape="1">
          <a:blip r:embed="rId3">
            <a:alphaModFix/>
          </a:blip>
          <a:srcRect/>
          <a:stretch/>
        </p:blipFill>
        <p:spPr>
          <a:xfrm>
            <a:off x="0" y="1323976"/>
            <a:ext cx="9144000" cy="5534023"/>
          </a:xfrm>
          <a:prstGeom prst="rect">
            <a:avLst/>
          </a:prstGeom>
          <a:noFill/>
          <a:ln>
            <a:noFill/>
          </a:ln>
        </p:spPr>
      </p:pic>
      <p:sp>
        <p:nvSpPr>
          <p:cNvPr id="551" name="Shape 551"/>
          <p:cNvSpPr txBox="1">
            <a:spLocks noGrp="1"/>
          </p:cNvSpPr>
          <p:nvPr>
            <p:ph type="title"/>
          </p:nvPr>
        </p:nvSpPr>
        <p:spPr>
          <a:xfrm>
            <a:off x="2536171" y="2054395"/>
            <a:ext cx="5611345" cy="2782175"/>
          </a:xfrm>
          <a:prstGeom prst="rect">
            <a:avLst/>
          </a:prstGeom>
          <a:solidFill>
            <a:schemeClr val="bg1">
              <a:alpha val="55000"/>
            </a:schemeClr>
          </a:solidFill>
          <a:ln>
            <a:noFill/>
          </a:ln>
        </p:spPr>
        <p:txBody>
          <a:bodyPr lIns="0" tIns="0" rIns="0" bIns="0" anchor="t" anchorCtr="0">
            <a:noAutofit/>
          </a:bodyPr>
          <a:lstStyle/>
          <a:p>
            <a:pPr marL="177800" lvl="1" indent="0"/>
            <a:r>
              <a:rPr lang="en-CA" sz="2600" b="1" dirty="0" smtClean="0">
                <a:solidFill>
                  <a:srgbClr val="0D0D0D"/>
                </a:solidFill>
              </a:rPr>
              <a:t>* </a:t>
            </a:r>
            <a:r>
              <a:rPr lang="en" sz="2600" b="1" dirty="0" smtClean="0">
                <a:solidFill>
                  <a:srgbClr val="0D0D0D"/>
                </a:solidFill>
              </a:rPr>
              <a:t>Growing </a:t>
            </a:r>
            <a:r>
              <a:rPr lang="en" sz="2600" b="1" dirty="0">
                <a:solidFill>
                  <a:srgbClr val="0D0D0D"/>
                </a:solidFill>
              </a:rPr>
              <a:t>10% while maintaining environmental </a:t>
            </a:r>
            <a:r>
              <a:rPr lang="en" sz="2600" b="1" dirty="0" smtClean="0">
                <a:solidFill>
                  <a:srgbClr val="0D0D0D"/>
                </a:solidFill>
              </a:rPr>
              <a:t>culture</a:t>
            </a:r>
            <a:r>
              <a:rPr lang="en-CA" sz="2600" b="1" dirty="0">
                <a:solidFill>
                  <a:srgbClr val="0D0D0D"/>
                </a:solidFill>
              </a:rPr>
              <a:t/>
            </a:r>
            <a:br>
              <a:rPr lang="en-CA" sz="2600" b="1" dirty="0">
                <a:solidFill>
                  <a:srgbClr val="0D0D0D"/>
                </a:solidFill>
              </a:rPr>
            </a:br>
            <a:r>
              <a:rPr lang="en-CA" sz="2600" b="1" dirty="0" smtClean="0">
                <a:solidFill>
                  <a:srgbClr val="0D0D0D"/>
                </a:solidFill>
              </a:rPr>
              <a:t/>
            </a:r>
            <a:br>
              <a:rPr lang="en-CA" sz="2600" b="1" dirty="0" smtClean="0">
                <a:solidFill>
                  <a:srgbClr val="0D0D0D"/>
                </a:solidFill>
              </a:rPr>
            </a:br>
            <a:r>
              <a:rPr lang="en-CA" sz="2600" b="1" dirty="0" smtClean="0">
                <a:solidFill>
                  <a:srgbClr val="0D0D0D"/>
                </a:solidFill>
              </a:rPr>
              <a:t>* </a:t>
            </a:r>
            <a:r>
              <a:rPr lang="en" sz="2600" b="1" dirty="0" smtClean="0">
                <a:solidFill>
                  <a:srgbClr val="0D0D0D"/>
                </a:solidFill>
              </a:rPr>
              <a:t>Growth </a:t>
            </a:r>
            <a:r>
              <a:rPr lang="en" sz="2600" b="1" dirty="0">
                <a:solidFill>
                  <a:srgbClr val="0D0D0D"/>
                </a:solidFill>
              </a:rPr>
              <a:t>limited due to </a:t>
            </a:r>
            <a:r>
              <a:rPr lang="en-CA" sz="2600" b="1" dirty="0" smtClean="0">
                <a:solidFill>
                  <a:srgbClr val="0D0D0D"/>
                </a:solidFill>
              </a:rPr>
              <a:t>l</a:t>
            </a:r>
            <a:r>
              <a:rPr lang="en" sz="2600" b="1" dirty="0" smtClean="0">
                <a:solidFill>
                  <a:srgbClr val="0D0D0D"/>
                </a:solidFill>
              </a:rPr>
              <a:t>ow </a:t>
            </a:r>
            <a:r>
              <a:rPr lang="en" sz="2600" b="1" dirty="0">
                <a:solidFill>
                  <a:srgbClr val="0D0D0D"/>
                </a:solidFill>
              </a:rPr>
              <a:t>brand awareness and </a:t>
            </a:r>
            <a:r>
              <a:rPr lang="en-CA" sz="2600" b="1" dirty="0" err="1" smtClean="0">
                <a:solidFill>
                  <a:srgbClr val="0D0D0D"/>
                </a:solidFill>
              </a:rPr>
              <a:t>i</a:t>
            </a:r>
            <a:r>
              <a:rPr lang="en" sz="2600" b="1" dirty="0" smtClean="0">
                <a:solidFill>
                  <a:srgbClr val="0D0D0D"/>
                </a:solidFill>
              </a:rPr>
              <a:t>nventory </a:t>
            </a:r>
            <a:r>
              <a:rPr lang="en-CA" sz="2600" b="1" dirty="0" smtClean="0">
                <a:solidFill>
                  <a:srgbClr val="0D0D0D"/>
                </a:solidFill>
              </a:rPr>
              <a:t>m</a:t>
            </a:r>
            <a:r>
              <a:rPr lang="en" sz="2600" b="1" dirty="0" smtClean="0">
                <a:solidFill>
                  <a:srgbClr val="0D0D0D"/>
                </a:solidFill>
              </a:rPr>
              <a:t>anagement</a:t>
            </a:r>
            <a:r>
              <a:rPr lang="en-CA" sz="2600" b="1" dirty="0" smtClean="0">
                <a:solidFill>
                  <a:srgbClr val="0D0D0D"/>
                </a:solidFill>
              </a:rPr>
              <a:t/>
            </a:r>
            <a:br>
              <a:rPr lang="en-CA" sz="2600" b="1" dirty="0" smtClean="0">
                <a:solidFill>
                  <a:srgbClr val="0D0D0D"/>
                </a:solidFill>
              </a:rPr>
            </a:br>
            <a:r>
              <a:rPr lang="en-CA" sz="2400" b="1" dirty="0">
                <a:solidFill>
                  <a:srgbClr val="0D0D0D"/>
                </a:solidFill>
              </a:rPr>
              <a:t/>
            </a:r>
            <a:br>
              <a:rPr lang="en-CA" sz="2400" b="1" dirty="0">
                <a:solidFill>
                  <a:srgbClr val="0D0D0D"/>
                </a:solidFill>
              </a:rPr>
            </a:br>
            <a:endParaRPr lang="en" sz="2400" b="1" dirty="0">
              <a:solidFill>
                <a:srgbClr val="0D0D0D"/>
              </a:solidFill>
            </a:endParaRPr>
          </a:p>
        </p:txBody>
      </p:sp>
    </p:spTree>
    <p:extLst>
      <p:ext uri="{BB962C8B-B14F-4D97-AF65-F5344CB8AC3E}">
        <p14:creationId xmlns:p14="http://schemas.microsoft.com/office/powerpoint/2010/main" val="1522508723"/>
      </p:ext>
    </p:extLst>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378600" y="278850"/>
            <a:ext cx="8386799" cy="12116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1</a:t>
            </a:r>
          </a:p>
          <a:p>
            <a:pPr marL="0" marR="0" lvl="0" indent="0" algn="l" rtl="0">
              <a:spcBef>
                <a:spcPts val="0"/>
              </a:spcBef>
              <a:buSzPct val="25000"/>
              <a:buNone/>
            </a:pPr>
            <a:r>
              <a:rPr lang="en" sz="2400" b="1">
                <a:solidFill>
                  <a:srgbClr val="00FFFF"/>
                </a:solidFill>
              </a:rPr>
              <a:t>Do NOT move forward with PLI and Pursue Global Expansion to Asia and South America </a:t>
            </a:r>
          </a:p>
        </p:txBody>
      </p:sp>
      <p:pic>
        <p:nvPicPr>
          <p:cNvPr id="560" name="Shape 560"/>
          <p:cNvPicPr preferRelativeResize="0"/>
          <p:nvPr/>
        </p:nvPicPr>
        <p:blipFill>
          <a:blip r:embed="rId3">
            <a:alphaModFix/>
          </a:blip>
          <a:stretch>
            <a:fillRect/>
          </a:stretch>
        </p:blipFill>
        <p:spPr>
          <a:xfrm>
            <a:off x="-104450" y="1416325"/>
            <a:ext cx="9352900" cy="6254424"/>
          </a:xfrm>
          <a:prstGeom prst="rect">
            <a:avLst/>
          </a:prstGeom>
          <a:noFill/>
          <a:ln>
            <a:noFill/>
          </a:ln>
        </p:spPr>
      </p:pic>
      <p:sp>
        <p:nvSpPr>
          <p:cNvPr id="561" name="Shape 561"/>
          <p:cNvSpPr/>
          <p:nvPr/>
        </p:nvSpPr>
        <p:spPr>
          <a:xfrm>
            <a:off x="1687375" y="1672050"/>
            <a:ext cx="6448199" cy="3513900"/>
          </a:xfrm>
          <a:prstGeom prst="rect">
            <a:avLst/>
          </a:prstGeom>
          <a:solidFill>
            <a:srgbClr val="FFFFFF">
              <a:alpha val="70770"/>
            </a:srgbClr>
          </a:solid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a:latin typeface="Arial"/>
                <a:ea typeface="Arial"/>
                <a:cs typeface="Arial"/>
                <a:sym typeface="Arial"/>
              </a:rPr>
              <a:t>PROS</a:t>
            </a:r>
          </a:p>
          <a:p>
            <a:pPr marL="317500" marR="0" lvl="0" indent="-304800" algn="l" rtl="0">
              <a:spcBef>
                <a:spcPts val="0"/>
              </a:spcBef>
              <a:buClr>
                <a:srgbClr val="000000"/>
              </a:buClr>
              <a:buSzPct val="100000"/>
              <a:buFont typeface="Arial"/>
              <a:buChar char="•"/>
            </a:pPr>
            <a:r>
              <a:rPr lang="en" sz="2000" b="0" i="0" u="none" strike="noStrike" cap="none" baseline="0">
                <a:latin typeface="Arial"/>
                <a:ea typeface="Arial"/>
                <a:cs typeface="Arial"/>
                <a:sym typeface="Arial"/>
              </a:rPr>
              <a:t>Increase global presence and brand awareness</a:t>
            </a:r>
          </a:p>
          <a:p>
            <a:pPr marL="317500" marR="0" lvl="0" indent="-304800" algn="l" rtl="0">
              <a:spcBef>
                <a:spcPts val="0"/>
              </a:spcBef>
              <a:buClr>
                <a:srgbClr val="000000"/>
              </a:buClr>
              <a:buSzPct val="100000"/>
              <a:buFont typeface="Arial"/>
              <a:buChar char="•"/>
            </a:pPr>
            <a:r>
              <a:rPr lang="en" sz="2000"/>
              <a:t>Revenue focused strategy</a:t>
            </a:r>
          </a:p>
          <a:p>
            <a:pPr marL="0" marR="0" lvl="0" indent="0" algn="l" rtl="0">
              <a:spcBef>
                <a:spcPts val="0"/>
              </a:spcBef>
              <a:buNone/>
            </a:pPr>
            <a:endParaRPr sz="2000" b="0" i="0" u="none" strike="noStrike" cap="none" baseline="0">
              <a:latin typeface="Arial"/>
              <a:ea typeface="Arial"/>
              <a:cs typeface="Arial"/>
              <a:sym typeface="Arial"/>
            </a:endParaRPr>
          </a:p>
          <a:p>
            <a:pPr marL="0" marR="0" lvl="0" indent="0" algn="l" rtl="0">
              <a:spcBef>
                <a:spcPts val="0"/>
              </a:spcBef>
              <a:buSzPct val="25000"/>
              <a:buNone/>
            </a:pPr>
            <a:r>
              <a:rPr lang="en" sz="2000" b="1" i="0" u="none" strike="noStrike" cap="none" baseline="0">
                <a:latin typeface="Arial"/>
                <a:ea typeface="Arial"/>
                <a:cs typeface="Arial"/>
                <a:sym typeface="Arial"/>
              </a:rPr>
              <a:t>CONS</a:t>
            </a:r>
          </a:p>
          <a:p>
            <a:pPr marL="317500" marR="0" lvl="0" indent="-304800" algn="l" rtl="0">
              <a:spcBef>
                <a:spcPts val="0"/>
              </a:spcBef>
              <a:buClr>
                <a:srgbClr val="000000"/>
              </a:buClr>
              <a:buSzPct val="100000"/>
              <a:buFont typeface="Arial"/>
              <a:buChar char="•"/>
            </a:pPr>
            <a:r>
              <a:rPr lang="en" sz="2000" b="0" i="0" u="none" strike="noStrike" cap="none" baseline="0">
                <a:latin typeface="Arial"/>
                <a:ea typeface="Arial"/>
                <a:cs typeface="Arial"/>
                <a:sym typeface="Arial"/>
              </a:rPr>
              <a:t>High cost of implementation</a:t>
            </a:r>
          </a:p>
          <a:p>
            <a:pPr marL="317500" marR="0" lvl="0" indent="-304800" algn="l" rtl="0">
              <a:spcBef>
                <a:spcPts val="0"/>
              </a:spcBef>
              <a:buClr>
                <a:srgbClr val="000000"/>
              </a:buClr>
              <a:buSzPct val="100000"/>
              <a:buFont typeface="Arial"/>
              <a:buChar char="•"/>
            </a:pPr>
            <a:r>
              <a:rPr lang="en" sz="2000"/>
              <a:t>Long time for market penetration</a:t>
            </a:r>
          </a:p>
          <a:p>
            <a:pPr marL="647700" marR="0" lvl="1" indent="-292100" algn="l" rtl="0">
              <a:spcBef>
                <a:spcPts val="0"/>
              </a:spcBef>
              <a:buClr>
                <a:srgbClr val="000000"/>
              </a:buClr>
              <a:buSzPct val="100000"/>
              <a:buFont typeface="Courier New"/>
              <a:buChar char="o"/>
            </a:pPr>
            <a:r>
              <a:rPr lang="en" sz="2000" b="0" i="0" u="none" strike="noStrike" cap="none" baseline="0">
                <a:latin typeface="Arial"/>
                <a:ea typeface="Arial"/>
                <a:cs typeface="Arial"/>
                <a:sym typeface="Arial"/>
              </a:rPr>
              <a:t>Lack of experience in</a:t>
            </a:r>
            <a:r>
              <a:rPr lang="en" sz="2000"/>
              <a:t> those </a:t>
            </a:r>
            <a:r>
              <a:rPr lang="en" sz="2000" b="0" i="0" u="none" strike="noStrike" cap="none" baseline="0">
                <a:latin typeface="Arial"/>
                <a:ea typeface="Arial"/>
                <a:cs typeface="Arial"/>
                <a:sym typeface="Arial"/>
              </a:rPr>
              <a:t>markets</a:t>
            </a:r>
          </a:p>
          <a:p>
            <a:pPr marL="317500" marR="0" lvl="0" indent="-304800" algn="l" rtl="0">
              <a:spcBef>
                <a:spcPts val="0"/>
              </a:spcBef>
              <a:buClr>
                <a:srgbClr val="000000"/>
              </a:buClr>
              <a:buSzPct val="100000"/>
              <a:buFont typeface="Arial"/>
              <a:buChar char="•"/>
            </a:pPr>
            <a:r>
              <a:rPr lang="en" sz="2000"/>
              <a:t>Take focus away from Environmental Initiatives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17293" y="288050"/>
            <a:ext cx="8309399" cy="12777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2</a:t>
            </a:r>
          </a:p>
          <a:p>
            <a:pPr marL="0" marR="0" lvl="0" indent="0" algn="l" rtl="0">
              <a:spcBef>
                <a:spcPts val="0"/>
              </a:spcBef>
              <a:buSzPct val="25000"/>
              <a:buNone/>
            </a:pPr>
            <a:r>
              <a:rPr lang="en" sz="2400" b="1">
                <a:solidFill>
                  <a:srgbClr val="00FFFF"/>
                </a:solidFill>
              </a:rPr>
              <a:t>Move forward with PLI  and Target new customer segment with 2nd hand swap market</a:t>
            </a:r>
          </a:p>
        </p:txBody>
      </p:sp>
      <p:pic>
        <p:nvPicPr>
          <p:cNvPr id="567" name="Shape 567"/>
          <p:cNvPicPr preferRelativeResize="0"/>
          <p:nvPr/>
        </p:nvPicPr>
        <p:blipFill>
          <a:blip r:embed="rId3">
            <a:alphaModFix/>
          </a:blip>
          <a:stretch>
            <a:fillRect/>
          </a:stretch>
        </p:blipFill>
        <p:spPr>
          <a:xfrm>
            <a:off x="-164050" y="1425000"/>
            <a:ext cx="9308051" cy="6095999"/>
          </a:xfrm>
          <a:prstGeom prst="rect">
            <a:avLst/>
          </a:prstGeom>
          <a:noFill/>
          <a:ln>
            <a:noFill/>
          </a:ln>
        </p:spPr>
      </p:pic>
      <p:sp>
        <p:nvSpPr>
          <p:cNvPr id="568" name="Shape 568"/>
          <p:cNvSpPr/>
          <p:nvPr/>
        </p:nvSpPr>
        <p:spPr>
          <a:xfrm>
            <a:off x="566475" y="1706325"/>
            <a:ext cx="7581300" cy="3355800"/>
          </a:xfrm>
          <a:prstGeom prst="rect">
            <a:avLst/>
          </a:prstGeom>
          <a:solidFill>
            <a:srgbClr val="FFFFFF">
              <a:alpha val="6154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New market segmentation- Increase in sales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In line with company’s vision </a:t>
            </a:r>
          </a:p>
          <a:p>
            <a:pPr marL="647700" marR="0" lvl="1"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Reducing footprints</a:t>
            </a:r>
          </a:p>
          <a:p>
            <a:pPr marL="647700" marR="0" lvl="1"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Reaching the mass market</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Ease of implementation</a:t>
            </a:r>
          </a:p>
          <a:p>
            <a:pPr marL="0" marR="0" lvl="0" indent="0" algn="l" rtl="0">
              <a:spcBef>
                <a:spcPts val="0"/>
              </a:spcBef>
              <a:buNone/>
            </a:pPr>
            <a:endParaRPr sz="1800" b="0" i="0" u="none" strike="noStrike" cap="none" baseline="0">
              <a:latin typeface="Arial"/>
              <a:ea typeface="Arial"/>
              <a:cs typeface="Arial"/>
              <a:sym typeface="Arial"/>
            </a:endParaRPr>
          </a:p>
          <a:p>
            <a:pPr marL="0" marR="0" lvl="0" indent="0" algn="l" rtl="0">
              <a:spcBef>
                <a:spcPts val="0"/>
              </a:spcBef>
              <a:buSzPct val="25000"/>
              <a:buNone/>
            </a:pPr>
            <a:r>
              <a:rPr lang="en" sz="1800" b="1" i="0" u="none" strike="noStrike" cap="none" baseline="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Possible decrease in sales of the existing products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Hesitant to purchase 2nd hand products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p:cNvPicPr preferRelativeResize="0"/>
          <p:nvPr/>
        </p:nvPicPr>
        <p:blipFill>
          <a:blip r:embed="rId3">
            <a:alphaModFix/>
          </a:blip>
          <a:stretch>
            <a:fillRect/>
          </a:stretch>
        </p:blipFill>
        <p:spPr>
          <a:xfrm>
            <a:off x="-96150" y="-22312"/>
            <a:ext cx="9336300" cy="6902623"/>
          </a:xfrm>
          <a:prstGeom prst="rect">
            <a:avLst/>
          </a:prstGeom>
          <a:noFill/>
          <a:ln>
            <a:noFill/>
          </a:ln>
        </p:spPr>
      </p:pic>
      <p:sp>
        <p:nvSpPr>
          <p:cNvPr id="574" name="Shape 574"/>
          <p:cNvSpPr/>
          <p:nvPr/>
        </p:nvSpPr>
        <p:spPr>
          <a:xfrm>
            <a:off x="381850" y="2016950"/>
            <a:ext cx="4505699" cy="4367999"/>
          </a:xfrm>
          <a:prstGeom prst="rect">
            <a:avLst/>
          </a:prstGeom>
          <a:solidFill>
            <a:srgbClr val="FFFFFF">
              <a:alpha val="5538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New target market- High potential of growth in sales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In line with company’s vision</a:t>
            </a:r>
          </a:p>
          <a:p>
            <a:pPr marL="647700" marR="0" lvl="1" indent="-279400" algn="l" rtl="0">
              <a:spcBef>
                <a:spcPts val="0"/>
              </a:spcBef>
              <a:buClr>
                <a:srgbClr val="000000"/>
              </a:buClr>
              <a:buSzPct val="100000"/>
              <a:buFont typeface="Courier New"/>
              <a:buChar char="o"/>
            </a:pPr>
            <a:r>
              <a:rPr lang="en" sz="1800"/>
              <a:t>Higher awareness for environmental initiatives</a:t>
            </a:r>
          </a:p>
          <a:p>
            <a:pPr marL="0" marR="0" lvl="0" indent="0" algn="l" rtl="0">
              <a:spcBef>
                <a:spcPts val="0"/>
              </a:spcBef>
              <a:buNone/>
            </a:pPr>
            <a:endParaRPr sz="1800" b="0" i="0" u="none" strike="noStrike" cap="none" baseline="0">
              <a:latin typeface="Arial"/>
              <a:ea typeface="Arial"/>
              <a:cs typeface="Arial"/>
              <a:sym typeface="Arial"/>
            </a:endParaRPr>
          </a:p>
          <a:p>
            <a:pPr marL="0" marR="0" lvl="0" indent="0" algn="l" rtl="0">
              <a:spcBef>
                <a:spcPts val="0"/>
              </a:spcBef>
              <a:buSzPct val="25000"/>
              <a:buNone/>
            </a:pPr>
            <a:r>
              <a:rPr lang="en" sz="1800" b="1" i="0" u="none" strike="noStrike" cap="none" baseline="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High Implementation cost and time consuming</a:t>
            </a:r>
          </a:p>
          <a:p>
            <a:pPr marL="647700" marR="0" lvl="1" indent="-279400" algn="l" rtl="0">
              <a:spcBef>
                <a:spcPts val="0"/>
              </a:spcBef>
              <a:buClr>
                <a:srgbClr val="000000"/>
              </a:buClr>
              <a:buSzPct val="100000"/>
              <a:buFont typeface="Courier New"/>
              <a:buChar char="o"/>
            </a:pPr>
            <a:r>
              <a:rPr lang="en" sz="1800" b="0" i="0" u="none" strike="noStrike" cap="none" baseline="0">
                <a:latin typeface="Arial"/>
                <a:ea typeface="Arial"/>
                <a:cs typeface="Arial"/>
                <a:sym typeface="Arial"/>
              </a:rPr>
              <a:t>Distribution channel &amp; Inventory Management</a:t>
            </a:r>
          </a:p>
          <a:p>
            <a:pPr marL="647700" marR="0" lvl="1" indent="-279400" algn="l" rtl="0">
              <a:spcBef>
                <a:spcPts val="0"/>
              </a:spcBef>
              <a:buClr>
                <a:srgbClr val="000000"/>
              </a:buClr>
              <a:buSzPct val="100000"/>
              <a:buFont typeface="Courier New"/>
              <a:buChar char="o"/>
            </a:pPr>
            <a:r>
              <a:rPr lang="en" sz="1800"/>
              <a:t>Marketing</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High competition i</a:t>
            </a:r>
            <a:r>
              <a:rPr lang="en" sz="1800"/>
              <a:t>n the segment</a:t>
            </a:r>
          </a:p>
        </p:txBody>
      </p:sp>
      <p:sp>
        <p:nvSpPr>
          <p:cNvPr id="575" name="Shape 575"/>
          <p:cNvSpPr txBox="1">
            <a:spLocks noGrp="1"/>
          </p:cNvSpPr>
          <p:nvPr>
            <p:ph type="title"/>
          </p:nvPr>
        </p:nvSpPr>
        <p:spPr>
          <a:xfrm>
            <a:off x="381850" y="304725"/>
            <a:ext cx="3859799" cy="15615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3</a:t>
            </a:r>
          </a:p>
          <a:p>
            <a:pPr marL="0" marR="0" lvl="0" indent="0" algn="l" rtl="0">
              <a:spcBef>
                <a:spcPts val="0"/>
              </a:spcBef>
              <a:buSzPct val="25000"/>
              <a:buNone/>
            </a:pPr>
            <a:r>
              <a:rPr lang="en" sz="2400" b="1">
                <a:solidFill>
                  <a:schemeClr val="dk1"/>
                </a:solidFill>
              </a:rPr>
              <a:t>Move forward with PLI and </a:t>
            </a:r>
            <a:r>
              <a:rPr lang="en" sz="2400" b="1"/>
              <a:t>Create new, less expensive sub-brand  </a:t>
            </a:r>
          </a:p>
        </p:txBody>
      </p:sp>
    </p:spTree>
  </p:cSld>
  <p:clrMapOvr>
    <a:masterClrMapping/>
  </p:clrMapOvr>
  <p:transition xmlns:p14="http://schemas.microsoft.com/office/powerpoint/2010/mai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464350" y="428625"/>
            <a:ext cx="8215500" cy="11873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4</a:t>
            </a:r>
          </a:p>
          <a:p>
            <a:pPr marL="0" marR="0" lvl="0" indent="0" algn="l" rtl="0">
              <a:spcBef>
                <a:spcPts val="0"/>
              </a:spcBef>
              <a:buSzPct val="25000"/>
              <a:buNone/>
            </a:pPr>
            <a:r>
              <a:rPr lang="en" sz="2400" b="1">
                <a:solidFill>
                  <a:srgbClr val="00FFFF"/>
                </a:solidFill>
              </a:rPr>
              <a:t>Decrease</a:t>
            </a:r>
            <a:r>
              <a:rPr lang="en" sz="2400" b="1" i="0" u="none" strike="noStrike" cap="none" baseline="0">
                <a:solidFill>
                  <a:srgbClr val="00FFFF"/>
                </a:solidFill>
                <a:latin typeface="Arial"/>
                <a:ea typeface="Arial"/>
                <a:cs typeface="Arial"/>
                <a:sym typeface="Arial"/>
              </a:rPr>
              <a:t> </a:t>
            </a:r>
            <a:r>
              <a:rPr lang="en" sz="2400" b="1">
                <a:solidFill>
                  <a:srgbClr val="00FFFF"/>
                </a:solidFill>
              </a:rPr>
              <a:t>Environmental focus</a:t>
            </a:r>
            <a:r>
              <a:rPr lang="en" sz="2400" b="1" i="0" u="none" strike="noStrike" cap="none" baseline="0">
                <a:solidFill>
                  <a:srgbClr val="00FFFF"/>
                </a:solidFill>
                <a:latin typeface="Arial"/>
                <a:ea typeface="Arial"/>
                <a:cs typeface="Arial"/>
                <a:sym typeface="Arial"/>
              </a:rPr>
              <a:t> </a:t>
            </a:r>
            <a:r>
              <a:rPr lang="en" sz="2400" b="1">
                <a:solidFill>
                  <a:srgbClr val="00FFFF"/>
                </a:solidFill>
              </a:rPr>
              <a:t>to concentrate on growth through expanded supply chain</a:t>
            </a:r>
          </a:p>
        </p:txBody>
      </p:sp>
      <p:pic>
        <p:nvPicPr>
          <p:cNvPr id="581" name="Shape 581"/>
          <p:cNvPicPr preferRelativeResize="0"/>
          <p:nvPr/>
        </p:nvPicPr>
        <p:blipFill>
          <a:blip r:embed="rId3">
            <a:alphaModFix/>
          </a:blip>
          <a:stretch>
            <a:fillRect/>
          </a:stretch>
        </p:blipFill>
        <p:spPr>
          <a:xfrm>
            <a:off x="0" y="4133604"/>
            <a:ext cx="9143999" cy="4889240"/>
          </a:xfrm>
          <a:prstGeom prst="rect">
            <a:avLst/>
          </a:prstGeom>
          <a:noFill/>
          <a:ln>
            <a:noFill/>
          </a:ln>
        </p:spPr>
      </p:pic>
      <p:sp>
        <p:nvSpPr>
          <p:cNvPr id="582" name="Shape 582"/>
          <p:cNvSpPr/>
          <p:nvPr/>
        </p:nvSpPr>
        <p:spPr>
          <a:xfrm>
            <a:off x="1756950" y="1825825"/>
            <a:ext cx="5630100" cy="3019500"/>
          </a:xfrm>
          <a:prstGeom prst="rect">
            <a:avLst/>
          </a:prstGeom>
          <a:no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PROS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Increase in sales</a:t>
            </a:r>
          </a:p>
          <a:p>
            <a:pPr marL="317500" marR="0" lvl="0" indent="-304800" algn="l" rtl="0">
              <a:spcBef>
                <a:spcPts val="0"/>
              </a:spcBef>
              <a:buClr>
                <a:srgbClr val="FFFFFF"/>
              </a:buClr>
              <a:buSzPct val="100000"/>
              <a:buFont typeface="Arial"/>
              <a:buChar char="•"/>
            </a:pPr>
            <a:r>
              <a:rPr lang="en" sz="2000">
                <a:solidFill>
                  <a:srgbClr val="FFFFFF"/>
                </a:solidFill>
              </a:rPr>
              <a:t>Decrease cost structure</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Ease of implementation</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Meeting the consumer demand</a:t>
            </a:r>
          </a:p>
          <a:p>
            <a:pPr marL="647700" marR="0" lvl="1"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Inventory management + distribution channel</a:t>
            </a:r>
          </a:p>
          <a:p>
            <a:pPr marL="0" marR="0" lvl="0" indent="0" algn="l" rtl="0">
              <a:spcBef>
                <a:spcPts val="0"/>
              </a:spcBef>
              <a:buNone/>
            </a:pPr>
            <a:endParaRPr sz="2000" b="0" i="0" u="none" strike="noStrike" cap="none" baseline="0">
              <a:solidFill>
                <a:srgbClr val="FFFFFF"/>
              </a:solidFill>
              <a:latin typeface="Arial"/>
              <a:ea typeface="Arial"/>
              <a:cs typeface="Arial"/>
              <a:sym typeface="Arial"/>
            </a:endParaRPr>
          </a:p>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CONS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Against Corporate social responsibility values</a:t>
            </a: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0"/>
            <a:ext cx="9144000" cy="6857999"/>
          </a:xfrm>
          <a:prstGeom prst="rect">
            <a:avLst/>
          </a:prstGeom>
          <a:noFill/>
          <a:ln>
            <a:noFill/>
          </a:ln>
        </p:spPr>
      </p:pic>
      <p:sp>
        <p:nvSpPr>
          <p:cNvPr id="258" name="Shape 258"/>
          <p:cNvSpPr txBox="1">
            <a:spLocks noGrp="1"/>
          </p:cNvSpPr>
          <p:nvPr>
            <p:ph type="title"/>
          </p:nvPr>
        </p:nvSpPr>
        <p:spPr>
          <a:xfrm>
            <a:off x="314600" y="531375"/>
            <a:ext cx="5348999" cy="5988899"/>
          </a:xfrm>
          <a:prstGeom prst="rect">
            <a:avLst/>
          </a:prstGeom>
          <a:solidFill>
            <a:srgbClr val="EFEFEF">
              <a:alpha val="70620"/>
            </a:srgbClr>
          </a:solidFill>
          <a:ln w="9525" cap="flat" cmpd="sng">
            <a:solidFill>
              <a:srgbClr val="DDEAF3"/>
            </a:solidFill>
            <a:prstDash val="solid"/>
            <a:round/>
            <a:headEnd type="none" w="med" len="med"/>
            <a:tailEnd type="none" w="med" len="med"/>
          </a:ln>
        </p:spPr>
        <p:txBody>
          <a:bodyPr lIns="0" tIns="0" rIns="0" bIns="0" anchor="t" anchorCtr="0">
            <a:noAutofit/>
          </a:bodyPr>
          <a:lstStyle/>
          <a:p>
            <a:pPr indent="457200" rtl="0">
              <a:lnSpc>
                <a:spcPct val="150000"/>
              </a:lnSpc>
              <a:spcBef>
                <a:spcPts val="500"/>
              </a:spcBef>
              <a:buNone/>
            </a:pPr>
            <a:r>
              <a:rPr lang="en" sz="2500" b="1"/>
              <a:t>COMPANY OVERVIEW</a:t>
            </a:r>
          </a:p>
          <a:p>
            <a:pPr lvl="0" indent="457200" rtl="0">
              <a:lnSpc>
                <a:spcPct val="150000"/>
              </a:lnSpc>
              <a:spcBef>
                <a:spcPts val="500"/>
              </a:spcBef>
              <a:buNone/>
            </a:pPr>
            <a:r>
              <a:rPr lang="en" sz="2100" b="1"/>
              <a:t>History-</a:t>
            </a:r>
            <a:r>
              <a:rPr lang="en" sz="2100"/>
              <a:t> Founded by Yvon Chouinard</a:t>
            </a:r>
          </a:p>
          <a:p>
            <a:pPr lvl="0" rtl="0">
              <a:lnSpc>
                <a:spcPct val="150000"/>
              </a:lnSpc>
              <a:spcBef>
                <a:spcPts val="500"/>
              </a:spcBef>
              <a:buNone/>
            </a:pPr>
            <a:r>
              <a:rPr lang="en" sz="2100" b="1"/>
              <a:t> 	Governance- </a:t>
            </a:r>
            <a:r>
              <a:rPr lang="en" sz="2100"/>
              <a:t>Private Company</a:t>
            </a:r>
          </a:p>
          <a:p>
            <a:pPr lvl="0" indent="457200" rtl="0">
              <a:lnSpc>
                <a:spcPct val="150000"/>
              </a:lnSpc>
              <a:spcBef>
                <a:spcPts val="500"/>
              </a:spcBef>
              <a:buNone/>
            </a:pPr>
            <a:r>
              <a:rPr lang="en" sz="2100" b="1"/>
              <a:t>Philosophy- </a:t>
            </a:r>
            <a:r>
              <a:rPr lang="en" sz="2100"/>
              <a:t>Dirtbag Lifestyle</a:t>
            </a:r>
          </a:p>
          <a:p>
            <a:pPr marL="457200" indent="0" rtl="0">
              <a:lnSpc>
                <a:spcPct val="150000"/>
              </a:lnSpc>
              <a:spcBef>
                <a:spcPts val="500"/>
              </a:spcBef>
              <a:buNone/>
            </a:pPr>
            <a:r>
              <a:rPr lang="en" sz="2100" b="1"/>
              <a:t>Segment- </a:t>
            </a:r>
            <a:r>
              <a:rPr lang="en" sz="2100"/>
              <a:t>Luxury Outdoor Products:</a:t>
            </a:r>
          </a:p>
          <a:p>
            <a:pPr marL="457200" indent="457200" rtl="0">
              <a:lnSpc>
                <a:spcPct val="150000"/>
              </a:lnSpc>
              <a:spcBef>
                <a:spcPts val="500"/>
              </a:spcBef>
              <a:buNone/>
            </a:pPr>
            <a:r>
              <a:rPr lang="en" sz="2100"/>
              <a:t>Sportswear, Technical Outerwear,</a:t>
            </a:r>
          </a:p>
          <a:p>
            <a:pPr marL="457200" indent="457200" rtl="0">
              <a:lnSpc>
                <a:spcPct val="150000"/>
              </a:lnSpc>
              <a:spcBef>
                <a:spcPts val="500"/>
              </a:spcBef>
              <a:buNone/>
            </a:pPr>
            <a:r>
              <a:rPr lang="en" sz="2100"/>
              <a:t>Technical Knits, Hard Goods, Misc</a:t>
            </a:r>
          </a:p>
          <a:p>
            <a:pPr marL="457200" indent="0" rtl="0">
              <a:lnSpc>
                <a:spcPct val="150000"/>
              </a:lnSpc>
              <a:spcBef>
                <a:spcPts val="500"/>
              </a:spcBef>
              <a:buNone/>
            </a:pPr>
            <a:endParaRPr sz="2100"/>
          </a:p>
          <a:p>
            <a:pPr marL="457200" indent="0" rtl="0">
              <a:lnSpc>
                <a:spcPct val="150000"/>
              </a:lnSpc>
              <a:spcBef>
                <a:spcPts val="500"/>
              </a:spcBef>
              <a:buNone/>
            </a:pPr>
            <a:r>
              <a:rPr lang="en" sz="2100" b="1"/>
              <a:t>Goal- </a:t>
            </a:r>
            <a:r>
              <a:rPr lang="en" sz="2100"/>
              <a:t>Achieving Growth aligned with Philosophy</a:t>
            </a:r>
          </a:p>
          <a:p>
            <a:pPr rtl="0">
              <a:lnSpc>
                <a:spcPct val="150000"/>
              </a:lnSpc>
              <a:spcBef>
                <a:spcPts val="500"/>
              </a:spcBef>
              <a:buNone/>
            </a:pPr>
            <a:endParaRPr sz="2100"/>
          </a:p>
          <a:p>
            <a:pPr lvl="0" rtl="0">
              <a:lnSpc>
                <a:spcPct val="150000"/>
              </a:lnSpc>
              <a:spcBef>
                <a:spcPts val="500"/>
              </a:spcBef>
              <a:buNone/>
            </a:pPr>
            <a:endParaRPr sz="2100"/>
          </a:p>
          <a:p>
            <a:pPr marR="0" lvl="0" algn="l" rtl="0">
              <a:spcBef>
                <a:spcPts val="0"/>
              </a:spcBef>
              <a:buNone/>
            </a:pPr>
            <a:endParaRPr sz="2000" b="1">
              <a:solidFill>
                <a:srgbClr val="FFFF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sp>
        <p:nvSpPr>
          <p:cNvPr id="587" name="Shape 587"/>
          <p:cNvSpPr/>
          <p:nvPr/>
        </p:nvSpPr>
        <p:spPr>
          <a:xfrm>
            <a:off x="1164296" y="271826"/>
            <a:ext cx="6163500" cy="750000"/>
          </a:xfrm>
          <a:prstGeom prst="rect">
            <a:avLst/>
          </a:prstGeom>
          <a:noFill/>
          <a:ln>
            <a:noFill/>
          </a:ln>
        </p:spPr>
        <p:txBody>
          <a:bodyPr lIns="35725" tIns="35725" rIns="35725" bIns="35725" anchor="ctr" anchorCtr="0">
            <a:noAutofit/>
          </a:bodyPr>
          <a:lstStyle/>
          <a:p>
            <a:pPr marL="0" marR="0" lvl="0" indent="0" algn="ctr" rtl="0">
              <a:spcBef>
                <a:spcPts val="0"/>
              </a:spcBef>
              <a:buSzPct val="25000"/>
              <a:buNone/>
            </a:pPr>
            <a:r>
              <a:rPr lang="en" sz="2500" b="1" i="0" u="none" strike="noStrike" cap="none" baseline="0">
                <a:solidFill>
                  <a:schemeClr val="dk1"/>
                </a:solidFill>
                <a:latin typeface="Arial"/>
                <a:ea typeface="Arial"/>
                <a:cs typeface="Arial"/>
                <a:sym typeface="Arial"/>
              </a:rPr>
              <a:t>DECISION CRITERIA</a:t>
            </a:r>
          </a:p>
        </p:txBody>
      </p:sp>
      <p:graphicFrame>
        <p:nvGraphicFramePr>
          <p:cNvPr id="588" name="Shape 588"/>
          <p:cNvGraphicFramePr/>
          <p:nvPr/>
        </p:nvGraphicFramePr>
        <p:xfrm>
          <a:off x="714510" y="1472782"/>
          <a:ext cx="7714975" cy="4762930"/>
        </p:xfrm>
        <a:graphic>
          <a:graphicData uri="http://schemas.openxmlformats.org/drawingml/2006/table">
            <a:tbl>
              <a:tblPr firstRow="1" firstCol="1" lastRow="1">
                <a:noFill/>
                <a:tableStyleId>{9BF8B76C-C8E3-44EE-B000-052C01904257}</a:tableStyleId>
              </a:tblPr>
              <a:tblGrid>
                <a:gridCol w="2160975"/>
                <a:gridCol w="1387625"/>
                <a:gridCol w="1393250"/>
                <a:gridCol w="1384375"/>
                <a:gridCol w="1388750"/>
              </a:tblGrid>
              <a:tr h="511400">
                <a:tc>
                  <a:txBody>
                    <a:bodyPr/>
                    <a:lstStyle/>
                    <a:p>
                      <a:pPr marL="0" marR="0" lvl="0" indent="0" algn="ctr" rtl="0">
                        <a:spcBef>
                          <a:spcPts val="0"/>
                        </a:spcBef>
                        <a:buNone/>
                      </a:pPr>
                      <a:endParaRPr sz="1300" u="none" strike="noStrike" cap="none" baseline="0"/>
                    </a:p>
                  </a:txBody>
                  <a:tcPr marL="35725" marR="35725" marT="35725" marB="35725" anchor="ctr"/>
                </a:tc>
                <a:tc>
                  <a:txBody>
                    <a:bodyPr/>
                    <a:lstStyle/>
                    <a:p>
                      <a:pPr marL="0" marR="0" lvl="0" indent="0" algn="ctr" rtl="0">
                        <a:spcBef>
                          <a:spcPts val="0"/>
                        </a:spcBef>
                        <a:buSzPct val="25000"/>
                        <a:buNone/>
                      </a:pPr>
                      <a:r>
                        <a:rPr lang="en" sz="2100"/>
                        <a:t>Global expansion</a:t>
                      </a:r>
                    </a:p>
                  </a:txBody>
                  <a:tcPr marL="35725" marR="35725" marT="35725" marB="35725" anchor="ctr"/>
                </a:tc>
                <a:tc>
                  <a:txBody>
                    <a:bodyPr/>
                    <a:lstStyle/>
                    <a:p>
                      <a:pPr marL="0" marR="0" lvl="0" indent="0" algn="l" rtl="0">
                        <a:spcBef>
                          <a:spcPts val="0"/>
                        </a:spcBef>
                        <a:buSzPct val="25000"/>
                        <a:buNone/>
                      </a:pPr>
                      <a:r>
                        <a:rPr lang="en" sz="2100"/>
                        <a:t>2nd Hand</a:t>
                      </a:r>
                    </a:p>
                  </a:txBody>
                  <a:tcPr marL="35725" marR="35725" marT="35725" marB="35725" anchor="ctr"/>
                </a:tc>
                <a:tc>
                  <a:txBody>
                    <a:bodyPr/>
                    <a:lstStyle/>
                    <a:p>
                      <a:pPr marL="0" marR="0" lvl="0" indent="0" algn="ctr" rtl="0">
                        <a:spcBef>
                          <a:spcPts val="0"/>
                        </a:spcBef>
                        <a:buSzPct val="25000"/>
                        <a:buNone/>
                      </a:pPr>
                      <a:r>
                        <a:rPr lang="en" sz="2100"/>
                        <a:t>Sub-Brand</a:t>
                      </a:r>
                    </a:p>
                  </a:txBody>
                  <a:tcPr marL="35725" marR="35725" marT="35725" marB="35725" anchor="ctr"/>
                </a:tc>
                <a:tc>
                  <a:txBody>
                    <a:bodyPr/>
                    <a:lstStyle/>
                    <a:p>
                      <a:pPr marL="0" marR="0" lvl="0" indent="0" algn="ctr" rtl="0">
                        <a:spcBef>
                          <a:spcPts val="0"/>
                        </a:spcBef>
                        <a:buSzPct val="25000"/>
                        <a:buNone/>
                      </a:pPr>
                      <a:r>
                        <a:rPr lang="en" sz="2100"/>
                        <a:t>Growth Focus</a:t>
                      </a:r>
                    </a:p>
                  </a:txBody>
                  <a:tcPr marL="35725" marR="35725" marT="35725" marB="35725" anchor="ctr"/>
                </a:tc>
              </a:tr>
              <a:tr h="888100">
                <a:tc>
                  <a:txBody>
                    <a:bodyPr/>
                    <a:lstStyle/>
                    <a:p>
                      <a:pPr marL="0" marR="0" lvl="0" indent="0" algn="ctr" rtl="0">
                        <a:spcBef>
                          <a:spcPts val="0"/>
                        </a:spcBef>
                        <a:buSzPct val="25000"/>
                        <a:buNone/>
                      </a:pPr>
                      <a:r>
                        <a:rPr lang="en" sz="2100" b="1" u="none" strike="noStrike" cap="none" baseline="0">
                          <a:solidFill>
                            <a:srgbClr val="000000"/>
                          </a:solidFill>
                        </a:rPr>
                        <a:t>ALIGNMENT WITH VISION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B w="9525" cap="flat" cmpd="sng">
                      <a:solidFill>
                        <a:srgbClr val="000000"/>
                      </a:solidFill>
                      <a:prstDash val="solid"/>
                      <a:round/>
                      <a:headEnd type="none" w="med" len="med"/>
                      <a:tailEnd type="none" w="med" len="med"/>
                    </a:lnB>
                    <a:solidFill>
                      <a:srgbClr val="FFFFFF">
                        <a:alpha val="76920"/>
                      </a:srgbClr>
                    </a:solidFill>
                  </a:tcPr>
                </a:tc>
              </a:tr>
              <a:tr h="910350">
                <a:tc>
                  <a:txBody>
                    <a:bodyPr/>
                    <a:lstStyle/>
                    <a:p>
                      <a:pPr marL="0" marR="0" lvl="0" indent="0" algn="ctr" rtl="0">
                        <a:spcBef>
                          <a:spcPts val="0"/>
                        </a:spcBef>
                        <a:buSzPct val="25000"/>
                        <a:buNone/>
                      </a:pPr>
                      <a:r>
                        <a:rPr lang="en" sz="2100" b="1" u="none" strike="noStrike" cap="none" baseline="0">
                          <a:solidFill>
                            <a:srgbClr val="000000"/>
                          </a:solidFill>
                        </a:rPr>
                        <a:t>GROWTH</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906425">
                <a:tc>
                  <a:txBody>
                    <a:bodyPr/>
                    <a:lstStyle/>
                    <a:p>
                      <a:pPr marL="0" marR="0" lvl="0" indent="0" algn="ctr" rtl="0">
                        <a:spcBef>
                          <a:spcPts val="0"/>
                        </a:spcBef>
                        <a:buSzPct val="25000"/>
                        <a:buNone/>
                      </a:pPr>
                      <a:r>
                        <a:rPr lang="en" sz="2100" b="1" u="none" strike="noStrike" cap="none" baseline="0">
                          <a:solidFill>
                            <a:srgbClr val="000000"/>
                          </a:solidFill>
                        </a:rPr>
                        <a:t>BALANCE</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895400">
                <a:tc>
                  <a:txBody>
                    <a:bodyPr/>
                    <a:lstStyle/>
                    <a:p>
                      <a:pPr marL="0" marR="0" lvl="0" indent="0" algn="ctr" rtl="0">
                        <a:spcBef>
                          <a:spcPts val="0"/>
                        </a:spcBef>
                        <a:buSzPct val="25000"/>
                        <a:buNone/>
                      </a:pPr>
                      <a:r>
                        <a:rPr lang="en" sz="1700" b="1" u="none" strike="noStrike" cap="none" baseline="0">
                          <a:solidFill>
                            <a:srgbClr val="000000"/>
                          </a:solidFill>
                        </a:rPr>
                        <a:t>EASE OF IMPLEMENTATION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solidFill>
                      <a:srgbClr val="FFFFFF">
                        <a:alpha val="76920"/>
                      </a:srgbClr>
                    </a:solidFill>
                  </a:tcPr>
                </a:tc>
              </a:tr>
              <a:tr h="451125">
                <a:tc>
                  <a:txBody>
                    <a:bodyPr/>
                    <a:lstStyle/>
                    <a:p>
                      <a:pPr marL="0" marR="0" lvl="0" indent="0" algn="ctr" rtl="0">
                        <a:spcBef>
                          <a:spcPts val="0"/>
                        </a:spcBef>
                        <a:buSzPct val="25000"/>
                        <a:buNone/>
                      </a:pPr>
                      <a:r>
                        <a:rPr lang="en" sz="2100" u="none" strike="noStrike" cap="none" baseline="0">
                          <a:solidFill>
                            <a:srgbClr val="FFFFFF"/>
                          </a:solidFill>
                        </a:rPr>
                        <a:t>Total</a:t>
                      </a:r>
                    </a:p>
                  </a:txBody>
                  <a:tcPr marL="35725" marR="35725" marT="35725" marB="35725" anchor="ctr"/>
                </a:tc>
                <a:tc>
                  <a:txBody>
                    <a:bodyPr/>
                    <a:lstStyle/>
                    <a:p>
                      <a:pPr marL="0" marR="0" lvl="0" indent="0" algn="ctr" rtl="0">
                        <a:spcBef>
                          <a:spcPts val="0"/>
                        </a:spcBef>
                        <a:buSzPct val="25000"/>
                        <a:buNone/>
                      </a:pPr>
                      <a:r>
                        <a:rPr lang="en" sz="2100" b="1"/>
                        <a:t>9</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17</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14</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a:t>
                      </a:r>
                      <a:r>
                        <a:rPr lang="en" sz="2100" b="1"/>
                        <a:t>2</a:t>
                      </a:r>
                    </a:p>
                  </a:txBody>
                  <a:tcPr marL="35725" marR="35725" marT="35725" marB="35725" anchor="ctr"/>
                </a:tc>
              </a:tr>
            </a:tbl>
          </a:graphicData>
        </a:graphic>
      </p:graphicFrame>
      <p:pic>
        <p:nvPicPr>
          <p:cNvPr id="589" name="Shape 589"/>
          <p:cNvPicPr preferRelativeResize="0"/>
          <p:nvPr/>
        </p:nvPicPr>
        <p:blipFill rotWithShape="1">
          <a:blip r:embed="rId4">
            <a:alphaModFix/>
          </a:blip>
          <a:srcRect/>
          <a:stretch/>
        </p:blipFill>
        <p:spPr>
          <a:xfrm>
            <a:off x="3102066" y="2481144"/>
            <a:ext cx="371999" cy="373499"/>
          </a:xfrm>
          <a:prstGeom prst="rect">
            <a:avLst/>
          </a:prstGeom>
          <a:noFill/>
          <a:ln>
            <a:noFill/>
          </a:ln>
        </p:spPr>
      </p:pic>
      <p:pic>
        <p:nvPicPr>
          <p:cNvPr id="590" name="Shape 590"/>
          <p:cNvPicPr preferRelativeResize="0"/>
          <p:nvPr/>
        </p:nvPicPr>
        <p:blipFill rotWithShape="1">
          <a:blip r:embed="rId4">
            <a:alphaModFix/>
          </a:blip>
          <a:srcRect/>
          <a:stretch/>
        </p:blipFill>
        <p:spPr>
          <a:xfrm>
            <a:off x="3474065" y="2479119"/>
            <a:ext cx="371999" cy="373499"/>
          </a:xfrm>
          <a:prstGeom prst="rect">
            <a:avLst/>
          </a:prstGeom>
          <a:noFill/>
          <a:ln>
            <a:noFill/>
          </a:ln>
        </p:spPr>
      </p:pic>
      <p:pic>
        <p:nvPicPr>
          <p:cNvPr id="591" name="Shape 591"/>
          <p:cNvPicPr preferRelativeResize="0"/>
          <p:nvPr/>
        </p:nvPicPr>
        <p:blipFill rotWithShape="1">
          <a:blip r:embed="rId4">
            <a:alphaModFix/>
          </a:blip>
          <a:srcRect/>
          <a:stretch/>
        </p:blipFill>
        <p:spPr>
          <a:xfrm>
            <a:off x="5100423" y="3416899"/>
            <a:ext cx="371999" cy="373499"/>
          </a:xfrm>
          <a:prstGeom prst="rect">
            <a:avLst/>
          </a:prstGeom>
          <a:noFill/>
          <a:ln>
            <a:noFill/>
          </a:ln>
        </p:spPr>
      </p:pic>
      <p:pic>
        <p:nvPicPr>
          <p:cNvPr id="592" name="Shape 592"/>
          <p:cNvPicPr preferRelativeResize="0"/>
          <p:nvPr/>
        </p:nvPicPr>
        <p:blipFill rotWithShape="1">
          <a:blip r:embed="rId4">
            <a:alphaModFix/>
          </a:blip>
          <a:srcRect/>
          <a:stretch/>
        </p:blipFill>
        <p:spPr>
          <a:xfrm>
            <a:off x="4748805" y="3416899"/>
            <a:ext cx="371999" cy="373499"/>
          </a:xfrm>
          <a:prstGeom prst="rect">
            <a:avLst/>
          </a:prstGeom>
          <a:noFill/>
          <a:ln>
            <a:noFill/>
          </a:ln>
        </p:spPr>
      </p:pic>
      <p:pic>
        <p:nvPicPr>
          <p:cNvPr id="593" name="Shape 593"/>
          <p:cNvPicPr preferRelativeResize="0"/>
          <p:nvPr/>
        </p:nvPicPr>
        <p:blipFill rotWithShape="1">
          <a:blip r:embed="rId4">
            <a:alphaModFix/>
          </a:blip>
          <a:srcRect/>
          <a:stretch/>
        </p:blipFill>
        <p:spPr>
          <a:xfrm>
            <a:off x="4408425" y="3416899"/>
            <a:ext cx="371999" cy="373499"/>
          </a:xfrm>
          <a:prstGeom prst="rect">
            <a:avLst/>
          </a:prstGeom>
          <a:noFill/>
          <a:ln>
            <a:noFill/>
          </a:ln>
        </p:spPr>
      </p:pic>
      <p:pic>
        <p:nvPicPr>
          <p:cNvPr id="594" name="Shape 594"/>
          <p:cNvPicPr preferRelativeResize="0"/>
          <p:nvPr/>
        </p:nvPicPr>
        <p:blipFill rotWithShape="1">
          <a:blip r:embed="rId4">
            <a:alphaModFix/>
          </a:blip>
          <a:srcRect/>
          <a:stretch/>
        </p:blipFill>
        <p:spPr>
          <a:xfrm>
            <a:off x="4942145" y="2690322"/>
            <a:ext cx="371999" cy="373499"/>
          </a:xfrm>
          <a:prstGeom prst="rect">
            <a:avLst/>
          </a:prstGeom>
          <a:noFill/>
          <a:ln>
            <a:noFill/>
          </a:ln>
        </p:spPr>
      </p:pic>
      <p:pic>
        <p:nvPicPr>
          <p:cNvPr id="595" name="Shape 595"/>
          <p:cNvPicPr preferRelativeResize="0"/>
          <p:nvPr/>
        </p:nvPicPr>
        <p:blipFill rotWithShape="1">
          <a:blip r:embed="rId4">
            <a:alphaModFix/>
          </a:blip>
          <a:srcRect/>
          <a:stretch/>
        </p:blipFill>
        <p:spPr>
          <a:xfrm>
            <a:off x="4573624" y="2690322"/>
            <a:ext cx="371999" cy="373499"/>
          </a:xfrm>
          <a:prstGeom prst="rect">
            <a:avLst/>
          </a:prstGeom>
          <a:noFill/>
          <a:ln>
            <a:noFill/>
          </a:ln>
        </p:spPr>
      </p:pic>
      <p:pic>
        <p:nvPicPr>
          <p:cNvPr id="596" name="Shape 596"/>
          <p:cNvPicPr preferRelativeResize="0"/>
          <p:nvPr/>
        </p:nvPicPr>
        <p:blipFill rotWithShape="1">
          <a:blip r:embed="rId4">
            <a:alphaModFix/>
          </a:blip>
          <a:srcRect/>
          <a:stretch/>
        </p:blipFill>
        <p:spPr>
          <a:xfrm>
            <a:off x="5069169" y="2292292"/>
            <a:ext cx="371999" cy="373499"/>
          </a:xfrm>
          <a:prstGeom prst="rect">
            <a:avLst/>
          </a:prstGeom>
          <a:noFill/>
          <a:ln>
            <a:noFill/>
          </a:ln>
        </p:spPr>
      </p:pic>
      <p:pic>
        <p:nvPicPr>
          <p:cNvPr id="597" name="Shape 597"/>
          <p:cNvPicPr preferRelativeResize="0"/>
          <p:nvPr/>
        </p:nvPicPr>
        <p:blipFill rotWithShape="1">
          <a:blip r:embed="rId4">
            <a:alphaModFix/>
          </a:blip>
          <a:srcRect/>
          <a:stretch/>
        </p:blipFill>
        <p:spPr>
          <a:xfrm>
            <a:off x="4754424" y="2292292"/>
            <a:ext cx="371999" cy="373499"/>
          </a:xfrm>
          <a:prstGeom prst="rect">
            <a:avLst/>
          </a:prstGeom>
          <a:noFill/>
          <a:ln>
            <a:noFill/>
          </a:ln>
        </p:spPr>
      </p:pic>
      <p:pic>
        <p:nvPicPr>
          <p:cNvPr id="598" name="Shape 598"/>
          <p:cNvPicPr preferRelativeResize="0"/>
          <p:nvPr/>
        </p:nvPicPr>
        <p:blipFill rotWithShape="1">
          <a:blip r:embed="rId4">
            <a:alphaModFix/>
          </a:blip>
          <a:srcRect/>
          <a:stretch/>
        </p:blipFill>
        <p:spPr>
          <a:xfrm>
            <a:off x="4439679" y="2292292"/>
            <a:ext cx="371999" cy="373499"/>
          </a:xfrm>
          <a:prstGeom prst="rect">
            <a:avLst/>
          </a:prstGeom>
          <a:noFill/>
          <a:ln>
            <a:noFill/>
          </a:ln>
        </p:spPr>
      </p:pic>
      <p:pic>
        <p:nvPicPr>
          <p:cNvPr id="599" name="Shape 599"/>
          <p:cNvPicPr preferRelativeResize="0"/>
          <p:nvPr/>
        </p:nvPicPr>
        <p:blipFill rotWithShape="1">
          <a:blip r:embed="rId4">
            <a:alphaModFix/>
          </a:blip>
          <a:srcRect/>
          <a:stretch/>
        </p:blipFill>
        <p:spPr>
          <a:xfrm>
            <a:off x="3317365" y="5211055"/>
            <a:ext cx="371999" cy="373499"/>
          </a:xfrm>
          <a:prstGeom prst="rect">
            <a:avLst/>
          </a:prstGeom>
          <a:noFill/>
          <a:ln>
            <a:noFill/>
          </a:ln>
        </p:spPr>
      </p:pic>
      <p:pic>
        <p:nvPicPr>
          <p:cNvPr id="600" name="Shape 600"/>
          <p:cNvPicPr preferRelativeResize="0"/>
          <p:nvPr/>
        </p:nvPicPr>
        <p:blipFill rotWithShape="1">
          <a:blip r:embed="rId4">
            <a:alphaModFix/>
          </a:blip>
          <a:srcRect/>
          <a:stretch/>
        </p:blipFill>
        <p:spPr>
          <a:xfrm>
            <a:off x="3674553" y="4309931"/>
            <a:ext cx="371999" cy="373499"/>
          </a:xfrm>
          <a:prstGeom prst="rect">
            <a:avLst/>
          </a:prstGeom>
          <a:noFill/>
          <a:ln>
            <a:noFill/>
          </a:ln>
        </p:spPr>
      </p:pic>
      <p:pic>
        <p:nvPicPr>
          <p:cNvPr id="601" name="Shape 601"/>
          <p:cNvPicPr preferRelativeResize="0"/>
          <p:nvPr/>
        </p:nvPicPr>
        <p:blipFill rotWithShape="1">
          <a:blip r:embed="rId4">
            <a:alphaModFix/>
          </a:blip>
          <a:srcRect/>
          <a:stretch/>
        </p:blipFill>
        <p:spPr>
          <a:xfrm>
            <a:off x="3317365" y="4313977"/>
            <a:ext cx="371999" cy="373499"/>
          </a:xfrm>
          <a:prstGeom prst="rect">
            <a:avLst/>
          </a:prstGeom>
          <a:noFill/>
          <a:ln>
            <a:noFill/>
          </a:ln>
        </p:spPr>
      </p:pic>
      <p:pic>
        <p:nvPicPr>
          <p:cNvPr id="602" name="Shape 602"/>
          <p:cNvPicPr preferRelativeResize="0"/>
          <p:nvPr/>
        </p:nvPicPr>
        <p:blipFill rotWithShape="1">
          <a:blip r:embed="rId4">
            <a:alphaModFix/>
          </a:blip>
          <a:srcRect/>
          <a:stretch/>
        </p:blipFill>
        <p:spPr>
          <a:xfrm>
            <a:off x="3001466" y="4313977"/>
            <a:ext cx="371999" cy="373499"/>
          </a:xfrm>
          <a:prstGeom prst="rect">
            <a:avLst/>
          </a:prstGeom>
          <a:noFill/>
          <a:ln>
            <a:noFill/>
          </a:ln>
        </p:spPr>
      </p:pic>
      <p:pic>
        <p:nvPicPr>
          <p:cNvPr id="603" name="Shape 603"/>
          <p:cNvPicPr preferRelativeResize="0"/>
          <p:nvPr/>
        </p:nvPicPr>
        <p:blipFill rotWithShape="1">
          <a:blip r:embed="rId4">
            <a:alphaModFix/>
          </a:blip>
          <a:srcRect/>
          <a:stretch/>
        </p:blipFill>
        <p:spPr>
          <a:xfrm>
            <a:off x="3674553" y="3416899"/>
            <a:ext cx="371999" cy="373499"/>
          </a:xfrm>
          <a:prstGeom prst="rect">
            <a:avLst/>
          </a:prstGeom>
          <a:noFill/>
          <a:ln>
            <a:noFill/>
          </a:ln>
        </p:spPr>
      </p:pic>
      <p:pic>
        <p:nvPicPr>
          <p:cNvPr id="604" name="Shape 604"/>
          <p:cNvPicPr preferRelativeResize="0"/>
          <p:nvPr/>
        </p:nvPicPr>
        <p:blipFill rotWithShape="1">
          <a:blip r:embed="rId4">
            <a:alphaModFix/>
          </a:blip>
          <a:srcRect/>
          <a:stretch/>
        </p:blipFill>
        <p:spPr>
          <a:xfrm>
            <a:off x="3339741" y="3412852"/>
            <a:ext cx="371999" cy="373499"/>
          </a:xfrm>
          <a:prstGeom prst="rect">
            <a:avLst/>
          </a:prstGeom>
          <a:noFill/>
          <a:ln>
            <a:noFill/>
          </a:ln>
        </p:spPr>
      </p:pic>
      <p:pic>
        <p:nvPicPr>
          <p:cNvPr id="605" name="Shape 605"/>
          <p:cNvPicPr preferRelativeResize="0"/>
          <p:nvPr/>
        </p:nvPicPr>
        <p:blipFill rotWithShape="1">
          <a:blip r:embed="rId4">
            <a:alphaModFix/>
          </a:blip>
          <a:srcRect/>
          <a:stretch/>
        </p:blipFill>
        <p:spPr>
          <a:xfrm>
            <a:off x="3002620" y="3416899"/>
            <a:ext cx="371999" cy="373499"/>
          </a:xfrm>
          <a:prstGeom prst="rect">
            <a:avLst/>
          </a:prstGeom>
          <a:noFill/>
          <a:ln>
            <a:noFill/>
          </a:ln>
        </p:spPr>
      </p:pic>
      <p:pic>
        <p:nvPicPr>
          <p:cNvPr id="606" name="Shape 606"/>
          <p:cNvPicPr preferRelativeResize="0"/>
          <p:nvPr/>
        </p:nvPicPr>
        <p:blipFill rotWithShape="1">
          <a:blip r:embed="rId4">
            <a:alphaModFix/>
          </a:blip>
          <a:srcRect/>
          <a:stretch/>
        </p:blipFill>
        <p:spPr>
          <a:xfrm>
            <a:off x="4433471" y="4127356"/>
            <a:ext cx="371999" cy="373499"/>
          </a:xfrm>
          <a:prstGeom prst="rect">
            <a:avLst/>
          </a:prstGeom>
          <a:noFill/>
          <a:ln>
            <a:noFill/>
          </a:ln>
        </p:spPr>
      </p:pic>
      <p:pic>
        <p:nvPicPr>
          <p:cNvPr id="607" name="Shape 607"/>
          <p:cNvPicPr preferRelativeResize="0"/>
          <p:nvPr/>
        </p:nvPicPr>
        <p:blipFill rotWithShape="1">
          <a:blip r:embed="rId4">
            <a:alphaModFix/>
          </a:blip>
          <a:srcRect/>
          <a:stretch/>
        </p:blipFill>
        <p:spPr>
          <a:xfrm>
            <a:off x="4770014" y="4525448"/>
            <a:ext cx="371999" cy="373499"/>
          </a:xfrm>
          <a:prstGeom prst="rect">
            <a:avLst/>
          </a:prstGeom>
          <a:noFill/>
          <a:ln>
            <a:noFill/>
          </a:ln>
        </p:spPr>
      </p:pic>
      <p:pic>
        <p:nvPicPr>
          <p:cNvPr id="608" name="Shape 608"/>
          <p:cNvPicPr preferRelativeResize="0"/>
          <p:nvPr/>
        </p:nvPicPr>
        <p:blipFill rotWithShape="1">
          <a:blip r:embed="rId4">
            <a:alphaModFix/>
          </a:blip>
          <a:srcRect/>
          <a:stretch/>
        </p:blipFill>
        <p:spPr>
          <a:xfrm>
            <a:off x="4749370" y="4127356"/>
            <a:ext cx="371999" cy="373499"/>
          </a:xfrm>
          <a:prstGeom prst="rect">
            <a:avLst/>
          </a:prstGeom>
          <a:noFill/>
          <a:ln>
            <a:noFill/>
          </a:ln>
        </p:spPr>
      </p:pic>
      <p:pic>
        <p:nvPicPr>
          <p:cNvPr id="609" name="Shape 609"/>
          <p:cNvPicPr preferRelativeResize="0"/>
          <p:nvPr/>
        </p:nvPicPr>
        <p:blipFill rotWithShape="1">
          <a:blip r:embed="rId4">
            <a:alphaModFix/>
          </a:blip>
          <a:srcRect/>
          <a:stretch/>
        </p:blipFill>
        <p:spPr>
          <a:xfrm>
            <a:off x="5106557" y="4127356"/>
            <a:ext cx="371999" cy="373499"/>
          </a:xfrm>
          <a:prstGeom prst="rect">
            <a:avLst/>
          </a:prstGeom>
          <a:noFill/>
          <a:ln>
            <a:noFill/>
          </a:ln>
        </p:spPr>
      </p:pic>
      <p:pic>
        <p:nvPicPr>
          <p:cNvPr id="610" name="Shape 610"/>
          <p:cNvPicPr preferRelativeResize="0"/>
          <p:nvPr/>
        </p:nvPicPr>
        <p:blipFill rotWithShape="1">
          <a:blip r:embed="rId4">
            <a:alphaModFix/>
          </a:blip>
          <a:srcRect/>
          <a:stretch/>
        </p:blipFill>
        <p:spPr>
          <a:xfrm>
            <a:off x="5814879" y="2223193"/>
            <a:ext cx="371999" cy="373499"/>
          </a:xfrm>
          <a:prstGeom prst="rect">
            <a:avLst/>
          </a:prstGeom>
          <a:noFill/>
          <a:ln>
            <a:noFill/>
          </a:ln>
        </p:spPr>
      </p:pic>
      <p:pic>
        <p:nvPicPr>
          <p:cNvPr id="611" name="Shape 611"/>
          <p:cNvPicPr preferRelativeResize="0"/>
          <p:nvPr/>
        </p:nvPicPr>
        <p:blipFill rotWithShape="1">
          <a:blip r:embed="rId4">
            <a:alphaModFix/>
          </a:blip>
          <a:srcRect/>
          <a:stretch/>
        </p:blipFill>
        <p:spPr>
          <a:xfrm>
            <a:off x="6151422" y="2621286"/>
            <a:ext cx="371999" cy="373499"/>
          </a:xfrm>
          <a:prstGeom prst="rect">
            <a:avLst/>
          </a:prstGeom>
          <a:noFill/>
          <a:ln>
            <a:noFill/>
          </a:ln>
        </p:spPr>
      </p:pic>
      <p:pic>
        <p:nvPicPr>
          <p:cNvPr id="612" name="Shape 612"/>
          <p:cNvPicPr preferRelativeResize="0"/>
          <p:nvPr/>
        </p:nvPicPr>
        <p:blipFill rotWithShape="1">
          <a:blip r:embed="rId4">
            <a:alphaModFix/>
          </a:blip>
          <a:srcRect/>
          <a:stretch/>
        </p:blipFill>
        <p:spPr>
          <a:xfrm>
            <a:off x="6130777" y="2223193"/>
            <a:ext cx="371999" cy="373499"/>
          </a:xfrm>
          <a:prstGeom prst="rect">
            <a:avLst/>
          </a:prstGeom>
          <a:noFill/>
          <a:ln>
            <a:noFill/>
          </a:ln>
        </p:spPr>
      </p:pic>
      <p:pic>
        <p:nvPicPr>
          <p:cNvPr id="613" name="Shape 613"/>
          <p:cNvPicPr preferRelativeResize="0"/>
          <p:nvPr/>
        </p:nvPicPr>
        <p:blipFill rotWithShape="1">
          <a:blip r:embed="rId4">
            <a:alphaModFix/>
          </a:blip>
          <a:srcRect/>
          <a:stretch/>
        </p:blipFill>
        <p:spPr>
          <a:xfrm>
            <a:off x="6487965" y="2223193"/>
            <a:ext cx="371999" cy="373499"/>
          </a:xfrm>
          <a:prstGeom prst="rect">
            <a:avLst/>
          </a:prstGeom>
          <a:noFill/>
          <a:ln>
            <a:noFill/>
          </a:ln>
        </p:spPr>
      </p:pic>
      <p:pic>
        <p:nvPicPr>
          <p:cNvPr id="614" name="Shape 614"/>
          <p:cNvPicPr preferRelativeResize="0"/>
          <p:nvPr/>
        </p:nvPicPr>
        <p:blipFill rotWithShape="1">
          <a:blip r:embed="rId4">
            <a:alphaModFix/>
          </a:blip>
          <a:srcRect/>
          <a:stretch/>
        </p:blipFill>
        <p:spPr>
          <a:xfrm>
            <a:off x="5830504" y="3164803"/>
            <a:ext cx="371999" cy="373499"/>
          </a:xfrm>
          <a:prstGeom prst="rect">
            <a:avLst/>
          </a:prstGeom>
          <a:noFill/>
          <a:ln>
            <a:noFill/>
          </a:ln>
        </p:spPr>
      </p:pic>
      <p:pic>
        <p:nvPicPr>
          <p:cNvPr id="615" name="Shape 615"/>
          <p:cNvPicPr preferRelativeResize="0"/>
          <p:nvPr/>
        </p:nvPicPr>
        <p:blipFill rotWithShape="1">
          <a:blip r:embed="rId4">
            <a:alphaModFix/>
          </a:blip>
          <a:srcRect/>
          <a:stretch/>
        </p:blipFill>
        <p:spPr>
          <a:xfrm>
            <a:off x="6167047" y="3562896"/>
            <a:ext cx="371999" cy="373499"/>
          </a:xfrm>
          <a:prstGeom prst="rect">
            <a:avLst/>
          </a:prstGeom>
          <a:noFill/>
          <a:ln>
            <a:noFill/>
          </a:ln>
        </p:spPr>
      </p:pic>
      <p:pic>
        <p:nvPicPr>
          <p:cNvPr id="616" name="Shape 616"/>
          <p:cNvPicPr preferRelativeResize="0"/>
          <p:nvPr/>
        </p:nvPicPr>
        <p:blipFill rotWithShape="1">
          <a:blip r:embed="rId4">
            <a:alphaModFix/>
          </a:blip>
          <a:srcRect/>
          <a:stretch/>
        </p:blipFill>
        <p:spPr>
          <a:xfrm>
            <a:off x="6146402" y="3164803"/>
            <a:ext cx="371999" cy="373499"/>
          </a:xfrm>
          <a:prstGeom prst="rect">
            <a:avLst/>
          </a:prstGeom>
          <a:noFill/>
          <a:ln>
            <a:noFill/>
          </a:ln>
        </p:spPr>
      </p:pic>
      <p:pic>
        <p:nvPicPr>
          <p:cNvPr id="617" name="Shape 617"/>
          <p:cNvPicPr preferRelativeResize="0"/>
          <p:nvPr/>
        </p:nvPicPr>
        <p:blipFill rotWithShape="1">
          <a:blip r:embed="rId4">
            <a:alphaModFix/>
          </a:blip>
          <a:srcRect/>
          <a:stretch/>
        </p:blipFill>
        <p:spPr>
          <a:xfrm>
            <a:off x="6503590" y="3164803"/>
            <a:ext cx="371999" cy="373499"/>
          </a:xfrm>
          <a:prstGeom prst="rect">
            <a:avLst/>
          </a:prstGeom>
          <a:noFill/>
          <a:ln>
            <a:noFill/>
          </a:ln>
        </p:spPr>
      </p:pic>
      <p:pic>
        <p:nvPicPr>
          <p:cNvPr id="618" name="Shape 618"/>
          <p:cNvPicPr preferRelativeResize="0"/>
          <p:nvPr/>
        </p:nvPicPr>
        <p:blipFill rotWithShape="1">
          <a:blip r:embed="rId4">
            <a:alphaModFix/>
          </a:blip>
          <a:srcRect/>
          <a:stretch/>
        </p:blipFill>
        <p:spPr>
          <a:xfrm>
            <a:off x="4978790" y="5410069"/>
            <a:ext cx="371999" cy="373499"/>
          </a:xfrm>
          <a:prstGeom prst="rect">
            <a:avLst/>
          </a:prstGeom>
          <a:noFill/>
          <a:ln>
            <a:noFill/>
          </a:ln>
        </p:spPr>
      </p:pic>
      <p:pic>
        <p:nvPicPr>
          <p:cNvPr id="619" name="Shape 619"/>
          <p:cNvPicPr preferRelativeResize="0"/>
          <p:nvPr/>
        </p:nvPicPr>
        <p:blipFill rotWithShape="1">
          <a:blip r:embed="rId4">
            <a:alphaModFix/>
          </a:blip>
          <a:srcRect/>
          <a:stretch/>
        </p:blipFill>
        <p:spPr>
          <a:xfrm>
            <a:off x="4610269" y="5410069"/>
            <a:ext cx="371999" cy="373499"/>
          </a:xfrm>
          <a:prstGeom prst="rect">
            <a:avLst/>
          </a:prstGeom>
          <a:noFill/>
          <a:ln>
            <a:noFill/>
          </a:ln>
        </p:spPr>
      </p:pic>
      <p:pic>
        <p:nvPicPr>
          <p:cNvPr id="620" name="Shape 620"/>
          <p:cNvPicPr preferRelativeResize="0"/>
          <p:nvPr/>
        </p:nvPicPr>
        <p:blipFill rotWithShape="1">
          <a:blip r:embed="rId4">
            <a:alphaModFix/>
          </a:blip>
          <a:srcRect/>
          <a:stretch/>
        </p:blipFill>
        <p:spPr>
          <a:xfrm>
            <a:off x="5105814" y="5012041"/>
            <a:ext cx="371999" cy="373499"/>
          </a:xfrm>
          <a:prstGeom prst="rect">
            <a:avLst/>
          </a:prstGeom>
          <a:noFill/>
          <a:ln>
            <a:noFill/>
          </a:ln>
        </p:spPr>
      </p:pic>
      <p:pic>
        <p:nvPicPr>
          <p:cNvPr id="621" name="Shape 621"/>
          <p:cNvPicPr preferRelativeResize="0"/>
          <p:nvPr/>
        </p:nvPicPr>
        <p:blipFill rotWithShape="1">
          <a:blip r:embed="rId4">
            <a:alphaModFix/>
          </a:blip>
          <a:srcRect/>
          <a:stretch/>
        </p:blipFill>
        <p:spPr>
          <a:xfrm>
            <a:off x="4791069" y="5012041"/>
            <a:ext cx="371999" cy="373499"/>
          </a:xfrm>
          <a:prstGeom prst="rect">
            <a:avLst/>
          </a:prstGeom>
          <a:noFill/>
          <a:ln>
            <a:noFill/>
          </a:ln>
        </p:spPr>
      </p:pic>
      <p:pic>
        <p:nvPicPr>
          <p:cNvPr id="622" name="Shape 622"/>
          <p:cNvPicPr preferRelativeResize="0"/>
          <p:nvPr/>
        </p:nvPicPr>
        <p:blipFill rotWithShape="1">
          <a:blip r:embed="rId4">
            <a:alphaModFix/>
          </a:blip>
          <a:srcRect/>
          <a:stretch/>
        </p:blipFill>
        <p:spPr>
          <a:xfrm>
            <a:off x="4476323" y="5012041"/>
            <a:ext cx="371999" cy="373499"/>
          </a:xfrm>
          <a:prstGeom prst="rect">
            <a:avLst/>
          </a:prstGeom>
          <a:noFill/>
          <a:ln>
            <a:noFill/>
          </a:ln>
        </p:spPr>
      </p:pic>
      <p:pic>
        <p:nvPicPr>
          <p:cNvPr id="623" name="Shape 623"/>
          <p:cNvPicPr preferRelativeResize="0"/>
          <p:nvPr/>
        </p:nvPicPr>
        <p:blipFill rotWithShape="1">
          <a:blip r:embed="rId4">
            <a:alphaModFix/>
          </a:blip>
          <a:srcRect/>
          <a:stretch/>
        </p:blipFill>
        <p:spPr>
          <a:xfrm>
            <a:off x="6422519" y="4479905"/>
            <a:ext cx="371999" cy="373499"/>
          </a:xfrm>
          <a:prstGeom prst="rect">
            <a:avLst/>
          </a:prstGeom>
          <a:noFill/>
          <a:ln>
            <a:noFill/>
          </a:ln>
        </p:spPr>
      </p:pic>
      <p:pic>
        <p:nvPicPr>
          <p:cNvPr id="624" name="Shape 624"/>
          <p:cNvPicPr preferRelativeResize="0"/>
          <p:nvPr/>
        </p:nvPicPr>
        <p:blipFill rotWithShape="1">
          <a:blip r:embed="rId4">
            <a:alphaModFix/>
          </a:blip>
          <a:srcRect/>
          <a:stretch/>
        </p:blipFill>
        <p:spPr>
          <a:xfrm>
            <a:off x="5969522" y="4479893"/>
            <a:ext cx="371999" cy="373499"/>
          </a:xfrm>
          <a:prstGeom prst="rect">
            <a:avLst/>
          </a:prstGeom>
          <a:noFill/>
          <a:ln>
            <a:noFill/>
          </a:ln>
        </p:spPr>
      </p:pic>
      <p:pic>
        <p:nvPicPr>
          <p:cNvPr id="625" name="Shape 625"/>
          <p:cNvPicPr preferRelativeResize="0"/>
          <p:nvPr/>
        </p:nvPicPr>
        <p:blipFill rotWithShape="1">
          <a:blip r:embed="rId4">
            <a:alphaModFix/>
          </a:blip>
          <a:srcRect/>
          <a:stretch/>
        </p:blipFill>
        <p:spPr>
          <a:xfrm>
            <a:off x="6505292" y="4106388"/>
            <a:ext cx="371999" cy="373499"/>
          </a:xfrm>
          <a:prstGeom prst="rect">
            <a:avLst/>
          </a:prstGeom>
          <a:noFill/>
          <a:ln>
            <a:noFill/>
          </a:ln>
        </p:spPr>
      </p:pic>
      <p:pic>
        <p:nvPicPr>
          <p:cNvPr id="626" name="Shape 626"/>
          <p:cNvPicPr preferRelativeResize="0"/>
          <p:nvPr/>
        </p:nvPicPr>
        <p:blipFill rotWithShape="1">
          <a:blip r:embed="rId4">
            <a:alphaModFix/>
          </a:blip>
          <a:srcRect/>
          <a:stretch/>
        </p:blipFill>
        <p:spPr>
          <a:xfrm>
            <a:off x="6190547" y="4106388"/>
            <a:ext cx="371999" cy="373499"/>
          </a:xfrm>
          <a:prstGeom prst="rect">
            <a:avLst/>
          </a:prstGeom>
          <a:noFill/>
          <a:ln>
            <a:noFill/>
          </a:ln>
        </p:spPr>
      </p:pic>
      <p:pic>
        <p:nvPicPr>
          <p:cNvPr id="627" name="Shape 627"/>
          <p:cNvPicPr preferRelativeResize="0"/>
          <p:nvPr/>
        </p:nvPicPr>
        <p:blipFill rotWithShape="1">
          <a:blip r:embed="rId4">
            <a:alphaModFix/>
          </a:blip>
          <a:srcRect/>
          <a:stretch/>
        </p:blipFill>
        <p:spPr>
          <a:xfrm>
            <a:off x="5875801" y="4106388"/>
            <a:ext cx="371999" cy="373499"/>
          </a:xfrm>
          <a:prstGeom prst="rect">
            <a:avLst/>
          </a:prstGeom>
          <a:noFill/>
          <a:ln>
            <a:noFill/>
          </a:ln>
        </p:spPr>
      </p:pic>
      <p:pic>
        <p:nvPicPr>
          <p:cNvPr id="628" name="Shape 628"/>
          <p:cNvPicPr preferRelativeResize="0"/>
          <p:nvPr/>
        </p:nvPicPr>
        <p:blipFill rotWithShape="1">
          <a:blip r:embed="rId4">
            <a:alphaModFix/>
          </a:blip>
          <a:srcRect/>
          <a:stretch/>
        </p:blipFill>
        <p:spPr>
          <a:xfrm>
            <a:off x="7724442" y="5332140"/>
            <a:ext cx="371999" cy="373499"/>
          </a:xfrm>
          <a:prstGeom prst="rect">
            <a:avLst/>
          </a:prstGeom>
          <a:noFill/>
          <a:ln>
            <a:noFill/>
          </a:ln>
        </p:spPr>
      </p:pic>
      <p:pic>
        <p:nvPicPr>
          <p:cNvPr id="629" name="Shape 629"/>
          <p:cNvPicPr preferRelativeResize="0"/>
          <p:nvPr/>
        </p:nvPicPr>
        <p:blipFill rotWithShape="1">
          <a:blip r:embed="rId4">
            <a:alphaModFix/>
          </a:blip>
          <a:srcRect/>
          <a:stretch/>
        </p:blipFill>
        <p:spPr>
          <a:xfrm>
            <a:off x="7355921" y="5332140"/>
            <a:ext cx="371999" cy="373499"/>
          </a:xfrm>
          <a:prstGeom prst="rect">
            <a:avLst/>
          </a:prstGeom>
          <a:noFill/>
          <a:ln>
            <a:noFill/>
          </a:ln>
        </p:spPr>
      </p:pic>
      <p:pic>
        <p:nvPicPr>
          <p:cNvPr id="630" name="Shape 630"/>
          <p:cNvPicPr preferRelativeResize="0"/>
          <p:nvPr/>
        </p:nvPicPr>
        <p:blipFill rotWithShape="1">
          <a:blip r:embed="rId4">
            <a:alphaModFix/>
          </a:blip>
          <a:srcRect/>
          <a:stretch/>
        </p:blipFill>
        <p:spPr>
          <a:xfrm>
            <a:off x="7851466" y="4934110"/>
            <a:ext cx="371999" cy="373499"/>
          </a:xfrm>
          <a:prstGeom prst="rect">
            <a:avLst/>
          </a:prstGeom>
          <a:noFill/>
          <a:ln>
            <a:noFill/>
          </a:ln>
        </p:spPr>
      </p:pic>
      <p:pic>
        <p:nvPicPr>
          <p:cNvPr id="631" name="Shape 631"/>
          <p:cNvPicPr preferRelativeResize="0"/>
          <p:nvPr/>
        </p:nvPicPr>
        <p:blipFill rotWithShape="1">
          <a:blip r:embed="rId4">
            <a:alphaModFix/>
          </a:blip>
          <a:srcRect/>
          <a:stretch/>
        </p:blipFill>
        <p:spPr>
          <a:xfrm>
            <a:off x="7536721" y="4934110"/>
            <a:ext cx="371999" cy="373499"/>
          </a:xfrm>
          <a:prstGeom prst="rect">
            <a:avLst/>
          </a:prstGeom>
          <a:noFill/>
          <a:ln>
            <a:noFill/>
          </a:ln>
        </p:spPr>
      </p:pic>
      <p:pic>
        <p:nvPicPr>
          <p:cNvPr id="632" name="Shape 632"/>
          <p:cNvPicPr preferRelativeResize="0"/>
          <p:nvPr/>
        </p:nvPicPr>
        <p:blipFill rotWithShape="1">
          <a:blip r:embed="rId4">
            <a:alphaModFix/>
          </a:blip>
          <a:srcRect/>
          <a:stretch/>
        </p:blipFill>
        <p:spPr>
          <a:xfrm>
            <a:off x="7221975" y="4934110"/>
            <a:ext cx="371999" cy="373499"/>
          </a:xfrm>
          <a:prstGeom prst="rect">
            <a:avLst/>
          </a:prstGeom>
          <a:noFill/>
          <a:ln>
            <a:noFill/>
          </a:ln>
        </p:spPr>
      </p:pic>
      <p:pic>
        <p:nvPicPr>
          <p:cNvPr id="633" name="Shape 633"/>
          <p:cNvPicPr preferRelativeResize="0"/>
          <p:nvPr/>
        </p:nvPicPr>
        <p:blipFill rotWithShape="1">
          <a:blip r:embed="rId4">
            <a:alphaModFix/>
          </a:blip>
          <a:srcRect/>
          <a:stretch/>
        </p:blipFill>
        <p:spPr>
          <a:xfrm>
            <a:off x="7736140" y="3562833"/>
            <a:ext cx="371999" cy="373499"/>
          </a:xfrm>
          <a:prstGeom prst="rect">
            <a:avLst/>
          </a:prstGeom>
          <a:noFill/>
          <a:ln>
            <a:noFill/>
          </a:ln>
        </p:spPr>
      </p:pic>
      <p:pic>
        <p:nvPicPr>
          <p:cNvPr id="634" name="Shape 634"/>
          <p:cNvPicPr preferRelativeResize="0"/>
          <p:nvPr/>
        </p:nvPicPr>
        <p:blipFill rotWithShape="1">
          <a:blip r:embed="rId4">
            <a:alphaModFix/>
          </a:blip>
          <a:srcRect/>
          <a:stretch/>
        </p:blipFill>
        <p:spPr>
          <a:xfrm>
            <a:off x="7367619" y="3562833"/>
            <a:ext cx="371999" cy="373499"/>
          </a:xfrm>
          <a:prstGeom prst="rect">
            <a:avLst/>
          </a:prstGeom>
          <a:noFill/>
          <a:ln>
            <a:noFill/>
          </a:ln>
        </p:spPr>
      </p:pic>
      <p:pic>
        <p:nvPicPr>
          <p:cNvPr id="635" name="Shape 635"/>
          <p:cNvPicPr preferRelativeResize="0"/>
          <p:nvPr/>
        </p:nvPicPr>
        <p:blipFill rotWithShape="1">
          <a:blip r:embed="rId4">
            <a:alphaModFix/>
          </a:blip>
          <a:srcRect/>
          <a:stretch/>
        </p:blipFill>
        <p:spPr>
          <a:xfrm>
            <a:off x="7863164" y="3164804"/>
            <a:ext cx="371999" cy="373499"/>
          </a:xfrm>
          <a:prstGeom prst="rect">
            <a:avLst/>
          </a:prstGeom>
          <a:noFill/>
          <a:ln>
            <a:noFill/>
          </a:ln>
        </p:spPr>
      </p:pic>
      <p:pic>
        <p:nvPicPr>
          <p:cNvPr id="636" name="Shape 636"/>
          <p:cNvPicPr preferRelativeResize="0"/>
          <p:nvPr/>
        </p:nvPicPr>
        <p:blipFill rotWithShape="1">
          <a:blip r:embed="rId4">
            <a:alphaModFix/>
          </a:blip>
          <a:srcRect/>
          <a:stretch/>
        </p:blipFill>
        <p:spPr>
          <a:xfrm>
            <a:off x="7548418" y="3164804"/>
            <a:ext cx="371999" cy="373499"/>
          </a:xfrm>
          <a:prstGeom prst="rect">
            <a:avLst/>
          </a:prstGeom>
          <a:noFill/>
          <a:ln>
            <a:noFill/>
          </a:ln>
        </p:spPr>
      </p:pic>
      <p:pic>
        <p:nvPicPr>
          <p:cNvPr id="637" name="Shape 637"/>
          <p:cNvPicPr preferRelativeResize="0"/>
          <p:nvPr/>
        </p:nvPicPr>
        <p:blipFill rotWithShape="1">
          <a:blip r:embed="rId4">
            <a:alphaModFix/>
          </a:blip>
          <a:srcRect/>
          <a:stretch/>
        </p:blipFill>
        <p:spPr>
          <a:xfrm>
            <a:off x="7233674" y="3164804"/>
            <a:ext cx="371999" cy="373499"/>
          </a:xfrm>
          <a:prstGeom prst="rect">
            <a:avLst/>
          </a:prstGeom>
          <a:noFill/>
          <a:ln>
            <a:noFill/>
          </a:ln>
        </p:spPr>
      </p:pic>
      <p:pic>
        <p:nvPicPr>
          <p:cNvPr id="638" name="Shape 638"/>
          <p:cNvPicPr preferRelativeResize="0"/>
          <p:nvPr/>
        </p:nvPicPr>
        <p:blipFill rotWithShape="1">
          <a:blip r:embed="rId4">
            <a:alphaModFix/>
          </a:blip>
          <a:srcRect/>
          <a:stretch/>
        </p:blipFill>
        <p:spPr>
          <a:xfrm>
            <a:off x="6163897" y="5111480"/>
            <a:ext cx="371999" cy="373499"/>
          </a:xfrm>
          <a:prstGeom prst="rect">
            <a:avLst/>
          </a:prstGeom>
          <a:noFill/>
          <a:ln>
            <a:noFill/>
          </a:ln>
        </p:spPr>
      </p:pic>
      <p:pic>
        <p:nvPicPr>
          <p:cNvPr id="639" name="Shape 639"/>
          <p:cNvPicPr preferRelativeResize="0"/>
          <p:nvPr/>
        </p:nvPicPr>
        <p:blipFill rotWithShape="1">
          <a:blip r:embed="rId4">
            <a:alphaModFix/>
          </a:blip>
          <a:srcRect/>
          <a:stretch/>
        </p:blipFill>
        <p:spPr>
          <a:xfrm>
            <a:off x="7505574" y="4248459"/>
            <a:ext cx="371999" cy="373499"/>
          </a:xfrm>
          <a:prstGeom prst="rect">
            <a:avLst/>
          </a:prstGeom>
          <a:noFill/>
          <a:ln>
            <a:noFill/>
          </a:ln>
        </p:spPr>
      </p:pic>
      <p:pic>
        <p:nvPicPr>
          <p:cNvPr id="640" name="Shape 640"/>
          <p:cNvPicPr preferRelativeResize="0"/>
          <p:nvPr/>
        </p:nvPicPr>
        <p:blipFill rotWithShape="1">
          <a:blip r:embed="rId4">
            <a:alphaModFix/>
          </a:blip>
          <a:srcRect/>
          <a:stretch/>
        </p:blipFill>
        <p:spPr>
          <a:xfrm>
            <a:off x="7548420" y="2381059"/>
            <a:ext cx="371999" cy="373499"/>
          </a:xfrm>
          <a:prstGeom prst="rect">
            <a:avLst/>
          </a:prstGeom>
          <a:noFill/>
          <a:ln>
            <a:noFill/>
          </a:ln>
        </p:spPr>
      </p:pic>
      <p:sp>
        <p:nvSpPr>
          <p:cNvPr id="641" name="Shape 641"/>
          <p:cNvSpPr/>
          <p:nvPr/>
        </p:nvSpPr>
        <p:spPr>
          <a:xfrm>
            <a:off x="4210875" y="1472750"/>
            <a:ext cx="1500599" cy="4770599"/>
          </a:xfrm>
          <a:prstGeom prst="rect">
            <a:avLst/>
          </a:prstGeom>
          <a:noFill/>
          <a:ln w="101600" cap="flat" cmpd="sng">
            <a:solidFill>
              <a:srgbClr val="4362FF"/>
            </a:solidFill>
            <a:prstDash val="solid"/>
            <a:miter/>
            <a:headEnd type="none" w="med" len="med"/>
            <a:tailEnd type="none" w="med" len="med"/>
          </a:ln>
        </p:spPr>
        <p:txBody>
          <a:bodyPr lIns="0" tIns="0" rIns="0" bIns="0" anchor="ctr" anchorCtr="0">
            <a:noAutofit/>
          </a:bodyPr>
          <a:lstStyle/>
          <a:p>
            <a:pPr marL="0" marR="0" lvl="0" indent="0" algn="ctr" rtl="0">
              <a:spcBef>
                <a:spcPts val="0"/>
              </a:spcBef>
              <a:buNone/>
            </a:pPr>
            <a:endParaRPr sz="2800" b="0" i="0" u="none" strike="noStrike" cap="none" baseline="0">
              <a:solidFill>
                <a:srgbClr val="FFFFFF"/>
              </a:solidFill>
              <a:latin typeface="Arial"/>
              <a:ea typeface="Arial"/>
              <a:cs typeface="Arial"/>
              <a:sym typeface="Arial"/>
            </a:endParaRPr>
          </a:p>
        </p:txBody>
      </p:sp>
    </p:spTree>
  </p:cSld>
  <p:clrMapOvr>
    <a:masterClrMapping/>
  </p:clrMapOvr>
  <p:transition xmlns:p14="http://schemas.microsoft.com/office/powerpoint/2010/mai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Shape 646"/>
          <p:cNvPicPr preferRelativeResize="0"/>
          <p:nvPr/>
        </p:nvPicPr>
        <p:blipFill rotWithShape="1">
          <a:blip r:embed="rId3">
            <a:alphaModFix/>
          </a:blip>
          <a:srcRect l="14642" r="11518"/>
          <a:stretch/>
        </p:blipFill>
        <p:spPr>
          <a:xfrm>
            <a:off x="0" y="0"/>
            <a:ext cx="9144000" cy="6857850"/>
          </a:xfrm>
          <a:prstGeom prst="rect">
            <a:avLst/>
          </a:prstGeom>
          <a:noFill/>
          <a:ln>
            <a:noFill/>
          </a:ln>
        </p:spPr>
      </p:pic>
      <p:sp>
        <p:nvSpPr>
          <p:cNvPr id="647" name="Shape 647"/>
          <p:cNvSpPr txBox="1">
            <a:spLocks noGrp="1"/>
          </p:cNvSpPr>
          <p:nvPr>
            <p:ph type="body" idx="1"/>
          </p:nvPr>
        </p:nvSpPr>
        <p:spPr>
          <a:xfrm>
            <a:off x="1645925" y="1383525"/>
            <a:ext cx="6309300" cy="3470700"/>
          </a:xfrm>
          <a:prstGeom prst="rect">
            <a:avLst/>
          </a:prstGeom>
          <a:solidFill>
            <a:srgbClr val="FFFFFF">
              <a:alpha val="58080"/>
            </a:srgbClr>
          </a:solidFill>
        </p:spPr>
        <p:txBody>
          <a:bodyPr lIns="91425" tIns="91425" rIns="91425" bIns="91425" anchor="t" anchorCtr="0">
            <a:noAutofit/>
          </a:bodyPr>
          <a:lstStyle/>
          <a:p>
            <a:pPr marL="0" lvl="0" indent="0" rtl="0">
              <a:spcBef>
                <a:spcPts val="0"/>
              </a:spcBef>
              <a:buNone/>
            </a:pPr>
            <a:r>
              <a:rPr lang="en">
                <a:solidFill>
                  <a:schemeClr val="dk1"/>
                </a:solidFill>
              </a:rPr>
              <a:t>Target new segment with 2nd hand swap market</a:t>
            </a:r>
          </a:p>
          <a:p>
            <a:pPr marL="914400" lvl="1" indent="-342900" rtl="0">
              <a:spcBef>
                <a:spcPts val="0"/>
              </a:spcBef>
              <a:buClr>
                <a:schemeClr val="dk1"/>
              </a:buClr>
              <a:buSzPct val="90000"/>
              <a:buFont typeface="Arial"/>
              <a:buChar char="–"/>
            </a:pPr>
            <a:r>
              <a:rPr lang="en">
                <a:solidFill>
                  <a:schemeClr val="dk1"/>
                </a:solidFill>
              </a:rPr>
              <a:t>Grow brand awareness</a:t>
            </a:r>
          </a:p>
          <a:p>
            <a:pPr marL="914400" lvl="1" indent="-342900" rtl="0">
              <a:spcBef>
                <a:spcPts val="0"/>
              </a:spcBef>
              <a:buClr>
                <a:schemeClr val="dk1"/>
              </a:buClr>
              <a:buSzPct val="90000"/>
              <a:buFont typeface="Arial"/>
              <a:buChar char="–"/>
            </a:pPr>
            <a:r>
              <a:rPr lang="en">
                <a:solidFill>
                  <a:schemeClr val="dk1"/>
                </a:solidFill>
              </a:rPr>
              <a:t>Create entry level market</a:t>
            </a:r>
          </a:p>
          <a:p>
            <a:pPr marL="914400" lvl="1" indent="-342900" rtl="0">
              <a:spcBef>
                <a:spcPts val="0"/>
              </a:spcBef>
              <a:buClr>
                <a:schemeClr val="dk1"/>
              </a:buClr>
              <a:buSzPct val="90000"/>
              <a:buFont typeface="Arial"/>
              <a:buChar char="–"/>
            </a:pPr>
            <a:r>
              <a:rPr lang="en">
                <a:solidFill>
                  <a:schemeClr val="dk1"/>
                </a:solidFill>
              </a:rPr>
              <a:t>Create a community</a:t>
            </a:r>
          </a:p>
          <a:p>
            <a:pPr marL="0" lvl="0" indent="0" rtl="0">
              <a:spcBef>
                <a:spcPts val="0"/>
              </a:spcBef>
              <a:buNone/>
            </a:pPr>
            <a:r>
              <a:rPr lang="en">
                <a:solidFill>
                  <a:schemeClr val="dk1"/>
                </a:solidFill>
              </a:rPr>
              <a:t>Move forward with PLI </a:t>
            </a:r>
          </a:p>
          <a:p>
            <a:pPr marL="914400" lvl="1" indent="-342900" rtl="0">
              <a:spcBef>
                <a:spcPts val="0"/>
              </a:spcBef>
              <a:buClr>
                <a:schemeClr val="dk1"/>
              </a:buClr>
              <a:buSzPct val="90000"/>
              <a:buFont typeface="Arial"/>
              <a:buChar char="–"/>
            </a:pPr>
            <a:r>
              <a:rPr lang="en">
                <a:solidFill>
                  <a:schemeClr val="dk1"/>
                </a:solidFill>
              </a:rPr>
              <a:t>Enhance environmental and sustainability image</a:t>
            </a:r>
          </a:p>
          <a:p>
            <a:pPr marL="914400" lvl="1" indent="-342900" rtl="0">
              <a:spcBef>
                <a:spcPts val="0"/>
              </a:spcBef>
              <a:buClr>
                <a:schemeClr val="dk1"/>
              </a:buClr>
              <a:buSzPct val="90000"/>
              <a:buFont typeface="Arial"/>
              <a:buChar char="–"/>
            </a:pPr>
            <a:r>
              <a:rPr lang="en">
                <a:solidFill>
                  <a:schemeClr val="dk1"/>
                </a:solidFill>
              </a:rPr>
              <a:t>Blue ocean strategy</a:t>
            </a:r>
          </a:p>
        </p:txBody>
      </p:sp>
      <p:sp>
        <p:nvSpPr>
          <p:cNvPr id="648" name="Shape 648"/>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RECOMMENDATION</a:t>
            </a:r>
          </a:p>
        </p:txBody>
      </p:sp>
    </p:spTree>
  </p:cSld>
  <p:clrMapOvr>
    <a:masterClrMapping/>
  </p:clrMapOvr>
  <p:transition xmlns:p14="http://schemas.microsoft.com/office/powerpoint/2010/mai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Shape 653"/>
          <p:cNvPicPr preferRelativeResize="0"/>
          <p:nvPr/>
        </p:nvPicPr>
        <p:blipFill rotWithShape="1">
          <a:blip r:embed="rId3">
            <a:alphaModFix/>
          </a:blip>
          <a:srcRect l="10136"/>
          <a:stretch/>
        </p:blipFill>
        <p:spPr>
          <a:xfrm>
            <a:off x="2844088" y="699250"/>
            <a:ext cx="3455823" cy="4361324"/>
          </a:xfrm>
          <a:prstGeom prst="rect">
            <a:avLst/>
          </a:prstGeom>
          <a:noFill/>
          <a:ln>
            <a:noFill/>
          </a:ln>
        </p:spPr>
      </p:pic>
      <p:pic>
        <p:nvPicPr>
          <p:cNvPr id="654" name="Shape 654"/>
          <p:cNvPicPr preferRelativeResize="0"/>
          <p:nvPr/>
        </p:nvPicPr>
        <p:blipFill rotWithShape="1">
          <a:blip r:embed="rId4">
            <a:alphaModFix/>
          </a:blip>
          <a:srcRect t="84606"/>
          <a:stretch/>
        </p:blipFill>
        <p:spPr>
          <a:xfrm>
            <a:off x="1783425" y="5298149"/>
            <a:ext cx="5577125" cy="1559851"/>
          </a:xfrm>
          <a:prstGeom prst="rect">
            <a:avLst/>
          </a:prstGeom>
          <a:noFill/>
          <a:ln>
            <a:noFill/>
          </a:ln>
        </p:spPr>
      </p:pic>
    </p:spTree>
  </p:cSld>
  <p:clrMapOvr>
    <a:masterClrMapping/>
  </p:clrMapOvr>
  <p:transition xmlns:p14="http://schemas.microsoft.com/office/powerpoint/2010/mai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3">
            <a:alphaModFix/>
          </a:blip>
          <a:srcRect r="10881"/>
          <a:stretch/>
        </p:blipFill>
        <p:spPr>
          <a:xfrm>
            <a:off x="0" y="0"/>
            <a:ext cx="9143999" cy="6857725"/>
          </a:xfrm>
          <a:prstGeom prst="rect">
            <a:avLst/>
          </a:prstGeom>
          <a:noFill/>
          <a:ln>
            <a:noFill/>
          </a:ln>
        </p:spPr>
      </p:pic>
      <p:sp>
        <p:nvSpPr>
          <p:cNvPr id="660" name="Shape 660"/>
          <p:cNvSpPr txBox="1">
            <a:spLocks noGrp="1"/>
          </p:cNvSpPr>
          <p:nvPr>
            <p:ph type="body" idx="1"/>
          </p:nvPr>
        </p:nvSpPr>
        <p:spPr>
          <a:xfrm>
            <a:off x="2456950" y="298175"/>
            <a:ext cx="6194099" cy="4195499"/>
          </a:xfrm>
          <a:prstGeom prst="rect">
            <a:avLst/>
          </a:prstGeom>
          <a:solidFill>
            <a:srgbClr val="000000">
              <a:alpha val="69620"/>
            </a:srgbClr>
          </a:solidFill>
        </p:spPr>
        <p:txBody>
          <a:bodyPr lIns="91425" tIns="91425" rIns="91425" bIns="91425" anchor="t" anchorCtr="0">
            <a:noAutofit/>
          </a:bodyPr>
          <a:lstStyle/>
          <a:p>
            <a:pPr marL="0" indent="0" rtl="0">
              <a:spcBef>
                <a:spcPts val="0"/>
              </a:spcBef>
              <a:buNone/>
            </a:pPr>
            <a:r>
              <a:rPr lang="en">
                <a:solidFill>
                  <a:srgbClr val="55D7FF"/>
                </a:solidFill>
              </a:rPr>
              <a:t>PRODUCT LIFECYCLE INITIATIVES</a:t>
            </a:r>
          </a:p>
          <a:p>
            <a:pPr marL="0" lvl="0" indent="0" rtl="0">
              <a:spcBef>
                <a:spcPts val="0"/>
              </a:spcBef>
              <a:buNone/>
            </a:pPr>
            <a:r>
              <a:rPr lang="en">
                <a:solidFill>
                  <a:srgbClr val="FFFFFF"/>
                </a:solidFill>
              </a:rPr>
              <a:t> Program Mandates</a:t>
            </a:r>
          </a:p>
          <a:p>
            <a:pPr marL="914400" lvl="1" indent="-342900" rtl="0">
              <a:spcBef>
                <a:spcPts val="0"/>
              </a:spcBef>
              <a:buClr>
                <a:srgbClr val="FFFFFF"/>
              </a:buClr>
              <a:buSzPct val="90000"/>
              <a:buFont typeface="Arial"/>
              <a:buChar char="–"/>
            </a:pPr>
            <a:r>
              <a:rPr lang="en" b="1">
                <a:solidFill>
                  <a:srgbClr val="FFFFFF"/>
                </a:solidFill>
              </a:rPr>
              <a:t>REDUCE</a:t>
            </a:r>
            <a:r>
              <a:rPr lang="en">
                <a:solidFill>
                  <a:srgbClr val="FFFFFF"/>
                </a:solidFill>
              </a:rPr>
              <a:t> - limit consumption to essentials, multifunctional</a:t>
            </a:r>
          </a:p>
          <a:p>
            <a:pPr marL="914400" lvl="1" indent="-342900" rtl="0">
              <a:spcBef>
                <a:spcPts val="0"/>
              </a:spcBef>
              <a:buClr>
                <a:srgbClr val="FFFFFF"/>
              </a:buClr>
              <a:buSzPct val="90000"/>
              <a:buFont typeface="Arial"/>
              <a:buChar char="–"/>
            </a:pPr>
            <a:r>
              <a:rPr lang="en" b="1">
                <a:solidFill>
                  <a:srgbClr val="FFFFFF"/>
                </a:solidFill>
              </a:rPr>
              <a:t>REPAIR</a:t>
            </a:r>
            <a:r>
              <a:rPr lang="en">
                <a:solidFill>
                  <a:srgbClr val="FFFFFF"/>
                </a:solidFill>
              </a:rPr>
              <a:t> - highest quality, repairable, repair for other brands</a:t>
            </a:r>
          </a:p>
          <a:p>
            <a:pPr marL="914400" lvl="1" indent="-342900" rtl="0">
              <a:spcBef>
                <a:spcPts val="0"/>
              </a:spcBef>
              <a:buClr>
                <a:srgbClr val="FFFFFF"/>
              </a:buClr>
              <a:buSzPct val="90000"/>
              <a:buFont typeface="Arial"/>
              <a:buChar char="–"/>
            </a:pPr>
            <a:r>
              <a:rPr lang="en" b="1">
                <a:solidFill>
                  <a:srgbClr val="FFFFFF"/>
                </a:solidFill>
              </a:rPr>
              <a:t>REUSE</a:t>
            </a:r>
            <a:r>
              <a:rPr lang="en">
                <a:solidFill>
                  <a:srgbClr val="FFFFFF"/>
                </a:solidFill>
              </a:rPr>
              <a:t> - online swap market, 2nd hand store, swap events, donation</a:t>
            </a:r>
          </a:p>
          <a:p>
            <a:pPr marL="914400" lvl="1" indent="-342900" rtl="0">
              <a:spcBef>
                <a:spcPts val="0"/>
              </a:spcBef>
              <a:buClr>
                <a:srgbClr val="FFFFFF"/>
              </a:buClr>
              <a:buSzPct val="90000"/>
              <a:buFont typeface="Arial"/>
              <a:buChar char="–"/>
            </a:pPr>
            <a:r>
              <a:rPr lang="en" b="1">
                <a:solidFill>
                  <a:srgbClr val="FFFFFF"/>
                </a:solidFill>
              </a:rPr>
              <a:t>RECYCLE</a:t>
            </a:r>
            <a:r>
              <a:rPr lang="en">
                <a:solidFill>
                  <a:srgbClr val="FFFFFF"/>
                </a:solidFill>
              </a:rPr>
              <a:t> - return to Patagonia </a:t>
            </a:r>
          </a:p>
        </p:txBody>
      </p:sp>
    </p:spTree>
  </p:cSld>
  <p:clrMapOvr>
    <a:masterClrMapping/>
  </p:clrMapOvr>
  <p:transition xmlns:p14="http://schemas.microsoft.com/office/powerpoint/2010/mai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IMPLEMENTATION</a:t>
            </a:r>
          </a:p>
        </p:txBody>
      </p:sp>
      <p:sp>
        <p:nvSpPr>
          <p:cNvPr id="667" name="Shape 667"/>
          <p:cNvSpPr txBox="1">
            <a:spLocks noGrp="1"/>
          </p:cNvSpPr>
          <p:nvPr>
            <p:ph type="body" idx="1"/>
          </p:nvPr>
        </p:nvSpPr>
        <p:spPr>
          <a:xfrm>
            <a:off x="660725" y="1150375"/>
            <a:ext cx="7445099" cy="3849300"/>
          </a:xfrm>
          <a:prstGeom prst="rect">
            <a:avLst/>
          </a:prstGeom>
          <a:solidFill>
            <a:srgbClr val="000000">
              <a:alpha val="37310"/>
            </a:srgbClr>
          </a:solidFill>
        </p:spPr>
        <p:txBody>
          <a:bodyPr lIns="91425" tIns="91425" rIns="91425" bIns="91425" anchor="t" anchorCtr="0">
            <a:noAutofit/>
          </a:bodyPr>
          <a:lstStyle/>
          <a:p>
            <a:pPr marL="0" lvl="0" indent="0" rtl="0">
              <a:spcBef>
                <a:spcPts val="0"/>
              </a:spcBef>
              <a:buNone/>
            </a:pPr>
            <a:r>
              <a:rPr lang="en">
                <a:solidFill>
                  <a:srgbClr val="FFFFFF"/>
                </a:solidFill>
              </a:rPr>
              <a:t>Strategic Partnerships</a:t>
            </a:r>
          </a:p>
          <a:p>
            <a:pPr marL="914400" lvl="1" indent="-342900" rtl="0">
              <a:spcBef>
                <a:spcPts val="0"/>
              </a:spcBef>
              <a:buClr>
                <a:srgbClr val="FFFFFF"/>
              </a:buClr>
              <a:buSzPct val="90000"/>
              <a:buFont typeface="Arial"/>
              <a:buChar char="–"/>
            </a:pPr>
            <a:r>
              <a:rPr lang="en">
                <a:solidFill>
                  <a:srgbClr val="FFFFFF"/>
                </a:solidFill>
              </a:rPr>
              <a:t>Marketing: NGOs to help inform and educate customers</a:t>
            </a:r>
          </a:p>
          <a:p>
            <a:pPr marL="914400" lvl="1" indent="-342900" rtl="0">
              <a:spcBef>
                <a:spcPts val="0"/>
              </a:spcBef>
              <a:buClr>
                <a:srgbClr val="FFFFFF"/>
              </a:buClr>
              <a:buSzPct val="90000"/>
              <a:buFont typeface="Arial"/>
              <a:buChar char="–"/>
            </a:pPr>
            <a:r>
              <a:rPr lang="en">
                <a:solidFill>
                  <a:srgbClr val="FFFFFF"/>
                </a:solidFill>
              </a:rPr>
              <a:t>Distribution: Sierra club</a:t>
            </a:r>
          </a:p>
          <a:p>
            <a:pPr marL="914400" lvl="1" indent="-342900" rtl="0">
              <a:spcBef>
                <a:spcPts val="0"/>
              </a:spcBef>
              <a:buClr>
                <a:srgbClr val="FFFFFF"/>
              </a:buClr>
              <a:buSzPct val="90000"/>
              <a:buFont typeface="Arial"/>
              <a:buChar char="–"/>
            </a:pPr>
            <a:r>
              <a:rPr lang="en">
                <a:solidFill>
                  <a:srgbClr val="FFFFFF"/>
                </a:solidFill>
              </a:rPr>
              <a:t>Repairs: Retail outlets to pickup/dropoff</a:t>
            </a:r>
          </a:p>
          <a:p>
            <a:pPr marL="0" lvl="0" indent="0" rtl="0">
              <a:spcBef>
                <a:spcPts val="0"/>
              </a:spcBef>
              <a:buNone/>
            </a:pPr>
            <a:r>
              <a:rPr lang="en">
                <a:solidFill>
                  <a:srgbClr val="FFFFFF"/>
                </a:solidFill>
              </a:rPr>
              <a:t>Build 2nd Hand E-store</a:t>
            </a:r>
          </a:p>
          <a:p>
            <a:pPr marL="914400" lvl="1" indent="-342900" rtl="0">
              <a:spcBef>
                <a:spcPts val="0"/>
              </a:spcBef>
              <a:buClr>
                <a:srgbClr val="FFFFFF"/>
              </a:buClr>
              <a:buSzPct val="90000"/>
              <a:buFont typeface="Arial"/>
              <a:buChar char="–"/>
            </a:pPr>
            <a:r>
              <a:rPr lang="en">
                <a:solidFill>
                  <a:srgbClr val="FFFFFF"/>
                </a:solidFill>
              </a:rPr>
              <a:t>Revenue share partnership with eBay</a:t>
            </a:r>
          </a:p>
          <a:p>
            <a:pPr marL="914400" lvl="1" indent="-342900" rtl="0">
              <a:spcBef>
                <a:spcPts val="0"/>
              </a:spcBef>
              <a:buClr>
                <a:srgbClr val="FFFFFF"/>
              </a:buClr>
              <a:buSzPct val="90000"/>
              <a:buFont typeface="Arial"/>
              <a:buChar char="–"/>
            </a:pPr>
            <a:r>
              <a:rPr lang="en">
                <a:solidFill>
                  <a:srgbClr val="FFFFFF"/>
                </a:solidFill>
              </a:rPr>
              <a:t>Online swap market</a:t>
            </a:r>
          </a:p>
          <a:p>
            <a:pPr marL="914400" lvl="1" indent="-342900" rtl="0">
              <a:spcBef>
                <a:spcPts val="0"/>
              </a:spcBef>
              <a:buClr>
                <a:srgbClr val="FFFFFF"/>
              </a:buClr>
              <a:buSzPct val="90000"/>
              <a:buFont typeface="Arial"/>
              <a:buChar char="–"/>
            </a:pPr>
            <a:r>
              <a:rPr lang="en">
                <a:solidFill>
                  <a:srgbClr val="FFFFFF"/>
                </a:solidFill>
              </a:rPr>
              <a:t>Appraisal and refurbishment service</a:t>
            </a:r>
          </a:p>
        </p:txBody>
      </p:sp>
      <p:pic>
        <p:nvPicPr>
          <p:cNvPr id="668" name="Shape 668"/>
          <p:cNvPicPr preferRelativeResize="0"/>
          <p:nvPr/>
        </p:nvPicPr>
        <p:blipFill>
          <a:blip r:embed="rId4">
            <a:alphaModFix amt="80000"/>
          </a:blip>
          <a:stretch>
            <a:fillRect/>
          </a:stretch>
        </p:blipFill>
        <p:spPr>
          <a:xfrm>
            <a:off x="5555575" y="5362802"/>
            <a:ext cx="2550250" cy="1065750"/>
          </a:xfrm>
          <a:prstGeom prst="rect">
            <a:avLst/>
          </a:prstGeom>
          <a:noFill/>
          <a:ln>
            <a:noFill/>
          </a:ln>
        </p:spPr>
      </p:pic>
      <p:pic>
        <p:nvPicPr>
          <p:cNvPr id="669" name="Shape 669"/>
          <p:cNvPicPr preferRelativeResize="0"/>
          <p:nvPr/>
        </p:nvPicPr>
        <p:blipFill>
          <a:blip r:embed="rId5">
            <a:alphaModFix amt="80000"/>
          </a:blip>
          <a:stretch>
            <a:fillRect/>
          </a:stretch>
        </p:blipFill>
        <p:spPr>
          <a:xfrm>
            <a:off x="3285525" y="5348647"/>
            <a:ext cx="2195499" cy="1094049"/>
          </a:xfrm>
          <a:prstGeom prst="rect">
            <a:avLst/>
          </a:prstGeom>
          <a:noFill/>
          <a:ln>
            <a:noFill/>
          </a:ln>
        </p:spPr>
      </p:pic>
      <p:pic>
        <p:nvPicPr>
          <p:cNvPr id="670" name="Shape 670"/>
          <p:cNvPicPr preferRelativeResize="0"/>
          <p:nvPr/>
        </p:nvPicPr>
        <p:blipFill>
          <a:blip r:embed="rId6">
            <a:alphaModFix amt="80000"/>
          </a:blip>
          <a:stretch>
            <a:fillRect/>
          </a:stretch>
        </p:blipFill>
        <p:spPr>
          <a:xfrm>
            <a:off x="660720" y="5362803"/>
            <a:ext cx="2455754" cy="1065749"/>
          </a:xfrm>
          <a:prstGeom prst="rect">
            <a:avLst/>
          </a:prstGeom>
          <a:noFill/>
          <a:ln>
            <a:noFill/>
          </a:ln>
        </p:spPr>
      </p:pic>
    </p:spTree>
  </p:cSld>
  <p:clrMapOvr>
    <a:masterClrMapping/>
  </p:clrMapOvr>
  <p:transition xmlns:p14="http://schemas.microsoft.com/office/powerpoint/2010/mai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Shape 675"/>
          <p:cNvPicPr preferRelativeResize="0"/>
          <p:nvPr/>
        </p:nvPicPr>
        <p:blipFill rotWithShape="1">
          <a:blip r:embed="rId3">
            <a:alphaModFix/>
          </a:blip>
          <a:srcRect r="14052" b="3362"/>
          <a:stretch/>
        </p:blipFill>
        <p:spPr>
          <a:xfrm>
            <a:off x="0" y="0"/>
            <a:ext cx="9144000" cy="6858000"/>
          </a:xfrm>
          <a:prstGeom prst="rect">
            <a:avLst/>
          </a:prstGeom>
          <a:noFill/>
          <a:ln>
            <a:noFill/>
          </a:ln>
        </p:spPr>
      </p:pic>
      <p:sp>
        <p:nvSpPr>
          <p:cNvPr id="676" name="Shape 676"/>
          <p:cNvSpPr txBox="1">
            <a:spLocks noGrp="1"/>
          </p:cNvSpPr>
          <p:nvPr>
            <p:ph type="body" idx="1"/>
          </p:nvPr>
        </p:nvSpPr>
        <p:spPr>
          <a:xfrm>
            <a:off x="952725" y="1068625"/>
            <a:ext cx="7427400" cy="4807199"/>
          </a:xfrm>
          <a:prstGeom prst="rect">
            <a:avLst/>
          </a:prstGeom>
          <a:solidFill>
            <a:srgbClr val="FFFFFF">
              <a:alpha val="64230"/>
            </a:srgbClr>
          </a:solidFill>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a:solidFill>
                  <a:schemeClr val="dk1"/>
                </a:solidFill>
              </a:rPr>
              <a:t>PLI Integrated Marketing Communications</a:t>
            </a:r>
          </a:p>
          <a:p>
            <a:pPr marL="914400" lvl="1" indent="-342900" rtl="0">
              <a:spcBef>
                <a:spcPts val="0"/>
              </a:spcBef>
              <a:buClr>
                <a:schemeClr val="dk1"/>
              </a:buClr>
              <a:buSzPct val="90000"/>
              <a:buFont typeface="Arial"/>
              <a:buChar char="–"/>
            </a:pPr>
            <a:r>
              <a:rPr lang="en">
                <a:solidFill>
                  <a:schemeClr val="dk1"/>
                </a:solidFill>
              </a:rPr>
              <a:t>Objectives: </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build awareness and community</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disseminate Information</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educate consumers</a:t>
            </a:r>
          </a:p>
          <a:p>
            <a:pPr marL="914400" lvl="1" indent="-342900" rtl="0">
              <a:spcBef>
                <a:spcPts val="0"/>
              </a:spcBef>
              <a:buClr>
                <a:schemeClr val="dk1"/>
              </a:buClr>
              <a:buSzPct val="90000"/>
              <a:buFont typeface="Arial"/>
              <a:buChar char="–"/>
            </a:pPr>
            <a:r>
              <a:rPr lang="en">
                <a:solidFill>
                  <a:schemeClr val="dk1"/>
                </a:solidFill>
              </a:rPr>
              <a:t>Advertising and public relations</a:t>
            </a:r>
          </a:p>
          <a:p>
            <a:pPr marL="914400" lvl="1" indent="-342900" rtl="0">
              <a:spcBef>
                <a:spcPts val="0"/>
              </a:spcBef>
              <a:buClr>
                <a:schemeClr val="dk1"/>
              </a:buClr>
              <a:buSzPct val="90000"/>
              <a:buFont typeface="Arial"/>
              <a:buChar char="–"/>
            </a:pPr>
            <a:r>
              <a:rPr lang="en">
                <a:solidFill>
                  <a:schemeClr val="dk1"/>
                </a:solidFill>
              </a:rPr>
              <a:t>Direct: repair workshops/van tour, send DIY repair kits</a:t>
            </a:r>
          </a:p>
          <a:p>
            <a:pPr marL="914400" lvl="1" indent="-342900" rtl="0">
              <a:spcBef>
                <a:spcPts val="0"/>
              </a:spcBef>
              <a:buClr>
                <a:schemeClr val="dk1"/>
              </a:buClr>
              <a:buSzPct val="90000"/>
              <a:buFont typeface="Arial"/>
              <a:buChar char="–"/>
            </a:pPr>
            <a:r>
              <a:rPr lang="en">
                <a:solidFill>
                  <a:schemeClr val="dk1"/>
                </a:solidFill>
              </a:rPr>
              <a:t>Internet: social media, youtube videos, online forums, blogs</a:t>
            </a:r>
          </a:p>
          <a:p>
            <a:pPr marL="457200" lvl="0" indent="-355600" rtl="0">
              <a:spcBef>
                <a:spcPts val="0"/>
              </a:spcBef>
              <a:buClr>
                <a:schemeClr val="dk1"/>
              </a:buClr>
              <a:buSzPct val="100000"/>
              <a:buFont typeface="Arial"/>
              <a:buChar char="•"/>
            </a:pPr>
            <a:r>
              <a:rPr lang="en">
                <a:solidFill>
                  <a:schemeClr val="dk1"/>
                </a:solidFill>
              </a:rPr>
              <a:t>Improve Inventory Management</a:t>
            </a:r>
          </a:p>
          <a:p>
            <a:pPr marL="457200" lvl="0" indent="-355600" rtl="0">
              <a:spcBef>
                <a:spcPts val="0"/>
              </a:spcBef>
              <a:buClr>
                <a:schemeClr val="dk1"/>
              </a:buClr>
              <a:buSzPct val="100000"/>
              <a:buFont typeface="Arial"/>
              <a:buChar char="•"/>
            </a:pPr>
            <a:r>
              <a:rPr lang="en">
                <a:solidFill>
                  <a:schemeClr val="dk1"/>
                </a:solidFill>
              </a:rPr>
              <a:t>Governance</a:t>
            </a:r>
          </a:p>
          <a:p>
            <a:pPr marL="914400" lvl="1" indent="-342900" rtl="0">
              <a:spcBef>
                <a:spcPts val="0"/>
              </a:spcBef>
              <a:buClr>
                <a:schemeClr val="dk1"/>
              </a:buClr>
              <a:buSzPct val="90000"/>
              <a:buFont typeface="Arial"/>
              <a:buChar char="–"/>
            </a:pPr>
            <a:r>
              <a:rPr lang="en">
                <a:solidFill>
                  <a:schemeClr val="dk1"/>
                </a:solidFill>
              </a:rPr>
              <a:t>Integrate independant board members to keep vision in check</a:t>
            </a:r>
          </a:p>
          <a:p>
            <a:pPr>
              <a:spcBef>
                <a:spcPts val="0"/>
              </a:spcBef>
              <a:buNone/>
            </a:pPr>
            <a:endParaRPr/>
          </a:p>
        </p:txBody>
      </p:sp>
      <p:sp>
        <p:nvSpPr>
          <p:cNvPr id="677" name="Shape 677"/>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t>IMPLEMENTATION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aphicFrame>
        <p:nvGraphicFramePr>
          <p:cNvPr id="682" name="Shape 682"/>
          <p:cNvGraphicFramePr/>
          <p:nvPr/>
        </p:nvGraphicFramePr>
        <p:xfrm>
          <a:off x="371010" y="3019"/>
          <a:ext cx="8785050" cy="6858350"/>
        </p:xfrm>
        <a:graphic>
          <a:graphicData uri="http://schemas.openxmlformats.org/drawingml/2006/table">
            <a:tbl>
              <a:tblPr firstRow="1" bandRow="1">
                <a:noFill/>
                <a:tableStyleId>{EEB7A788-B8F8-4ADE-9471-9B05E1AB0E36}</a:tableStyleId>
              </a:tblPr>
              <a:tblGrid>
                <a:gridCol w="2928350"/>
                <a:gridCol w="2928350"/>
                <a:gridCol w="2928350"/>
              </a:tblGrid>
              <a:tr h="506225">
                <a:tc>
                  <a:txBody>
                    <a:bodyPr/>
                    <a:lstStyle/>
                    <a:p>
                      <a:pPr marL="0" marR="0" lvl="0" indent="0" algn="ctr" rtl="0">
                        <a:spcBef>
                          <a:spcPts val="0"/>
                        </a:spcBef>
                        <a:buSzPct val="25000"/>
                        <a:buNone/>
                      </a:pPr>
                      <a:r>
                        <a:rPr lang="en" sz="1600">
                          <a:latin typeface="Arial"/>
                          <a:ea typeface="Arial"/>
                          <a:cs typeface="Arial"/>
                          <a:sym typeface="Arial"/>
                        </a:rPr>
                        <a:t>2010</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2011</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2012</a:t>
                      </a:r>
                    </a:p>
                  </a:txBody>
                  <a:tcPr marL="121925" marR="121925" marT="45725" marB="45725" anchor="ctr"/>
                </a:tc>
              </a:tr>
              <a:tr h="6352125">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r>
            </a:tbl>
          </a:graphicData>
        </a:graphic>
      </p:graphicFrame>
      <p:sp>
        <p:nvSpPr>
          <p:cNvPr id="683" name="Shape 683"/>
          <p:cNvSpPr/>
          <p:nvPr/>
        </p:nvSpPr>
        <p:spPr>
          <a:xfrm>
            <a:off x="4162500" y="1369400"/>
            <a:ext cx="4981500" cy="294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Sierra club (distribution, donations, marketing)</a:t>
            </a:r>
          </a:p>
        </p:txBody>
      </p:sp>
      <p:sp>
        <p:nvSpPr>
          <p:cNvPr id="684" name="Shape 684"/>
          <p:cNvSpPr txBox="1"/>
          <p:nvPr/>
        </p:nvSpPr>
        <p:spPr>
          <a:xfrm rot="-5400000">
            <a:off x="-763753" y="1461770"/>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Partnerships</a:t>
            </a:r>
          </a:p>
        </p:txBody>
      </p:sp>
      <p:sp>
        <p:nvSpPr>
          <p:cNvPr id="685" name="Shape 685"/>
          <p:cNvSpPr txBox="1"/>
          <p:nvPr/>
        </p:nvSpPr>
        <p:spPr>
          <a:xfrm rot="-5400000">
            <a:off x="-763744" y="3493468"/>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Development</a:t>
            </a:r>
          </a:p>
        </p:txBody>
      </p:sp>
      <p:cxnSp>
        <p:nvCxnSpPr>
          <p:cNvPr id="686" name="Shape 686"/>
          <p:cNvCxnSpPr/>
          <p:nvPr/>
        </p:nvCxnSpPr>
        <p:spPr>
          <a:xfrm>
            <a:off x="3800" y="2632793"/>
            <a:ext cx="9185400" cy="0"/>
          </a:xfrm>
          <a:prstGeom prst="straightConnector1">
            <a:avLst/>
          </a:prstGeom>
          <a:noFill/>
          <a:ln w="9525" cap="flat" cmpd="sng">
            <a:solidFill>
              <a:schemeClr val="accent1"/>
            </a:solidFill>
            <a:prstDash val="solid"/>
            <a:miter/>
            <a:headEnd type="none" w="med" len="med"/>
            <a:tailEnd type="none" w="med" len="med"/>
          </a:ln>
        </p:spPr>
      </p:cxnSp>
      <p:cxnSp>
        <p:nvCxnSpPr>
          <p:cNvPr id="687" name="Shape 687"/>
          <p:cNvCxnSpPr/>
          <p:nvPr/>
        </p:nvCxnSpPr>
        <p:spPr>
          <a:xfrm>
            <a:off x="0" y="4631017"/>
            <a:ext cx="9158700" cy="0"/>
          </a:xfrm>
          <a:prstGeom prst="straightConnector1">
            <a:avLst/>
          </a:prstGeom>
          <a:noFill/>
          <a:ln w="9525" cap="flat" cmpd="sng">
            <a:solidFill>
              <a:schemeClr val="accent1"/>
            </a:solidFill>
            <a:prstDash val="solid"/>
            <a:miter/>
            <a:headEnd type="none" w="med" len="med"/>
            <a:tailEnd type="none" w="med" len="med"/>
          </a:ln>
        </p:spPr>
      </p:cxnSp>
      <p:sp>
        <p:nvSpPr>
          <p:cNvPr id="688" name="Shape 688"/>
          <p:cNvSpPr/>
          <p:nvPr/>
        </p:nvSpPr>
        <p:spPr>
          <a:xfrm>
            <a:off x="3291575" y="2011575"/>
            <a:ext cx="5852399"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Regional outlets, retail channels (repairs, second hand)</a:t>
            </a:r>
          </a:p>
        </p:txBody>
      </p:sp>
      <p:sp>
        <p:nvSpPr>
          <p:cNvPr id="689" name="Shape 689"/>
          <p:cNvSpPr/>
          <p:nvPr/>
        </p:nvSpPr>
        <p:spPr>
          <a:xfrm>
            <a:off x="1220575" y="3992000"/>
            <a:ext cx="31686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Expand repair facility</a:t>
            </a:r>
          </a:p>
        </p:txBody>
      </p:sp>
      <p:sp>
        <p:nvSpPr>
          <p:cNvPr id="690" name="Shape 690"/>
          <p:cNvSpPr/>
          <p:nvPr/>
        </p:nvSpPr>
        <p:spPr>
          <a:xfrm>
            <a:off x="3291575" y="6530700"/>
            <a:ext cx="5852399"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Hold swap/donation events</a:t>
            </a:r>
          </a:p>
        </p:txBody>
      </p:sp>
      <p:sp>
        <p:nvSpPr>
          <p:cNvPr id="691" name="Shape 691"/>
          <p:cNvSpPr/>
          <p:nvPr/>
        </p:nvSpPr>
        <p:spPr>
          <a:xfrm>
            <a:off x="1741100" y="4828250"/>
            <a:ext cx="26481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IMC Planning</a:t>
            </a:r>
          </a:p>
        </p:txBody>
      </p:sp>
      <p:sp>
        <p:nvSpPr>
          <p:cNvPr id="692" name="Shape 692"/>
          <p:cNvSpPr/>
          <p:nvPr/>
        </p:nvSpPr>
        <p:spPr>
          <a:xfrm>
            <a:off x="4389300" y="5448850"/>
            <a:ext cx="47547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2nd Hand Store Social Media Campaign</a:t>
            </a:r>
          </a:p>
        </p:txBody>
      </p:sp>
      <p:sp>
        <p:nvSpPr>
          <p:cNvPr id="693" name="Shape 693"/>
          <p:cNvSpPr/>
          <p:nvPr/>
        </p:nvSpPr>
        <p:spPr>
          <a:xfrm>
            <a:off x="3291575" y="5986825"/>
            <a:ext cx="5867100"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Launch Mobile Repair Workshops</a:t>
            </a:r>
          </a:p>
        </p:txBody>
      </p:sp>
      <p:sp>
        <p:nvSpPr>
          <p:cNvPr id="694" name="Shape 694"/>
          <p:cNvSpPr txBox="1"/>
          <p:nvPr/>
        </p:nvSpPr>
        <p:spPr>
          <a:xfrm rot="-5400000">
            <a:off x="-848949" y="5595775"/>
            <a:ext cx="19823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Marketing/Events</a:t>
            </a:r>
          </a:p>
        </p:txBody>
      </p:sp>
      <p:sp>
        <p:nvSpPr>
          <p:cNvPr id="695" name="Shape 695"/>
          <p:cNvSpPr/>
          <p:nvPr/>
        </p:nvSpPr>
        <p:spPr>
          <a:xfrm>
            <a:off x="370999" y="694225"/>
            <a:ext cx="4018200"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eBay (online platform)</a:t>
            </a:r>
          </a:p>
        </p:txBody>
      </p:sp>
      <p:sp>
        <p:nvSpPr>
          <p:cNvPr id="696" name="Shape 696"/>
          <p:cNvSpPr/>
          <p:nvPr/>
        </p:nvSpPr>
        <p:spPr>
          <a:xfrm>
            <a:off x="1741100" y="2876075"/>
            <a:ext cx="26481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Build online platform</a:t>
            </a:r>
          </a:p>
        </p:txBody>
      </p:sp>
      <p:sp>
        <p:nvSpPr>
          <p:cNvPr id="697" name="Shape 697"/>
          <p:cNvSpPr/>
          <p:nvPr/>
        </p:nvSpPr>
        <p:spPr>
          <a:xfrm>
            <a:off x="455100" y="3461075"/>
            <a:ext cx="39342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Improve Inventory Management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Shape 702"/>
          <p:cNvPicPr preferRelativeResize="0"/>
          <p:nvPr/>
        </p:nvPicPr>
        <p:blipFill rotWithShape="1">
          <a:blip r:embed="rId3">
            <a:alphaModFix/>
          </a:blip>
          <a:srcRect l="4940" r="-7012"/>
          <a:stretch/>
        </p:blipFill>
        <p:spPr>
          <a:xfrm>
            <a:off x="0" y="45650"/>
            <a:ext cx="9818576" cy="6857998"/>
          </a:xfrm>
          <a:prstGeom prst="rect">
            <a:avLst/>
          </a:prstGeom>
          <a:noFill/>
          <a:ln>
            <a:noFill/>
          </a:ln>
        </p:spPr>
      </p:pic>
      <p:sp>
        <p:nvSpPr>
          <p:cNvPr id="703" name="Shape 703"/>
          <p:cNvSpPr txBox="1">
            <a:spLocks noGrp="1"/>
          </p:cNvSpPr>
          <p:nvPr>
            <p:ph type="body" idx="1"/>
          </p:nvPr>
        </p:nvSpPr>
        <p:spPr>
          <a:xfrm>
            <a:off x="660725" y="777900"/>
            <a:ext cx="7445099" cy="3849300"/>
          </a:xfrm>
          <a:prstGeom prst="rect">
            <a:avLst/>
          </a:prstGeom>
          <a:solidFill>
            <a:srgbClr val="000000">
              <a:alpha val="37310"/>
            </a:srgbClr>
          </a:solidFill>
        </p:spPr>
        <p:txBody>
          <a:bodyPr lIns="91425" tIns="91425" rIns="91425" bIns="91425" anchor="t" anchorCtr="0">
            <a:noAutofit/>
          </a:bodyPr>
          <a:lstStyle/>
          <a:p>
            <a:pPr marL="0" lvl="0" indent="0" rtl="0">
              <a:spcBef>
                <a:spcPts val="0"/>
              </a:spcBef>
              <a:buNone/>
            </a:pPr>
            <a:r>
              <a:rPr lang="en" dirty="0">
                <a:solidFill>
                  <a:srgbClr val="FFFFFF"/>
                </a:solidFill>
              </a:rPr>
              <a:t>One time cost: $1.2M</a:t>
            </a:r>
          </a:p>
          <a:p>
            <a:pPr marL="0" lvl="0" indent="0" rtl="0">
              <a:spcBef>
                <a:spcPts val="0"/>
              </a:spcBef>
              <a:buNone/>
            </a:pPr>
            <a:r>
              <a:rPr lang="en" dirty="0">
                <a:solidFill>
                  <a:srgbClr val="FFFFFF"/>
                </a:solidFill>
              </a:rPr>
              <a:t>Capital investment (debt to inventory): $4.6M</a:t>
            </a:r>
          </a:p>
          <a:p>
            <a:pPr marL="0" lvl="0" indent="0" rtl="0">
              <a:spcBef>
                <a:spcPts val="0"/>
              </a:spcBef>
              <a:buNone/>
            </a:pPr>
            <a:r>
              <a:rPr lang="en" dirty="0">
                <a:solidFill>
                  <a:srgbClr val="FFFFFF"/>
                </a:solidFill>
              </a:rPr>
              <a:t>Ongoing costs: $</a:t>
            </a:r>
            <a:r>
              <a:rPr lang="en" dirty="0" smtClean="0">
                <a:solidFill>
                  <a:srgbClr val="FFFFFF"/>
                </a:solidFill>
              </a:rPr>
              <a:t>1.1M</a:t>
            </a:r>
            <a:endParaRPr lang="en" dirty="0">
              <a:solidFill>
                <a:srgbClr val="FFFFFF"/>
              </a:solidFill>
            </a:endParaRPr>
          </a:p>
          <a:p>
            <a:pPr marL="0" lvl="0" indent="0" rtl="0">
              <a:spcBef>
                <a:spcPts val="0"/>
              </a:spcBef>
              <a:buNone/>
            </a:pPr>
            <a:endParaRPr lang="en" dirty="0">
              <a:solidFill>
                <a:srgbClr val="FFFFFF"/>
              </a:solidFill>
            </a:endParaRPr>
          </a:p>
          <a:p>
            <a:pPr marL="0" lvl="0" indent="0" rtl="0">
              <a:spcBef>
                <a:spcPts val="0"/>
              </a:spcBef>
              <a:buNone/>
            </a:pPr>
            <a:r>
              <a:rPr lang="en" dirty="0" smtClean="0">
                <a:solidFill>
                  <a:srgbClr val="FFFFFF"/>
                </a:solidFill>
              </a:rPr>
              <a:t>Additional increase in sales: $12.9M (10%)</a:t>
            </a:r>
            <a:endParaRPr lang="en" dirty="0">
              <a:solidFill>
                <a:srgbClr val="FFFFFF"/>
              </a:solidFill>
            </a:endParaRPr>
          </a:p>
        </p:txBody>
      </p:sp>
      <p:sp>
        <p:nvSpPr>
          <p:cNvPr id="704" name="Shape 704"/>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chemeClr val="tx1"/>
                </a:solidFill>
              </a:rPr>
              <a:t>Costs / Ben</a:t>
            </a:r>
            <a:r>
              <a:rPr lang="en-CA" dirty="0" smtClean="0">
                <a:solidFill>
                  <a:schemeClr val="tx1"/>
                </a:solidFill>
              </a:rPr>
              <a:t>e</a:t>
            </a:r>
            <a:r>
              <a:rPr lang="en" dirty="0" smtClean="0">
                <a:solidFill>
                  <a:schemeClr val="tx1"/>
                </a:solidFill>
              </a:rPr>
              <a:t>fits</a:t>
            </a:r>
            <a:endParaRPr lang="en" dirty="0">
              <a:solidFill>
                <a:schemeClr val="tx1"/>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p:cNvPicPr preferRelativeResize="0"/>
          <p:nvPr/>
        </p:nvPicPr>
        <p:blipFill rotWithShape="1">
          <a:blip r:embed="rId3">
            <a:alphaModFix/>
          </a:blip>
          <a:srcRect r="15789" b="5311"/>
          <a:stretch/>
        </p:blipFill>
        <p:spPr>
          <a:xfrm>
            <a:off x="0" y="0"/>
            <a:ext cx="9144000" cy="6858000"/>
          </a:xfrm>
          <a:prstGeom prst="rect">
            <a:avLst/>
          </a:prstGeom>
          <a:noFill/>
          <a:ln>
            <a:noFill/>
          </a:ln>
        </p:spPr>
      </p:pic>
      <p:sp>
        <p:nvSpPr>
          <p:cNvPr id="710" name="Shape 710"/>
          <p:cNvSpPr txBox="1">
            <a:spLocks noGrp="1"/>
          </p:cNvSpPr>
          <p:nvPr>
            <p:ph type="body" idx="1"/>
          </p:nvPr>
        </p:nvSpPr>
        <p:spPr>
          <a:xfrm>
            <a:off x="321700" y="2369825"/>
            <a:ext cx="3981899" cy="3405900"/>
          </a:xfrm>
          <a:prstGeom prst="rect">
            <a:avLst/>
          </a:prstGeom>
          <a:solidFill>
            <a:srgbClr val="000000">
              <a:alpha val="56540"/>
            </a:srgbClr>
          </a:solidFill>
        </p:spPr>
        <p:txBody>
          <a:bodyPr lIns="91425" tIns="91425" rIns="91425" bIns="91425" anchor="t" anchorCtr="0">
            <a:noAutofit/>
          </a:bodyPr>
          <a:lstStyle/>
          <a:p>
            <a:pPr rtl="0">
              <a:spcBef>
                <a:spcPts val="0"/>
              </a:spcBef>
              <a:buNone/>
            </a:pPr>
            <a:r>
              <a:rPr lang="en">
                <a:solidFill>
                  <a:srgbClr val="FFFFFF"/>
                </a:solidFill>
              </a:rPr>
              <a:t>“I’m kind of like a Samurai.  They say if you want to be a Samurai, you can’t be afraid of dying, and as soon as you flinch, you get your head cut off”</a:t>
            </a:r>
          </a:p>
          <a:p>
            <a:pPr lvl="0" algn="r" rtl="0">
              <a:spcBef>
                <a:spcPts val="0"/>
              </a:spcBef>
              <a:buNone/>
            </a:pPr>
            <a:r>
              <a:rPr lang="en" sz="1400">
                <a:solidFill>
                  <a:srgbClr val="FFFFFF"/>
                </a:solidFill>
              </a:rPr>
              <a:t>- Yvon Chouinard, Founder, Patagonia</a:t>
            </a:r>
          </a:p>
        </p:txBody>
      </p:sp>
      <p:sp>
        <p:nvSpPr>
          <p:cNvPr id="711" name="Shape 711"/>
          <p:cNvSpPr txBox="1">
            <a:spLocks noGrp="1"/>
          </p:cNvSpPr>
          <p:nvPr>
            <p:ph type="title"/>
          </p:nvPr>
        </p:nvSpPr>
        <p:spPr>
          <a:xfrm>
            <a:off x="1601975" y="138400"/>
            <a:ext cx="5562600" cy="777899"/>
          </a:xfrm>
          <a:prstGeom prst="rect">
            <a:avLst/>
          </a:prstGeom>
        </p:spPr>
        <p:txBody>
          <a:bodyPr lIns="91425" tIns="91425" rIns="91425" bIns="91425" anchor="ctr" anchorCtr="0">
            <a:noAutofit/>
          </a:bodyPr>
          <a:lstStyle/>
          <a:p>
            <a:pPr lvl="0" algn="ctr" rtl="0">
              <a:spcBef>
                <a:spcPts val="0"/>
              </a:spcBef>
              <a:buNone/>
            </a:pPr>
            <a:r>
              <a:rPr lang="en" sz="3600"/>
              <a:t>Questions?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5"/>
        <p:cNvGrpSpPr/>
        <p:nvPr/>
      </p:nvGrpSpPr>
      <p:grpSpPr>
        <a:xfrm>
          <a:off x="0" y="0"/>
          <a:ext cx="0" cy="0"/>
          <a:chOff x="0" y="0"/>
          <a:chExt cx="0" cy="0"/>
        </a:xfrm>
      </p:grpSpPr>
      <p:sp>
        <p:nvSpPr>
          <p:cNvPr id="716" name="Shape 716"/>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pPr>
              <a:spcBef>
                <a:spcPts val="0"/>
              </a:spcBef>
              <a:buNone/>
            </a:pPr>
            <a:r>
              <a:rPr lang="en" sz="3000">
                <a:solidFill>
                  <a:srgbClr val="FFFFFF"/>
                </a:solidFill>
              </a:rPr>
              <a:t>APPENDIX</a:t>
            </a:r>
          </a:p>
        </p:txBody>
      </p:sp>
      <p:sp>
        <p:nvSpPr>
          <p:cNvPr id="717" name="Shape 717"/>
          <p:cNvSpPr txBox="1">
            <a:spLocks noGrp="1"/>
          </p:cNvSpPr>
          <p:nvPr>
            <p:ph type="subTitle" idx="1"/>
          </p:nvPr>
        </p:nvSpPr>
        <p:spPr>
          <a:xfrm>
            <a:off x="1371600" y="3886200"/>
            <a:ext cx="6400799" cy="1752899"/>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l="17457"/>
          <a:stretch/>
        </p:blipFill>
        <p:spPr>
          <a:xfrm>
            <a:off x="0" y="0"/>
            <a:ext cx="9176151" cy="6857998"/>
          </a:xfrm>
          <a:prstGeom prst="rect">
            <a:avLst/>
          </a:prstGeom>
          <a:noFill/>
          <a:ln>
            <a:noFill/>
          </a:ln>
        </p:spPr>
      </p:pic>
      <p:pic>
        <p:nvPicPr>
          <p:cNvPr id="264" name="Shape 264"/>
          <p:cNvPicPr preferRelativeResize="0"/>
          <p:nvPr/>
        </p:nvPicPr>
        <p:blipFill>
          <a:blip r:embed="rId4">
            <a:alphaModFix amt="61000"/>
          </a:blip>
          <a:stretch>
            <a:fillRect/>
          </a:stretch>
        </p:blipFill>
        <p:spPr>
          <a:xfrm>
            <a:off x="6952617" y="5655300"/>
            <a:ext cx="1967100" cy="1070999"/>
          </a:xfrm>
          <a:prstGeom prst="roundRect">
            <a:avLst>
              <a:gd name="adj" fmla="val 16667"/>
            </a:avLst>
          </a:prstGeom>
          <a:noFill/>
          <a:ln>
            <a:noFill/>
          </a:ln>
        </p:spPr>
      </p:pic>
      <p:sp>
        <p:nvSpPr>
          <p:cNvPr id="265" name="Shape 265"/>
          <p:cNvSpPr txBox="1"/>
          <p:nvPr/>
        </p:nvSpPr>
        <p:spPr>
          <a:xfrm>
            <a:off x="463125" y="5770950"/>
            <a:ext cx="43808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EXTERNAL ANALYSIS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Shape 722"/>
          <p:cNvPicPr preferRelativeResize="0"/>
          <p:nvPr/>
        </p:nvPicPr>
        <p:blipFill rotWithShape="1">
          <a:blip r:embed="rId3">
            <a:alphaModFix/>
          </a:blip>
          <a:srcRect t="1097" r="17614"/>
          <a:stretch/>
        </p:blipFill>
        <p:spPr>
          <a:xfrm>
            <a:off x="0" y="0"/>
            <a:ext cx="9143999" cy="6858000"/>
          </a:xfrm>
          <a:prstGeom prst="rect">
            <a:avLst/>
          </a:prstGeom>
          <a:noFill/>
          <a:ln>
            <a:noFill/>
          </a:ln>
        </p:spPr>
      </p:pic>
      <p:sp>
        <p:nvSpPr>
          <p:cNvPr id="723" name="Shape 723"/>
          <p:cNvSpPr txBox="1"/>
          <p:nvPr/>
        </p:nvSpPr>
        <p:spPr>
          <a:xfrm>
            <a:off x="618400" y="890125"/>
            <a:ext cx="4352100" cy="4344599"/>
          </a:xfrm>
          <a:prstGeom prst="rect">
            <a:avLst/>
          </a:prstGeom>
          <a:solidFill>
            <a:srgbClr val="EFEFEF">
              <a:alpha val="61380"/>
            </a:srgbClr>
          </a:solidFill>
          <a:ln>
            <a:noFill/>
          </a:ln>
        </p:spPr>
        <p:txBody>
          <a:bodyPr lIns="91425" tIns="91425" rIns="91425" bIns="91425" anchor="t" anchorCtr="0">
            <a:noAutofit/>
          </a:bodyPr>
          <a:lstStyle/>
          <a:p>
            <a:pPr lvl="0" rtl="0">
              <a:spcBef>
                <a:spcPts val="0"/>
              </a:spcBef>
              <a:buNone/>
            </a:pPr>
            <a:r>
              <a:rPr lang="en" sz="2000" b="1"/>
              <a:t>MANAGEMENT</a:t>
            </a:r>
          </a:p>
          <a:p>
            <a:pPr lvl="0" rtl="0">
              <a:spcBef>
                <a:spcPts val="0"/>
              </a:spcBef>
              <a:buNone/>
            </a:pPr>
            <a:endParaRPr sz="2000"/>
          </a:p>
          <a:p>
            <a:pPr marL="457200" lvl="0" indent="-355600" rtl="0">
              <a:spcBef>
                <a:spcPts val="0"/>
              </a:spcBef>
              <a:buClr>
                <a:srgbClr val="000000"/>
              </a:buClr>
              <a:buSzPct val="100000"/>
              <a:buFont typeface="Arial"/>
              <a:buChar char="●"/>
            </a:pPr>
            <a:r>
              <a:rPr lang="en" sz="2000"/>
              <a:t>Privately owned by Lost Arrow Corporation</a:t>
            </a:r>
          </a:p>
          <a:p>
            <a:pPr marL="457200" lvl="0" indent="-355600" rtl="0">
              <a:spcBef>
                <a:spcPts val="0"/>
              </a:spcBef>
              <a:buClr>
                <a:srgbClr val="000000"/>
              </a:buClr>
              <a:buSzPct val="100000"/>
              <a:buFont typeface="Arial"/>
              <a:buChar char="●"/>
            </a:pPr>
            <a:r>
              <a:rPr lang="en" sz="2000"/>
              <a:t>High CEO turnover</a:t>
            </a:r>
          </a:p>
          <a:p>
            <a:pPr lvl="0" rtl="0">
              <a:spcBef>
                <a:spcPts val="0"/>
              </a:spcBef>
              <a:buNone/>
            </a:pPr>
            <a:endParaRPr sz="2000"/>
          </a:p>
          <a:p>
            <a:pPr lvl="0" rtl="0">
              <a:spcBef>
                <a:spcPts val="0"/>
              </a:spcBef>
              <a:buNone/>
            </a:pPr>
            <a:endParaRPr sz="2000"/>
          </a:p>
          <a:p>
            <a:pPr lvl="0" rtl="0">
              <a:spcBef>
                <a:spcPts val="0"/>
              </a:spcBef>
              <a:buNone/>
            </a:pPr>
            <a:r>
              <a:rPr lang="en" sz="2000" b="1"/>
              <a:t>HUMAN RESOURCES</a:t>
            </a:r>
          </a:p>
          <a:p>
            <a:pPr lvl="0" rtl="0">
              <a:spcBef>
                <a:spcPts val="0"/>
              </a:spcBef>
              <a:buNone/>
            </a:pPr>
            <a:endParaRPr sz="2000"/>
          </a:p>
          <a:p>
            <a:pPr marL="457200" lvl="0" indent="-355600" rtl="0">
              <a:lnSpc>
                <a:spcPct val="90000"/>
              </a:lnSpc>
              <a:spcBef>
                <a:spcPts val="370"/>
              </a:spcBef>
              <a:buClr>
                <a:schemeClr val="dk1"/>
              </a:buClr>
              <a:buSzPct val="100000"/>
              <a:buFont typeface="Arial"/>
              <a:buChar char="●"/>
            </a:pPr>
            <a:r>
              <a:rPr lang="en" sz="2000">
                <a:solidFill>
                  <a:schemeClr val="dk1"/>
                </a:solidFill>
              </a:rPr>
              <a:t>Dirtbag employees</a:t>
            </a:r>
          </a:p>
          <a:p>
            <a:pPr marL="457200" lvl="0" indent="-355600" rtl="0">
              <a:lnSpc>
                <a:spcPct val="90000"/>
              </a:lnSpc>
              <a:spcBef>
                <a:spcPts val="370"/>
              </a:spcBef>
              <a:buClr>
                <a:schemeClr val="dk1"/>
              </a:buClr>
              <a:buSzPct val="100000"/>
              <a:buFont typeface="Arial"/>
              <a:buChar char="●"/>
            </a:pPr>
            <a:r>
              <a:rPr lang="en" sz="2000">
                <a:solidFill>
                  <a:schemeClr val="dk1"/>
                </a:solidFill>
              </a:rPr>
              <a:t>Eco-friendly staff</a:t>
            </a:r>
          </a:p>
          <a:p>
            <a:pPr marL="457200" lvl="0" indent="-355600" rtl="0">
              <a:lnSpc>
                <a:spcPct val="90000"/>
              </a:lnSpc>
              <a:spcBef>
                <a:spcPts val="370"/>
              </a:spcBef>
              <a:buClr>
                <a:schemeClr val="dk1"/>
              </a:buClr>
              <a:buSzPct val="100000"/>
              <a:buFont typeface="Arial"/>
              <a:buChar char="●"/>
            </a:pPr>
            <a:r>
              <a:rPr lang="en" sz="2000">
                <a:solidFill>
                  <a:schemeClr val="dk1"/>
                </a:solidFill>
              </a:rPr>
              <a:t>Less than 5% turnover</a:t>
            </a:r>
          </a:p>
          <a:p>
            <a:pPr marL="457200" lvl="0" indent="-355600" rtl="0">
              <a:lnSpc>
                <a:spcPct val="90000"/>
              </a:lnSpc>
              <a:spcBef>
                <a:spcPts val="370"/>
              </a:spcBef>
              <a:buClr>
                <a:schemeClr val="dk1"/>
              </a:buClr>
              <a:buSzPct val="100000"/>
              <a:buFont typeface="Arial"/>
              <a:buChar char="●"/>
            </a:pPr>
            <a:r>
              <a:rPr lang="en" sz="2000">
                <a:solidFill>
                  <a:schemeClr val="dk1"/>
                </a:solidFill>
              </a:rPr>
              <a:t>Voted best company to work for</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COMPETITION</a:t>
            </a:r>
          </a:p>
        </p:txBody>
      </p:sp>
      <p:graphicFrame>
        <p:nvGraphicFramePr>
          <p:cNvPr id="729" name="Shape 729"/>
          <p:cNvGraphicFramePr/>
          <p:nvPr/>
        </p:nvGraphicFramePr>
        <p:xfrm>
          <a:off x="313075" y="898500"/>
          <a:ext cx="8551100" cy="5681400"/>
        </p:xfrm>
        <a:graphic>
          <a:graphicData uri="http://schemas.openxmlformats.org/drawingml/2006/table">
            <a:tbl>
              <a:tblPr>
                <a:noFill/>
                <a:tableStyleId>{AC43AE69-81D0-4E8A-AAE2-59D7631E26B9}</a:tableStyleId>
              </a:tblPr>
              <a:tblGrid>
                <a:gridCol w="1882025"/>
                <a:gridCol w="1905800"/>
                <a:gridCol w="2143700"/>
                <a:gridCol w="2619575"/>
              </a:tblGrid>
              <a:tr h="577575">
                <a:tc>
                  <a:txBody>
                    <a:bodyPr/>
                    <a:lstStyle/>
                    <a:p>
                      <a:pPr algn="ctr">
                        <a:spcBef>
                          <a:spcPts val="0"/>
                        </a:spcBef>
                        <a:buNone/>
                      </a:pPr>
                      <a:r>
                        <a:rPr lang="en" b="1"/>
                        <a:t>COMPANY</a:t>
                      </a:r>
                    </a:p>
                  </a:txBody>
                  <a:tcPr marL="91425" marR="91425" marT="91425" marB="91425" anchor="ctr"/>
                </a:tc>
                <a:tc>
                  <a:txBody>
                    <a:bodyPr/>
                    <a:lstStyle/>
                    <a:p>
                      <a:pPr algn="ctr">
                        <a:spcBef>
                          <a:spcPts val="0"/>
                        </a:spcBef>
                        <a:buNone/>
                      </a:pPr>
                      <a:r>
                        <a:rPr lang="en" b="1"/>
                        <a:t>STRENGTH</a:t>
                      </a:r>
                    </a:p>
                  </a:txBody>
                  <a:tcPr marL="91425" marR="91425" marT="91425" marB="91425" anchor="ctr"/>
                </a:tc>
                <a:tc>
                  <a:txBody>
                    <a:bodyPr/>
                    <a:lstStyle/>
                    <a:p>
                      <a:pPr algn="ctr">
                        <a:spcBef>
                          <a:spcPts val="0"/>
                        </a:spcBef>
                        <a:buNone/>
                      </a:pPr>
                      <a:r>
                        <a:rPr lang="en" b="1"/>
                        <a:t>WEAKNESS</a:t>
                      </a:r>
                    </a:p>
                  </a:txBody>
                  <a:tcPr marL="91425" marR="91425" marT="91425" marB="91425" anchor="ctr"/>
                </a:tc>
                <a:tc>
                  <a:txBody>
                    <a:bodyPr/>
                    <a:lstStyle/>
                    <a:p>
                      <a:pPr algn="ctr">
                        <a:spcBef>
                          <a:spcPts val="0"/>
                        </a:spcBef>
                        <a:buNone/>
                      </a:pPr>
                      <a:r>
                        <a:rPr lang="en" b="1"/>
                        <a:t>STRATEGY</a:t>
                      </a:r>
                    </a:p>
                  </a:txBody>
                  <a:tcPr marL="91425" marR="91425" marT="91425" marB="91425" anchor="ctr"/>
                </a:tc>
              </a:tr>
              <a:tr h="770400">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Large corporate resources</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 product specialization</a:t>
                      </a:r>
                    </a:p>
                    <a:p>
                      <a:pPr marL="457200" lvl="0" indent="-292100" rtl="0">
                        <a:spcBef>
                          <a:spcPts val="0"/>
                        </a:spcBef>
                        <a:buClr>
                          <a:srgbClr val="000000"/>
                        </a:buClr>
                        <a:buSzPct val="100000"/>
                        <a:buFont typeface="Arial"/>
                        <a:buChar char="●"/>
                      </a:pPr>
                      <a:r>
                        <a:rPr lang="en" sz="1000"/>
                        <a:t>Low-tech</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Full Market Coverage</a:t>
                      </a:r>
                    </a:p>
                    <a:p>
                      <a:pPr marL="457200" lvl="0" indent="-292100" rtl="0">
                        <a:spcBef>
                          <a:spcPts val="0"/>
                        </a:spcBef>
                        <a:buClr>
                          <a:srgbClr val="000000"/>
                        </a:buClr>
                        <a:buSzPct val="100000"/>
                        <a:buFont typeface="Arial"/>
                        <a:buChar char="●"/>
                      </a:pPr>
                      <a:r>
                        <a:rPr lang="en" sz="1000"/>
                        <a:t>Large distribution network</a:t>
                      </a:r>
                    </a:p>
                    <a:p>
                      <a:pPr marL="457200" lvl="0" indent="-292100" rtl="0">
                        <a:spcBef>
                          <a:spcPts val="0"/>
                        </a:spcBef>
                        <a:buClr>
                          <a:srgbClr val="000000"/>
                        </a:buClr>
                        <a:buSzPct val="100000"/>
                        <a:buFont typeface="Arial"/>
                        <a:buChar char="●"/>
                      </a:pPr>
                      <a:r>
                        <a:rPr lang="en" sz="1000"/>
                        <a:t>Cost leadership</a:t>
                      </a:r>
                    </a:p>
                    <a:p>
                      <a:pPr marL="457200" lvl="0" indent="-292100">
                        <a:spcBef>
                          <a:spcPts val="0"/>
                        </a:spcBef>
                        <a:buClr>
                          <a:srgbClr val="000000"/>
                        </a:buClr>
                        <a:buSzPct val="100000"/>
                        <a:buFont typeface="Arial"/>
                        <a:buChar char="●"/>
                      </a:pPr>
                      <a:r>
                        <a:rPr lang="en" sz="1000"/>
                        <a:t>Brand recognition</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differentiation</a:t>
                      </a:r>
                    </a:p>
                    <a:p>
                      <a:pPr marL="457200" lvl="0" indent="-292100" rtl="0">
                        <a:spcBef>
                          <a:spcPts val="0"/>
                        </a:spcBef>
                        <a:buClr>
                          <a:srgbClr val="000000"/>
                        </a:buClr>
                        <a:buSzPct val="100000"/>
                        <a:buFont typeface="Arial"/>
                        <a:buChar char="●"/>
                      </a:pPr>
                      <a:r>
                        <a:rPr lang="en" sz="1000"/>
                        <a:t>No product specialization</a:t>
                      </a:r>
                    </a:p>
                    <a:p>
                      <a:pPr marL="457200" lvl="0" indent="-292100">
                        <a:spcBef>
                          <a:spcPts val="0"/>
                        </a:spcBef>
                        <a:buClr>
                          <a:srgbClr val="000000"/>
                        </a:buClr>
                        <a:buSzPct val="100000"/>
                        <a:buFont typeface="Arial"/>
                        <a:buChar char="●"/>
                      </a:pPr>
                      <a:r>
                        <a:rPr lang="en" sz="1000"/>
                        <a:t>Low-tech</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Wide market coverage</a:t>
                      </a:r>
                    </a:p>
                    <a:p>
                      <a:pPr marL="457200" lvl="0" indent="-292100">
                        <a:spcBef>
                          <a:spcPts val="0"/>
                        </a:spcBef>
                        <a:buClr>
                          <a:srgbClr val="000000"/>
                        </a:buClr>
                        <a:buSzPct val="100000"/>
                        <a:buFont typeface="Arial"/>
                        <a:buChar char="●"/>
                      </a:pPr>
                      <a:r>
                        <a:rPr lang="en" sz="1000"/>
                        <a:t>Cost leadership</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Parent company support</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brand power</a:t>
                      </a:r>
                    </a:p>
                    <a:p>
                      <a:pPr marL="457200" lvl="0" indent="-292100">
                        <a:spcBef>
                          <a:spcPts val="0"/>
                        </a:spcBef>
                        <a:buClr>
                          <a:srgbClr val="000000"/>
                        </a:buClr>
                        <a:buSzPct val="100000"/>
                        <a:buFont typeface="Arial"/>
                        <a:buChar char="●"/>
                      </a:pPr>
                      <a:r>
                        <a:rPr lang="en" sz="1000"/>
                        <a:t>Weak environmental appeal</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r h="833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Large corporate resources</a:t>
                      </a:r>
                    </a:p>
                    <a:p>
                      <a:pPr marL="457200" lvl="0" indent="-292100">
                        <a:spcBef>
                          <a:spcPts val="0"/>
                        </a:spcBef>
                        <a:buClr>
                          <a:srgbClr val="000000"/>
                        </a:buClr>
                        <a:buSzPct val="100000"/>
                        <a:buFont typeface="Arial"/>
                        <a:buChar char="●"/>
                      </a:pPr>
                      <a:r>
                        <a:rPr lang="en" sz="1000"/>
                        <a:t>Market leader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Not focused on specialization</a:t>
                      </a:r>
                    </a:p>
                    <a:p>
                      <a:pPr marL="457200" lvl="0" indent="-292100">
                        <a:spcBef>
                          <a:spcPts val="0"/>
                        </a:spcBef>
                        <a:buClr>
                          <a:srgbClr val="000000"/>
                        </a:buClr>
                        <a:buSzPct val="100000"/>
                        <a:buFont typeface="Arial"/>
                        <a:buChar char="●"/>
                      </a:pPr>
                      <a:r>
                        <a:rPr lang="en" sz="1000"/>
                        <a:t>Weaker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Broad product range</a:t>
                      </a:r>
                    </a:p>
                    <a:p>
                      <a:pPr marL="457200" lvl="0" indent="-292100" rtl="0">
                        <a:spcBef>
                          <a:spcPts val="0"/>
                        </a:spcBef>
                        <a:buClr>
                          <a:srgbClr val="000000"/>
                        </a:buClr>
                        <a:buSzPct val="100000"/>
                        <a:buFont typeface="Arial"/>
                        <a:buChar char="●"/>
                      </a:pPr>
                      <a:r>
                        <a:rPr lang="en" sz="1000"/>
                        <a:t>Large distribution network</a:t>
                      </a:r>
                    </a:p>
                    <a:p>
                      <a:pPr marL="457200" lvl="0" indent="-292100">
                        <a:spcBef>
                          <a:spcPts val="0"/>
                        </a:spcBef>
                        <a:buClr>
                          <a:srgbClr val="000000"/>
                        </a:buClr>
                        <a:buSzPct val="100000"/>
                        <a:buFont typeface="Arial"/>
                        <a:buChar char="●"/>
                      </a:pPr>
                      <a:r>
                        <a:rPr lang="en" sz="1000"/>
                        <a:t>Brand awareness</a:t>
                      </a:r>
                    </a:p>
                  </a:txBody>
                  <a:tcPr marL="91425" marR="91425" marT="91425" marB="91425"/>
                </a:tc>
              </a:tr>
              <a:tr h="721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Environmental appeal</a:t>
                      </a:r>
                    </a:p>
                  </a:txBody>
                  <a:tcPr marL="91425" marR="91425" marT="91425" marB="91425"/>
                </a:tc>
                <a:tc>
                  <a:txBody>
                    <a:bodyPr/>
                    <a:lstStyle/>
                    <a:p>
                      <a:pPr marL="457200" lvl="0" indent="-292100">
                        <a:spcBef>
                          <a:spcPts val="0"/>
                        </a:spcBef>
                        <a:buClr>
                          <a:srgbClr val="000000"/>
                        </a:buClr>
                        <a:buSzPct val="100000"/>
                        <a:buFont typeface="Arial"/>
                        <a:buChar char="●"/>
                      </a:pPr>
                      <a:r>
                        <a:rPr lang="en" sz="1000"/>
                        <a:t>Low brand power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Product specialization</a:t>
                      </a:r>
                    </a:p>
                    <a:p>
                      <a:pPr marL="457200" lvl="0" indent="-292100">
                        <a:spcBef>
                          <a:spcPts val="0"/>
                        </a:spcBef>
                        <a:buClr>
                          <a:srgbClr val="000000"/>
                        </a:buClr>
                        <a:buSzPct val="100000"/>
                        <a:buFont typeface="Arial"/>
                        <a:buChar char="●"/>
                      </a:pPr>
                      <a:r>
                        <a:rPr lang="en" sz="1000"/>
                        <a:t>High price/quality</a:t>
                      </a:r>
                    </a:p>
                  </a:txBody>
                  <a:tcPr marL="91425" marR="91425" marT="91425" marB="91425"/>
                </a:tc>
              </a:tr>
              <a:tr h="653450">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Multi-product offering</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Caters to mainstream, casual consumers</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Mainstream casual appeal</a:t>
                      </a:r>
                    </a:p>
                    <a:p>
                      <a:pPr marL="457200" lvl="0" indent="-292100">
                        <a:spcBef>
                          <a:spcPts val="0"/>
                        </a:spcBef>
                        <a:buClr>
                          <a:srgbClr val="000000"/>
                        </a:buClr>
                        <a:buSzPct val="100000"/>
                        <a:buFont typeface="Arial"/>
                        <a:buChar char="●"/>
                      </a:pPr>
                      <a:r>
                        <a:rPr lang="en" sz="1000"/>
                        <a:t>Develop a few key apparel lines</a:t>
                      </a:r>
                    </a:p>
                  </a:txBody>
                  <a:tcPr marL="91425" marR="91425" marT="91425" marB="91425"/>
                </a:tc>
              </a:tr>
              <a:tr h="822975">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rtl="0">
                        <a:spcBef>
                          <a:spcPts val="0"/>
                        </a:spcBef>
                        <a:buClr>
                          <a:srgbClr val="000000"/>
                        </a:buClr>
                        <a:buSzPct val="100000"/>
                        <a:buFont typeface="Arial"/>
                        <a:buChar char="●"/>
                      </a:pPr>
                      <a:r>
                        <a:rPr lang="en" sz="1000"/>
                        <a:t>High-quality</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Weak environmental appeal</a:t>
                      </a:r>
                    </a:p>
                    <a:p>
                      <a:pPr marL="457200" lvl="0" indent="-292100" rtl="0">
                        <a:spcBef>
                          <a:spcPts val="0"/>
                        </a:spcBef>
                        <a:buClr>
                          <a:srgbClr val="000000"/>
                        </a:buClr>
                        <a:buSzPct val="100000"/>
                        <a:buFont typeface="Arial"/>
                        <a:buChar char="●"/>
                      </a:pPr>
                      <a:r>
                        <a:rPr lang="en" sz="1000"/>
                        <a:t>Brand awareness</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bl>
          </a:graphicData>
        </a:graphic>
      </p:graphicFrame>
      <p:pic>
        <p:nvPicPr>
          <p:cNvPr id="730" name="Shape 730"/>
          <p:cNvPicPr preferRelativeResize="0"/>
          <p:nvPr/>
        </p:nvPicPr>
        <p:blipFill rotWithShape="1">
          <a:blip r:embed="rId3">
            <a:alphaModFix/>
          </a:blip>
          <a:srcRect t="19181" b="23593"/>
          <a:stretch/>
        </p:blipFill>
        <p:spPr>
          <a:xfrm>
            <a:off x="764675" y="1669100"/>
            <a:ext cx="1018150" cy="582599"/>
          </a:xfrm>
          <a:prstGeom prst="rect">
            <a:avLst/>
          </a:prstGeom>
          <a:noFill/>
          <a:ln>
            <a:noFill/>
          </a:ln>
        </p:spPr>
      </p:pic>
      <p:pic>
        <p:nvPicPr>
          <p:cNvPr id="731" name="Shape 731"/>
          <p:cNvPicPr preferRelativeResize="0"/>
          <p:nvPr/>
        </p:nvPicPr>
        <p:blipFill>
          <a:blip r:embed="rId4">
            <a:alphaModFix/>
          </a:blip>
          <a:stretch>
            <a:fillRect/>
          </a:stretch>
        </p:blipFill>
        <p:spPr>
          <a:xfrm>
            <a:off x="421502" y="2374416"/>
            <a:ext cx="1556199" cy="432283"/>
          </a:xfrm>
          <a:prstGeom prst="rect">
            <a:avLst/>
          </a:prstGeom>
          <a:noFill/>
          <a:ln>
            <a:noFill/>
          </a:ln>
        </p:spPr>
      </p:pic>
      <p:pic>
        <p:nvPicPr>
          <p:cNvPr id="732" name="Shape 732"/>
          <p:cNvPicPr preferRelativeResize="0"/>
          <p:nvPr/>
        </p:nvPicPr>
        <p:blipFill>
          <a:blip r:embed="rId5">
            <a:alphaModFix/>
          </a:blip>
          <a:stretch>
            <a:fillRect/>
          </a:stretch>
        </p:blipFill>
        <p:spPr>
          <a:xfrm>
            <a:off x="670026" y="2929424"/>
            <a:ext cx="1059151" cy="554075"/>
          </a:xfrm>
          <a:prstGeom prst="rect">
            <a:avLst/>
          </a:prstGeom>
          <a:noFill/>
          <a:ln>
            <a:noFill/>
          </a:ln>
        </p:spPr>
      </p:pic>
      <p:pic>
        <p:nvPicPr>
          <p:cNvPr id="733" name="Shape 733"/>
          <p:cNvPicPr preferRelativeResize="0"/>
          <p:nvPr/>
        </p:nvPicPr>
        <p:blipFill rotWithShape="1">
          <a:blip r:embed="rId6">
            <a:alphaModFix/>
          </a:blip>
          <a:srcRect l="7944" t="28643" b="29116"/>
          <a:stretch/>
        </p:blipFill>
        <p:spPr>
          <a:xfrm>
            <a:off x="670026" y="3734075"/>
            <a:ext cx="1207448" cy="554075"/>
          </a:xfrm>
          <a:prstGeom prst="rect">
            <a:avLst/>
          </a:prstGeom>
          <a:noFill/>
          <a:ln>
            <a:noFill/>
          </a:ln>
        </p:spPr>
      </p:pic>
      <p:pic>
        <p:nvPicPr>
          <p:cNvPr id="734" name="Shape 734"/>
          <p:cNvPicPr preferRelativeResize="0"/>
          <p:nvPr/>
        </p:nvPicPr>
        <p:blipFill>
          <a:blip r:embed="rId7">
            <a:alphaModFix/>
          </a:blip>
          <a:stretch>
            <a:fillRect/>
          </a:stretch>
        </p:blipFill>
        <p:spPr>
          <a:xfrm>
            <a:off x="720237" y="4460887"/>
            <a:ext cx="958715" cy="582599"/>
          </a:xfrm>
          <a:prstGeom prst="rect">
            <a:avLst/>
          </a:prstGeom>
          <a:noFill/>
          <a:ln>
            <a:noFill/>
          </a:ln>
        </p:spPr>
      </p:pic>
      <p:pic>
        <p:nvPicPr>
          <p:cNvPr id="735" name="Shape 735"/>
          <p:cNvPicPr preferRelativeResize="0"/>
          <p:nvPr/>
        </p:nvPicPr>
        <p:blipFill>
          <a:blip r:embed="rId8">
            <a:alphaModFix/>
          </a:blip>
          <a:stretch>
            <a:fillRect/>
          </a:stretch>
        </p:blipFill>
        <p:spPr>
          <a:xfrm>
            <a:off x="536787" y="5301171"/>
            <a:ext cx="1325624" cy="243003"/>
          </a:xfrm>
          <a:prstGeom prst="rect">
            <a:avLst/>
          </a:prstGeom>
          <a:noFill/>
          <a:ln>
            <a:noFill/>
          </a:ln>
        </p:spPr>
      </p:pic>
      <p:pic>
        <p:nvPicPr>
          <p:cNvPr id="736" name="Shape 736"/>
          <p:cNvPicPr preferRelativeResize="0"/>
          <p:nvPr/>
        </p:nvPicPr>
        <p:blipFill rotWithShape="1">
          <a:blip r:embed="rId9">
            <a:alphaModFix/>
          </a:blip>
          <a:srcRect l="12078" t="32642" r="10641" b="32426"/>
          <a:stretch/>
        </p:blipFill>
        <p:spPr>
          <a:xfrm>
            <a:off x="427951" y="6020873"/>
            <a:ext cx="1691599" cy="339801"/>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0" y="158523"/>
            <a:ext cx="9144000" cy="842999"/>
          </a:xfrm>
          <a:prstGeom prst="rect">
            <a:avLst/>
          </a:prstGeom>
        </p:spPr>
        <p:txBody>
          <a:bodyPr lIns="91425" tIns="91425" rIns="91425" bIns="91425" anchor="ctr" anchorCtr="0">
            <a:noAutofit/>
          </a:bodyPr>
          <a:lstStyle/>
          <a:p>
            <a:pPr>
              <a:spcBef>
                <a:spcPts val="0"/>
              </a:spcBef>
              <a:buNone/>
            </a:pPr>
            <a:r>
              <a:rPr lang="en"/>
              <a:t>Increase in Capital  (All in M$)</a:t>
            </a:r>
          </a:p>
        </p:txBody>
      </p:sp>
      <p:graphicFrame>
        <p:nvGraphicFramePr>
          <p:cNvPr id="754" name="Shape 754"/>
          <p:cNvGraphicFramePr/>
          <p:nvPr/>
        </p:nvGraphicFramePr>
        <p:xfrm>
          <a:off x="556350" y="2338100"/>
          <a:ext cx="7921275" cy="2125890"/>
        </p:xfrm>
        <a:graphic>
          <a:graphicData uri="http://schemas.openxmlformats.org/drawingml/2006/table">
            <a:tbl>
              <a:tblPr>
                <a:noFill/>
                <a:tableStyleId>{6B9BD6BF-B782-435D-84D0-BC46D316DDF3}</a:tableStyleId>
              </a:tblPr>
              <a:tblGrid>
                <a:gridCol w="6426775"/>
                <a:gridCol w="1494500"/>
              </a:tblGrid>
              <a:tr h="381000">
                <a:tc>
                  <a:txBody>
                    <a:bodyPr/>
                    <a:lstStyle/>
                    <a:p>
                      <a:pPr lvl="0" rtl="0">
                        <a:spcBef>
                          <a:spcPts val="0"/>
                        </a:spcBef>
                        <a:buNone/>
                      </a:pPr>
                      <a:r>
                        <a:rPr lang="en" sz="3000">
                          <a:solidFill>
                            <a:srgbClr val="FFFFFF"/>
                          </a:solidFill>
                        </a:rPr>
                        <a:t>Long term debt @ 2.5% D/E </a:t>
                      </a:r>
                    </a:p>
                  </a:txBody>
                  <a:tcPr marL="91425" marR="91425" marT="91425" marB="91425"/>
                </a:tc>
                <a:tc>
                  <a:txBody>
                    <a:bodyPr/>
                    <a:lstStyle/>
                    <a:p>
                      <a:pPr lvl="0" algn="r" rtl="0">
                        <a:lnSpc>
                          <a:spcPct val="115000"/>
                        </a:lnSpc>
                        <a:spcBef>
                          <a:spcPts val="0"/>
                        </a:spcBef>
                        <a:buNone/>
                      </a:pPr>
                      <a:r>
                        <a:rPr lang="en" sz="3000">
                          <a:solidFill>
                            <a:srgbClr val="FFFFFF"/>
                          </a:solidFill>
                        </a:rPr>
                        <a:t>4.6</a:t>
                      </a:r>
                    </a:p>
                  </a:txBody>
                  <a:tcPr marL="91425" marR="91425" marT="91425" marB="91425"/>
                </a:tc>
              </a:tr>
              <a:tr h="381000">
                <a:tc>
                  <a:txBody>
                    <a:bodyPr/>
                    <a:lstStyle/>
                    <a:p>
                      <a:pPr lvl="0" rtl="0">
                        <a:spcBef>
                          <a:spcPts val="0"/>
                        </a:spcBef>
                        <a:buNone/>
                      </a:pPr>
                      <a:r>
                        <a:rPr lang="en" sz="3000">
                          <a:solidFill>
                            <a:srgbClr val="FFFFFF"/>
                          </a:solidFill>
                        </a:rPr>
                        <a:t>LTD w/ 11.1% D/E Ratio</a:t>
                      </a:r>
                    </a:p>
                  </a:txBody>
                  <a:tcPr marL="91425" marR="91425" marT="91425" marB="91425"/>
                </a:tc>
                <a:tc>
                  <a:txBody>
                    <a:bodyPr/>
                    <a:lstStyle/>
                    <a:p>
                      <a:pPr lvl="0" algn="r" rtl="0">
                        <a:lnSpc>
                          <a:spcPct val="115000"/>
                        </a:lnSpc>
                        <a:spcBef>
                          <a:spcPts val="0"/>
                        </a:spcBef>
                        <a:buNone/>
                      </a:pPr>
                      <a:r>
                        <a:rPr lang="en" sz="3000">
                          <a:solidFill>
                            <a:srgbClr val="FFFFFF"/>
                          </a:solidFill>
                        </a:rPr>
                        <a:t>20.5</a:t>
                      </a:r>
                    </a:p>
                  </a:txBody>
                  <a:tcPr marL="91425" marR="91425" marT="91425" marB="91425"/>
                </a:tc>
              </a:tr>
              <a:tr h="381000">
                <a:tc>
                  <a:txBody>
                    <a:bodyPr/>
                    <a:lstStyle/>
                    <a:p>
                      <a:pPr lvl="0" rtl="0">
                        <a:spcBef>
                          <a:spcPts val="0"/>
                        </a:spcBef>
                        <a:buNone/>
                      </a:pPr>
                      <a:r>
                        <a:rPr lang="en" sz="3000" b="1">
                          <a:solidFill>
                            <a:srgbClr val="FFFFFF"/>
                          </a:solidFill>
                        </a:rPr>
                        <a:t>Additional Capital</a:t>
                      </a:r>
                    </a:p>
                  </a:txBody>
                  <a:tcPr marL="91425" marR="91425" marT="91425" marB="91425"/>
                </a:tc>
                <a:tc>
                  <a:txBody>
                    <a:bodyPr/>
                    <a:lstStyle/>
                    <a:p>
                      <a:pPr lvl="0" algn="r" rtl="0">
                        <a:lnSpc>
                          <a:spcPct val="115000"/>
                        </a:lnSpc>
                        <a:spcBef>
                          <a:spcPts val="0"/>
                        </a:spcBef>
                        <a:buNone/>
                      </a:pPr>
                      <a:r>
                        <a:rPr lang="en" sz="3000" b="1">
                          <a:solidFill>
                            <a:srgbClr val="FFFFFF"/>
                          </a:solidFill>
                        </a:rPr>
                        <a:t>15.9</a:t>
                      </a:r>
                    </a:p>
                  </a:txBody>
                  <a:tcPr marL="91425" marR="91425" marT="91425" marB="91425"/>
                </a:tc>
              </a:tr>
            </a:tbl>
          </a:graphicData>
        </a:graphic>
      </p:graphicFrame>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rgbClr val="55D7FF"/>
                </a:solidFill>
              </a:rPr>
              <a:t>COSTS - Details</a:t>
            </a:r>
            <a:endParaRPr lang="en" dirty="0">
              <a:solidFill>
                <a:srgbClr val="55D7FF"/>
              </a:solidFill>
            </a:endParaRPr>
          </a:p>
        </p:txBody>
      </p:sp>
      <p:sp>
        <p:nvSpPr>
          <p:cNvPr id="2" name="Text Placeholder 1"/>
          <p:cNvSpPr>
            <a:spLocks noGrp="1"/>
          </p:cNvSpPr>
          <p:nvPr>
            <p:ph type="body" idx="1"/>
          </p:nvPr>
        </p:nvSpPr>
        <p:spPr/>
        <p:txBody>
          <a:bodyPr/>
          <a:lstStyle/>
          <a:p>
            <a:endParaRPr lang="en-US"/>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85800"/>
            <a:ext cx="6934200" cy="5973032"/>
          </a:xfrm>
          <a:prstGeom prst="rect">
            <a:avLst/>
          </a:prstGeom>
          <a:noFill/>
          <a:ln>
            <a:noFill/>
          </a:ln>
        </p:spPr>
      </p:pic>
    </p:spTree>
    <p:extLst>
      <p:ext uri="{BB962C8B-B14F-4D97-AF65-F5344CB8AC3E}">
        <p14:creationId xmlns:p14="http://schemas.microsoft.com/office/powerpoint/2010/main" val="400285058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rgbClr val="55D7FF"/>
                </a:solidFill>
              </a:rPr>
              <a:t>Revenues - Details</a:t>
            </a:r>
            <a:endParaRPr lang="en" dirty="0">
              <a:solidFill>
                <a:srgbClr val="55D7FF"/>
              </a:solidFill>
            </a:endParaRPr>
          </a:p>
        </p:txBody>
      </p:sp>
      <p:sp>
        <p:nvSpPr>
          <p:cNvPr id="2" name="Text Placeholder 1"/>
          <p:cNvSpPr>
            <a:spLocks noGrp="1"/>
          </p:cNvSpPr>
          <p:nvPr>
            <p:ph type="body" idx="1"/>
          </p:nvPr>
        </p:nvSpPr>
        <p:spPr/>
        <p:txBody>
          <a:bodyPr/>
          <a:lstStyle/>
          <a:p>
            <a:endParaRPr lang="en-US"/>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20321" y="1752600"/>
            <a:ext cx="8303356" cy="1371600"/>
          </a:xfrm>
          <a:prstGeom prst="rect">
            <a:avLst/>
          </a:prstGeom>
          <a:noFill/>
          <a:ln>
            <a:noFill/>
          </a:ln>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60" y="3468660"/>
            <a:ext cx="8461279" cy="194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41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628650" y="365129"/>
            <a:ext cx="7886700" cy="1325700"/>
          </a:xfrm>
          <a:prstGeom prst="rect">
            <a:avLst/>
          </a:prstGeom>
          <a:solidFill>
            <a:schemeClr val="dk1"/>
          </a:solidFill>
          <a:ln>
            <a:noFill/>
          </a:ln>
        </p:spPr>
        <p:txBody>
          <a:bodyPr lIns="91425" tIns="45700" rIns="91425" bIns="45700" anchor="ctr" anchorCtr="0">
            <a:noAutofit/>
          </a:bodyPr>
          <a:lstStyle/>
          <a:p>
            <a:pPr lvl="0" rtl="0">
              <a:spcBef>
                <a:spcPts val="0"/>
              </a:spcBef>
              <a:buNone/>
            </a:pPr>
            <a:r>
              <a:rPr lang="en" sz="2100" b="1">
                <a:solidFill>
                  <a:srgbClr val="FFFFFF"/>
                </a:solidFill>
              </a:rPr>
              <a:t>Cost/ Expenses</a:t>
            </a:r>
          </a:p>
          <a:p>
            <a:pPr marL="0" marR="0" lvl="0" indent="0" algn="l" rtl="0">
              <a:lnSpc>
                <a:spcPct val="90000"/>
              </a:lnSpc>
              <a:spcBef>
                <a:spcPts val="0"/>
              </a:spcBef>
              <a:buClr>
                <a:schemeClr val="lt1"/>
              </a:buClr>
              <a:buFont typeface="Impact"/>
              <a:buNone/>
            </a:pPr>
            <a:endParaRPr sz="2100" b="1">
              <a:solidFill>
                <a:srgbClr val="FFFFFF"/>
              </a:solidFill>
            </a:endParaRPr>
          </a:p>
        </p:txBody>
      </p:sp>
      <p:sp>
        <p:nvSpPr>
          <p:cNvPr id="742" name="Shape 742"/>
          <p:cNvSpPr txBox="1">
            <a:spLocks noGrp="1"/>
          </p:cNvSpPr>
          <p:nvPr>
            <p:ph type="body" idx="1"/>
          </p:nvPr>
        </p:nvSpPr>
        <p:spPr>
          <a:xfrm>
            <a:off x="628650" y="1825625"/>
            <a:ext cx="3886200" cy="4351199"/>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$3.8 million for eco-friendly commitment in 2009</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$100k annually on field testing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$350k to repair 12k garments/yr = $29 per garment</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Less than 1% revenues on marketing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 revenues on environmental causes</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$200k in kind donations to eco-causes</a:t>
            </a:r>
          </a:p>
          <a:p>
            <a:pPr marL="171450" marR="0" lvl="0" indent="-38100" algn="l" rtl="0">
              <a:lnSpc>
                <a:spcPct val="90000"/>
              </a:lnSpc>
              <a:spcBef>
                <a:spcPts val="750"/>
              </a:spcBef>
              <a:buClr>
                <a:schemeClr val="dk1"/>
              </a:buClr>
              <a:buFont typeface="Arial"/>
              <a:buNone/>
            </a:pPr>
            <a:endParaRPr sz="2100" b="0" i="0" u="none" strike="noStrike" cap="none" baseline="0">
              <a:solidFill>
                <a:schemeClr val="dk1"/>
              </a:solidFill>
              <a:latin typeface="Arial"/>
              <a:ea typeface="Arial"/>
              <a:cs typeface="Arial"/>
              <a:sym typeface="Arial"/>
            </a:endParaRPr>
          </a:p>
        </p:txBody>
      </p:sp>
    </p:spTree>
  </p:cSld>
  <p:clrMapOvr>
    <a:masterClrMapping/>
  </p:clrMapOvr>
  <p:transition xmlns:p14="http://schemas.microsoft.com/office/powerpoint/2010/mai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INTRODUCTION OF RECYCLING PROGRAM DID HAVE A POSITIVE IMPACT ON SALES</a:t>
            </a:r>
          </a:p>
        </p:txBody>
      </p:sp>
      <p:sp>
        <p:nvSpPr>
          <p:cNvPr id="760" name="Shape 760"/>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PROGRAM ENHANCEMENT HAS THE POTENTIAL TO FUEL TOP LINE GROWTH</a:t>
            </a:r>
          </a:p>
        </p:txBody>
      </p:sp>
      <p:pic>
        <p:nvPicPr>
          <p:cNvPr id="761" name="Shape 761"/>
          <p:cNvPicPr preferRelativeResize="0"/>
          <p:nvPr/>
        </p:nvPicPr>
        <p:blipFill>
          <a:blip r:embed="rId3">
            <a:alphaModFix/>
          </a:blip>
          <a:stretch>
            <a:fillRect/>
          </a:stretch>
        </p:blipFill>
        <p:spPr>
          <a:xfrm>
            <a:off x="342175" y="1273825"/>
            <a:ext cx="7458204" cy="4481125"/>
          </a:xfrm>
          <a:prstGeom prst="rect">
            <a:avLst/>
          </a:prstGeom>
          <a:noFill/>
          <a:ln>
            <a:noFill/>
          </a:ln>
        </p:spPr>
      </p:pic>
      <p:sp>
        <p:nvSpPr>
          <p:cNvPr id="762" name="Shape 762"/>
          <p:cNvSpPr/>
          <p:nvPr/>
        </p:nvSpPr>
        <p:spPr>
          <a:xfrm>
            <a:off x="3739153" y="1421189"/>
            <a:ext cx="4641299" cy="42291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PATAGONIA HAS BEEN </a:t>
            </a:r>
            <a:r>
              <a:rPr lang="en">
                <a:solidFill>
                  <a:schemeClr val="lt1"/>
                </a:solidFill>
              </a:rPr>
              <a:t>OUT</a:t>
            </a:r>
            <a:r>
              <a:rPr lang="en" sz="2600" b="0" i="0" u="none" strike="noStrike" cap="none" baseline="0">
                <a:solidFill>
                  <a:schemeClr val="lt1"/>
                </a:solidFill>
                <a:latin typeface="Impact"/>
                <a:ea typeface="Impact"/>
                <a:cs typeface="Impact"/>
                <a:sym typeface="Impact"/>
              </a:rPr>
              <a:t>PERFORMING </a:t>
            </a:r>
            <a:r>
              <a:rPr lang="en">
                <a:solidFill>
                  <a:schemeClr val="lt1"/>
                </a:solidFill>
              </a:rPr>
              <a:t>ITS</a:t>
            </a:r>
            <a:r>
              <a:rPr lang="en" sz="2600" b="0" i="0" u="none" strike="noStrike" cap="none" baseline="0">
                <a:solidFill>
                  <a:schemeClr val="lt1"/>
                </a:solidFill>
                <a:latin typeface="Impact"/>
                <a:ea typeface="Impact"/>
                <a:cs typeface="Impact"/>
                <a:sym typeface="Impact"/>
              </a:rPr>
              <a:t> INDUSTRY</a:t>
            </a:r>
          </a:p>
        </p:txBody>
      </p:sp>
      <p:sp>
        <p:nvSpPr>
          <p:cNvPr id="768" name="Shape 76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ABLE TO PROTECT PROFITS EVEN DURING RECESSIONARY TIMES</a:t>
            </a:r>
          </a:p>
        </p:txBody>
      </p:sp>
      <p:sp>
        <p:nvSpPr>
          <p:cNvPr id="769" name="Shape 769"/>
          <p:cNvSpPr txBox="1"/>
          <p:nvPr/>
        </p:nvSpPr>
        <p:spPr>
          <a:xfrm>
            <a:off x="1000675" y="1846050"/>
            <a:ext cx="7784399" cy="908100"/>
          </a:xfrm>
          <a:prstGeom prst="rect">
            <a:avLst/>
          </a:prstGeom>
          <a:noFill/>
          <a:ln>
            <a:noFill/>
          </a:ln>
        </p:spPr>
        <p:txBody>
          <a:bodyPr lIns="91425" tIns="91425" rIns="91425" bIns="91425" anchor="t" anchorCtr="0">
            <a:noAutofit/>
          </a:bodyPr>
          <a:lstStyle/>
          <a:p>
            <a:pPr>
              <a:spcBef>
                <a:spcPts val="0"/>
              </a:spcBef>
              <a:buNone/>
            </a:pPr>
            <a:endParaRPr/>
          </a:p>
        </p:txBody>
      </p:sp>
      <p:pic>
        <p:nvPicPr>
          <p:cNvPr id="770" name="Shape 770"/>
          <p:cNvPicPr preferRelativeResize="0"/>
          <p:nvPr/>
        </p:nvPicPr>
        <p:blipFill>
          <a:blip r:embed="rId3">
            <a:alphaModFix/>
          </a:blip>
          <a:stretch>
            <a:fillRect/>
          </a:stretch>
        </p:blipFill>
        <p:spPr>
          <a:xfrm>
            <a:off x="583700" y="1001525"/>
            <a:ext cx="7784400" cy="467711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VAST MAJORITY OF REVENUES COMES FROM 3 MAJOR PRODUCT LINES</a:t>
            </a:r>
          </a:p>
        </p:txBody>
      </p:sp>
      <p:sp>
        <p:nvSpPr>
          <p:cNvPr id="776" name="Shape 776"/>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POTENTIAL TO RATIONALIZE PRODUCTS IN ORDER TO ENHANCE INVENTORY MANAGEMENT</a:t>
            </a:r>
          </a:p>
        </p:txBody>
      </p:sp>
      <p:pic>
        <p:nvPicPr>
          <p:cNvPr id="777" name="Shape 777"/>
          <p:cNvPicPr preferRelativeResize="0"/>
          <p:nvPr/>
        </p:nvPicPr>
        <p:blipFill>
          <a:blip r:embed="rId3">
            <a:alphaModFix/>
          </a:blip>
          <a:stretch>
            <a:fillRect/>
          </a:stretch>
        </p:blipFill>
        <p:spPr>
          <a:xfrm>
            <a:off x="380708" y="1001525"/>
            <a:ext cx="7782475" cy="4675975"/>
          </a:xfrm>
          <a:prstGeom prst="rect">
            <a:avLst/>
          </a:prstGeom>
          <a:noFill/>
          <a:ln>
            <a:noFill/>
          </a:ln>
        </p:spPr>
      </p:pic>
    </p:spTree>
  </p:cSld>
  <p:clrMapOvr>
    <a:masterClrMapping/>
  </p:clrMapOvr>
  <p:transition xmlns:p14="http://schemas.microsoft.com/office/powerpoint/2010/mai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a:solidFill>
                  <a:schemeClr val="lt1"/>
                </a:solidFill>
              </a:rPr>
              <a:t>Heaviest returns from direct sales channel	</a:t>
            </a:r>
          </a:p>
        </p:txBody>
      </p:sp>
      <p:pic>
        <p:nvPicPr>
          <p:cNvPr id="783" name="Shape 783"/>
          <p:cNvPicPr preferRelativeResize="0"/>
          <p:nvPr/>
        </p:nvPicPr>
        <p:blipFill>
          <a:blip r:embed="rId3">
            <a:alphaModFix/>
          </a:blip>
          <a:stretch>
            <a:fillRect/>
          </a:stretch>
        </p:blipFill>
        <p:spPr>
          <a:xfrm>
            <a:off x="404175" y="1001525"/>
            <a:ext cx="7918200" cy="4757499"/>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64343" y="3018234"/>
            <a:ext cx="8215500" cy="1562700"/>
          </a:xfrm>
          <a:prstGeom prst="rect">
            <a:avLst/>
          </a:prstGeom>
        </p:spPr>
        <p:txBody>
          <a:bodyPr lIns="64275" tIns="64275" rIns="64275" bIns="64275" anchor="t" anchorCtr="0">
            <a:noAutofit/>
          </a:bodyPr>
          <a:lstStyle/>
          <a:p>
            <a:pPr lvl="0" rtl="0">
              <a:spcBef>
                <a:spcPts val="0"/>
              </a:spcBef>
              <a:buNone/>
            </a:pPr>
            <a:endParaRPr/>
          </a:p>
        </p:txBody>
      </p:sp>
      <p:sp>
        <p:nvSpPr>
          <p:cNvPr id="271" name="Shape 271"/>
          <p:cNvSpPr txBox="1">
            <a:spLocks noGrp="1"/>
          </p:cNvSpPr>
          <p:nvPr>
            <p:ph type="body" idx="1"/>
          </p:nvPr>
        </p:nvSpPr>
        <p:spPr>
          <a:xfrm>
            <a:off x="464343" y="2402085"/>
            <a:ext cx="8215500" cy="624899"/>
          </a:xfrm>
          <a:prstGeom prst="rect">
            <a:avLst/>
          </a:prstGeom>
        </p:spPr>
        <p:txBody>
          <a:bodyPr lIns="64275" tIns="64275" rIns="64275" bIns="64275" anchor="b" anchorCtr="0">
            <a:noAutofit/>
          </a:bodyPr>
          <a:lstStyle/>
          <a:p>
            <a:pPr lvl="0" rtl="0">
              <a:spcBef>
                <a:spcPts val="0"/>
              </a:spcBef>
              <a:buNone/>
            </a:pPr>
            <a:endParaRPr/>
          </a:p>
        </p:txBody>
      </p:sp>
      <p:pic>
        <p:nvPicPr>
          <p:cNvPr id="272" name="Shape 272"/>
          <p:cNvPicPr preferRelativeResize="0"/>
          <p:nvPr/>
        </p:nvPicPr>
        <p:blipFill>
          <a:blip r:embed="rId3">
            <a:alphaModFix/>
          </a:blip>
          <a:stretch>
            <a:fillRect/>
          </a:stretch>
        </p:blipFill>
        <p:spPr>
          <a:xfrm>
            <a:off x="267750" y="2588293"/>
            <a:ext cx="8608500" cy="3944281"/>
          </a:xfrm>
          <a:prstGeom prst="rect">
            <a:avLst/>
          </a:prstGeom>
          <a:noFill/>
          <a:ln>
            <a:noFill/>
          </a:ln>
        </p:spPr>
      </p:pic>
      <p:sp>
        <p:nvSpPr>
          <p:cNvPr id="273" name="Shape 273"/>
          <p:cNvSpPr txBox="1">
            <a:spLocks noGrp="1"/>
          </p:cNvSpPr>
          <p:nvPr>
            <p:ph type="title" idx="2"/>
          </p:nvPr>
        </p:nvSpPr>
        <p:spPr>
          <a:xfrm>
            <a:off x="464308" y="355324"/>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GENERAL ECONOMY</a:t>
            </a:r>
          </a:p>
        </p:txBody>
      </p:sp>
      <p:sp>
        <p:nvSpPr>
          <p:cNvPr id="274" name="Shape 274"/>
          <p:cNvSpPr txBox="1"/>
          <p:nvPr/>
        </p:nvSpPr>
        <p:spPr>
          <a:xfrm>
            <a:off x="267750" y="1268630"/>
            <a:ext cx="8608499" cy="1235700"/>
          </a:xfrm>
          <a:prstGeom prst="rect">
            <a:avLst/>
          </a:prstGeom>
          <a:noFill/>
          <a:ln>
            <a:noFill/>
          </a:ln>
        </p:spPr>
        <p:txBody>
          <a:bodyPr lIns="64275" tIns="64275" rIns="64275" bIns="64275" anchor="t" anchorCtr="0">
            <a:noAutofit/>
          </a:bodyPr>
          <a:lstStyle/>
          <a:p>
            <a:pPr lvl="0" rtl="0">
              <a:lnSpc>
                <a:spcPct val="150000"/>
              </a:lnSpc>
              <a:spcBef>
                <a:spcPts val="500"/>
              </a:spcBef>
              <a:buClr>
                <a:schemeClr val="dk1"/>
              </a:buClr>
              <a:buSzPct val="40000"/>
              <a:buFont typeface="Arial"/>
              <a:buNone/>
            </a:pPr>
            <a:r>
              <a:rPr lang="en" sz="2000" b="1">
                <a:solidFill>
                  <a:srgbClr val="F3F3F3"/>
                </a:solidFill>
              </a:rPr>
              <a:t>Focus on US Economy</a:t>
            </a:r>
          </a:p>
          <a:p>
            <a:pPr lvl="0" rtl="0">
              <a:lnSpc>
                <a:spcPct val="150000"/>
              </a:lnSpc>
              <a:spcBef>
                <a:spcPts val="500"/>
              </a:spcBef>
              <a:buClr>
                <a:schemeClr val="dk1"/>
              </a:buClr>
              <a:buSzPct val="44444"/>
              <a:buFont typeface="Arial"/>
              <a:buNone/>
            </a:pPr>
            <a:r>
              <a:rPr lang="en" sz="1800">
                <a:solidFill>
                  <a:srgbClr val="F3F3F3"/>
                </a:solidFill>
              </a:rPr>
              <a:t>Spring 2010- Indication of Slow recovery in GDP after 2009 recessionary trough</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lvl="0" rtl="0">
              <a:lnSpc>
                <a:spcPct val="115000"/>
              </a:lnSpc>
              <a:spcBef>
                <a:spcPts val="0"/>
              </a:spcBef>
              <a:buClr>
                <a:schemeClr val="dk1"/>
              </a:buClr>
              <a:buSzPct val="42307"/>
              <a:buFont typeface="Arial"/>
              <a:buNone/>
            </a:pPr>
            <a:r>
              <a:rPr lang="en">
                <a:solidFill>
                  <a:srgbClr val="FFFFFF"/>
                </a:solidFill>
              </a:rPr>
              <a:t>Patagonia has some of the lowest sales per employees in its industry</a:t>
            </a:r>
            <a:r>
              <a:rPr lang="en">
                <a:solidFill>
                  <a:schemeClr val="lt1"/>
                </a:solidFill>
              </a:rPr>
              <a:t>	</a:t>
            </a:r>
          </a:p>
        </p:txBody>
      </p:sp>
      <p:pic>
        <p:nvPicPr>
          <p:cNvPr id="789" name="Shape 789"/>
          <p:cNvPicPr preferRelativeResize="0"/>
          <p:nvPr/>
        </p:nvPicPr>
        <p:blipFill>
          <a:blip r:embed="rId3">
            <a:alphaModFix/>
          </a:blip>
          <a:stretch>
            <a:fillRect/>
          </a:stretch>
        </p:blipFill>
        <p:spPr>
          <a:xfrm>
            <a:off x="365324" y="1406925"/>
            <a:ext cx="8268473" cy="3430124"/>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Shape 794"/>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lvl="0" rtl="0">
              <a:spcBef>
                <a:spcPts val="0"/>
              </a:spcBef>
              <a:buNone/>
            </a:pPr>
            <a:r>
              <a:rPr lang="en"/>
              <a:t>Recommendation</a:t>
            </a:r>
          </a:p>
        </p:txBody>
      </p:sp>
      <p:graphicFrame>
        <p:nvGraphicFramePr>
          <p:cNvPr id="795" name="Shape 795"/>
          <p:cNvGraphicFramePr/>
          <p:nvPr/>
        </p:nvGraphicFramePr>
        <p:xfrm>
          <a:off x="362100" y="1557775"/>
          <a:ext cx="8264725" cy="3962249"/>
        </p:xfrm>
        <a:graphic>
          <a:graphicData uri="http://schemas.openxmlformats.org/drawingml/2006/table">
            <a:tbl>
              <a:tblPr>
                <a:noFill/>
                <a:tableStyleId>{37AA8AE0-3DC3-4E0D-9AC1-E0A1B8D88EFB}</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Benefits</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enhance brand image</a:t>
                      </a:r>
                    </a:p>
                    <a:p>
                      <a:pPr marL="457200" lvl="0" indent="-317500" rtl="0">
                        <a:spcBef>
                          <a:spcPts val="0"/>
                        </a:spcBef>
                        <a:buClr>
                          <a:srgbClr val="000000"/>
                        </a:buClr>
                        <a:buSzPct val="100000"/>
                        <a:buFont typeface="Arial"/>
                        <a:buChar char="●"/>
                      </a:pPr>
                      <a:r>
                        <a:rPr lang="en"/>
                        <a:t>blue ocean marketing</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high-quality image</a:t>
                      </a:r>
                    </a:p>
                    <a:p>
                      <a:pPr marL="457200" lvl="0" indent="-317500" rtl="0">
                        <a:spcBef>
                          <a:spcPts val="0"/>
                        </a:spcBef>
                        <a:buClr>
                          <a:srgbClr val="000000"/>
                        </a:buClr>
                        <a:buSzPct val="100000"/>
                        <a:buFont typeface="Arial"/>
                        <a:buChar char="●"/>
                      </a:pPr>
                      <a:r>
                        <a:rPr lang="en"/>
                        <a:t>reduced costs in returns (currently replace rather than repair)</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targeting a different market segment</a:t>
                      </a:r>
                    </a:p>
                    <a:p>
                      <a:pPr marL="457200" lvl="0" indent="-317500" rtl="0">
                        <a:spcBef>
                          <a:spcPts val="0"/>
                        </a:spcBef>
                        <a:buClr>
                          <a:srgbClr val="000000"/>
                        </a:buClr>
                        <a:buSzPct val="100000"/>
                        <a:buFont typeface="Arial"/>
                        <a:buChar char="●"/>
                      </a:pPr>
                      <a:r>
                        <a:rPr lang="en"/>
                        <a:t>increased brand awareness</a:t>
                      </a:r>
                    </a:p>
                    <a:p>
                      <a:pPr marL="457200" lvl="0" indent="-317500" rtl="0">
                        <a:spcBef>
                          <a:spcPts val="0"/>
                        </a:spcBef>
                        <a:buClr>
                          <a:srgbClr val="000000"/>
                        </a:buClr>
                        <a:buSzPct val="100000"/>
                        <a:buFont typeface="Arial"/>
                        <a:buChar char="●"/>
                      </a:pPr>
                      <a:r>
                        <a:rPr lang="en"/>
                        <a:t>creating a brand community</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reduce landfill waste</a:t>
                      </a:r>
                    </a:p>
                  </a:txBody>
                  <a:tcPr marL="91425" marR="91425" marT="91425" marB="91425"/>
                </a:tc>
              </a:tr>
            </a:tbl>
          </a:graphicData>
        </a:graphic>
      </p:graphicFrame>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432475" y="176150"/>
            <a:ext cx="5562600" cy="777899"/>
          </a:xfrm>
          <a:prstGeom prst="rect">
            <a:avLst/>
          </a:prstGeom>
        </p:spPr>
        <p:txBody>
          <a:bodyPr lIns="91425" tIns="91425" rIns="91425" bIns="91425" anchor="ctr" anchorCtr="0">
            <a:noAutofit/>
          </a:bodyPr>
          <a:lstStyle/>
          <a:p>
            <a:pPr lvl="0" rtl="0">
              <a:spcBef>
                <a:spcPts val="0"/>
              </a:spcBef>
              <a:buNone/>
            </a:pPr>
            <a:r>
              <a:rPr lang="en"/>
              <a:t>Cost Mitigation Strategies</a:t>
            </a:r>
          </a:p>
        </p:txBody>
      </p:sp>
      <p:graphicFrame>
        <p:nvGraphicFramePr>
          <p:cNvPr id="801" name="Shape 801"/>
          <p:cNvGraphicFramePr/>
          <p:nvPr/>
        </p:nvGraphicFramePr>
        <p:xfrm>
          <a:off x="362100" y="1557775"/>
          <a:ext cx="8264725" cy="3535529"/>
        </p:xfrm>
        <a:graphic>
          <a:graphicData uri="http://schemas.openxmlformats.org/drawingml/2006/table">
            <a:tbl>
              <a:tblPr>
                <a:noFill/>
                <a:tableStyleId>{DEF5088E-5407-48AF-96B1-967065B4B21C}</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Cost Mitigation</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long-term gains in market growth and market share</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solidFill>
                            <a:schemeClr val="dk1"/>
                          </a:solidFill>
                        </a:rPr>
                        <a:t>establish regional partnerships for logistics (e.g. MEC)</a:t>
                      </a:r>
                    </a:p>
                    <a:p>
                      <a:pPr marL="457200" lvl="0" indent="-317500" rtl="0">
                        <a:spcBef>
                          <a:spcPts val="0"/>
                        </a:spcBef>
                        <a:buClr>
                          <a:schemeClr val="dk1"/>
                        </a:buClr>
                        <a:buSzPct val="100000"/>
                        <a:buFont typeface="Arial"/>
                        <a:buChar char="●"/>
                      </a:pPr>
                      <a:r>
                        <a:rPr lang="en">
                          <a:solidFill>
                            <a:schemeClr val="dk1"/>
                          </a:solidFill>
                        </a:rPr>
                        <a:t>limit repairs for other brands</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partnering with eBay for online market</a:t>
                      </a:r>
                    </a:p>
                    <a:p>
                      <a:pPr marL="457200" lvl="0" indent="-317500" rtl="0">
                        <a:spcBef>
                          <a:spcPts val="0"/>
                        </a:spcBef>
                        <a:buClr>
                          <a:srgbClr val="000000"/>
                        </a:buClr>
                        <a:buSzPct val="100000"/>
                        <a:buFont typeface="Arial"/>
                        <a:buChar char="●"/>
                      </a:pPr>
                      <a:r>
                        <a:rPr lang="en"/>
                        <a:t>allow other brands for swapping</a:t>
                      </a:r>
                    </a:p>
                    <a:p>
                      <a:pPr marL="457200" lvl="0" indent="-317500" rtl="0">
                        <a:spcBef>
                          <a:spcPts val="0"/>
                        </a:spcBef>
                        <a:buClr>
                          <a:srgbClr val="000000"/>
                        </a:buClr>
                        <a:buSzPct val="100000"/>
                        <a:buFont typeface="Arial"/>
                        <a:buChar char="●"/>
                      </a:pPr>
                      <a:r>
                        <a:rPr lang="en"/>
                        <a:t>take a small % of sales</a:t>
                      </a:r>
                    </a:p>
                    <a:p>
                      <a:pPr marL="457200" lvl="0" indent="-317500" rtl="0">
                        <a:spcBef>
                          <a:spcPts val="0"/>
                        </a:spcBef>
                        <a:buClr>
                          <a:srgbClr val="000000"/>
                        </a:buClr>
                        <a:buSzPct val="100000"/>
                        <a:buFont typeface="Arial"/>
                        <a:buChar char="●"/>
                      </a:pPr>
                      <a:r>
                        <a:rPr lang="en"/>
                        <a:t>partner with Sierra Club</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establish regional partnerships for logistics (e.g. MEC)</a:t>
                      </a:r>
                    </a:p>
                  </a:txBody>
                  <a:tcPr marL="91425" marR="91425" marT="91425" marB="91425"/>
                </a:tc>
              </a:tr>
            </a:tbl>
          </a:graphicData>
        </a:graphic>
      </p:graphicFrame>
      <p:pic>
        <p:nvPicPr>
          <p:cNvPr id="802" name="Shape 802"/>
          <p:cNvPicPr preferRelativeResize="0"/>
          <p:nvPr/>
        </p:nvPicPr>
        <p:blipFill>
          <a:blip r:embed="rId3">
            <a:alphaModFix/>
          </a:blip>
          <a:stretch>
            <a:fillRect/>
          </a:stretch>
        </p:blipFill>
        <p:spPr>
          <a:xfrm>
            <a:off x="362100" y="5420700"/>
            <a:ext cx="2575725" cy="1117775"/>
          </a:xfrm>
          <a:prstGeom prst="rect">
            <a:avLst/>
          </a:prstGeom>
          <a:noFill/>
          <a:ln>
            <a:noFill/>
          </a:ln>
        </p:spPr>
      </p:pic>
      <p:pic>
        <p:nvPicPr>
          <p:cNvPr id="803" name="Shape 803"/>
          <p:cNvPicPr preferRelativeResize="0"/>
          <p:nvPr/>
        </p:nvPicPr>
        <p:blipFill>
          <a:blip r:embed="rId4">
            <a:alphaModFix/>
          </a:blip>
          <a:stretch>
            <a:fillRect/>
          </a:stretch>
        </p:blipFill>
        <p:spPr>
          <a:xfrm>
            <a:off x="3067687" y="5420700"/>
            <a:ext cx="2674675" cy="1117774"/>
          </a:xfrm>
          <a:prstGeom prst="rect">
            <a:avLst/>
          </a:prstGeom>
          <a:noFill/>
          <a:ln>
            <a:noFill/>
          </a:ln>
        </p:spPr>
      </p:pic>
      <p:pic>
        <p:nvPicPr>
          <p:cNvPr id="804" name="Shape 804"/>
          <p:cNvPicPr preferRelativeResize="0"/>
          <p:nvPr/>
        </p:nvPicPr>
        <p:blipFill>
          <a:blip r:embed="rId5">
            <a:alphaModFix/>
          </a:blip>
          <a:stretch>
            <a:fillRect/>
          </a:stretch>
        </p:blipFill>
        <p:spPr>
          <a:xfrm>
            <a:off x="6051100" y="5337835"/>
            <a:ext cx="2575725" cy="128350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2419525" y="242975"/>
            <a:ext cx="5562600" cy="777899"/>
          </a:xfrm>
          <a:prstGeom prst="rect">
            <a:avLst/>
          </a:prstGeom>
        </p:spPr>
        <p:txBody>
          <a:bodyPr lIns="91425" tIns="91425" rIns="91425" bIns="91425" anchor="ctr" anchorCtr="0">
            <a:noAutofit/>
          </a:bodyPr>
          <a:lstStyle/>
          <a:p>
            <a:pPr>
              <a:spcBef>
                <a:spcPts val="0"/>
              </a:spcBef>
              <a:buNone/>
            </a:pPr>
            <a:r>
              <a:rPr lang="en"/>
              <a:t>Product Lifecycle Initiative</a:t>
            </a:r>
          </a:p>
        </p:txBody>
      </p:sp>
      <p:sp>
        <p:nvSpPr>
          <p:cNvPr id="816" name="Shape 816"/>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rtl="0">
              <a:spcBef>
                <a:spcPts val="0"/>
              </a:spcBef>
              <a:buNone/>
            </a:pPr>
            <a:r>
              <a:rPr lang="en"/>
              <a:t>“The company’s history showed that making decisions in favor of environmental reasons always proved to be a good business in subsequent year”.</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464308" y="1102974"/>
            <a:ext cx="8215500" cy="1161300"/>
          </a:xfrm>
          <a:prstGeom prst="rect">
            <a:avLst/>
          </a:prstGeom>
        </p:spPr>
        <p:txBody>
          <a:bodyPr lIns="64275" tIns="64275" rIns="64275" bIns="64275" anchor="b" anchorCtr="0">
            <a:noAutofit/>
          </a:bodyPr>
          <a:lstStyle/>
          <a:p>
            <a:pPr marL="317500" lvl="0" indent="-279400" rtl="0">
              <a:lnSpc>
                <a:spcPct val="150000"/>
              </a:lnSpc>
              <a:spcBef>
                <a:spcPts val="500"/>
              </a:spcBef>
              <a:buClr>
                <a:srgbClr val="F3F3F3"/>
              </a:buClr>
              <a:buSzPct val="100000"/>
              <a:buFont typeface="Arial"/>
              <a:buChar char="•"/>
            </a:pPr>
            <a:r>
              <a:rPr lang="en" sz="2000" b="1">
                <a:solidFill>
                  <a:srgbClr val="F3F3F3"/>
                </a:solidFill>
              </a:rPr>
              <a:t>US$646 billion in direct consumer spending annually </a:t>
            </a:r>
          </a:p>
          <a:p>
            <a:pPr marL="317500" lvl="0" indent="-279400" rtl="0">
              <a:lnSpc>
                <a:spcPct val="150000"/>
              </a:lnSpc>
              <a:spcBef>
                <a:spcPts val="500"/>
              </a:spcBef>
              <a:buClr>
                <a:srgbClr val="F3F3F3"/>
              </a:buClr>
              <a:buSzPct val="100000"/>
              <a:buFont typeface="Arial"/>
              <a:buChar char="•"/>
            </a:pPr>
            <a:r>
              <a:rPr lang="en" sz="2000" b="1">
                <a:solidFill>
                  <a:srgbClr val="F3F3F3"/>
                </a:solidFill>
              </a:rPr>
              <a:t>5% growth annually from 2005-2011 despite recession</a:t>
            </a:r>
          </a:p>
        </p:txBody>
      </p:sp>
      <p:sp>
        <p:nvSpPr>
          <p:cNvPr id="280" name="Shape 280"/>
          <p:cNvSpPr txBox="1">
            <a:spLocks noGrp="1"/>
          </p:cNvSpPr>
          <p:nvPr>
            <p:ph type="title"/>
          </p:nvPr>
        </p:nvSpPr>
        <p:spPr>
          <a:xfrm>
            <a:off x="464308" y="375925"/>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US OUTDOOR RECREATION ECONOMY</a:t>
            </a:r>
          </a:p>
        </p:txBody>
      </p:sp>
      <p:pic>
        <p:nvPicPr>
          <p:cNvPr id="281" name="Shape 281"/>
          <p:cNvPicPr preferRelativeResize="0"/>
          <p:nvPr/>
        </p:nvPicPr>
        <p:blipFill>
          <a:blip r:embed="rId3">
            <a:alphaModFix/>
          </a:blip>
          <a:stretch>
            <a:fillRect/>
          </a:stretch>
        </p:blipFill>
        <p:spPr>
          <a:xfrm>
            <a:off x="1811747" y="2264185"/>
            <a:ext cx="5520510" cy="4470257"/>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0" y="0"/>
            <a:ext cx="9143999" cy="6858000"/>
          </a:xfrm>
          <a:prstGeom prst="rect">
            <a:avLst/>
          </a:prstGeom>
          <a:noFill/>
          <a:ln>
            <a:noFill/>
          </a:ln>
        </p:spPr>
      </p:pic>
      <p:sp>
        <p:nvSpPr>
          <p:cNvPr id="287" name="Shape 287"/>
          <p:cNvSpPr txBox="1">
            <a:spLocks noGrp="1"/>
          </p:cNvSpPr>
          <p:nvPr>
            <p:ph type="body" idx="1"/>
          </p:nvPr>
        </p:nvSpPr>
        <p:spPr>
          <a:xfrm>
            <a:off x="464350" y="411900"/>
            <a:ext cx="4437299" cy="6096000"/>
          </a:xfrm>
          <a:prstGeom prst="rect">
            <a:avLst/>
          </a:prstGeom>
          <a:solidFill>
            <a:srgbClr val="DDEAF3">
              <a:alpha val="66000"/>
            </a:srgbClr>
          </a:solidFill>
          <a:ln w="9525" cap="flat" cmpd="sng">
            <a:solidFill>
              <a:srgbClr val="D0DDE4"/>
            </a:solidFill>
            <a:prstDash val="solid"/>
            <a:round/>
            <a:headEnd type="none" w="med" len="med"/>
            <a:tailEnd type="none" w="med" len="med"/>
          </a:ln>
        </p:spPr>
        <p:txBody>
          <a:bodyPr lIns="0" tIns="0" rIns="0" bIns="0" anchor="ctr" anchorCtr="0">
            <a:noAutofit/>
          </a:bodyPr>
          <a:lstStyle/>
          <a:p>
            <a:pPr marL="0" lvl="0" indent="457200" rtl="0">
              <a:spcBef>
                <a:spcPts val="0"/>
              </a:spcBef>
              <a:buClr>
                <a:schemeClr val="dk1"/>
              </a:buClr>
              <a:buSzPct val="32000"/>
              <a:buFont typeface="Arial"/>
              <a:buNone/>
            </a:pPr>
            <a:r>
              <a:rPr lang="en" sz="2500" b="1">
                <a:solidFill>
                  <a:schemeClr val="dk1"/>
                </a:solidFill>
              </a:rPr>
              <a:t>DEMOGRAPHICS</a:t>
            </a:r>
          </a:p>
          <a:p>
            <a:pPr marL="0" lvl="0" rtl="0">
              <a:spcBef>
                <a:spcPts val="0"/>
              </a:spcBef>
              <a:buClr>
                <a:schemeClr val="dk1"/>
              </a:buClr>
              <a:buFont typeface="Arial"/>
              <a:buNone/>
            </a:pPr>
            <a:endParaRPr sz="2500" b="1">
              <a:solidFill>
                <a:schemeClr val="dk1"/>
              </a:solidFill>
            </a:endParaRPr>
          </a:p>
          <a:p>
            <a:pPr marL="457200" lvl="0" indent="0" rtl="0">
              <a:spcBef>
                <a:spcPts val="0"/>
              </a:spcBef>
              <a:buClr>
                <a:schemeClr val="dk1"/>
              </a:buClr>
              <a:buSzPct val="40000"/>
              <a:buFont typeface="Arial"/>
              <a:buNone/>
            </a:pPr>
            <a:r>
              <a:rPr lang="en" sz="2000" b="1"/>
              <a:t>Correlation between Outdoor Participation and Attitude;</a:t>
            </a:r>
          </a:p>
          <a:p>
            <a:pPr marL="0" lvl="0" rtl="0">
              <a:spcBef>
                <a:spcPts val="0"/>
              </a:spcBef>
              <a:buClr>
                <a:schemeClr val="dk1"/>
              </a:buClr>
              <a:buFont typeface="Arial"/>
              <a:buNone/>
            </a:pPr>
            <a:endParaRPr sz="1700"/>
          </a:p>
          <a:p>
            <a:pPr marL="457200" lvl="0" indent="0" rtl="0">
              <a:spcBef>
                <a:spcPts val="0"/>
              </a:spcBef>
              <a:buClr>
                <a:schemeClr val="dk1"/>
              </a:buClr>
              <a:buSzPct val="47058"/>
              <a:buFont typeface="Arial"/>
              <a:buNone/>
            </a:pPr>
            <a:r>
              <a:rPr lang="en" sz="1700"/>
              <a:t>8</a:t>
            </a:r>
            <a:r>
              <a:rPr lang="en" sz="1800"/>
              <a:t>9% -  of participants believe in preserving undeveloped land for outdoor recreation</a:t>
            </a:r>
          </a:p>
          <a:p>
            <a:pPr marL="0" lvl="0" rtl="0">
              <a:spcBef>
                <a:spcPts val="0"/>
              </a:spcBef>
              <a:buClr>
                <a:schemeClr val="dk1"/>
              </a:buClr>
              <a:buFont typeface="Arial"/>
              <a:buNone/>
            </a:pPr>
            <a:endParaRPr sz="1800"/>
          </a:p>
          <a:p>
            <a:pPr marL="0" lvl="0" indent="457200" rtl="0">
              <a:spcBef>
                <a:spcPts val="0"/>
              </a:spcBef>
              <a:buClr>
                <a:schemeClr val="dk1"/>
              </a:buClr>
              <a:buSzPct val="44444"/>
              <a:buFont typeface="Arial"/>
              <a:buNone/>
            </a:pPr>
            <a:r>
              <a:rPr lang="en" sz="1800"/>
              <a:t>AND</a:t>
            </a:r>
          </a:p>
          <a:p>
            <a:pPr marL="0" lvl="0" rtl="0">
              <a:spcBef>
                <a:spcPts val="0"/>
              </a:spcBef>
              <a:buClr>
                <a:schemeClr val="dk1"/>
              </a:buClr>
              <a:buFont typeface="Arial"/>
              <a:buNone/>
            </a:pPr>
            <a:endParaRPr sz="1800"/>
          </a:p>
          <a:p>
            <a:pPr marL="457200" lvl="0" indent="0" rtl="0">
              <a:spcBef>
                <a:spcPts val="0"/>
              </a:spcBef>
              <a:buClr>
                <a:schemeClr val="dk1"/>
              </a:buClr>
              <a:buSzPct val="44444"/>
              <a:buFont typeface="Arial"/>
              <a:buNone/>
            </a:pPr>
            <a:r>
              <a:rPr lang="en" sz="1800"/>
              <a:t>38% of participants have donated/volunteered to support environmental and conservation efforts</a:t>
            </a:r>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464343" y="1982390"/>
            <a:ext cx="3571800" cy="4259400"/>
          </a:xfrm>
          <a:prstGeom prst="rect">
            <a:avLst/>
          </a:prstGeom>
        </p:spPr>
        <p:txBody>
          <a:bodyPr lIns="64275" tIns="64275" rIns="64275" bIns="64275" anchor="ctr" anchorCtr="0">
            <a:noAutofit/>
          </a:bodyPr>
          <a:lstStyle/>
          <a:p>
            <a:pPr lvl="0" rtl="0">
              <a:spcBef>
                <a:spcPts val="0"/>
              </a:spcBef>
              <a:buNone/>
            </a:pPr>
            <a:endParaRPr/>
          </a:p>
        </p:txBody>
      </p:sp>
      <p:pic>
        <p:nvPicPr>
          <p:cNvPr id="293" name="Shape 293"/>
          <p:cNvPicPr preferRelativeResize="0"/>
          <p:nvPr/>
        </p:nvPicPr>
        <p:blipFill>
          <a:blip r:embed="rId3">
            <a:alphaModFix/>
          </a:blip>
          <a:stretch>
            <a:fillRect/>
          </a:stretch>
        </p:blipFill>
        <p:spPr>
          <a:xfrm>
            <a:off x="332750" y="458049"/>
            <a:ext cx="8478499" cy="5941899"/>
          </a:xfrm>
          <a:prstGeom prst="rect">
            <a:avLst/>
          </a:prstGeom>
          <a:noFill/>
          <a:ln>
            <a:noFill/>
          </a:ln>
        </p:spPr>
      </p:pic>
      <p:sp>
        <p:nvSpPr>
          <p:cNvPr id="294" name="Shape 294"/>
          <p:cNvSpPr/>
          <p:nvPr/>
        </p:nvSpPr>
        <p:spPr>
          <a:xfrm>
            <a:off x="1853525" y="1248025"/>
            <a:ext cx="1153200" cy="2945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5" name="Shape 295"/>
          <p:cNvSpPr/>
          <p:nvPr/>
        </p:nvSpPr>
        <p:spPr>
          <a:xfrm>
            <a:off x="5890050" y="1291750"/>
            <a:ext cx="955500" cy="19746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 Impact">
  <a:themeElements>
    <a:clrScheme name="Custom 2">
      <a:dk1>
        <a:srgbClr val="000000"/>
      </a:dk1>
      <a:lt1>
        <a:srgbClr val="FFFFFF"/>
      </a:lt1>
      <a:dk2>
        <a:srgbClr val="323232"/>
      </a:dk2>
      <a:lt2>
        <a:srgbClr val="E3DED1"/>
      </a:lt2>
      <a:accent1>
        <a:srgbClr val="1B587C"/>
      </a:accent1>
      <a:accent2>
        <a:srgbClr val="00B050"/>
      </a:accent2>
      <a:accent3>
        <a:srgbClr val="FF0000"/>
      </a:accent3>
      <a:accent4>
        <a:srgbClr val="FFFF00"/>
      </a:accent4>
      <a:accent5>
        <a:srgbClr val="F07F09"/>
      </a:accent5>
      <a:accent6>
        <a:srgbClr val="80008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2070</Words>
  <Application>Microsoft Macintosh PowerPoint</Application>
  <PresentationFormat>On-screen Show (4:3)</PresentationFormat>
  <Paragraphs>546</Paragraphs>
  <Slides>63</Slides>
  <Notes>63</Notes>
  <HiddenSlides>0</HiddenSlides>
  <MMClips>0</MMClips>
  <ScaleCrop>false</ScaleCrop>
  <HeadingPairs>
    <vt:vector size="4" baseType="variant">
      <vt:variant>
        <vt:lpstr>Theme</vt:lpstr>
      </vt:variant>
      <vt:variant>
        <vt:i4>5</vt:i4>
      </vt:variant>
      <vt:variant>
        <vt:lpstr>Slide Titles</vt:lpstr>
      </vt:variant>
      <vt:variant>
        <vt:i4>63</vt:i4>
      </vt:variant>
    </vt:vector>
  </HeadingPairs>
  <TitlesOfParts>
    <vt:vector size="68" baseType="lpstr">
      <vt:lpstr>simple-light</vt:lpstr>
      <vt:lpstr>Office Theme</vt:lpstr>
      <vt:lpstr>simple-dark</vt:lpstr>
      <vt:lpstr>Black Impact</vt:lpstr>
      <vt:lpstr>New_Template1</vt:lpstr>
      <vt:lpstr>PowerPoint Presentation</vt:lpstr>
      <vt:lpstr>PowerPoint Presentation</vt:lpstr>
      <vt:lpstr>PowerPoint Presentation</vt:lpstr>
      <vt:lpstr>COMPANY OVERVIEW History- Founded by Yvon Chouinard   Governance- Private Company Philosophy- Dirtbag Lifestyle Segment- Luxury Outdoor Products: Sportswear, Technical Outerwear, Technical Knits, Hard Goods, Misc  Goal- Achieving Growth aligned with Philosophy   </vt:lpstr>
      <vt:lpstr>PowerPoint Presentation</vt:lpstr>
      <vt:lpstr>PowerPoint Presentation</vt:lpstr>
      <vt:lpstr>US OUTDOOR RECREATION ECONOMY</vt:lpstr>
      <vt:lpstr>PowerPoint Presentation</vt:lpstr>
      <vt:lpstr>PowerPoint Presentation</vt:lpstr>
      <vt:lpstr>GLOBALIZATION</vt:lpstr>
      <vt:lpstr>INDUSTRY ANALYSIS</vt:lpstr>
      <vt:lpstr>INDUSTRY</vt:lpstr>
      <vt:lpstr>KEY SUCCESS FACTORS</vt:lpstr>
      <vt:lpstr>INDUSTRY TRENDS</vt:lpstr>
      <vt:lpstr>COMPETITION</vt:lpstr>
      <vt:lpstr>COMPETITION</vt:lpstr>
      <vt:lpstr>SUMMARY OF OPPORTUNITIES AND THREATS</vt:lpstr>
      <vt:lpstr>PowerPoint Presentation</vt:lpstr>
      <vt:lpstr>PowerPoint Presentation</vt:lpstr>
      <vt:lpstr>PowerPoint Presentation</vt:lpstr>
      <vt:lpstr>PowerPoint Presentation</vt:lpstr>
      <vt:lpstr>PATAGONIA  ADVERTISING</vt:lpstr>
      <vt:lpstr>PowerPoint Presentation</vt:lpstr>
      <vt:lpstr>PowerPoint Presentation</vt:lpstr>
      <vt:lpstr>PowerPoint Presentation</vt:lpstr>
      <vt:lpstr>OPERATIONS MANAGEMENT</vt:lpstr>
      <vt:lpstr>PowerPoint Presentation</vt:lpstr>
      <vt:lpstr>HIGHEST SALES FROM LOWEST MARGINS CHANNEL</vt:lpstr>
      <vt:lpstr>OUTPERFORMING  THE INDUSTRY</vt:lpstr>
      <vt:lpstr>4 TIME BELOW AVERAGE D/E RATIO </vt:lpstr>
      <vt:lpstr>PowerPoint Presentation</vt:lpstr>
      <vt:lpstr>PowerPoint Presentation</vt:lpstr>
      <vt:lpstr>CONFLICT BETWEEN SUSTAINABILITY AND PROFITS</vt:lpstr>
      <vt:lpstr>PROBLEM IDENTIFICATION AND ALTERNATIVE OPTIONS</vt:lpstr>
      <vt:lpstr>* Growing 10% while maintaining environmental culture  * Growth limited due to low brand awareness and inventory management  </vt:lpstr>
      <vt:lpstr>OPTION 1 Do NOT move forward with PLI and Pursue Global Expansion to Asia and South America </vt:lpstr>
      <vt:lpstr>OPTION 2 Move forward with PLI  and Target new customer segment with 2nd hand swap market</vt:lpstr>
      <vt:lpstr>OPTION 3 Move forward with PLI and Create new, less expensive sub-brand  </vt:lpstr>
      <vt:lpstr>OPTION 4 Decrease Environmental focus to concentrate on growth through expanded supply chain</vt:lpstr>
      <vt:lpstr>PowerPoint Presentation</vt:lpstr>
      <vt:lpstr>RECOMMENDATION</vt:lpstr>
      <vt:lpstr>PowerPoint Presentation</vt:lpstr>
      <vt:lpstr>PowerPoint Presentation</vt:lpstr>
      <vt:lpstr>IMPLEMENTATION</vt:lpstr>
      <vt:lpstr>IMPLEMENTATION</vt:lpstr>
      <vt:lpstr>PowerPoint Presentation</vt:lpstr>
      <vt:lpstr>Costs / Benefits</vt:lpstr>
      <vt:lpstr>Questions?</vt:lpstr>
      <vt:lpstr>APPENDIX</vt:lpstr>
      <vt:lpstr>PowerPoint Presentation</vt:lpstr>
      <vt:lpstr>COMPETITION</vt:lpstr>
      <vt:lpstr>Increase in Capital  (All in M$)</vt:lpstr>
      <vt:lpstr>COSTS - Details</vt:lpstr>
      <vt:lpstr>Revenues - Details</vt:lpstr>
      <vt:lpstr>Cost/ Expenses </vt:lpstr>
      <vt:lpstr>INTRODUCTION OF RECYCLING PROGRAM DID HAVE A POSITIVE IMPACT ON SALES</vt:lpstr>
      <vt:lpstr>PATAGONIA HAS BEEN OUTPERFORMING ITS INDUSTRY</vt:lpstr>
      <vt:lpstr>VAST MAJORITY OF REVENUES COMES FROM 3 MAJOR PRODUCT LINES</vt:lpstr>
      <vt:lpstr>Heaviest returns from direct sales channel </vt:lpstr>
      <vt:lpstr>Patagonia has some of the lowest sales per employees in its industry </vt:lpstr>
      <vt:lpstr>Recommendation</vt:lpstr>
      <vt:lpstr>Cost Mitigation Strategies</vt:lpstr>
      <vt:lpstr>Product Lifecycle Initiative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Tina</cp:lastModifiedBy>
  <cp:revision>8</cp:revision>
  <dcterms:modified xsi:type="dcterms:W3CDTF">2015-06-09T19:48:09Z</dcterms:modified>
</cp:coreProperties>
</file>