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00" r:id="rId2"/>
    <p:sldId id="301" r:id="rId3"/>
    <p:sldId id="296" r:id="rId4"/>
    <p:sldId id="293" r:id="rId5"/>
    <p:sldId id="291" r:id="rId6"/>
    <p:sldId id="294" r:id="rId7"/>
    <p:sldId id="292" r:id="rId8"/>
    <p:sldId id="295" r:id="rId9"/>
    <p:sldId id="297" r:id="rId10"/>
    <p:sldId id="29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98AABE"/>
    <a:srgbClr val="BCD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-90" y="-8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eben\Google%20Drive\School\MBA622%20-%20Business%20Policy%20and%20Strategy\Patagonia\Patagonia_internal_simon%20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eben\Google%20Drive\School\MBA622%20-%20Business%20Policy%20and%20Strategy\Patagonia\Patagonia_internal_simon%20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eben\Google%20Drive\School\MBA622%20-%20Business%20Policy%20and%20Strategy\Patagonia\Patagonia_internal_simon%20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eben\Google%20Drive\School\MBA622%20-%20Business%20Policy%20and%20Strategy\Patagonia\Patagonia_internal_simon%20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eben\Google%20Drive\School\MBA622%20-%20Business%20Policy%20and%20Strategy\Patagonia\Patagonia_internal_simon%20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eben\Google%20Drive\School\MBA622%20-%20Business%20Policy%20and%20Strategy\Patagonia\Patagonia_internal_simon%20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eben\Google%20Drive\School\MBA622%20-%20Business%20Policy%20and%20Strategy\Patagonia\Patagonia_internal_simon%20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eben\Google%20Drive\School\MBA622%20-%20Business%20Policy%20and%20Strategy\Patagonia\Patagonia_internal_simon%2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Contribution Margin per product line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Sheet1!$E$4</c:f>
              <c:strCache>
                <c:ptCount val="1"/>
                <c:pt idx="0">
                  <c:v>Contribution Margin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Sheet1!$B$5:$B$9</c:f>
              <c:strCache>
                <c:ptCount val="5"/>
                <c:pt idx="0">
                  <c:v>Sportsware</c:v>
                </c:pt>
                <c:pt idx="1">
                  <c:v>Technical Outware</c:v>
                </c:pt>
                <c:pt idx="2">
                  <c:v>Technical Knits</c:v>
                </c:pt>
                <c:pt idx="3">
                  <c:v>Hard Goods</c:v>
                </c:pt>
                <c:pt idx="4">
                  <c:v>Other misc</c:v>
                </c:pt>
              </c:strCache>
            </c:strRef>
          </c:cat>
          <c:val>
            <c:numRef>
              <c:f>Sheet1!$E$5:$E$9</c:f>
              <c:numCache>
                <c:formatCode>_("$"* #,##0_);_("$"* \(#,##0\);_("$"* "-"??_);_(@_)</c:formatCode>
                <c:ptCount val="5"/>
                <c:pt idx="0">
                  <c:v>82133.698499999999</c:v>
                </c:pt>
                <c:pt idx="1">
                  <c:v>52425.764999999999</c:v>
                </c:pt>
                <c:pt idx="2">
                  <c:v>20970.305999999997</c:v>
                </c:pt>
                <c:pt idx="3">
                  <c:v>10485.152999999998</c:v>
                </c:pt>
                <c:pt idx="4">
                  <c:v>8737.6275000000023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9567104"/>
        <c:axId val="94467136"/>
      </c:barChart>
      <c:catAx>
        <c:axId val="99567104"/>
        <c:scaling>
          <c:orientation val="minMax"/>
        </c:scaling>
        <c:delete val="0"/>
        <c:axPos val="b"/>
        <c:majorTickMark val="out"/>
        <c:minorTickMark val="none"/>
        <c:tickLblPos val="nextTo"/>
        <c:crossAx val="94467136"/>
        <c:crosses val="autoZero"/>
        <c:auto val="1"/>
        <c:lblAlgn val="ctr"/>
        <c:lblOffset val="100"/>
        <c:noMultiLvlLbl val="0"/>
      </c:catAx>
      <c:valAx>
        <c:axId val="94467136"/>
        <c:scaling>
          <c:orientation val="minMax"/>
        </c:scaling>
        <c:delete val="0"/>
        <c:axPos val="l"/>
        <c:majorGridlines/>
        <c:numFmt formatCode="_(&quot;$&quot;* #,##0_);_(&quot;$&quot;* \(#,##0\);_(&quot;$&quot;* &quot;-&quot;??_);_(@_)" sourceLinked="1"/>
        <c:majorTickMark val="out"/>
        <c:minorTickMark val="none"/>
        <c:tickLblPos val="nextTo"/>
        <c:crossAx val="995671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sales!$F$4</c:f>
              <c:strCache>
                <c:ptCount val="1"/>
                <c:pt idx="0">
                  <c:v>Gross margins</c:v>
                </c:pt>
              </c:strCache>
            </c:strRef>
          </c:tx>
          <c:invertIfNegative val="0"/>
          <c:cat>
            <c:strRef>
              <c:f>sales!$C$5:$C$7</c:f>
              <c:strCache>
                <c:ptCount val="3"/>
                <c:pt idx="0">
                  <c:v>Wholesale</c:v>
                </c:pt>
                <c:pt idx="1">
                  <c:v>Retail</c:v>
                </c:pt>
                <c:pt idx="2">
                  <c:v>Catalogue/internet</c:v>
                </c:pt>
              </c:strCache>
            </c:strRef>
          </c:cat>
          <c:val>
            <c:numRef>
              <c:f>sales!$F$5:$F$7</c:f>
              <c:numCache>
                <c:formatCode>0%</c:formatCode>
                <c:ptCount val="3"/>
                <c:pt idx="0">
                  <c:v>0.45</c:v>
                </c:pt>
                <c:pt idx="1">
                  <c:v>0.65</c:v>
                </c:pt>
                <c:pt idx="2">
                  <c:v>0.68</c:v>
                </c:pt>
              </c:numCache>
            </c:numRef>
          </c:val>
        </c:ser>
        <c:ser>
          <c:idx val="1"/>
          <c:order val="1"/>
          <c:tx>
            <c:strRef>
              <c:f>sales!$G$4</c:f>
              <c:strCache>
                <c:ptCount val="1"/>
                <c:pt idx="0">
                  <c:v>Return %</c:v>
                </c:pt>
              </c:strCache>
            </c:strRef>
          </c:tx>
          <c:invertIfNegative val="0"/>
          <c:cat>
            <c:strRef>
              <c:f>sales!$C$5:$C$7</c:f>
              <c:strCache>
                <c:ptCount val="3"/>
                <c:pt idx="0">
                  <c:v>Wholesale</c:v>
                </c:pt>
                <c:pt idx="1">
                  <c:v>Retail</c:v>
                </c:pt>
                <c:pt idx="2">
                  <c:v>Catalogue/internet</c:v>
                </c:pt>
              </c:strCache>
            </c:strRef>
          </c:cat>
          <c:val>
            <c:numRef>
              <c:f>sales!$G$5:$G$7</c:f>
              <c:numCache>
                <c:formatCode>0.0%</c:formatCode>
                <c:ptCount val="3"/>
                <c:pt idx="0">
                  <c:v>2.5999999999999999E-2</c:v>
                </c:pt>
                <c:pt idx="1">
                  <c:v>2.5999999999999999E-2</c:v>
                </c:pt>
                <c:pt idx="2">
                  <c:v>0.129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99532800"/>
        <c:axId val="94469440"/>
      </c:barChart>
      <c:catAx>
        <c:axId val="99532800"/>
        <c:scaling>
          <c:orientation val="minMax"/>
        </c:scaling>
        <c:delete val="0"/>
        <c:axPos val="b"/>
        <c:majorTickMark val="none"/>
        <c:minorTickMark val="none"/>
        <c:tickLblPos val="nextTo"/>
        <c:crossAx val="94469440"/>
        <c:crosses val="autoZero"/>
        <c:auto val="1"/>
        <c:lblAlgn val="ctr"/>
        <c:lblOffset val="100"/>
        <c:noMultiLvlLbl val="0"/>
      </c:catAx>
      <c:valAx>
        <c:axId val="94469440"/>
        <c:scaling>
          <c:orientation val="minMax"/>
        </c:scaling>
        <c:delete val="0"/>
        <c:axPos val="l"/>
        <c:numFmt formatCode="0%" sourceLinked="1"/>
        <c:majorTickMark val="cross"/>
        <c:minorTickMark val="none"/>
        <c:tickLblPos val="nextTo"/>
        <c:crossAx val="9953280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2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YoY % Revenue Growth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Sheet2!$C$53</c:f>
              <c:strCache>
                <c:ptCount val="1"/>
                <c:pt idx="0">
                  <c:v>CND Industry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Sheet2!$E$52:$I$52</c:f>
              <c:numCache>
                <c:formatCode>General</c:formatCode>
                <c:ptCount val="5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</c:numCache>
            </c:numRef>
          </c:cat>
          <c:val>
            <c:numRef>
              <c:f>Sheet2!$E$53:$I$53</c:f>
              <c:numCache>
                <c:formatCode>0.0%</c:formatCode>
                <c:ptCount val="5"/>
                <c:pt idx="0">
                  <c:v>-9.7000000000000003E-2</c:v>
                </c:pt>
                <c:pt idx="1">
                  <c:v>-9.6000000000000002E-2</c:v>
                </c:pt>
                <c:pt idx="2">
                  <c:v>-0.14199999999999999</c:v>
                </c:pt>
                <c:pt idx="3">
                  <c:v>-0.11899999999999999</c:v>
                </c:pt>
                <c:pt idx="4">
                  <c:v>-0.152</c:v>
                </c:pt>
              </c:numCache>
            </c:numRef>
          </c:val>
        </c:ser>
        <c:ser>
          <c:idx val="2"/>
          <c:order val="1"/>
          <c:tx>
            <c:strRef>
              <c:f>Sheet2!$C$54</c:f>
              <c:strCache>
                <c:ptCount val="1"/>
                <c:pt idx="0">
                  <c:v>Patagonia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Sheet2!$E$52:$I$52</c:f>
              <c:numCache>
                <c:formatCode>General</c:formatCode>
                <c:ptCount val="5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</c:numCache>
            </c:numRef>
          </c:cat>
          <c:val>
            <c:numRef>
              <c:f>Sheet2!$E$54:$I$54</c:f>
              <c:numCache>
                <c:formatCode>0.0%</c:formatCode>
                <c:ptCount val="5"/>
                <c:pt idx="0">
                  <c:v>0.04</c:v>
                </c:pt>
                <c:pt idx="1">
                  <c:v>0.08</c:v>
                </c:pt>
                <c:pt idx="2">
                  <c:v>0.05</c:v>
                </c:pt>
                <c:pt idx="3">
                  <c:v>7.0000000000000007E-2</c:v>
                </c:pt>
                <c:pt idx="4">
                  <c:v>0.06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9534336"/>
        <c:axId val="101197504"/>
      </c:barChart>
      <c:catAx>
        <c:axId val="99534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01197504"/>
        <c:crosses val="autoZero"/>
        <c:auto val="1"/>
        <c:lblAlgn val="ctr"/>
        <c:lblOffset val="100"/>
        <c:noMultiLvlLbl val="0"/>
      </c:catAx>
      <c:valAx>
        <c:axId val="10119750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crossAx val="995343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YoY % Growth in profits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Sheet2!$C$63</c:f>
              <c:strCache>
                <c:ptCount val="1"/>
                <c:pt idx="0">
                  <c:v>CND Industry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250000000000002E-3"/>
                  <c:y val="-4.534566248703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416666666666667E-3"/>
                  <c:y val="-9.57297319170780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0833333333333333E-3"/>
                  <c:y val="-0.130998580518106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Sheet2!$D$62:$H$62</c:f>
              <c:numCache>
                <c:formatCode>General</c:formatCode>
                <c:ptCount val="5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</c:numCache>
            </c:numRef>
          </c:cat>
          <c:val>
            <c:numRef>
              <c:f>Sheet2!$D$63:$H$63</c:f>
              <c:numCache>
                <c:formatCode>0.0%</c:formatCode>
                <c:ptCount val="5"/>
                <c:pt idx="0">
                  <c:v>-0.10100000000000001</c:v>
                </c:pt>
                <c:pt idx="1">
                  <c:v>-3.6999999999999998E-2</c:v>
                </c:pt>
                <c:pt idx="2">
                  <c:v>-0.51200000000000001</c:v>
                </c:pt>
                <c:pt idx="3">
                  <c:v>0.23100000000000001</c:v>
                </c:pt>
                <c:pt idx="4">
                  <c:v>-1.4999999999999999E-2</c:v>
                </c:pt>
              </c:numCache>
            </c:numRef>
          </c:val>
        </c:ser>
        <c:ser>
          <c:idx val="2"/>
          <c:order val="1"/>
          <c:tx>
            <c:strRef>
              <c:f>Sheet2!$C$64</c:f>
              <c:strCache>
                <c:ptCount val="1"/>
                <c:pt idx="0">
                  <c:v>Patagonia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Sheet2!$D$62:$H$62</c:f>
              <c:numCache>
                <c:formatCode>General</c:formatCode>
                <c:ptCount val="5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</c:numCache>
            </c:numRef>
          </c:cat>
          <c:val>
            <c:numRef>
              <c:f>Sheet2!$D$64:$H$64</c:f>
              <c:numCache>
                <c:formatCode>0.0%</c:formatCode>
                <c:ptCount val="5"/>
                <c:pt idx="0">
                  <c:v>4.1194965902672992E-2</c:v>
                </c:pt>
                <c:pt idx="1">
                  <c:v>2.6886769539662236E-2</c:v>
                </c:pt>
                <c:pt idx="2">
                  <c:v>5.1861020663991356E-2</c:v>
                </c:pt>
                <c:pt idx="3">
                  <c:v>0.10307532023655157</c:v>
                </c:pt>
                <c:pt idx="4">
                  <c:v>8.8530872670195493E-2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2481920"/>
        <c:axId val="101199808"/>
      </c:barChart>
      <c:catAx>
        <c:axId val="102481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01199808"/>
        <c:crosses val="autoZero"/>
        <c:auto val="1"/>
        <c:lblAlgn val="ctr"/>
        <c:lblOffset val="100"/>
        <c:noMultiLvlLbl val="0"/>
      </c:catAx>
      <c:valAx>
        <c:axId val="101199808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crossAx val="1024819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650262467191605E-2"/>
          <c:y val="4.9336207421537943E-2"/>
          <c:w val="0.68456791338582679"/>
          <c:h val="0.822528216918525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Sheet2!$C$74</c:f>
              <c:strCache>
                <c:ptCount val="1"/>
                <c:pt idx="0">
                  <c:v>Sales ('000$)/ Employee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7777777777777779E-3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Sheet2!$D$71:$H$71</c:f>
              <c:strCache>
                <c:ptCount val="5"/>
                <c:pt idx="0">
                  <c:v>Columbia</c:v>
                </c:pt>
                <c:pt idx="1">
                  <c:v>North Face</c:v>
                </c:pt>
                <c:pt idx="2">
                  <c:v>Nike</c:v>
                </c:pt>
                <c:pt idx="3">
                  <c:v>Timberland</c:v>
                </c:pt>
                <c:pt idx="4">
                  <c:v>Patagonia</c:v>
                </c:pt>
              </c:strCache>
            </c:strRef>
          </c:cat>
          <c:val>
            <c:numRef>
              <c:f>Sheet2!$D$74:$H$74</c:f>
              <c:numCache>
                <c:formatCode>0</c:formatCode>
                <c:ptCount val="5"/>
                <c:pt idx="0">
                  <c:v>399.61451975586249</c:v>
                </c:pt>
                <c:pt idx="1">
                  <c:v>1602.1361815754337</c:v>
                </c:pt>
                <c:pt idx="2">
                  <c:v>559.06705539358609</c:v>
                </c:pt>
                <c:pt idx="3">
                  <c:v>225.61403508771929</c:v>
                </c:pt>
                <c:pt idx="4">
                  <c:v>237.85714285714286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2484480"/>
        <c:axId val="101202112"/>
      </c:barChart>
      <c:lineChart>
        <c:grouping val="stacked"/>
        <c:varyColors val="0"/>
        <c:ser>
          <c:idx val="1"/>
          <c:order val="1"/>
          <c:tx>
            <c:strRef>
              <c:f>Sheet2!$C$75</c:f>
              <c:strCache>
                <c:ptCount val="1"/>
                <c:pt idx="0">
                  <c:v>Average</c:v>
                </c:pt>
              </c:strCache>
            </c:strRef>
          </c:tx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layout>
                <c:manualLayout>
                  <c:x val="-0.10833333333333334"/>
                  <c:y val="-4.62962962962971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Sheet2!$D$71:$H$71</c:f>
              <c:strCache>
                <c:ptCount val="5"/>
                <c:pt idx="0">
                  <c:v>Columbia</c:v>
                </c:pt>
                <c:pt idx="1">
                  <c:v>North Face</c:v>
                </c:pt>
                <c:pt idx="2">
                  <c:v>Nike</c:v>
                </c:pt>
                <c:pt idx="3">
                  <c:v>Timberland</c:v>
                </c:pt>
                <c:pt idx="4">
                  <c:v>Patagonia</c:v>
                </c:pt>
              </c:strCache>
            </c:strRef>
          </c:cat>
          <c:val>
            <c:numRef>
              <c:f>Sheet2!$D$75:$H$75</c:f>
              <c:numCache>
                <c:formatCode>0</c:formatCode>
                <c:ptCount val="5"/>
                <c:pt idx="0">
                  <c:v>513.43290177190579</c:v>
                </c:pt>
                <c:pt idx="1">
                  <c:v>513.43290177190579</c:v>
                </c:pt>
                <c:pt idx="2">
                  <c:v>513.43290177190579</c:v>
                </c:pt>
                <c:pt idx="3">
                  <c:v>513.43290177190579</c:v>
                </c:pt>
                <c:pt idx="4">
                  <c:v>513.43290177190579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484480"/>
        <c:axId val="101202112"/>
      </c:lineChart>
      <c:catAx>
        <c:axId val="102484480"/>
        <c:scaling>
          <c:orientation val="minMax"/>
        </c:scaling>
        <c:delete val="0"/>
        <c:axPos val="b"/>
        <c:majorTickMark val="none"/>
        <c:minorTickMark val="none"/>
        <c:tickLblPos val="nextTo"/>
        <c:crossAx val="101202112"/>
        <c:crosses val="autoZero"/>
        <c:auto val="1"/>
        <c:lblAlgn val="ctr"/>
        <c:lblOffset val="100"/>
        <c:noMultiLvlLbl val="0"/>
      </c:catAx>
      <c:valAx>
        <c:axId val="101202112"/>
        <c:scaling>
          <c:orientation val="minMax"/>
        </c:scaling>
        <c:delete val="0"/>
        <c:axPos val="l"/>
        <c:majorGridlines/>
        <c:numFmt formatCode="0" sourceLinked="1"/>
        <c:majorTickMark val="none"/>
        <c:minorTickMark val="none"/>
        <c:tickLblPos val="nextTo"/>
        <c:crossAx val="1024844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584317585301823"/>
          <c:y val="0.23131032006459976"/>
          <c:w val="0.16603182414698162"/>
          <c:h val="0.4093147664388117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Sheet2!$E$10</c:f>
              <c:strCache>
                <c:ptCount val="1"/>
                <c:pt idx="0">
                  <c:v>D/E Ratio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Sheet2!$C$11:$D$14</c:f>
              <c:strCache>
                <c:ptCount val="4"/>
                <c:pt idx="0">
                  <c:v>Columbia</c:v>
                </c:pt>
                <c:pt idx="1">
                  <c:v>VF Corporation</c:v>
                </c:pt>
                <c:pt idx="2">
                  <c:v>Nike</c:v>
                </c:pt>
                <c:pt idx="3">
                  <c:v>Patagonia</c:v>
                </c:pt>
              </c:strCache>
            </c:strRef>
          </c:cat>
          <c:val>
            <c:numRef>
              <c:f>Sheet2!$E$11:$E$14</c:f>
              <c:numCache>
                <c:formatCode>0.0%</c:formatCode>
                <c:ptCount val="4"/>
                <c:pt idx="0">
                  <c:v>0.02</c:v>
                </c:pt>
                <c:pt idx="1">
                  <c:v>0.31</c:v>
                </c:pt>
                <c:pt idx="2">
                  <c:v>0.09</c:v>
                </c:pt>
                <c:pt idx="3">
                  <c:v>2.5000000000000001E-2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9472896"/>
        <c:axId val="99295808"/>
      </c:barChart>
      <c:lineChart>
        <c:grouping val="standard"/>
        <c:varyColors val="0"/>
        <c:ser>
          <c:idx val="1"/>
          <c:order val="1"/>
          <c:tx>
            <c:strRef>
              <c:f>Sheet2!$F$10</c:f>
              <c:strCache>
                <c:ptCount val="1"/>
                <c:pt idx="0">
                  <c:v>Average</c:v>
                </c:pt>
              </c:strCache>
            </c:strRef>
          </c:tx>
          <c:cat>
            <c:strRef>
              <c:f>Sheet2!$C$11:$D$14</c:f>
              <c:strCache>
                <c:ptCount val="4"/>
                <c:pt idx="0">
                  <c:v>Columbia</c:v>
                </c:pt>
                <c:pt idx="1">
                  <c:v>VF Corporation</c:v>
                </c:pt>
                <c:pt idx="2">
                  <c:v>Nike</c:v>
                </c:pt>
                <c:pt idx="3">
                  <c:v>Patagonia</c:v>
                </c:pt>
              </c:strCache>
            </c:strRef>
          </c:cat>
          <c:val>
            <c:numRef>
              <c:f>Sheet2!$F$11:$F$14</c:f>
              <c:numCache>
                <c:formatCode>0.0%</c:formatCode>
                <c:ptCount val="4"/>
                <c:pt idx="0">
                  <c:v>0.11125000000000002</c:v>
                </c:pt>
                <c:pt idx="1">
                  <c:v>0.11125000000000002</c:v>
                </c:pt>
                <c:pt idx="2">
                  <c:v>0.11125000000000002</c:v>
                </c:pt>
                <c:pt idx="3">
                  <c:v>0.11125000000000002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472896"/>
        <c:axId val="99295808"/>
      </c:lineChart>
      <c:catAx>
        <c:axId val="99472896"/>
        <c:scaling>
          <c:orientation val="minMax"/>
        </c:scaling>
        <c:delete val="0"/>
        <c:axPos val="b"/>
        <c:majorTickMark val="out"/>
        <c:minorTickMark val="none"/>
        <c:tickLblPos val="nextTo"/>
        <c:crossAx val="99295808"/>
        <c:crosses val="autoZero"/>
        <c:auto val="1"/>
        <c:lblAlgn val="ctr"/>
        <c:lblOffset val="100"/>
        <c:noMultiLvlLbl val="0"/>
      </c:catAx>
      <c:valAx>
        <c:axId val="99295808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994728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32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YoY % Sales Growth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'recycling program'!$B$8</c:f>
              <c:strCache>
                <c:ptCount val="1"/>
                <c:pt idx="0">
                  <c:v>% Sales Growth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'recycling program'!$D$6:$J$6</c:f>
              <c:numCache>
                <c:formatCode>General</c:formatCode>
                <c:ptCount val="7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</c:numCache>
            </c:numRef>
          </c:cat>
          <c:val>
            <c:numRef>
              <c:f>'recycling program'!$D$8:$J$8</c:f>
              <c:numCache>
                <c:formatCode>0%</c:formatCode>
                <c:ptCount val="7"/>
                <c:pt idx="0">
                  <c:v>-6.7303852158443166E-3</c:v>
                </c:pt>
                <c:pt idx="1">
                  <c:v>6.6343478280735266E-2</c:v>
                </c:pt>
                <c:pt idx="2">
                  <c:v>3.6485403696102085E-2</c:v>
                </c:pt>
                <c:pt idx="3">
                  <c:v>8.2605747924727982E-2</c:v>
                </c:pt>
                <c:pt idx="4">
                  <c:v>5.3700578131801832E-2</c:v>
                </c:pt>
                <c:pt idx="5">
                  <c:v>7.2979368778108358E-2</c:v>
                </c:pt>
                <c:pt idx="6">
                  <c:v>6.2290807520965691E-2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9474944"/>
        <c:axId val="99298112"/>
      </c:barChart>
      <c:catAx>
        <c:axId val="99474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9298112"/>
        <c:crosses val="autoZero"/>
        <c:auto val="1"/>
        <c:lblAlgn val="ctr"/>
        <c:lblOffset val="100"/>
        <c:noMultiLvlLbl val="0"/>
      </c:catAx>
      <c:valAx>
        <c:axId val="992981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994749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294685039370078"/>
          <c:y val="5.1400554097404488E-2"/>
          <c:w val="0.57688407699037625"/>
          <c:h val="0.79666921843102934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'recycling program'!$B$17</c:f>
              <c:strCache>
                <c:ptCount val="1"/>
                <c:pt idx="0">
                  <c:v>Operating Margins as% Sales</c:v>
                </c:pt>
              </c:strCache>
            </c:strRef>
          </c:tx>
          <c:invertIfNegative val="0"/>
          <c:cat>
            <c:numRef>
              <c:f>'recycling program'!$C$6:$J$6</c:f>
              <c:numCache>
                <c:formatCode>General</c:formatCode>
                <c:ptCount val="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</c:numCache>
            </c:numRef>
          </c:cat>
          <c:val>
            <c:numRef>
              <c:f>'recycling program'!$C$17:$J$17</c:f>
              <c:numCache>
                <c:formatCode>0%</c:formatCode>
                <c:ptCount val="8"/>
                <c:pt idx="0">
                  <c:v>9.8759212867153182E-2</c:v>
                </c:pt>
                <c:pt idx="1">
                  <c:v>0.11155939157730249</c:v>
                </c:pt>
                <c:pt idx="2">
                  <c:v>8.4325630621173098E-2</c:v>
                </c:pt>
                <c:pt idx="3">
                  <c:v>7.1489400403479175E-2</c:v>
                </c:pt>
                <c:pt idx="4">
                  <c:v>5.2306799349315328E-2</c:v>
                </c:pt>
                <c:pt idx="5">
                  <c:v>4.459648982934758E-2</c:v>
                </c:pt>
                <c:pt idx="6">
                  <c:v>6.1777431023476839E-2</c:v>
                </c:pt>
                <c:pt idx="7">
                  <c:v>6.0164312830263064E-2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2586368"/>
        <c:axId val="99300416"/>
      </c:barChart>
      <c:lineChart>
        <c:grouping val="standard"/>
        <c:varyColors val="0"/>
        <c:ser>
          <c:idx val="0"/>
          <c:order val="0"/>
          <c:tx>
            <c:strRef>
              <c:f>'recycling program'!$B$14</c:f>
              <c:strCache>
                <c:ptCount val="1"/>
                <c:pt idx="0">
                  <c:v>SGA as % Sales</c:v>
                </c:pt>
              </c:strCache>
            </c:strRef>
          </c:tx>
          <c:cat>
            <c:numRef>
              <c:f>'recycling program'!$C$6:$J$6</c:f>
              <c:numCache>
                <c:formatCode>General</c:formatCode>
                <c:ptCount val="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</c:numCache>
            </c:numRef>
          </c:cat>
          <c:val>
            <c:numRef>
              <c:f>'recycling program'!$C$14:$J$14</c:f>
              <c:numCache>
                <c:formatCode>0%</c:formatCode>
                <c:ptCount val="8"/>
                <c:pt idx="0">
                  <c:v>0.37744617507170608</c:v>
                </c:pt>
                <c:pt idx="1">
                  <c:v>0.39231292921077759</c:v>
                </c:pt>
                <c:pt idx="2">
                  <c:v>0.4239890993697002</c:v>
                </c:pt>
                <c:pt idx="3">
                  <c:v>0.43913500016536033</c:v>
                </c:pt>
                <c:pt idx="4">
                  <c:v>0.43203705542275411</c:v>
                </c:pt>
                <c:pt idx="5">
                  <c:v>0.43890179422412762</c:v>
                </c:pt>
                <c:pt idx="6">
                  <c:v>0.43528247528531239</c:v>
                </c:pt>
                <c:pt idx="7">
                  <c:v>0.44917366670693942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587904"/>
        <c:axId val="99300992"/>
      </c:lineChart>
      <c:catAx>
        <c:axId val="102586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9300416"/>
        <c:crosses val="autoZero"/>
        <c:auto val="1"/>
        <c:lblAlgn val="ctr"/>
        <c:lblOffset val="100"/>
        <c:noMultiLvlLbl val="0"/>
      </c:catAx>
      <c:valAx>
        <c:axId val="9930041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2586368"/>
        <c:crosses val="autoZero"/>
        <c:crossBetween val="between"/>
      </c:valAx>
      <c:valAx>
        <c:axId val="99300992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crossAx val="102587904"/>
        <c:crosses val="max"/>
        <c:crossBetween val="between"/>
      </c:valAx>
      <c:catAx>
        <c:axId val="1025879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9300992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84756947178477693"/>
          <c:y val="5.0158209390492856E-2"/>
          <c:w val="0.11284719488188977"/>
          <c:h val="0.7932020997375328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ECA775-A4FD-4B0D-928F-4F4B2E9E12CA}" type="datetimeFigureOut">
              <a:rPr lang="en-CA" smtClean="0"/>
              <a:t>07/06/2015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E54D6A-6618-4386-B697-F34C814F2F0E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2802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35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4500" cap="all" baseline="0">
                <a:solidFill>
                  <a:schemeClr val="bg1"/>
                </a:solidFill>
                <a:latin typeface="Impact" panose="020B080603090205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 cap="all" baseline="0">
                <a:solidFill>
                  <a:schemeClr val="bg1"/>
                </a:solidFill>
                <a:latin typeface="Impact" panose="020B080603090205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F537-B7EE-443C-90DD-3E4354B75B26}" type="datetimeFigureOut">
              <a:rPr lang="en-CA" smtClean="0"/>
              <a:t>07/06/2015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538916"/>
            <a:ext cx="2057400" cy="365125"/>
          </a:xfrm>
        </p:spPr>
        <p:txBody>
          <a:bodyPr/>
          <a:lstStyle/>
          <a:p>
            <a:fld id="{820CECA9-D23A-4E4B-95A6-4AC8B99EE8F1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60481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F537-B7EE-443C-90DD-3E4354B75B26}" type="datetimeFigureOut">
              <a:rPr lang="en-CA" smtClean="0"/>
              <a:t>07/06/2015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ECA9-D23A-4E4B-95A6-4AC8B99EE8F1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77527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F537-B7EE-443C-90DD-3E4354B75B26}" type="datetimeFigureOut">
              <a:rPr lang="en-CA" smtClean="0"/>
              <a:t>07/06/2015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ECA9-D23A-4E4B-95A6-4AC8B99EE8F1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40446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9134"/>
            <a:ext cx="9144000" cy="572741"/>
          </a:xfrm>
          <a:solidFill>
            <a:schemeClr val="tx1"/>
          </a:solidFill>
        </p:spPr>
        <p:txBody>
          <a:bodyPr>
            <a:normAutofit/>
          </a:bodyPr>
          <a:lstStyle>
            <a:lvl1pPr>
              <a:defRPr sz="2600" cap="all" baseline="0">
                <a:solidFill>
                  <a:schemeClr val="bg1"/>
                </a:solidFill>
                <a:latin typeface="Impact" panose="020B080603090205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31" y="721895"/>
            <a:ext cx="9053969" cy="5061284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itle 1"/>
          <p:cNvSpPr txBox="1">
            <a:spLocks/>
          </p:cNvSpPr>
          <p:nvPr userDrawn="1"/>
        </p:nvSpPr>
        <p:spPr>
          <a:xfrm>
            <a:off x="0" y="1"/>
            <a:ext cx="9144000" cy="8913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kern="1200" cap="all" baseline="0">
                <a:solidFill>
                  <a:schemeClr val="bg1"/>
                </a:solidFill>
                <a:latin typeface="Impact" panose="020B0806030902050204" pitchFamily="34" charset="0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6861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F537-B7EE-443C-90DD-3E4354B75B26}" type="datetimeFigureOut">
              <a:rPr lang="en-CA" smtClean="0"/>
              <a:t>07/06/2015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ECA9-D23A-4E4B-95A6-4AC8B99EE8F1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40562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F537-B7EE-443C-90DD-3E4354B75B26}" type="datetimeFigureOut">
              <a:rPr lang="en-CA" smtClean="0"/>
              <a:t>07/06/2015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ECA9-D23A-4E4B-95A6-4AC8B99EE8F1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79153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F537-B7EE-443C-90DD-3E4354B75B26}" type="datetimeFigureOut">
              <a:rPr lang="en-CA" smtClean="0"/>
              <a:t>07/06/2015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ECA9-D23A-4E4B-95A6-4AC8B99EE8F1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27696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F537-B7EE-443C-90DD-3E4354B75B26}" type="datetimeFigureOut">
              <a:rPr lang="en-CA" smtClean="0"/>
              <a:t>07/06/2015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ECA9-D23A-4E4B-95A6-4AC8B99EE8F1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52550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F537-B7EE-443C-90DD-3E4354B75B26}" type="datetimeFigureOut">
              <a:rPr lang="en-CA" smtClean="0"/>
              <a:t>07/06/2015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ECA9-D23A-4E4B-95A6-4AC8B99EE8F1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22011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F537-B7EE-443C-90DD-3E4354B75B26}" type="datetimeFigureOut">
              <a:rPr lang="en-CA" smtClean="0"/>
              <a:t>07/06/2015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ECA9-D23A-4E4B-95A6-4AC8B99EE8F1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44704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F537-B7EE-443C-90DD-3E4354B75B26}" type="datetimeFigureOut">
              <a:rPr lang="en-CA" smtClean="0"/>
              <a:t>07/06/2015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ECA9-D23A-4E4B-95A6-4AC8B99EE8F1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22323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AF537-B7EE-443C-90DD-3E4354B75B26}" type="datetimeFigureOut">
              <a:rPr lang="en-CA" smtClean="0"/>
              <a:t>07/06/2015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CECA9-D23A-4E4B-95A6-4AC8B99EE8F1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56673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Internal Analysis</a:t>
            </a:r>
            <a:br>
              <a:rPr lang="en-CA" dirty="0" smtClean="0"/>
            </a:br>
            <a:r>
              <a:rPr lang="en-CA" dirty="0" smtClean="0"/>
              <a:t>Finances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9291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3412925"/>
              </p:ext>
            </p:extLst>
          </p:nvPr>
        </p:nvGraphicFramePr>
        <p:xfrm>
          <a:off x="0" y="1036864"/>
          <a:ext cx="9144000" cy="5033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History showed that New </a:t>
            </a:r>
            <a:r>
              <a:rPr lang="en-US" dirty="0"/>
              <a:t>initiative </a:t>
            </a:r>
            <a:r>
              <a:rPr lang="en-US" dirty="0" smtClean="0"/>
              <a:t>can </a:t>
            </a:r>
            <a:r>
              <a:rPr lang="en-US" dirty="0"/>
              <a:t>hurt profitability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069977"/>
            <a:ext cx="9144000" cy="57274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cap="all" dirty="0" smtClean="0">
                <a:latin typeface="Impact" panose="020B0806030902050204" pitchFamily="34" charset="0"/>
              </a:rPr>
              <a:t>Need to focus </a:t>
            </a:r>
            <a:r>
              <a:rPr lang="en-US" sz="2600" cap="all" dirty="0">
                <a:latin typeface="Impact" panose="020B0806030902050204" pitchFamily="34" charset="0"/>
              </a:rPr>
              <a:t>on keeping costs </a:t>
            </a:r>
            <a:r>
              <a:rPr lang="en-US" sz="2600" cap="all" dirty="0" smtClean="0">
                <a:latin typeface="Impact" panose="020B0806030902050204" pitchFamily="34" charset="0"/>
              </a:rPr>
              <a:t>under control</a:t>
            </a:r>
            <a:endParaRPr lang="en-US" sz="2600" cap="all" dirty="0">
              <a:latin typeface="Impact" panose="020B080603090205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921997" y="1297577"/>
            <a:ext cx="3446146" cy="4675414"/>
          </a:xfrm>
          <a:prstGeom prst="roundRect">
            <a:avLst>
              <a:gd name="adj" fmla="val 8559"/>
            </a:avLst>
          </a:prstGeom>
          <a:solidFill>
            <a:schemeClr val="bg1">
              <a:alpha val="5882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482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Cost/ Expenses</a:t>
            </a:r>
            <a:endParaRPr lang="en-US" dirty="0"/>
          </a:p>
          <a:p>
            <a:pPr fontAlgn="base"/>
            <a:endParaRPr lang="en-US" dirty="0" smtClean="0"/>
          </a:p>
          <a:p>
            <a:pPr fontAlgn="base"/>
            <a:r>
              <a:rPr lang="en-US" dirty="0" smtClean="0"/>
              <a:t>$</a:t>
            </a:r>
            <a:r>
              <a:rPr lang="en-US" dirty="0"/>
              <a:t>3.8 million for eco-friendly commitment in 2009</a:t>
            </a:r>
          </a:p>
          <a:p>
            <a:pPr fontAlgn="base"/>
            <a:r>
              <a:rPr lang="en-US" dirty="0"/>
              <a:t>$100k annually on field testing</a:t>
            </a:r>
          </a:p>
          <a:p>
            <a:pPr fontAlgn="base"/>
            <a:r>
              <a:rPr lang="en-US" dirty="0"/>
              <a:t>$350k to repair 12k </a:t>
            </a:r>
            <a:r>
              <a:rPr lang="en-US" dirty="0" smtClean="0"/>
              <a:t>garments/</a:t>
            </a:r>
            <a:r>
              <a:rPr lang="en-US" dirty="0" err="1" smtClean="0"/>
              <a:t>yr</a:t>
            </a:r>
            <a:r>
              <a:rPr lang="en-US" dirty="0" smtClean="0"/>
              <a:t> ($</a:t>
            </a:r>
            <a:r>
              <a:rPr lang="en-US" dirty="0"/>
              <a:t>29 per </a:t>
            </a:r>
            <a:r>
              <a:rPr lang="en-US" dirty="0" smtClean="0"/>
              <a:t>garment)</a:t>
            </a:r>
            <a:endParaRPr lang="en-US" dirty="0"/>
          </a:p>
          <a:p>
            <a:pPr fontAlgn="base"/>
            <a:r>
              <a:rPr lang="en-US" dirty="0"/>
              <a:t>Less than 1% revenues on marketing</a:t>
            </a:r>
          </a:p>
          <a:p>
            <a:pPr fontAlgn="base"/>
            <a:r>
              <a:rPr lang="en-US" dirty="0"/>
              <a:t>1% revenues on environmental causes</a:t>
            </a:r>
          </a:p>
          <a:p>
            <a:pPr fontAlgn="base"/>
            <a:r>
              <a:rPr lang="en-US" dirty="0"/>
              <a:t>$200k in kind donations to eco-causes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62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Vast majority of revenues comes from 3 major product lines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069977"/>
            <a:ext cx="9144000" cy="57274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2600" cap="all" dirty="0" smtClean="0">
                <a:solidFill>
                  <a:schemeClr val="bg1"/>
                </a:solidFill>
                <a:latin typeface="Impact" panose="020B0806030902050204" pitchFamily="34" charset="0"/>
              </a:rPr>
              <a:t>Potential to rationalize products in order to enhance inventory management</a:t>
            </a:r>
            <a:endParaRPr lang="en-CA" sz="2600" cap="all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1927280"/>
              </p:ext>
            </p:extLst>
          </p:nvPr>
        </p:nvGraphicFramePr>
        <p:xfrm>
          <a:off x="0" y="947058"/>
          <a:ext cx="9144000" cy="5122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742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direct </a:t>
            </a:r>
            <a:r>
              <a:rPr lang="en-US" dirty="0"/>
              <a:t>sales </a:t>
            </a:r>
            <a:r>
              <a:rPr lang="en-US" dirty="0" smtClean="0"/>
              <a:t>have highest </a:t>
            </a:r>
            <a:r>
              <a:rPr lang="en-US" dirty="0"/>
              <a:t>margins, </a:t>
            </a:r>
            <a:r>
              <a:rPr lang="en-US" dirty="0" smtClean="0"/>
              <a:t>but </a:t>
            </a:r>
            <a:r>
              <a:rPr lang="en-US" dirty="0"/>
              <a:t>generate the highest % returns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069977"/>
            <a:ext cx="9144000" cy="57274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2600" cap="all" dirty="0" smtClean="0">
                <a:latin typeface="Impact" panose="020B0806030902050204" pitchFamily="34" charset="0"/>
              </a:rPr>
              <a:t>Opportunity to improve direct sales channel or focus on retail</a:t>
            </a:r>
            <a:endParaRPr lang="en-CA" sz="2600" cap="all" dirty="0">
              <a:latin typeface="Impact" panose="020B0806030902050204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8611698"/>
              </p:ext>
            </p:extLst>
          </p:nvPr>
        </p:nvGraphicFramePr>
        <p:xfrm>
          <a:off x="365387" y="902942"/>
          <a:ext cx="7960180" cy="48943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2401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Patagonia has been performing extremely well compared to the industry</a:t>
            </a:r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0" y="6069977"/>
            <a:ext cx="9144000" cy="57274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2600" cap="all" dirty="0" smtClean="0">
                <a:latin typeface="Impact" panose="020B0806030902050204" pitchFamily="34" charset="0"/>
              </a:rPr>
              <a:t>Focus on sustainability and wealthy customers has paid off</a:t>
            </a:r>
            <a:endParaRPr lang="en-CA" sz="2600" cap="all" dirty="0">
              <a:latin typeface="Impact" panose="020B0806030902050204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718559"/>
              </p:ext>
            </p:extLst>
          </p:nvPr>
        </p:nvGraphicFramePr>
        <p:xfrm>
          <a:off x="0" y="1077686"/>
          <a:ext cx="9144000" cy="4992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2401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Patagonia has been performing extremely well compared to the industry</a:t>
            </a:r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0" y="6069977"/>
            <a:ext cx="9144000" cy="57274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2600" cap="all" dirty="0" smtClean="0">
                <a:latin typeface="Impact" panose="020B0806030902050204" pitchFamily="34" charset="0"/>
              </a:rPr>
              <a:t>Patagonia was able to protect profits even during recessionary times</a:t>
            </a:r>
            <a:endParaRPr lang="en-CA" sz="2600" cap="all" dirty="0">
              <a:latin typeface="Impact" panose="020B0806030902050204" pitchFamily="34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2997705"/>
              </p:ext>
            </p:extLst>
          </p:nvPr>
        </p:nvGraphicFramePr>
        <p:xfrm>
          <a:off x="0" y="1028700"/>
          <a:ext cx="9144000" cy="5041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45332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9344"/>
            <a:ext cx="9144000" cy="572741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Maintaining growth and employee satisfaction comes at a cost</a:t>
            </a:r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0" y="6069977"/>
            <a:ext cx="9144000" cy="57274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2600" cap="all" dirty="0" smtClean="0">
                <a:latin typeface="Impact" panose="020B0806030902050204" pitchFamily="34" charset="0"/>
              </a:rPr>
              <a:t>Patagonia has some of the lowest sales per employees in its industry</a:t>
            </a:r>
            <a:endParaRPr lang="en-CA" sz="2600" cap="all" dirty="0">
              <a:latin typeface="Impact" panose="020B0806030902050204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2842718"/>
              </p:ext>
            </p:extLst>
          </p:nvPr>
        </p:nvGraphicFramePr>
        <p:xfrm>
          <a:off x="0" y="1012372"/>
          <a:ext cx="9144000" cy="5057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2401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Patagonia maintains 4x below average D/e ratio</a:t>
            </a:r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0" y="6069977"/>
            <a:ext cx="9144000" cy="57274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2600" cap="all" dirty="0" smtClean="0">
                <a:latin typeface="Impact" panose="020B0806030902050204" pitchFamily="34" charset="0"/>
              </a:rPr>
              <a:t>Increasing debt to average could yield 14M$ in capital to fuel growth</a:t>
            </a:r>
            <a:endParaRPr lang="en-CA" sz="2600" cap="all" dirty="0">
              <a:latin typeface="Impact" panose="020B0806030902050204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417002"/>
              </p:ext>
            </p:extLst>
          </p:nvPr>
        </p:nvGraphicFramePr>
        <p:xfrm>
          <a:off x="0" y="1028700"/>
          <a:ext cx="9144000" cy="5041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742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Introduction </a:t>
            </a:r>
            <a:r>
              <a:rPr lang="en-US" dirty="0"/>
              <a:t>of </a:t>
            </a:r>
            <a:r>
              <a:rPr lang="en-US" dirty="0" smtClean="0"/>
              <a:t>recycling </a:t>
            </a:r>
            <a:r>
              <a:rPr lang="en-US" dirty="0"/>
              <a:t>program did have a positive impact on sales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069977"/>
            <a:ext cx="9144000" cy="57274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cap="all" dirty="0" smtClean="0">
                <a:latin typeface="Impact" panose="020B0806030902050204" pitchFamily="34" charset="0"/>
              </a:rPr>
              <a:t>program enhancement has the potential </a:t>
            </a:r>
            <a:r>
              <a:rPr lang="en-US" sz="2600" cap="all" dirty="0">
                <a:latin typeface="Impact" panose="020B0806030902050204" pitchFamily="34" charset="0"/>
              </a:rPr>
              <a:t>to fuel top line growth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5560390"/>
              </p:ext>
            </p:extLst>
          </p:nvPr>
        </p:nvGraphicFramePr>
        <p:xfrm>
          <a:off x="0" y="979714"/>
          <a:ext cx="9144000" cy="50902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4274004" y="1665514"/>
            <a:ext cx="4641397" cy="4229100"/>
          </a:xfrm>
          <a:prstGeom prst="roundRect">
            <a:avLst>
              <a:gd name="adj" fmla="val 8559"/>
            </a:avLst>
          </a:prstGeom>
          <a:solidFill>
            <a:srgbClr val="FFC000">
              <a:alpha val="588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13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theme/theme1.xml><?xml version="1.0" encoding="utf-8"?>
<a:theme xmlns:a="http://schemas.openxmlformats.org/drawingml/2006/main" name="Black Impact">
  <a:themeElements>
    <a:clrScheme name="Custom 2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1B587C"/>
      </a:accent1>
      <a:accent2>
        <a:srgbClr val="00B050"/>
      </a:accent2>
      <a:accent3>
        <a:srgbClr val="FF0000"/>
      </a:accent3>
      <a:accent4>
        <a:srgbClr val="FFFF00"/>
      </a:accent4>
      <a:accent5>
        <a:srgbClr val="F07F09"/>
      </a:accent5>
      <a:accent6>
        <a:srgbClr val="800080"/>
      </a:accent6>
      <a:hlink>
        <a:srgbClr val="6B9F25"/>
      </a:hlink>
      <a:folHlink>
        <a:srgbClr val="B26B0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lack Impact" id="{2D802760-9059-4A52-ADE1-EE96332BABC3}" vid="{14224F0B-2350-427A-B6A6-62705C54255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Impact</Template>
  <TotalTime>667</TotalTime>
  <Words>238</Words>
  <Application>Microsoft Office PowerPoint</Application>
  <PresentationFormat>On-screen Show (4:3)</PresentationFormat>
  <Paragraphs>34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Black Impact</vt:lpstr>
      <vt:lpstr>Internal Analysis Finances</vt:lpstr>
      <vt:lpstr>PowerPoint Presentation</vt:lpstr>
      <vt:lpstr>Vast majority of revenues comes from 3 major product lines</vt:lpstr>
      <vt:lpstr>direct sales have highest margins, but generate the highest % returns</vt:lpstr>
      <vt:lpstr>Patagonia has been performing extremely well compared to the industry</vt:lpstr>
      <vt:lpstr>Patagonia has been performing extremely well compared to the industry</vt:lpstr>
      <vt:lpstr>Maintaining growth and employee satisfaction comes at a cost</vt:lpstr>
      <vt:lpstr>Patagonia maintains 4x below average D/e ratio</vt:lpstr>
      <vt:lpstr>Introduction of recycling program did have a positive impact on sales</vt:lpstr>
      <vt:lpstr>History showed that New initiative can hurt profitability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Beck</dc:creator>
  <cp:lastModifiedBy>Zeben</cp:lastModifiedBy>
  <cp:revision>47</cp:revision>
  <dcterms:created xsi:type="dcterms:W3CDTF">2015-04-04T13:06:48Z</dcterms:created>
  <dcterms:modified xsi:type="dcterms:W3CDTF">2015-06-07T15:02:50Z</dcterms:modified>
</cp:coreProperties>
</file>