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0000"/>
    <a:srgbClr val="CCCCFF"/>
    <a:srgbClr val="FF9966"/>
    <a:srgbClr val="FFFF99"/>
    <a:srgbClr val="FFFF00"/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8127A8-D5FB-4947-B1B2-F270EAD355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36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041F43-907F-4E16-B630-5125601F2F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489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2DAFDE-2480-4EA0-9029-0E2DAD2E2A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4702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C0024B-E7C0-4DF4-833B-5FA25E403A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670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D7EF5D-6861-42A4-BDB0-F83D02B1CD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2629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60A676-D4E3-4EF3-8C66-A3F93C1754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616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0543CA-80EC-443F-A93A-5F623DCDF3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6349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71EE71-FECE-481C-BE37-A95DC531F3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265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B0DB9C-F32A-41A5-B4F2-54D5DF3F1D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0394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9E4D56-18E7-4BAC-BA58-95535783E2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5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7A9FEE-03F6-44DE-9272-D1896929CF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381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CC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latin typeface="Arial" panose="020B0604020202020204" pitchFamily="34" charset="0"/>
              </a:defRPr>
            </a:lvl1pPr>
          </a:lstStyle>
          <a:p>
            <a:fld id="{7025E65F-1637-4370-9725-3737C9F5F19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67600" cy="457200"/>
          </a:xfrm>
        </p:spPr>
        <p:txBody>
          <a:bodyPr/>
          <a:lstStyle/>
          <a:p>
            <a:pPr algn="l" eaLnBrk="1" hangingPunct="1"/>
            <a:r>
              <a:rPr lang="en-US" altLang="en-US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When Analyzing A Case…</a:t>
            </a:r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0" y="746125"/>
            <a:ext cx="914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FF0000"/>
                </a:solidFill>
                <a:latin typeface="Verdana" panose="020B0604030504040204" pitchFamily="34" charset="0"/>
              </a:rPr>
              <a:t>Identify Opportunities &amp; Threats</a:t>
            </a:r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1371600" y="2590800"/>
            <a:ext cx="7772400" cy="213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Government debt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Growth in the economy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Rates of inflation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Unemployment rates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Interest rates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Fiscal policy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Monetary policy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Etc.</a:t>
            </a:r>
          </a:p>
        </p:txBody>
      </p:sp>
      <p:sp>
        <p:nvSpPr>
          <p:cNvPr id="2053" name="Oval 11"/>
          <p:cNvSpPr>
            <a:spLocks noChangeArrowheads="1"/>
          </p:cNvSpPr>
          <p:nvPr/>
        </p:nvSpPr>
        <p:spPr bwMode="auto">
          <a:xfrm>
            <a:off x="1143000" y="26670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4" name="Oval 12"/>
          <p:cNvSpPr>
            <a:spLocks noChangeArrowheads="1"/>
          </p:cNvSpPr>
          <p:nvPr/>
        </p:nvSpPr>
        <p:spPr bwMode="auto">
          <a:xfrm>
            <a:off x="1143000" y="28956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5" name="Oval 13"/>
          <p:cNvSpPr>
            <a:spLocks noChangeArrowheads="1"/>
          </p:cNvSpPr>
          <p:nvPr/>
        </p:nvSpPr>
        <p:spPr bwMode="auto">
          <a:xfrm>
            <a:off x="1143000" y="32004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6" name="Oval 14"/>
          <p:cNvSpPr>
            <a:spLocks noChangeArrowheads="1"/>
          </p:cNvSpPr>
          <p:nvPr/>
        </p:nvSpPr>
        <p:spPr bwMode="auto">
          <a:xfrm>
            <a:off x="1143000" y="34290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7" name="Oval 15"/>
          <p:cNvSpPr>
            <a:spLocks noChangeArrowheads="1"/>
          </p:cNvSpPr>
          <p:nvPr/>
        </p:nvSpPr>
        <p:spPr bwMode="auto">
          <a:xfrm>
            <a:off x="1143000" y="37338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8" name="Oval 16"/>
          <p:cNvSpPr>
            <a:spLocks noChangeArrowheads="1"/>
          </p:cNvSpPr>
          <p:nvPr/>
        </p:nvSpPr>
        <p:spPr bwMode="auto">
          <a:xfrm>
            <a:off x="1143000" y="39624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60" name="Text Box 20"/>
          <p:cNvSpPr txBox="1">
            <a:spLocks noChangeArrowheads="1"/>
          </p:cNvSpPr>
          <p:nvPr/>
        </p:nvSpPr>
        <p:spPr bwMode="auto">
          <a:xfrm>
            <a:off x="685800" y="1066800"/>
            <a:ext cx="8458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i="1">
                <a:solidFill>
                  <a:srgbClr val="0000FF"/>
                </a:solidFill>
              </a:rPr>
              <a:t>Look at all aspects of the marketplace that are possibly beyond the control of the firm or even the industry BUT have a huge impact on the development, implementation and execution of a strategy</a:t>
            </a:r>
          </a:p>
        </p:txBody>
      </p:sp>
      <p:sp>
        <p:nvSpPr>
          <p:cNvPr id="2061" name="Rectangle 21"/>
          <p:cNvSpPr>
            <a:spLocks noChangeArrowheads="1"/>
          </p:cNvSpPr>
          <p:nvPr/>
        </p:nvSpPr>
        <p:spPr bwMode="auto">
          <a:xfrm>
            <a:off x="533400" y="1143000"/>
            <a:ext cx="152400" cy="152400"/>
          </a:xfrm>
          <a:prstGeom prst="rect">
            <a:avLst/>
          </a:prstGeom>
          <a:solidFill>
            <a:srgbClr val="C0C0C0"/>
          </a:solidFill>
          <a:ln w="2857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2" name="Text Box 22"/>
          <p:cNvSpPr txBox="1">
            <a:spLocks noChangeArrowheads="1"/>
          </p:cNvSpPr>
          <p:nvPr/>
        </p:nvSpPr>
        <p:spPr bwMode="auto">
          <a:xfrm>
            <a:off x="762000" y="1981200"/>
            <a:ext cx="822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How does the </a:t>
            </a:r>
            <a:r>
              <a:rPr lang="en-US" altLang="en-US" i="1" u="sng">
                <a:solidFill>
                  <a:srgbClr val="0000FF"/>
                </a:solidFill>
                <a:latin typeface="Arial Black" panose="020B0A04020102020204" pitchFamily="34" charset="0"/>
              </a:rPr>
              <a:t>industry</a:t>
            </a:r>
            <a:r>
              <a:rPr lang="en-US" altLang="en-US"/>
              <a:t> fair in relation to:</a:t>
            </a:r>
          </a:p>
        </p:txBody>
      </p:sp>
      <p:sp>
        <p:nvSpPr>
          <p:cNvPr id="2063" name="Rectangle 23"/>
          <p:cNvSpPr>
            <a:spLocks noChangeArrowheads="1"/>
          </p:cNvSpPr>
          <p:nvPr/>
        </p:nvSpPr>
        <p:spPr bwMode="auto">
          <a:xfrm>
            <a:off x="533400" y="2057400"/>
            <a:ext cx="152400" cy="152400"/>
          </a:xfrm>
          <a:prstGeom prst="rect">
            <a:avLst/>
          </a:prstGeom>
          <a:solidFill>
            <a:srgbClr val="C0C0C0"/>
          </a:solidFill>
          <a:ln w="2857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4" name="Text Box 24"/>
          <p:cNvSpPr txBox="1">
            <a:spLocks noChangeArrowheads="1"/>
          </p:cNvSpPr>
          <p:nvPr/>
        </p:nvSpPr>
        <p:spPr bwMode="auto">
          <a:xfrm>
            <a:off x="990600" y="2286000"/>
            <a:ext cx="815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the </a:t>
            </a:r>
            <a:r>
              <a:rPr lang="en-US" altLang="en-US" u="sng">
                <a:solidFill>
                  <a:srgbClr val="FF0000"/>
                </a:solidFill>
                <a:latin typeface="Impact" panose="020B0806030902050204" pitchFamily="34" charset="0"/>
              </a:rPr>
              <a:t>economies</a:t>
            </a:r>
            <a:r>
              <a:rPr lang="en-US" altLang="en-US"/>
              <a:t> of the countries/regions/cities in which they operate?</a:t>
            </a:r>
          </a:p>
        </p:txBody>
      </p:sp>
      <p:sp>
        <p:nvSpPr>
          <p:cNvPr id="2065" name="Oval 25"/>
          <p:cNvSpPr>
            <a:spLocks noChangeArrowheads="1"/>
          </p:cNvSpPr>
          <p:nvPr/>
        </p:nvSpPr>
        <p:spPr bwMode="auto">
          <a:xfrm>
            <a:off x="1143000" y="42672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6" name="Oval 26"/>
          <p:cNvSpPr>
            <a:spLocks noChangeArrowheads="1"/>
          </p:cNvSpPr>
          <p:nvPr/>
        </p:nvSpPr>
        <p:spPr bwMode="auto">
          <a:xfrm>
            <a:off x="1143000" y="44958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AutoShape 27"/>
          <p:cNvSpPr>
            <a:spLocks noChangeArrowheads="1"/>
          </p:cNvSpPr>
          <p:nvPr/>
        </p:nvSpPr>
        <p:spPr bwMode="auto">
          <a:xfrm>
            <a:off x="762000" y="2438400"/>
            <a:ext cx="228600" cy="76200"/>
          </a:xfrm>
          <a:prstGeom prst="chevron">
            <a:avLst>
              <a:gd name="adj" fmla="val 7500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8" name="Text Box 28"/>
          <p:cNvSpPr txBox="1">
            <a:spLocks noChangeArrowheads="1"/>
          </p:cNvSpPr>
          <p:nvPr/>
        </p:nvSpPr>
        <p:spPr bwMode="auto">
          <a:xfrm>
            <a:off x="1371600" y="4878388"/>
            <a:ext cx="7772400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Population size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Income distribution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Ethnic mix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Geographic distribution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Age structure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Immigration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Etc.</a:t>
            </a:r>
          </a:p>
        </p:txBody>
      </p:sp>
      <p:sp>
        <p:nvSpPr>
          <p:cNvPr id="2069" name="Text Box 29"/>
          <p:cNvSpPr txBox="1">
            <a:spLocks noChangeArrowheads="1"/>
          </p:cNvSpPr>
          <p:nvPr/>
        </p:nvSpPr>
        <p:spPr bwMode="auto">
          <a:xfrm>
            <a:off x="990600" y="4586288"/>
            <a:ext cx="815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u="sng">
                <a:solidFill>
                  <a:srgbClr val="FF0000"/>
                </a:solidFill>
                <a:latin typeface="Impact" panose="020B0806030902050204" pitchFamily="34" charset="0"/>
              </a:rPr>
              <a:t>demographics</a:t>
            </a:r>
            <a:r>
              <a:rPr lang="en-US" altLang="en-US"/>
              <a:t>?</a:t>
            </a:r>
          </a:p>
        </p:txBody>
      </p:sp>
      <p:sp>
        <p:nvSpPr>
          <p:cNvPr id="2070" name="AutoShape 30"/>
          <p:cNvSpPr>
            <a:spLocks noChangeArrowheads="1"/>
          </p:cNvSpPr>
          <p:nvPr/>
        </p:nvSpPr>
        <p:spPr bwMode="auto">
          <a:xfrm>
            <a:off x="762000" y="4738688"/>
            <a:ext cx="228600" cy="76200"/>
          </a:xfrm>
          <a:prstGeom prst="chevron">
            <a:avLst>
              <a:gd name="adj" fmla="val 7500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71" name="Oval 31"/>
          <p:cNvSpPr>
            <a:spLocks noChangeArrowheads="1"/>
          </p:cNvSpPr>
          <p:nvPr/>
        </p:nvSpPr>
        <p:spPr bwMode="auto">
          <a:xfrm>
            <a:off x="1143000" y="49530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72" name="Oval 32"/>
          <p:cNvSpPr>
            <a:spLocks noChangeArrowheads="1"/>
          </p:cNvSpPr>
          <p:nvPr/>
        </p:nvSpPr>
        <p:spPr bwMode="auto">
          <a:xfrm>
            <a:off x="1143000" y="51816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73" name="Oval 33"/>
          <p:cNvSpPr>
            <a:spLocks noChangeArrowheads="1"/>
          </p:cNvSpPr>
          <p:nvPr/>
        </p:nvSpPr>
        <p:spPr bwMode="auto">
          <a:xfrm>
            <a:off x="1143000" y="54864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74" name="Oval 34"/>
          <p:cNvSpPr>
            <a:spLocks noChangeArrowheads="1"/>
          </p:cNvSpPr>
          <p:nvPr/>
        </p:nvSpPr>
        <p:spPr bwMode="auto">
          <a:xfrm>
            <a:off x="1143000" y="57150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75" name="Oval 35"/>
          <p:cNvSpPr>
            <a:spLocks noChangeArrowheads="1"/>
          </p:cNvSpPr>
          <p:nvPr/>
        </p:nvSpPr>
        <p:spPr bwMode="auto">
          <a:xfrm>
            <a:off x="1143000" y="60198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76" name="Oval 36"/>
          <p:cNvSpPr>
            <a:spLocks noChangeArrowheads="1"/>
          </p:cNvSpPr>
          <p:nvPr/>
        </p:nvSpPr>
        <p:spPr bwMode="auto">
          <a:xfrm>
            <a:off x="1143000" y="62484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77" name="Oval 37"/>
          <p:cNvSpPr>
            <a:spLocks noChangeArrowheads="1"/>
          </p:cNvSpPr>
          <p:nvPr/>
        </p:nvSpPr>
        <p:spPr bwMode="auto">
          <a:xfrm>
            <a:off x="1143000" y="64770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67600" cy="457200"/>
          </a:xfrm>
        </p:spPr>
        <p:txBody>
          <a:bodyPr/>
          <a:lstStyle/>
          <a:p>
            <a:pPr algn="l" eaLnBrk="1" hangingPunct="1"/>
            <a:r>
              <a:rPr lang="en-US" altLang="en-US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When Analyzing A Case…   </a:t>
            </a:r>
            <a:r>
              <a:rPr lang="en-US" altLang="en-US" sz="20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(Cont’d.)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1371600" y="990600"/>
            <a:ext cx="7772400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Percentage of women in the workforce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Workforce diversity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Attitudes about quality of work/life relationships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Concerns about the environment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Shifts in work/career preferences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Shifts in preferences regarding product/service characteristics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Etc.</a:t>
            </a:r>
          </a:p>
        </p:txBody>
      </p:sp>
      <p:sp>
        <p:nvSpPr>
          <p:cNvPr id="3076" name="Oval 5"/>
          <p:cNvSpPr>
            <a:spLocks noChangeArrowheads="1"/>
          </p:cNvSpPr>
          <p:nvPr/>
        </p:nvSpPr>
        <p:spPr bwMode="auto">
          <a:xfrm>
            <a:off x="1143000" y="10668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7" name="Oval 6"/>
          <p:cNvSpPr>
            <a:spLocks noChangeArrowheads="1"/>
          </p:cNvSpPr>
          <p:nvPr/>
        </p:nvSpPr>
        <p:spPr bwMode="auto">
          <a:xfrm>
            <a:off x="1143000" y="12954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8" name="Oval 7"/>
          <p:cNvSpPr>
            <a:spLocks noChangeArrowheads="1"/>
          </p:cNvSpPr>
          <p:nvPr/>
        </p:nvSpPr>
        <p:spPr bwMode="auto">
          <a:xfrm>
            <a:off x="1143000" y="16002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9" name="Oval 8"/>
          <p:cNvSpPr>
            <a:spLocks noChangeArrowheads="1"/>
          </p:cNvSpPr>
          <p:nvPr/>
        </p:nvSpPr>
        <p:spPr bwMode="auto">
          <a:xfrm>
            <a:off x="1143000" y="18288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0" name="Oval 9"/>
          <p:cNvSpPr>
            <a:spLocks noChangeArrowheads="1"/>
          </p:cNvSpPr>
          <p:nvPr/>
        </p:nvSpPr>
        <p:spPr bwMode="auto">
          <a:xfrm>
            <a:off x="1143000" y="21336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1" name="Oval 10"/>
          <p:cNvSpPr>
            <a:spLocks noChangeArrowheads="1"/>
          </p:cNvSpPr>
          <p:nvPr/>
        </p:nvSpPr>
        <p:spPr bwMode="auto">
          <a:xfrm>
            <a:off x="1143000" y="23622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083" name="Text Box 16"/>
          <p:cNvSpPr txBox="1">
            <a:spLocks noChangeArrowheads="1"/>
          </p:cNvSpPr>
          <p:nvPr/>
        </p:nvSpPr>
        <p:spPr bwMode="auto">
          <a:xfrm>
            <a:off x="990600" y="685800"/>
            <a:ext cx="815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u="sng">
                <a:solidFill>
                  <a:srgbClr val="FF0000"/>
                </a:solidFill>
                <a:latin typeface="Impact" panose="020B0806030902050204" pitchFamily="34" charset="0"/>
              </a:rPr>
              <a:t>social and cultural trends</a:t>
            </a:r>
            <a:r>
              <a:rPr lang="en-US" altLang="en-US"/>
              <a:t>?</a:t>
            </a:r>
          </a:p>
        </p:txBody>
      </p:sp>
      <p:sp>
        <p:nvSpPr>
          <p:cNvPr id="3084" name="Oval 17"/>
          <p:cNvSpPr>
            <a:spLocks noChangeArrowheads="1"/>
          </p:cNvSpPr>
          <p:nvPr/>
        </p:nvSpPr>
        <p:spPr bwMode="auto">
          <a:xfrm>
            <a:off x="1143000" y="26670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5" name="Oval 18"/>
          <p:cNvSpPr>
            <a:spLocks noChangeArrowheads="1"/>
          </p:cNvSpPr>
          <p:nvPr/>
        </p:nvSpPr>
        <p:spPr bwMode="auto">
          <a:xfrm>
            <a:off x="1143000" y="59436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6" name="AutoShape 19"/>
          <p:cNvSpPr>
            <a:spLocks noChangeArrowheads="1"/>
          </p:cNvSpPr>
          <p:nvPr/>
        </p:nvSpPr>
        <p:spPr bwMode="auto">
          <a:xfrm>
            <a:off x="762000" y="838200"/>
            <a:ext cx="228600" cy="76200"/>
          </a:xfrm>
          <a:prstGeom prst="chevron">
            <a:avLst>
              <a:gd name="adj" fmla="val 7500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7" name="Text Box 20"/>
          <p:cNvSpPr txBox="1">
            <a:spLocks noChangeArrowheads="1"/>
          </p:cNvSpPr>
          <p:nvPr/>
        </p:nvSpPr>
        <p:spPr bwMode="auto">
          <a:xfrm>
            <a:off x="1371600" y="3035300"/>
            <a:ext cx="77724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Important political events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Critical global moments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Newly industrialized countries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Different cultural and institutional attributes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Etc.</a:t>
            </a:r>
          </a:p>
        </p:txBody>
      </p:sp>
      <p:sp>
        <p:nvSpPr>
          <p:cNvPr id="3088" name="Text Box 21"/>
          <p:cNvSpPr txBox="1">
            <a:spLocks noChangeArrowheads="1"/>
          </p:cNvSpPr>
          <p:nvPr/>
        </p:nvSpPr>
        <p:spPr bwMode="auto">
          <a:xfrm>
            <a:off x="990600" y="2743200"/>
            <a:ext cx="815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u="sng">
                <a:solidFill>
                  <a:srgbClr val="FF0000"/>
                </a:solidFill>
                <a:latin typeface="Impact" panose="020B0806030902050204" pitchFamily="34" charset="0"/>
              </a:rPr>
              <a:t>globalization</a:t>
            </a:r>
            <a:r>
              <a:rPr lang="en-US" altLang="en-US"/>
              <a:t>?</a:t>
            </a:r>
          </a:p>
        </p:txBody>
      </p:sp>
      <p:sp>
        <p:nvSpPr>
          <p:cNvPr id="3089" name="AutoShape 22"/>
          <p:cNvSpPr>
            <a:spLocks noChangeArrowheads="1"/>
          </p:cNvSpPr>
          <p:nvPr/>
        </p:nvSpPr>
        <p:spPr bwMode="auto">
          <a:xfrm>
            <a:off x="762000" y="2895600"/>
            <a:ext cx="228600" cy="76200"/>
          </a:xfrm>
          <a:prstGeom prst="chevron">
            <a:avLst>
              <a:gd name="adj" fmla="val 7500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0" name="Oval 23"/>
          <p:cNvSpPr>
            <a:spLocks noChangeArrowheads="1"/>
          </p:cNvSpPr>
          <p:nvPr/>
        </p:nvSpPr>
        <p:spPr bwMode="auto">
          <a:xfrm>
            <a:off x="1143000" y="31242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1" name="Oval 24"/>
          <p:cNvSpPr>
            <a:spLocks noChangeArrowheads="1"/>
          </p:cNvSpPr>
          <p:nvPr/>
        </p:nvSpPr>
        <p:spPr bwMode="auto">
          <a:xfrm>
            <a:off x="1143000" y="33528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2" name="Oval 25"/>
          <p:cNvSpPr>
            <a:spLocks noChangeArrowheads="1"/>
          </p:cNvSpPr>
          <p:nvPr/>
        </p:nvSpPr>
        <p:spPr bwMode="auto">
          <a:xfrm>
            <a:off x="1143000" y="36576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3" name="Oval 26"/>
          <p:cNvSpPr>
            <a:spLocks noChangeArrowheads="1"/>
          </p:cNvSpPr>
          <p:nvPr/>
        </p:nvSpPr>
        <p:spPr bwMode="auto">
          <a:xfrm>
            <a:off x="1143000" y="38862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4" name="Oval 27"/>
          <p:cNvSpPr>
            <a:spLocks noChangeArrowheads="1"/>
          </p:cNvSpPr>
          <p:nvPr/>
        </p:nvSpPr>
        <p:spPr bwMode="auto">
          <a:xfrm>
            <a:off x="1143000" y="41910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5" name="Text Box 30"/>
          <p:cNvSpPr txBox="1">
            <a:spLocks noChangeArrowheads="1"/>
          </p:cNvSpPr>
          <p:nvPr/>
        </p:nvSpPr>
        <p:spPr bwMode="auto">
          <a:xfrm>
            <a:off x="1371600" y="4559300"/>
            <a:ext cx="7772400" cy="160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Impact of the internet and social networks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Product innovation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Process innovations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Knowledge applications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New communication technologies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Etc.</a:t>
            </a:r>
          </a:p>
        </p:txBody>
      </p:sp>
      <p:sp>
        <p:nvSpPr>
          <p:cNvPr id="3096" name="Text Box 31"/>
          <p:cNvSpPr txBox="1">
            <a:spLocks noChangeArrowheads="1"/>
          </p:cNvSpPr>
          <p:nvPr/>
        </p:nvSpPr>
        <p:spPr bwMode="auto">
          <a:xfrm>
            <a:off x="990600" y="4267200"/>
            <a:ext cx="815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u="sng">
                <a:solidFill>
                  <a:srgbClr val="FF0000"/>
                </a:solidFill>
                <a:latin typeface="Impact" panose="020B0806030902050204" pitchFamily="34" charset="0"/>
              </a:rPr>
              <a:t>technological trends</a:t>
            </a:r>
            <a:r>
              <a:rPr lang="en-US" altLang="en-US"/>
              <a:t>?</a:t>
            </a:r>
          </a:p>
        </p:txBody>
      </p:sp>
      <p:sp>
        <p:nvSpPr>
          <p:cNvPr id="3097" name="AutoShape 32"/>
          <p:cNvSpPr>
            <a:spLocks noChangeArrowheads="1"/>
          </p:cNvSpPr>
          <p:nvPr/>
        </p:nvSpPr>
        <p:spPr bwMode="auto">
          <a:xfrm>
            <a:off x="762000" y="4419600"/>
            <a:ext cx="228600" cy="76200"/>
          </a:xfrm>
          <a:prstGeom prst="chevron">
            <a:avLst>
              <a:gd name="adj" fmla="val 7500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8" name="Oval 33"/>
          <p:cNvSpPr>
            <a:spLocks noChangeArrowheads="1"/>
          </p:cNvSpPr>
          <p:nvPr/>
        </p:nvSpPr>
        <p:spPr bwMode="auto">
          <a:xfrm>
            <a:off x="1143000" y="46482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9" name="Oval 34"/>
          <p:cNvSpPr>
            <a:spLocks noChangeArrowheads="1"/>
          </p:cNvSpPr>
          <p:nvPr/>
        </p:nvSpPr>
        <p:spPr bwMode="auto">
          <a:xfrm>
            <a:off x="1143000" y="48768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00" name="Oval 35"/>
          <p:cNvSpPr>
            <a:spLocks noChangeArrowheads="1"/>
          </p:cNvSpPr>
          <p:nvPr/>
        </p:nvSpPr>
        <p:spPr bwMode="auto">
          <a:xfrm>
            <a:off x="1143000" y="51816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01" name="Oval 36"/>
          <p:cNvSpPr>
            <a:spLocks noChangeArrowheads="1"/>
          </p:cNvSpPr>
          <p:nvPr/>
        </p:nvSpPr>
        <p:spPr bwMode="auto">
          <a:xfrm>
            <a:off x="1143000" y="54102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02" name="Oval 37"/>
          <p:cNvSpPr>
            <a:spLocks noChangeArrowheads="1"/>
          </p:cNvSpPr>
          <p:nvPr/>
        </p:nvSpPr>
        <p:spPr bwMode="auto">
          <a:xfrm>
            <a:off x="1143000" y="57150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67600" cy="457200"/>
          </a:xfrm>
        </p:spPr>
        <p:txBody>
          <a:bodyPr/>
          <a:lstStyle/>
          <a:p>
            <a:pPr algn="l" eaLnBrk="1" hangingPunct="1"/>
            <a:r>
              <a:rPr lang="en-US" altLang="en-US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When Analyzing A Case…   </a:t>
            </a:r>
            <a:r>
              <a:rPr lang="en-US" altLang="en-US" sz="20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(Cont’d.)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371600" y="990600"/>
            <a:ext cx="77724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Regulation of the industry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Anti-trust legislation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Language legislation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Safety issues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Etc.</a:t>
            </a:r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1143000" y="10668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1143000" y="12954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1143000" y="16002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1143000" y="18288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1143000" y="21336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4106" name="Text Box 11"/>
          <p:cNvSpPr txBox="1">
            <a:spLocks noChangeArrowheads="1"/>
          </p:cNvSpPr>
          <p:nvPr/>
        </p:nvSpPr>
        <p:spPr bwMode="auto">
          <a:xfrm>
            <a:off x="990600" y="685800"/>
            <a:ext cx="815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the extent of</a:t>
            </a:r>
            <a:r>
              <a:rPr lang="en-US" altLang="en-US" u="sng">
                <a:solidFill>
                  <a:srgbClr val="FF0000"/>
                </a:solidFill>
                <a:latin typeface="Impact" panose="020B0806030902050204" pitchFamily="34" charset="0"/>
              </a:rPr>
              <a:t> government intervention</a:t>
            </a:r>
            <a:r>
              <a:rPr lang="en-US" altLang="en-US"/>
              <a:t>?</a:t>
            </a:r>
          </a:p>
        </p:txBody>
      </p:sp>
      <p:sp>
        <p:nvSpPr>
          <p:cNvPr id="4107" name="AutoShape 14"/>
          <p:cNvSpPr>
            <a:spLocks noChangeArrowheads="1"/>
          </p:cNvSpPr>
          <p:nvPr/>
        </p:nvSpPr>
        <p:spPr bwMode="auto">
          <a:xfrm>
            <a:off x="762000" y="838200"/>
            <a:ext cx="228600" cy="76200"/>
          </a:xfrm>
          <a:prstGeom prst="chevron">
            <a:avLst>
              <a:gd name="adj" fmla="val 7500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8" name="Text Box 31"/>
          <p:cNvSpPr txBox="1">
            <a:spLocks noChangeArrowheads="1"/>
          </p:cNvSpPr>
          <p:nvPr/>
        </p:nvSpPr>
        <p:spPr bwMode="auto">
          <a:xfrm>
            <a:off x="990600" y="2224088"/>
            <a:ext cx="815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the major</a:t>
            </a:r>
            <a:r>
              <a:rPr lang="en-US" altLang="en-US" u="sng">
                <a:solidFill>
                  <a:srgbClr val="FF0000"/>
                </a:solidFill>
                <a:latin typeface="Impact" panose="020B0806030902050204" pitchFamily="34" charset="0"/>
              </a:rPr>
              <a:t> legal battles/issues </a:t>
            </a:r>
            <a:r>
              <a:rPr lang="en-US" altLang="en-US"/>
              <a:t>facing the environment?</a:t>
            </a:r>
          </a:p>
        </p:txBody>
      </p:sp>
      <p:sp>
        <p:nvSpPr>
          <p:cNvPr id="4109" name="AutoShape 32"/>
          <p:cNvSpPr>
            <a:spLocks noChangeArrowheads="1"/>
          </p:cNvSpPr>
          <p:nvPr/>
        </p:nvSpPr>
        <p:spPr bwMode="auto">
          <a:xfrm>
            <a:off x="762000" y="2376488"/>
            <a:ext cx="228600" cy="76200"/>
          </a:xfrm>
          <a:prstGeom prst="chevron">
            <a:avLst>
              <a:gd name="adj" fmla="val 7500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0" name="Text Box 33"/>
          <p:cNvSpPr txBox="1">
            <a:spLocks noChangeArrowheads="1"/>
          </p:cNvSpPr>
          <p:nvPr/>
        </p:nvSpPr>
        <p:spPr bwMode="auto">
          <a:xfrm>
            <a:off x="1371600" y="2921000"/>
            <a:ext cx="77724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Diversification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Mergers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Acquisitions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Joint ventures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Etc.</a:t>
            </a:r>
          </a:p>
        </p:txBody>
      </p:sp>
      <p:sp>
        <p:nvSpPr>
          <p:cNvPr id="4111" name="Text Box 34"/>
          <p:cNvSpPr txBox="1">
            <a:spLocks noChangeArrowheads="1"/>
          </p:cNvSpPr>
          <p:nvPr/>
        </p:nvSpPr>
        <p:spPr bwMode="auto">
          <a:xfrm>
            <a:off x="990600" y="2616200"/>
            <a:ext cx="815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u="sng">
                <a:solidFill>
                  <a:srgbClr val="FF0000"/>
                </a:solidFill>
                <a:latin typeface="Impact" panose="020B0806030902050204" pitchFamily="34" charset="0"/>
              </a:rPr>
              <a:t>business trends</a:t>
            </a:r>
            <a:r>
              <a:rPr lang="en-US" altLang="en-US"/>
              <a:t>?</a:t>
            </a:r>
          </a:p>
        </p:txBody>
      </p:sp>
      <p:sp>
        <p:nvSpPr>
          <p:cNvPr id="4112" name="AutoShape 35"/>
          <p:cNvSpPr>
            <a:spLocks noChangeArrowheads="1"/>
          </p:cNvSpPr>
          <p:nvPr/>
        </p:nvSpPr>
        <p:spPr bwMode="auto">
          <a:xfrm>
            <a:off x="762000" y="2768600"/>
            <a:ext cx="228600" cy="76200"/>
          </a:xfrm>
          <a:prstGeom prst="chevron">
            <a:avLst>
              <a:gd name="adj" fmla="val 7500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3" name="Oval 36"/>
          <p:cNvSpPr>
            <a:spLocks noChangeArrowheads="1"/>
          </p:cNvSpPr>
          <p:nvPr/>
        </p:nvSpPr>
        <p:spPr bwMode="auto">
          <a:xfrm>
            <a:off x="1143000" y="29718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4" name="Oval 37"/>
          <p:cNvSpPr>
            <a:spLocks noChangeArrowheads="1"/>
          </p:cNvSpPr>
          <p:nvPr/>
        </p:nvSpPr>
        <p:spPr bwMode="auto">
          <a:xfrm>
            <a:off x="1143000" y="35052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5" name="Oval 38"/>
          <p:cNvSpPr>
            <a:spLocks noChangeArrowheads="1"/>
          </p:cNvSpPr>
          <p:nvPr/>
        </p:nvSpPr>
        <p:spPr bwMode="auto">
          <a:xfrm>
            <a:off x="1143000" y="37338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6" name="Oval 39"/>
          <p:cNvSpPr>
            <a:spLocks noChangeArrowheads="1"/>
          </p:cNvSpPr>
          <p:nvPr/>
        </p:nvSpPr>
        <p:spPr bwMode="auto">
          <a:xfrm>
            <a:off x="1143000" y="40386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7" name="Oval 40"/>
          <p:cNvSpPr>
            <a:spLocks noChangeArrowheads="1"/>
          </p:cNvSpPr>
          <p:nvPr/>
        </p:nvSpPr>
        <p:spPr bwMode="auto">
          <a:xfrm>
            <a:off x="1143000" y="32766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8" name="Text Box 41"/>
          <p:cNvSpPr txBox="1">
            <a:spLocks noChangeArrowheads="1"/>
          </p:cNvSpPr>
          <p:nvPr/>
        </p:nvSpPr>
        <p:spPr bwMode="auto">
          <a:xfrm>
            <a:off x="1371600" y="4521200"/>
            <a:ext cx="6553200" cy="854075"/>
          </a:xfrm>
          <a:prstGeom prst="rect">
            <a:avLst/>
          </a:prstGeom>
          <a:solidFill>
            <a:srgbClr val="FFFF99"/>
          </a:solidFill>
          <a:ln w="76200" cmpd="tri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 sz="2000"/>
              <a:t>Some of these aspects of the environment may be threats to one industry and, at the same time, an opportunity to another industry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67600" cy="457200"/>
          </a:xfrm>
        </p:spPr>
        <p:txBody>
          <a:bodyPr/>
          <a:lstStyle/>
          <a:p>
            <a:pPr algn="l" eaLnBrk="1" hangingPunct="1"/>
            <a:r>
              <a:rPr lang="en-US" altLang="en-US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When Analyzing A Case…   </a:t>
            </a:r>
            <a:r>
              <a:rPr lang="en-US" altLang="en-US" sz="20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(Cont’d.)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371600" y="2463800"/>
            <a:ext cx="77724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How easy is it to become a player in this industry?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How many and how good are substitutes to this industry?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How strong and how much control do suppliers have over the industry?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How strong and how much control do buyers have over the industry?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How much rivalry exists among key players?</a:t>
            </a:r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1143000" y="25400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1143000" y="27686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1143000" y="30734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1143000" y="33020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1143000" y="36068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990600" y="1371600"/>
            <a:ext cx="815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What are the </a:t>
            </a:r>
            <a:r>
              <a:rPr lang="en-US" altLang="en-US" u="sng">
                <a:solidFill>
                  <a:srgbClr val="FF0000"/>
                </a:solidFill>
                <a:latin typeface="Impact" panose="020B0806030902050204" pitchFamily="34" charset="0"/>
              </a:rPr>
              <a:t> keys to</a:t>
            </a:r>
            <a:r>
              <a:rPr lang="en-US" altLang="en-US"/>
              <a:t> being a </a:t>
            </a:r>
            <a:r>
              <a:rPr lang="en-US" altLang="en-US" u="sng">
                <a:solidFill>
                  <a:srgbClr val="FF0000"/>
                </a:solidFill>
                <a:latin typeface="Impact" panose="020B0806030902050204" pitchFamily="34" charset="0"/>
              </a:rPr>
              <a:t>success </a:t>
            </a:r>
            <a:r>
              <a:rPr lang="en-US" altLang="en-US"/>
              <a:t>in this industry?</a:t>
            </a:r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762000" y="1524000"/>
            <a:ext cx="228600" cy="76200"/>
          </a:xfrm>
          <a:prstGeom prst="chevron">
            <a:avLst>
              <a:gd name="adj" fmla="val 7500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2" name="Oval 17"/>
          <p:cNvSpPr>
            <a:spLocks noChangeArrowheads="1"/>
          </p:cNvSpPr>
          <p:nvPr/>
        </p:nvSpPr>
        <p:spPr bwMode="auto">
          <a:xfrm>
            <a:off x="1143000" y="419735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3" name="Oval 18"/>
          <p:cNvSpPr>
            <a:spLocks noChangeArrowheads="1"/>
          </p:cNvSpPr>
          <p:nvPr/>
        </p:nvSpPr>
        <p:spPr bwMode="auto">
          <a:xfrm>
            <a:off x="1143000" y="473075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4" name="Oval 21"/>
          <p:cNvSpPr>
            <a:spLocks noChangeArrowheads="1"/>
          </p:cNvSpPr>
          <p:nvPr/>
        </p:nvSpPr>
        <p:spPr bwMode="auto">
          <a:xfrm>
            <a:off x="1143000" y="450215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5" name="Text Box 23"/>
          <p:cNvSpPr txBox="1">
            <a:spLocks noChangeArrowheads="1"/>
          </p:cNvSpPr>
          <p:nvPr/>
        </p:nvSpPr>
        <p:spPr bwMode="auto">
          <a:xfrm>
            <a:off x="609600" y="838200"/>
            <a:ext cx="845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i="1">
                <a:solidFill>
                  <a:srgbClr val="0000FF"/>
                </a:solidFill>
              </a:rPr>
              <a:t>Then you want to look at the industry at a more micro level</a:t>
            </a:r>
          </a:p>
        </p:txBody>
      </p:sp>
      <p:sp>
        <p:nvSpPr>
          <p:cNvPr id="5136" name="Rectangle 24"/>
          <p:cNvSpPr>
            <a:spLocks noChangeArrowheads="1"/>
          </p:cNvSpPr>
          <p:nvPr/>
        </p:nvSpPr>
        <p:spPr bwMode="auto">
          <a:xfrm>
            <a:off x="457200" y="914400"/>
            <a:ext cx="152400" cy="152400"/>
          </a:xfrm>
          <a:prstGeom prst="rect">
            <a:avLst/>
          </a:prstGeom>
          <a:solidFill>
            <a:srgbClr val="C0C0C0"/>
          </a:solidFill>
          <a:ln w="2857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7" name="Text Box 25"/>
          <p:cNvSpPr txBox="1">
            <a:spLocks noChangeArrowheads="1"/>
          </p:cNvSpPr>
          <p:nvPr/>
        </p:nvSpPr>
        <p:spPr bwMode="auto">
          <a:xfrm>
            <a:off x="990600" y="1752600"/>
            <a:ext cx="815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Where is the industry in its </a:t>
            </a:r>
            <a:r>
              <a:rPr lang="en-US" altLang="en-US" u="sng">
                <a:solidFill>
                  <a:srgbClr val="FF0000"/>
                </a:solidFill>
                <a:latin typeface="Impact" panose="020B0806030902050204" pitchFamily="34" charset="0"/>
              </a:rPr>
              <a:t>business cycle</a:t>
            </a:r>
            <a:r>
              <a:rPr lang="en-US" altLang="en-US"/>
              <a:t>?</a:t>
            </a:r>
          </a:p>
        </p:txBody>
      </p:sp>
      <p:sp>
        <p:nvSpPr>
          <p:cNvPr id="5138" name="AutoShape 26"/>
          <p:cNvSpPr>
            <a:spLocks noChangeArrowheads="1"/>
          </p:cNvSpPr>
          <p:nvPr/>
        </p:nvSpPr>
        <p:spPr bwMode="auto">
          <a:xfrm>
            <a:off x="762000" y="1905000"/>
            <a:ext cx="228600" cy="76200"/>
          </a:xfrm>
          <a:prstGeom prst="chevron">
            <a:avLst>
              <a:gd name="adj" fmla="val 7500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9" name="Text Box 27"/>
          <p:cNvSpPr txBox="1">
            <a:spLocks noChangeArrowheads="1"/>
          </p:cNvSpPr>
          <p:nvPr/>
        </p:nvSpPr>
        <p:spPr bwMode="auto">
          <a:xfrm>
            <a:off x="990600" y="2097088"/>
            <a:ext cx="815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How </a:t>
            </a:r>
            <a:r>
              <a:rPr lang="en-US" altLang="en-US" u="sng">
                <a:solidFill>
                  <a:srgbClr val="FF0000"/>
                </a:solidFill>
                <a:latin typeface="Impact" panose="020B0806030902050204" pitchFamily="34" charset="0"/>
              </a:rPr>
              <a:t>attractive</a:t>
            </a:r>
            <a:r>
              <a:rPr lang="en-US" altLang="en-US"/>
              <a:t> is the industry?</a:t>
            </a:r>
          </a:p>
        </p:txBody>
      </p:sp>
      <p:sp>
        <p:nvSpPr>
          <p:cNvPr id="5140" name="AutoShape 28"/>
          <p:cNvSpPr>
            <a:spLocks noChangeArrowheads="1"/>
          </p:cNvSpPr>
          <p:nvPr/>
        </p:nvSpPr>
        <p:spPr bwMode="auto">
          <a:xfrm>
            <a:off x="762000" y="2249488"/>
            <a:ext cx="228600" cy="76200"/>
          </a:xfrm>
          <a:prstGeom prst="chevron">
            <a:avLst>
              <a:gd name="adj" fmla="val 7500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1" name="Text Box 29"/>
          <p:cNvSpPr txBox="1">
            <a:spLocks noChangeArrowheads="1"/>
          </p:cNvSpPr>
          <p:nvPr/>
        </p:nvSpPr>
        <p:spPr bwMode="auto">
          <a:xfrm>
            <a:off x="1371600" y="4106863"/>
            <a:ext cx="7772400" cy="160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Who are they?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How strong are they?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What strategies are they using?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endParaRPr lang="en-US" altLang="en-US"/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 i="1">
                <a:solidFill>
                  <a:schemeClr val="tx2"/>
                </a:solidFill>
                <a:latin typeface="Arial Black" panose="020B0A04020102020204" pitchFamily="34" charset="0"/>
              </a:rPr>
              <a:t>Attempt to build profiles of the key competitors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 i="1">
                <a:solidFill>
                  <a:schemeClr val="tx2"/>
                </a:solidFill>
                <a:latin typeface="Arial Black" panose="020B0A04020102020204" pitchFamily="34" charset="0"/>
              </a:rPr>
              <a:t>Try to predict what they will do next </a:t>
            </a:r>
          </a:p>
        </p:txBody>
      </p:sp>
      <p:sp>
        <p:nvSpPr>
          <p:cNvPr id="5142" name="Text Box 30"/>
          <p:cNvSpPr txBox="1">
            <a:spLocks noChangeArrowheads="1"/>
          </p:cNvSpPr>
          <p:nvPr/>
        </p:nvSpPr>
        <p:spPr bwMode="auto">
          <a:xfrm>
            <a:off x="990600" y="3740150"/>
            <a:ext cx="815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Fully understanding the </a:t>
            </a:r>
            <a:r>
              <a:rPr lang="en-US" altLang="en-US" u="sng">
                <a:solidFill>
                  <a:srgbClr val="FF0000"/>
                </a:solidFill>
                <a:latin typeface="Impact" panose="020B0806030902050204" pitchFamily="34" charset="0"/>
              </a:rPr>
              <a:t>key players</a:t>
            </a:r>
            <a:r>
              <a:rPr lang="en-US" altLang="en-US"/>
              <a:t> we will be competing against</a:t>
            </a:r>
          </a:p>
        </p:txBody>
      </p:sp>
      <p:sp>
        <p:nvSpPr>
          <p:cNvPr id="5143" name="AutoShape 31"/>
          <p:cNvSpPr>
            <a:spLocks noChangeArrowheads="1"/>
          </p:cNvSpPr>
          <p:nvPr/>
        </p:nvSpPr>
        <p:spPr bwMode="auto">
          <a:xfrm>
            <a:off x="762000" y="3892550"/>
            <a:ext cx="228600" cy="76200"/>
          </a:xfrm>
          <a:prstGeom prst="chevron">
            <a:avLst>
              <a:gd name="adj" fmla="val 7500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4" name="AutoShape 32"/>
          <p:cNvSpPr>
            <a:spLocks noChangeArrowheads="1"/>
          </p:cNvSpPr>
          <p:nvPr/>
        </p:nvSpPr>
        <p:spPr bwMode="auto">
          <a:xfrm>
            <a:off x="1219200" y="5187950"/>
            <a:ext cx="152400" cy="76200"/>
          </a:xfrm>
          <a:prstGeom prst="diamond">
            <a:avLst/>
          </a:prstGeom>
          <a:solidFill>
            <a:srgbClr val="C0C0C0"/>
          </a:solidFill>
          <a:ln w="76200" cmpd="tri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5" name="AutoShape 33"/>
          <p:cNvSpPr>
            <a:spLocks noChangeArrowheads="1"/>
          </p:cNvSpPr>
          <p:nvPr/>
        </p:nvSpPr>
        <p:spPr bwMode="auto">
          <a:xfrm>
            <a:off x="1219200" y="5492750"/>
            <a:ext cx="152400" cy="76200"/>
          </a:xfrm>
          <a:prstGeom prst="diamond">
            <a:avLst/>
          </a:prstGeom>
          <a:solidFill>
            <a:srgbClr val="C0C0C0"/>
          </a:solidFill>
          <a:ln w="76200" cmpd="tri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6" name="Text Box 34"/>
          <p:cNvSpPr txBox="1">
            <a:spLocks noChangeArrowheads="1"/>
          </p:cNvSpPr>
          <p:nvPr/>
        </p:nvSpPr>
        <p:spPr bwMode="auto">
          <a:xfrm>
            <a:off x="1371600" y="5867400"/>
            <a:ext cx="6553200" cy="914400"/>
          </a:xfrm>
          <a:prstGeom prst="rect">
            <a:avLst/>
          </a:prstGeom>
          <a:solidFill>
            <a:srgbClr val="FFFF99"/>
          </a:solidFill>
          <a:ln w="76200" cmpd="tri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 sz="2000"/>
              <a:t>We have attempted to determine how attractive the industry is – can we make any money???</a:t>
            </a:r>
          </a:p>
          <a:p>
            <a:pPr algn="ctr"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 sz="2000"/>
              <a:t>And what do we have to do to succeed in this industry?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67600" cy="457200"/>
          </a:xfrm>
        </p:spPr>
        <p:txBody>
          <a:bodyPr/>
          <a:lstStyle/>
          <a:p>
            <a:pPr algn="l" eaLnBrk="1" hangingPunct="1"/>
            <a:r>
              <a:rPr lang="en-US" altLang="en-US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When Analyzing A Case…   </a:t>
            </a:r>
            <a:r>
              <a:rPr lang="en-US" altLang="en-US" sz="20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(Cont’d.)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371600" y="2754313"/>
            <a:ext cx="7772400" cy="265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Supplier relations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Production process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Cost control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Distribution network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Risk reduction techniques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All the normal financial ratios (over time &amp; compared to industry norms)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Capital requirements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Cash flows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What are the company’s chances of survival? (Z Score)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What is the company worth?</a:t>
            </a:r>
          </a:p>
        </p:txBody>
      </p:sp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1143000" y="2830513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1143000" y="3059113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1143000" y="3363913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1143000" y="3592513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1143000" y="3897313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6154" name="Oval 12"/>
          <p:cNvSpPr>
            <a:spLocks noChangeArrowheads="1"/>
          </p:cNvSpPr>
          <p:nvPr/>
        </p:nvSpPr>
        <p:spPr bwMode="auto">
          <a:xfrm>
            <a:off x="1143000" y="4430713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5" name="Oval 13"/>
          <p:cNvSpPr>
            <a:spLocks noChangeArrowheads="1"/>
          </p:cNvSpPr>
          <p:nvPr/>
        </p:nvSpPr>
        <p:spPr bwMode="auto">
          <a:xfrm>
            <a:off x="1143000" y="4887913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6" name="Oval 14"/>
          <p:cNvSpPr>
            <a:spLocks noChangeArrowheads="1"/>
          </p:cNvSpPr>
          <p:nvPr/>
        </p:nvSpPr>
        <p:spPr bwMode="auto">
          <a:xfrm>
            <a:off x="1143000" y="4659313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7" name="Text Box 15"/>
          <p:cNvSpPr txBox="1">
            <a:spLocks noChangeArrowheads="1"/>
          </p:cNvSpPr>
          <p:nvPr/>
        </p:nvSpPr>
        <p:spPr bwMode="auto">
          <a:xfrm>
            <a:off x="609600" y="762000"/>
            <a:ext cx="84582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 i="1">
                <a:solidFill>
                  <a:srgbClr val="0000FF"/>
                </a:solidFill>
              </a:rPr>
              <a:t>So far, 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 i="1">
                <a:solidFill>
                  <a:srgbClr val="0000FF"/>
                </a:solidFill>
              </a:rPr>
              <a:t>     we understand the playing field, 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 i="1">
                <a:solidFill>
                  <a:srgbClr val="0000FF"/>
                </a:solidFill>
              </a:rPr>
              <a:t>     we have determined if the industry is one we want to participate in and 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 i="1">
                <a:solidFill>
                  <a:srgbClr val="0000FF"/>
                </a:solidFill>
              </a:rPr>
              <a:t>     we have figured out what we need to do to be a success.</a:t>
            </a:r>
          </a:p>
          <a:p>
            <a:pPr eaLnBrk="1" hangingPunct="1">
              <a:lnSpc>
                <a:spcPct val="75000"/>
              </a:lnSpc>
            </a:pPr>
            <a:r>
              <a:rPr lang="en-US" altLang="en-US" i="1">
                <a:solidFill>
                  <a:srgbClr val="0000FF"/>
                </a:solidFill>
              </a:rPr>
              <a:t>The next step is to figure out if we have what it takes to do what needs to be done.</a:t>
            </a:r>
          </a:p>
        </p:txBody>
      </p:sp>
      <p:sp>
        <p:nvSpPr>
          <p:cNvPr id="6158" name="Rectangle 16"/>
          <p:cNvSpPr>
            <a:spLocks noChangeArrowheads="1"/>
          </p:cNvSpPr>
          <p:nvPr/>
        </p:nvSpPr>
        <p:spPr bwMode="auto">
          <a:xfrm>
            <a:off x="457200" y="838200"/>
            <a:ext cx="152400" cy="152400"/>
          </a:xfrm>
          <a:prstGeom prst="rect">
            <a:avLst/>
          </a:prstGeom>
          <a:solidFill>
            <a:srgbClr val="C0C0C0"/>
          </a:solidFill>
          <a:ln w="2857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9" name="Text Box 19"/>
          <p:cNvSpPr txBox="1">
            <a:spLocks noChangeArrowheads="1"/>
          </p:cNvSpPr>
          <p:nvPr/>
        </p:nvSpPr>
        <p:spPr bwMode="auto">
          <a:xfrm>
            <a:off x="990600" y="2387600"/>
            <a:ext cx="815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Do a thorough review of </a:t>
            </a:r>
            <a:r>
              <a:rPr lang="en-US" altLang="en-US" u="sng">
                <a:solidFill>
                  <a:srgbClr val="FF0000"/>
                </a:solidFill>
                <a:latin typeface="Impact" panose="020B0806030902050204" pitchFamily="34" charset="0"/>
              </a:rPr>
              <a:t>Operations management</a:t>
            </a:r>
          </a:p>
        </p:txBody>
      </p:sp>
      <p:sp>
        <p:nvSpPr>
          <p:cNvPr id="6160" name="AutoShape 20"/>
          <p:cNvSpPr>
            <a:spLocks noChangeArrowheads="1"/>
          </p:cNvSpPr>
          <p:nvPr/>
        </p:nvSpPr>
        <p:spPr bwMode="auto">
          <a:xfrm>
            <a:off x="762000" y="2540000"/>
            <a:ext cx="228600" cy="76200"/>
          </a:xfrm>
          <a:prstGeom prst="chevron">
            <a:avLst>
              <a:gd name="adj" fmla="val 7500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61" name="Oval 27"/>
          <p:cNvSpPr>
            <a:spLocks noChangeArrowheads="1"/>
          </p:cNvSpPr>
          <p:nvPr/>
        </p:nvSpPr>
        <p:spPr bwMode="auto">
          <a:xfrm>
            <a:off x="1143000" y="4125913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62" name="Oval 28"/>
          <p:cNvSpPr>
            <a:spLocks noChangeArrowheads="1"/>
          </p:cNvSpPr>
          <p:nvPr/>
        </p:nvSpPr>
        <p:spPr bwMode="auto">
          <a:xfrm>
            <a:off x="1143000" y="5192713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63" name="Oval 30"/>
          <p:cNvSpPr>
            <a:spLocks noChangeArrowheads="1"/>
          </p:cNvSpPr>
          <p:nvPr/>
        </p:nvSpPr>
        <p:spPr bwMode="auto">
          <a:xfrm>
            <a:off x="762000" y="1143000"/>
            <a:ext cx="152400" cy="762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64" name="Oval 31"/>
          <p:cNvSpPr>
            <a:spLocks noChangeArrowheads="1"/>
          </p:cNvSpPr>
          <p:nvPr/>
        </p:nvSpPr>
        <p:spPr bwMode="auto">
          <a:xfrm>
            <a:off x="762000" y="1371600"/>
            <a:ext cx="152400" cy="762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65" name="Oval 32"/>
          <p:cNvSpPr>
            <a:spLocks noChangeArrowheads="1"/>
          </p:cNvSpPr>
          <p:nvPr/>
        </p:nvSpPr>
        <p:spPr bwMode="auto">
          <a:xfrm>
            <a:off x="762000" y="1676400"/>
            <a:ext cx="152400" cy="762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67600" cy="457200"/>
          </a:xfrm>
        </p:spPr>
        <p:txBody>
          <a:bodyPr/>
          <a:lstStyle/>
          <a:p>
            <a:pPr algn="l" eaLnBrk="1" hangingPunct="1"/>
            <a:r>
              <a:rPr lang="en-US" altLang="en-US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When Analyzing A Case…   </a:t>
            </a:r>
            <a:r>
              <a:rPr lang="en-US" altLang="en-US" sz="20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(Cont’d.)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371600" y="1128713"/>
            <a:ext cx="7772400" cy="213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Has the company figured out who they want as customers?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Have they segmented the market properly?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Have they figured out who they don’t want to attract?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Does their marketing and sales operations accomplish what it should?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Any loyalty programs?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How are they building lasting relationships?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Are they cross-selling?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How are they attempting to get customers to buy more?</a:t>
            </a:r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1143000" y="22860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1143000" y="25146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1143000" y="28194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1143000" y="30480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1143000" y="12192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1143000" y="17526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1143000" y="44196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0" name="Oval 12"/>
          <p:cNvSpPr>
            <a:spLocks noChangeArrowheads="1"/>
          </p:cNvSpPr>
          <p:nvPr/>
        </p:nvSpPr>
        <p:spPr bwMode="auto">
          <a:xfrm>
            <a:off x="1143000" y="19812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1" name="Text Box 15"/>
          <p:cNvSpPr txBox="1">
            <a:spLocks noChangeArrowheads="1"/>
          </p:cNvSpPr>
          <p:nvPr/>
        </p:nvSpPr>
        <p:spPr bwMode="auto">
          <a:xfrm>
            <a:off x="990600" y="762000"/>
            <a:ext cx="815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Look at </a:t>
            </a:r>
            <a:r>
              <a:rPr lang="en-US" altLang="en-US" u="sng">
                <a:solidFill>
                  <a:srgbClr val="FF0000"/>
                </a:solidFill>
                <a:latin typeface="Impact" panose="020B0806030902050204" pitchFamily="34" charset="0"/>
              </a:rPr>
              <a:t>Customer management</a:t>
            </a:r>
          </a:p>
        </p:txBody>
      </p:sp>
      <p:sp>
        <p:nvSpPr>
          <p:cNvPr id="7182" name="AutoShape 16"/>
          <p:cNvSpPr>
            <a:spLocks noChangeArrowheads="1"/>
          </p:cNvSpPr>
          <p:nvPr/>
        </p:nvSpPr>
        <p:spPr bwMode="auto">
          <a:xfrm>
            <a:off x="762000" y="914400"/>
            <a:ext cx="228600" cy="76200"/>
          </a:xfrm>
          <a:prstGeom prst="chevron">
            <a:avLst>
              <a:gd name="adj" fmla="val 7500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3" name="Oval 17"/>
          <p:cNvSpPr>
            <a:spLocks noChangeArrowheads="1"/>
          </p:cNvSpPr>
          <p:nvPr/>
        </p:nvSpPr>
        <p:spPr bwMode="auto">
          <a:xfrm>
            <a:off x="1143000" y="14478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4" name="Oval 18"/>
          <p:cNvSpPr>
            <a:spLocks noChangeArrowheads="1"/>
          </p:cNvSpPr>
          <p:nvPr/>
        </p:nvSpPr>
        <p:spPr bwMode="auto">
          <a:xfrm>
            <a:off x="1143000" y="47244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5" name="Text Box 19"/>
          <p:cNvSpPr txBox="1">
            <a:spLocks noChangeArrowheads="1"/>
          </p:cNvSpPr>
          <p:nvPr/>
        </p:nvSpPr>
        <p:spPr bwMode="auto">
          <a:xfrm>
            <a:off x="1371600" y="3567113"/>
            <a:ext cx="7772400" cy="160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Do they know what the next generation of products is like?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Do they have great R&amp;D partners?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Review design and testing methods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Analyze cost and time controls of innovation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Are they successful at bringing new products on stream?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Review their coordination efforts between innovation and operations</a:t>
            </a:r>
          </a:p>
        </p:txBody>
      </p:sp>
      <p:sp>
        <p:nvSpPr>
          <p:cNvPr id="7186" name="Oval 20"/>
          <p:cNvSpPr>
            <a:spLocks noChangeArrowheads="1"/>
          </p:cNvSpPr>
          <p:nvPr/>
        </p:nvSpPr>
        <p:spPr bwMode="auto">
          <a:xfrm>
            <a:off x="1143000" y="36576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7" name="Oval 21"/>
          <p:cNvSpPr>
            <a:spLocks noChangeArrowheads="1"/>
          </p:cNvSpPr>
          <p:nvPr/>
        </p:nvSpPr>
        <p:spPr bwMode="auto">
          <a:xfrm>
            <a:off x="1143000" y="41910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8" name="Text Box 22"/>
          <p:cNvSpPr txBox="1">
            <a:spLocks noChangeArrowheads="1"/>
          </p:cNvSpPr>
          <p:nvPr/>
        </p:nvSpPr>
        <p:spPr bwMode="auto">
          <a:xfrm>
            <a:off x="990600" y="3200400"/>
            <a:ext cx="815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Review </a:t>
            </a:r>
            <a:r>
              <a:rPr lang="en-US" altLang="en-US" u="sng">
                <a:solidFill>
                  <a:srgbClr val="FF0000"/>
                </a:solidFill>
                <a:latin typeface="Impact" panose="020B0806030902050204" pitchFamily="34" charset="0"/>
              </a:rPr>
              <a:t>Innovation</a:t>
            </a:r>
          </a:p>
        </p:txBody>
      </p:sp>
      <p:sp>
        <p:nvSpPr>
          <p:cNvPr id="7189" name="AutoShape 23"/>
          <p:cNvSpPr>
            <a:spLocks noChangeArrowheads="1"/>
          </p:cNvSpPr>
          <p:nvPr/>
        </p:nvSpPr>
        <p:spPr bwMode="auto">
          <a:xfrm>
            <a:off x="762000" y="3352800"/>
            <a:ext cx="228600" cy="76200"/>
          </a:xfrm>
          <a:prstGeom prst="chevron">
            <a:avLst>
              <a:gd name="adj" fmla="val 7500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0" name="Oval 24"/>
          <p:cNvSpPr>
            <a:spLocks noChangeArrowheads="1"/>
          </p:cNvSpPr>
          <p:nvPr/>
        </p:nvSpPr>
        <p:spPr bwMode="auto">
          <a:xfrm>
            <a:off x="1143000" y="38862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1" name="Oval 25"/>
          <p:cNvSpPr>
            <a:spLocks noChangeArrowheads="1"/>
          </p:cNvSpPr>
          <p:nvPr/>
        </p:nvSpPr>
        <p:spPr bwMode="auto">
          <a:xfrm>
            <a:off x="1143000" y="49530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2" name="Oval 26"/>
          <p:cNvSpPr>
            <a:spLocks noChangeArrowheads="1"/>
          </p:cNvSpPr>
          <p:nvPr/>
        </p:nvSpPr>
        <p:spPr bwMode="auto">
          <a:xfrm>
            <a:off x="1143000" y="633095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3" name="Oval 27"/>
          <p:cNvSpPr>
            <a:spLocks noChangeArrowheads="1"/>
          </p:cNvSpPr>
          <p:nvPr/>
        </p:nvSpPr>
        <p:spPr bwMode="auto">
          <a:xfrm>
            <a:off x="1143000" y="663575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4" name="Text Box 28"/>
          <p:cNvSpPr txBox="1">
            <a:spLocks noChangeArrowheads="1"/>
          </p:cNvSpPr>
          <p:nvPr/>
        </p:nvSpPr>
        <p:spPr bwMode="auto">
          <a:xfrm>
            <a:off x="1371600" y="5478463"/>
            <a:ext cx="77724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Environmental issues and solutions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Health and safety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Employment diversity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Being a good social citizen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Playing ethically</a:t>
            </a:r>
          </a:p>
        </p:txBody>
      </p:sp>
      <p:sp>
        <p:nvSpPr>
          <p:cNvPr id="7195" name="Oval 29"/>
          <p:cNvSpPr>
            <a:spLocks noChangeArrowheads="1"/>
          </p:cNvSpPr>
          <p:nvPr/>
        </p:nvSpPr>
        <p:spPr bwMode="auto">
          <a:xfrm>
            <a:off x="1143000" y="556895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6" name="Oval 30"/>
          <p:cNvSpPr>
            <a:spLocks noChangeArrowheads="1"/>
          </p:cNvSpPr>
          <p:nvPr/>
        </p:nvSpPr>
        <p:spPr bwMode="auto">
          <a:xfrm>
            <a:off x="1143000" y="610235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7" name="Text Box 31"/>
          <p:cNvSpPr txBox="1">
            <a:spLocks noChangeArrowheads="1"/>
          </p:cNvSpPr>
          <p:nvPr/>
        </p:nvSpPr>
        <p:spPr bwMode="auto">
          <a:xfrm>
            <a:off x="990600" y="5111750"/>
            <a:ext cx="815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Review </a:t>
            </a:r>
            <a:r>
              <a:rPr lang="en-US" altLang="en-US" u="sng">
                <a:solidFill>
                  <a:srgbClr val="FF0000"/>
                </a:solidFill>
                <a:latin typeface="Impact" panose="020B0806030902050204" pitchFamily="34" charset="0"/>
              </a:rPr>
              <a:t>Social and legal policies</a:t>
            </a:r>
          </a:p>
        </p:txBody>
      </p:sp>
      <p:sp>
        <p:nvSpPr>
          <p:cNvPr id="7198" name="AutoShape 32"/>
          <p:cNvSpPr>
            <a:spLocks noChangeArrowheads="1"/>
          </p:cNvSpPr>
          <p:nvPr/>
        </p:nvSpPr>
        <p:spPr bwMode="auto">
          <a:xfrm>
            <a:off x="762000" y="5264150"/>
            <a:ext cx="228600" cy="76200"/>
          </a:xfrm>
          <a:prstGeom prst="chevron">
            <a:avLst>
              <a:gd name="adj" fmla="val 7500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9" name="Oval 33"/>
          <p:cNvSpPr>
            <a:spLocks noChangeArrowheads="1"/>
          </p:cNvSpPr>
          <p:nvPr/>
        </p:nvSpPr>
        <p:spPr bwMode="auto">
          <a:xfrm>
            <a:off x="1143000" y="579755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67600" cy="457200"/>
          </a:xfrm>
        </p:spPr>
        <p:txBody>
          <a:bodyPr/>
          <a:lstStyle/>
          <a:p>
            <a:pPr algn="l" eaLnBrk="1" hangingPunct="1"/>
            <a:r>
              <a:rPr lang="en-US" altLang="en-US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When Analyzing A Case…   </a:t>
            </a:r>
            <a:r>
              <a:rPr lang="en-US" altLang="en-US" sz="20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(Cont’d.)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371600" y="1128713"/>
            <a:ext cx="7772400" cy="160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Hiring and training the right employees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Effective IT systems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Review how effective top management is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Is the culture suitable?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Does management work as a team and share ideas and help each other?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Are all parts of the company working toward the same goal?</a:t>
            </a:r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1143000" y="22860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1143000" y="25146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8" name="Oval 8"/>
          <p:cNvSpPr>
            <a:spLocks noChangeArrowheads="1"/>
          </p:cNvSpPr>
          <p:nvPr/>
        </p:nvSpPr>
        <p:spPr bwMode="auto">
          <a:xfrm>
            <a:off x="1143000" y="12192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200" name="Oval 10"/>
          <p:cNvSpPr>
            <a:spLocks noChangeArrowheads="1"/>
          </p:cNvSpPr>
          <p:nvPr/>
        </p:nvSpPr>
        <p:spPr bwMode="auto">
          <a:xfrm>
            <a:off x="1143000" y="17526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1" name="Oval 12"/>
          <p:cNvSpPr>
            <a:spLocks noChangeArrowheads="1"/>
          </p:cNvSpPr>
          <p:nvPr/>
        </p:nvSpPr>
        <p:spPr bwMode="auto">
          <a:xfrm>
            <a:off x="1143000" y="19812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2" name="Text Box 13"/>
          <p:cNvSpPr txBox="1">
            <a:spLocks noChangeArrowheads="1"/>
          </p:cNvSpPr>
          <p:nvPr/>
        </p:nvSpPr>
        <p:spPr bwMode="auto">
          <a:xfrm>
            <a:off x="990600" y="762000"/>
            <a:ext cx="815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Analyze </a:t>
            </a:r>
            <a:r>
              <a:rPr lang="en-US" altLang="en-US" u="sng">
                <a:solidFill>
                  <a:srgbClr val="FF0000"/>
                </a:solidFill>
                <a:latin typeface="Impact" panose="020B0806030902050204" pitchFamily="34" charset="0"/>
              </a:rPr>
              <a:t>Overhead</a:t>
            </a:r>
          </a:p>
        </p:txBody>
      </p:sp>
      <p:sp>
        <p:nvSpPr>
          <p:cNvPr id="8203" name="AutoShape 14"/>
          <p:cNvSpPr>
            <a:spLocks noChangeArrowheads="1"/>
          </p:cNvSpPr>
          <p:nvPr/>
        </p:nvSpPr>
        <p:spPr bwMode="auto">
          <a:xfrm>
            <a:off x="762000" y="914400"/>
            <a:ext cx="228600" cy="76200"/>
          </a:xfrm>
          <a:prstGeom prst="chevron">
            <a:avLst>
              <a:gd name="adj" fmla="val 7500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4" name="Oval 15"/>
          <p:cNvSpPr>
            <a:spLocks noChangeArrowheads="1"/>
          </p:cNvSpPr>
          <p:nvPr/>
        </p:nvSpPr>
        <p:spPr bwMode="auto">
          <a:xfrm>
            <a:off x="1143000" y="14478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5" name="Oval 16"/>
          <p:cNvSpPr>
            <a:spLocks noChangeArrowheads="1"/>
          </p:cNvSpPr>
          <p:nvPr/>
        </p:nvSpPr>
        <p:spPr bwMode="auto">
          <a:xfrm>
            <a:off x="1143000" y="46482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6" name="Text Box 17"/>
          <p:cNvSpPr txBox="1">
            <a:spLocks noChangeArrowheads="1"/>
          </p:cNvSpPr>
          <p:nvPr/>
        </p:nvSpPr>
        <p:spPr bwMode="auto">
          <a:xfrm>
            <a:off x="1371600" y="3200400"/>
            <a:ext cx="7772400" cy="239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Does a firms resources and capabilities add </a:t>
            </a:r>
            <a:r>
              <a:rPr lang="en-US" altLang="en-US" u="sng">
                <a:solidFill>
                  <a:srgbClr val="0000FF"/>
                </a:solidFill>
                <a:latin typeface="Impact" panose="020B0806030902050204" pitchFamily="34" charset="0"/>
              </a:rPr>
              <a:t>VALUE</a:t>
            </a:r>
            <a:r>
              <a:rPr lang="en-US" altLang="en-US"/>
              <a:t> by enabling it to exploit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   opportunities and/or neutralize threats?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Even if the capabilities are valuable they must be </a:t>
            </a:r>
            <a:r>
              <a:rPr lang="en-US" altLang="en-US" u="sng">
                <a:solidFill>
                  <a:srgbClr val="0000FF"/>
                </a:solidFill>
                <a:latin typeface="Impact" panose="020B0806030902050204" pitchFamily="34" charset="0"/>
              </a:rPr>
              <a:t>RARE</a:t>
            </a:r>
            <a:r>
              <a:rPr lang="en-US" altLang="en-US"/>
              <a:t> to give a firm a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   competitive advantage over rivals. How many rivals possess the same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   capabilities?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Can these capabilities be </a:t>
            </a:r>
            <a:r>
              <a:rPr lang="en-US" altLang="en-US" u="sng">
                <a:solidFill>
                  <a:srgbClr val="0000FF"/>
                </a:solidFill>
                <a:latin typeface="Impact" panose="020B0806030902050204" pitchFamily="34" charset="0"/>
              </a:rPr>
              <a:t>IMITATED</a:t>
            </a:r>
            <a:r>
              <a:rPr lang="en-US" altLang="en-US"/>
              <a:t>? Can rivals eventually catch up to us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   at a reasonable cost? If capabilities can be imitated, the competitive 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   advantage may be short-lived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Is the firm </a:t>
            </a:r>
            <a:r>
              <a:rPr lang="en-US" altLang="en-US" u="sng">
                <a:solidFill>
                  <a:srgbClr val="0000FF"/>
                </a:solidFill>
                <a:latin typeface="Impact" panose="020B0806030902050204" pitchFamily="34" charset="0"/>
              </a:rPr>
              <a:t>ORGANIZED</a:t>
            </a:r>
            <a:r>
              <a:rPr lang="en-US" altLang="en-US"/>
              <a:t> to take full advantage of its capabilities and resources?</a:t>
            </a:r>
          </a:p>
        </p:txBody>
      </p:sp>
      <p:sp>
        <p:nvSpPr>
          <p:cNvPr id="8207" name="Oval 18"/>
          <p:cNvSpPr>
            <a:spLocks noChangeArrowheads="1"/>
          </p:cNvSpPr>
          <p:nvPr/>
        </p:nvSpPr>
        <p:spPr bwMode="auto">
          <a:xfrm>
            <a:off x="1143000" y="32766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8" name="Text Box 20"/>
          <p:cNvSpPr txBox="1">
            <a:spLocks noChangeArrowheads="1"/>
          </p:cNvSpPr>
          <p:nvPr/>
        </p:nvSpPr>
        <p:spPr bwMode="auto">
          <a:xfrm>
            <a:off x="990600" y="2819400"/>
            <a:ext cx="815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Does the company have a true </a:t>
            </a:r>
            <a:r>
              <a:rPr lang="en-US" altLang="en-US" u="sng">
                <a:solidFill>
                  <a:srgbClr val="FF0000"/>
                </a:solidFill>
                <a:latin typeface="Impact" panose="020B0806030902050204" pitchFamily="34" charset="0"/>
              </a:rPr>
              <a:t>Competitive advantage</a:t>
            </a:r>
            <a:r>
              <a:rPr lang="en-US" altLang="en-US"/>
              <a:t>?</a:t>
            </a:r>
          </a:p>
        </p:txBody>
      </p:sp>
      <p:sp>
        <p:nvSpPr>
          <p:cNvPr id="8209" name="AutoShape 21"/>
          <p:cNvSpPr>
            <a:spLocks noChangeArrowheads="1"/>
          </p:cNvSpPr>
          <p:nvPr/>
        </p:nvSpPr>
        <p:spPr bwMode="auto">
          <a:xfrm>
            <a:off x="762000" y="2971800"/>
            <a:ext cx="228600" cy="76200"/>
          </a:xfrm>
          <a:prstGeom prst="chevron">
            <a:avLst>
              <a:gd name="adj" fmla="val 7500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10" name="Oval 22"/>
          <p:cNvSpPr>
            <a:spLocks noChangeArrowheads="1"/>
          </p:cNvSpPr>
          <p:nvPr/>
        </p:nvSpPr>
        <p:spPr bwMode="auto">
          <a:xfrm>
            <a:off x="1143000" y="38100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11" name="Oval 23"/>
          <p:cNvSpPr>
            <a:spLocks noChangeArrowheads="1"/>
          </p:cNvSpPr>
          <p:nvPr/>
        </p:nvSpPr>
        <p:spPr bwMode="auto">
          <a:xfrm>
            <a:off x="1143000" y="54102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12" name="Text Box 32"/>
          <p:cNvSpPr txBox="1">
            <a:spLocks noChangeArrowheads="1"/>
          </p:cNvSpPr>
          <p:nvPr/>
        </p:nvSpPr>
        <p:spPr bwMode="auto">
          <a:xfrm>
            <a:off x="1371600" y="5851525"/>
            <a:ext cx="6553200" cy="625475"/>
          </a:xfrm>
          <a:prstGeom prst="rect">
            <a:avLst/>
          </a:prstGeom>
          <a:solidFill>
            <a:srgbClr val="FFFF99"/>
          </a:solidFill>
          <a:ln w="76200" cmpd="tri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 sz="2000"/>
              <a:t>We have advanced the analysis to the point of knowing what the firm is capable of doing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67600" cy="457200"/>
          </a:xfrm>
        </p:spPr>
        <p:txBody>
          <a:bodyPr/>
          <a:lstStyle/>
          <a:p>
            <a:pPr algn="l" eaLnBrk="1" hangingPunct="1"/>
            <a:r>
              <a:rPr lang="en-US" altLang="en-US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When Doing A Case…   </a:t>
            </a:r>
            <a:r>
              <a:rPr lang="en-US" altLang="en-US" sz="20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(Cont’d.)</a:t>
            </a:r>
          </a:p>
        </p:txBody>
      </p:sp>
      <p:sp>
        <p:nvSpPr>
          <p:cNvPr id="9219" name="Oval 4"/>
          <p:cNvSpPr>
            <a:spLocks noChangeArrowheads="1"/>
          </p:cNvSpPr>
          <p:nvPr/>
        </p:nvSpPr>
        <p:spPr bwMode="auto">
          <a:xfrm>
            <a:off x="1143000" y="22860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0" name="Oval 5"/>
          <p:cNvSpPr>
            <a:spLocks noChangeArrowheads="1"/>
          </p:cNvSpPr>
          <p:nvPr/>
        </p:nvSpPr>
        <p:spPr bwMode="auto">
          <a:xfrm>
            <a:off x="1143000" y="25146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1" name="Oval 6"/>
          <p:cNvSpPr>
            <a:spLocks noChangeArrowheads="1"/>
          </p:cNvSpPr>
          <p:nvPr/>
        </p:nvSpPr>
        <p:spPr bwMode="auto">
          <a:xfrm>
            <a:off x="1143000" y="12192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9223" name="Oval 8"/>
          <p:cNvSpPr>
            <a:spLocks noChangeArrowheads="1"/>
          </p:cNvSpPr>
          <p:nvPr/>
        </p:nvSpPr>
        <p:spPr bwMode="auto">
          <a:xfrm>
            <a:off x="1143000" y="17526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4" name="Oval 12"/>
          <p:cNvSpPr>
            <a:spLocks noChangeArrowheads="1"/>
          </p:cNvSpPr>
          <p:nvPr/>
        </p:nvSpPr>
        <p:spPr bwMode="auto">
          <a:xfrm>
            <a:off x="1143000" y="14478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5" name="Oval 13"/>
          <p:cNvSpPr>
            <a:spLocks noChangeArrowheads="1"/>
          </p:cNvSpPr>
          <p:nvPr/>
        </p:nvSpPr>
        <p:spPr bwMode="auto">
          <a:xfrm>
            <a:off x="1143000" y="43434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6" name="Text Box 14"/>
          <p:cNvSpPr txBox="1">
            <a:spLocks noChangeArrowheads="1"/>
          </p:cNvSpPr>
          <p:nvPr/>
        </p:nvSpPr>
        <p:spPr bwMode="auto">
          <a:xfrm>
            <a:off x="1371600" y="3200400"/>
            <a:ext cx="77724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It is rare that there is only one solution that solves all the problems fully with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   no downside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Therefore come up with a few possible solutions to address the major 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   issues you have identified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Discuss the pros and cons of each solution thoroughly</a:t>
            </a:r>
          </a:p>
        </p:txBody>
      </p:sp>
      <p:sp>
        <p:nvSpPr>
          <p:cNvPr id="9227" name="Oval 15"/>
          <p:cNvSpPr>
            <a:spLocks noChangeArrowheads="1"/>
          </p:cNvSpPr>
          <p:nvPr/>
        </p:nvSpPr>
        <p:spPr bwMode="auto">
          <a:xfrm>
            <a:off x="1143000" y="32766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8" name="Oval 18"/>
          <p:cNvSpPr>
            <a:spLocks noChangeArrowheads="1"/>
          </p:cNvSpPr>
          <p:nvPr/>
        </p:nvSpPr>
        <p:spPr bwMode="auto">
          <a:xfrm>
            <a:off x="1143000" y="38100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9" name="Oval 19"/>
          <p:cNvSpPr>
            <a:spLocks noChangeArrowheads="1"/>
          </p:cNvSpPr>
          <p:nvPr/>
        </p:nvSpPr>
        <p:spPr bwMode="auto">
          <a:xfrm>
            <a:off x="1143000" y="50292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0" name="Text Box 21"/>
          <p:cNvSpPr txBox="1">
            <a:spLocks noChangeArrowheads="1"/>
          </p:cNvSpPr>
          <p:nvPr/>
        </p:nvSpPr>
        <p:spPr bwMode="auto">
          <a:xfrm>
            <a:off x="0" y="685800"/>
            <a:ext cx="914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FF0000"/>
                </a:solidFill>
                <a:latin typeface="Verdana" panose="020B0604030504040204" pitchFamily="34" charset="0"/>
              </a:rPr>
              <a:t>Identify the Issues or Problems Uncovered by the Analysis</a:t>
            </a:r>
          </a:p>
        </p:txBody>
      </p:sp>
      <p:sp>
        <p:nvSpPr>
          <p:cNvPr id="9231" name="Text Box 22"/>
          <p:cNvSpPr txBox="1">
            <a:spLocks noChangeArrowheads="1"/>
          </p:cNvSpPr>
          <p:nvPr/>
        </p:nvSpPr>
        <p:spPr bwMode="auto">
          <a:xfrm>
            <a:off x="1371600" y="1111250"/>
            <a:ext cx="7772400" cy="160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Look at everything in your analysis that does not seem to make sense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You should separate major concerns from irritants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You must highlight those issues that you feel must be addressed immediately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   and those that can wait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This has to flow from the analysis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Explain your rationale</a:t>
            </a:r>
          </a:p>
        </p:txBody>
      </p:sp>
      <p:sp>
        <p:nvSpPr>
          <p:cNvPr id="9232" name="Text Box 23"/>
          <p:cNvSpPr txBox="1">
            <a:spLocks noChangeArrowheads="1"/>
          </p:cNvSpPr>
          <p:nvPr/>
        </p:nvSpPr>
        <p:spPr bwMode="auto">
          <a:xfrm>
            <a:off x="0" y="2727325"/>
            <a:ext cx="914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FF0000"/>
                </a:solidFill>
                <a:latin typeface="Verdana" panose="020B0604030504040204" pitchFamily="34" charset="0"/>
              </a:rPr>
              <a:t>Come up with some possible solutions</a:t>
            </a:r>
          </a:p>
        </p:txBody>
      </p:sp>
      <p:sp>
        <p:nvSpPr>
          <p:cNvPr id="9233" name="Text Box 24"/>
          <p:cNvSpPr txBox="1">
            <a:spLocks noChangeArrowheads="1"/>
          </p:cNvSpPr>
          <p:nvPr/>
        </p:nvSpPr>
        <p:spPr bwMode="auto">
          <a:xfrm>
            <a:off x="0" y="4495800"/>
            <a:ext cx="914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FF0000"/>
                </a:solidFill>
                <a:latin typeface="Verdana" panose="020B0604030504040204" pitchFamily="34" charset="0"/>
              </a:rPr>
              <a:t>From your alternative solutions, recommend one</a:t>
            </a:r>
          </a:p>
        </p:txBody>
      </p:sp>
      <p:sp>
        <p:nvSpPr>
          <p:cNvPr id="9234" name="Text Box 25"/>
          <p:cNvSpPr txBox="1">
            <a:spLocks noChangeArrowheads="1"/>
          </p:cNvSpPr>
          <p:nvPr/>
        </p:nvSpPr>
        <p:spPr bwMode="auto">
          <a:xfrm>
            <a:off x="1371600" y="4902200"/>
            <a:ext cx="7772400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Develop the criteria you will use to review your options and select one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Make a recommendation and explain your rationale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Discuss how your recommendation adds value to shareholders and customers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Show how your recommendation solves the issues and problems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Explain why you think the firm has the capabilities to make your 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   recommendation a success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Be certain that your recommendation has few down-side implications</a:t>
            </a:r>
          </a:p>
        </p:txBody>
      </p:sp>
      <p:sp>
        <p:nvSpPr>
          <p:cNvPr id="9235" name="Oval 26"/>
          <p:cNvSpPr>
            <a:spLocks noChangeArrowheads="1"/>
          </p:cNvSpPr>
          <p:nvPr/>
        </p:nvSpPr>
        <p:spPr bwMode="auto">
          <a:xfrm>
            <a:off x="1143000" y="52578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6" name="Oval 27"/>
          <p:cNvSpPr>
            <a:spLocks noChangeArrowheads="1"/>
          </p:cNvSpPr>
          <p:nvPr/>
        </p:nvSpPr>
        <p:spPr bwMode="auto">
          <a:xfrm>
            <a:off x="1143000" y="57912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7" name="Oval 28"/>
          <p:cNvSpPr>
            <a:spLocks noChangeArrowheads="1"/>
          </p:cNvSpPr>
          <p:nvPr/>
        </p:nvSpPr>
        <p:spPr bwMode="auto">
          <a:xfrm>
            <a:off x="1143000" y="54864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8" name="Oval 29"/>
          <p:cNvSpPr>
            <a:spLocks noChangeArrowheads="1"/>
          </p:cNvSpPr>
          <p:nvPr/>
        </p:nvSpPr>
        <p:spPr bwMode="auto">
          <a:xfrm>
            <a:off x="1143000" y="65532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9" name="Oval 30"/>
          <p:cNvSpPr>
            <a:spLocks noChangeArrowheads="1"/>
          </p:cNvSpPr>
          <p:nvPr/>
        </p:nvSpPr>
        <p:spPr bwMode="auto">
          <a:xfrm>
            <a:off x="1143000" y="60198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67600" cy="457200"/>
          </a:xfrm>
        </p:spPr>
        <p:txBody>
          <a:bodyPr/>
          <a:lstStyle/>
          <a:p>
            <a:pPr algn="l" eaLnBrk="1" hangingPunct="1"/>
            <a:r>
              <a:rPr lang="en-US" altLang="en-US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When Doing A Case…   </a:t>
            </a:r>
            <a:r>
              <a:rPr lang="en-US" altLang="en-US" sz="20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(Cont’d.)</a:t>
            </a:r>
          </a:p>
        </p:txBody>
      </p:sp>
      <p:sp>
        <p:nvSpPr>
          <p:cNvPr id="10243" name="Oval 3"/>
          <p:cNvSpPr>
            <a:spLocks noChangeArrowheads="1"/>
          </p:cNvSpPr>
          <p:nvPr/>
        </p:nvSpPr>
        <p:spPr bwMode="auto">
          <a:xfrm>
            <a:off x="1143000" y="19812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1143000" y="25146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1143000" y="12192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1143000" y="16764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1143000" y="14478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1143000" y="35052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0" name="Oval 11"/>
          <p:cNvSpPr>
            <a:spLocks noChangeArrowheads="1"/>
          </p:cNvSpPr>
          <p:nvPr/>
        </p:nvSpPr>
        <p:spPr bwMode="auto">
          <a:xfrm>
            <a:off x="1143000" y="27432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1" name="Oval 12"/>
          <p:cNvSpPr>
            <a:spLocks noChangeArrowheads="1"/>
          </p:cNvSpPr>
          <p:nvPr/>
        </p:nvSpPr>
        <p:spPr bwMode="auto">
          <a:xfrm>
            <a:off x="1143000" y="3048000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2" name="Text Box 14"/>
          <p:cNvSpPr txBox="1">
            <a:spLocks noChangeArrowheads="1"/>
          </p:cNvSpPr>
          <p:nvPr/>
        </p:nvSpPr>
        <p:spPr bwMode="auto">
          <a:xfrm>
            <a:off x="0" y="685800"/>
            <a:ext cx="914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FF0000"/>
                </a:solidFill>
                <a:latin typeface="Verdana" panose="020B0604030504040204" pitchFamily="34" charset="0"/>
              </a:rPr>
              <a:t>Propose an Implementation Plan of Action </a:t>
            </a:r>
          </a:p>
        </p:txBody>
      </p:sp>
      <p:sp>
        <p:nvSpPr>
          <p:cNvPr id="10253" name="Text Box 15"/>
          <p:cNvSpPr txBox="1">
            <a:spLocks noChangeArrowheads="1"/>
          </p:cNvSpPr>
          <p:nvPr/>
        </p:nvSpPr>
        <p:spPr bwMode="auto">
          <a:xfrm>
            <a:off x="1371600" y="1111250"/>
            <a:ext cx="7772400" cy="265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Consider what has to change in operations management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Does customer management need to be altered?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Does the firm need to come up with innovative products/processes etc.?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Don’t forget about regulatory and social implications of your 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   recommendation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Then think through what human, IT and structural changes must be made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Discuss how you will deal with resistance within the firm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Think through how competitors will react to your new strategy and how the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   firm should deal with competitors’ counter-moves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Develop a timeline for various major steps in your implementation plan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0" y="3870325"/>
            <a:ext cx="914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FF0000"/>
                </a:solidFill>
                <a:latin typeface="Verdana" panose="020B0604030504040204" pitchFamily="34" charset="0"/>
              </a:rPr>
              <a:t>Make Certain that Everything Fits Together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371600" y="4278313"/>
            <a:ext cx="777240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That the issues or problems flow from the analysis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That the alternatives address the issues or problems to some extent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That the recommendation flows from the alternatives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</a:pPr>
            <a:r>
              <a:rPr lang="en-US" altLang="en-US"/>
              <a:t>And that the firm is capable of implementing your recommendation</a:t>
            </a:r>
          </a:p>
        </p:txBody>
      </p:sp>
      <p:sp>
        <p:nvSpPr>
          <p:cNvPr id="10256" name="Oval 3"/>
          <p:cNvSpPr>
            <a:spLocks noChangeArrowheads="1"/>
          </p:cNvSpPr>
          <p:nvPr/>
        </p:nvSpPr>
        <p:spPr bwMode="auto">
          <a:xfrm>
            <a:off x="1143000" y="5119688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7" name="Oval 5"/>
          <p:cNvSpPr>
            <a:spLocks noChangeArrowheads="1"/>
          </p:cNvSpPr>
          <p:nvPr/>
        </p:nvSpPr>
        <p:spPr bwMode="auto">
          <a:xfrm>
            <a:off x="1143000" y="4357688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8" name="Oval 7"/>
          <p:cNvSpPr>
            <a:spLocks noChangeArrowheads="1"/>
          </p:cNvSpPr>
          <p:nvPr/>
        </p:nvSpPr>
        <p:spPr bwMode="auto">
          <a:xfrm>
            <a:off x="1143000" y="4814888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9" name="Oval 8"/>
          <p:cNvSpPr>
            <a:spLocks noChangeArrowheads="1"/>
          </p:cNvSpPr>
          <p:nvPr/>
        </p:nvSpPr>
        <p:spPr bwMode="auto">
          <a:xfrm>
            <a:off x="1143000" y="4586288"/>
            <a:ext cx="1524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76200" cap="flat" cmpd="tri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76200" cap="flat" cmpd="tri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1212</Words>
  <Application>Microsoft Office PowerPoint</Application>
  <PresentationFormat>On-screen Show (4:3)</PresentationFormat>
  <Paragraphs>175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Times New Roman</vt:lpstr>
      <vt:lpstr>Arial</vt:lpstr>
      <vt:lpstr>Calibri</vt:lpstr>
      <vt:lpstr>Verdana</vt:lpstr>
      <vt:lpstr>Arial Black</vt:lpstr>
      <vt:lpstr>Impact</vt:lpstr>
      <vt:lpstr>Default Design</vt:lpstr>
      <vt:lpstr>When Analyzing A Case…</vt:lpstr>
      <vt:lpstr>When Analyzing A Case…   (Cont’d.)</vt:lpstr>
      <vt:lpstr>When Analyzing A Case…   (Cont’d.)</vt:lpstr>
      <vt:lpstr>When Analyzing A Case…   (Cont’d.)</vt:lpstr>
      <vt:lpstr>When Analyzing A Case…   (Cont’d.)</vt:lpstr>
      <vt:lpstr>When Analyzing A Case…   (Cont’d.)</vt:lpstr>
      <vt:lpstr>When Analyzing A Case…   (Cont’d.)</vt:lpstr>
      <vt:lpstr>When Doing A Case…   (Cont’d.)</vt:lpstr>
      <vt:lpstr>When Doing A Case…   (Cont’d.)</vt:lpstr>
    </vt:vector>
  </TitlesOfParts>
  <Company>CN Investment Division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Management</dc:title>
  <dc:creator>Campbe_H</dc:creator>
  <cp:lastModifiedBy>Howard J. Campbell</cp:lastModifiedBy>
  <cp:revision>22</cp:revision>
  <dcterms:created xsi:type="dcterms:W3CDTF">2010-04-16T13:17:01Z</dcterms:created>
  <dcterms:modified xsi:type="dcterms:W3CDTF">2015-05-05T18:15:36Z</dcterms:modified>
</cp:coreProperties>
</file>