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CCCCFF"/>
    <a:srgbClr val="FF9966"/>
    <a:srgbClr val="FFFF99"/>
    <a:srgbClr val="FFFF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127A8-D5FB-4947-B1B2-F270EAD35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6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41F43-907F-4E16-B630-5125601F2F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DAFDE-2480-4EA0-9029-0E2DAD2E2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70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0024B-E7C0-4DF4-833B-5FA25E403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7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D7EF5D-6861-42A4-BDB0-F83D02B1C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62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0A676-D4E3-4EF3-8C66-A3F93C175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16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543CA-80EC-443F-A93A-5F623DCDF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34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1EE71-FECE-481C-BE37-A95DC531F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6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0DB9C-F32A-41A5-B4F2-54D5DF3F1D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39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E4D56-18E7-4BAC-BA58-95535783E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A9FEE-03F6-44DE-9272-D1896929C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3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Arial" panose="020B0604020202020204" pitchFamily="34" charset="0"/>
              </a:defRPr>
            </a:lvl1pPr>
          </a:lstStyle>
          <a:p>
            <a:fld id="{7025E65F-1637-4370-9725-3737C9F5F1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Analyzing A Case…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746125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Identify Opportunities &amp; Threats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371600" y="2590800"/>
            <a:ext cx="7772400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Government debt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Growth in the economy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Rates of inflation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Unemployment rates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Interest rates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Fiscal policy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Monetary policy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Etc.</a:t>
            </a:r>
          </a:p>
        </p:txBody>
      </p:sp>
      <p:sp>
        <p:nvSpPr>
          <p:cNvPr id="2053" name="Oval 11"/>
          <p:cNvSpPr>
            <a:spLocks noChangeArrowheads="1"/>
          </p:cNvSpPr>
          <p:nvPr/>
        </p:nvSpPr>
        <p:spPr bwMode="auto">
          <a:xfrm>
            <a:off x="1143000" y="2667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Oval 12"/>
          <p:cNvSpPr>
            <a:spLocks noChangeArrowheads="1"/>
          </p:cNvSpPr>
          <p:nvPr/>
        </p:nvSpPr>
        <p:spPr bwMode="auto">
          <a:xfrm>
            <a:off x="1143000" y="2895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Oval 13"/>
          <p:cNvSpPr>
            <a:spLocks noChangeArrowheads="1"/>
          </p:cNvSpPr>
          <p:nvPr/>
        </p:nvSpPr>
        <p:spPr bwMode="auto">
          <a:xfrm>
            <a:off x="1143000" y="3200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Oval 14"/>
          <p:cNvSpPr>
            <a:spLocks noChangeArrowheads="1"/>
          </p:cNvSpPr>
          <p:nvPr/>
        </p:nvSpPr>
        <p:spPr bwMode="auto">
          <a:xfrm>
            <a:off x="1143000" y="3429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Oval 15"/>
          <p:cNvSpPr>
            <a:spLocks noChangeArrowheads="1"/>
          </p:cNvSpPr>
          <p:nvPr/>
        </p:nvSpPr>
        <p:spPr bwMode="auto">
          <a:xfrm>
            <a:off x="1143000" y="3733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Oval 16"/>
          <p:cNvSpPr>
            <a:spLocks noChangeArrowheads="1"/>
          </p:cNvSpPr>
          <p:nvPr/>
        </p:nvSpPr>
        <p:spPr bwMode="auto">
          <a:xfrm>
            <a:off x="1143000" y="3962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685800" y="1066800"/>
            <a:ext cx="8458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FF"/>
                </a:solidFill>
              </a:rPr>
              <a:t>Look at all aspects of the marketplace that are possibly beyond the control of the firm or even the industry BUT have a huge impact on the development, implementation and execution of a strategy</a:t>
            </a:r>
          </a:p>
        </p:txBody>
      </p:sp>
      <p:sp>
        <p:nvSpPr>
          <p:cNvPr id="2061" name="Rectangle 21"/>
          <p:cNvSpPr>
            <a:spLocks noChangeArrowheads="1"/>
          </p:cNvSpPr>
          <p:nvPr/>
        </p:nvSpPr>
        <p:spPr bwMode="auto">
          <a:xfrm>
            <a:off x="533400" y="1143000"/>
            <a:ext cx="152400" cy="152400"/>
          </a:xfrm>
          <a:prstGeom prst="rect">
            <a:avLst/>
          </a:prstGeom>
          <a:solidFill>
            <a:srgbClr val="C0C0C0"/>
          </a:solidFill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762000" y="1981200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How does the </a:t>
            </a:r>
            <a:r>
              <a:rPr lang="en-US" altLang="en-US" i="1" u="sng">
                <a:solidFill>
                  <a:srgbClr val="0000FF"/>
                </a:solidFill>
                <a:latin typeface="Arial Black" panose="020B0A04020102020204" pitchFamily="34" charset="0"/>
              </a:rPr>
              <a:t>industry</a:t>
            </a:r>
            <a:r>
              <a:rPr lang="en-US" altLang="en-US"/>
              <a:t> fair in relation to:</a:t>
            </a:r>
          </a:p>
        </p:txBody>
      </p:sp>
      <p:sp>
        <p:nvSpPr>
          <p:cNvPr id="2063" name="Rectangle 23"/>
          <p:cNvSpPr>
            <a:spLocks noChangeArrowheads="1"/>
          </p:cNvSpPr>
          <p:nvPr/>
        </p:nvSpPr>
        <p:spPr bwMode="auto">
          <a:xfrm>
            <a:off x="533400" y="2057400"/>
            <a:ext cx="152400" cy="152400"/>
          </a:xfrm>
          <a:prstGeom prst="rect">
            <a:avLst/>
          </a:prstGeom>
          <a:solidFill>
            <a:srgbClr val="C0C0C0"/>
          </a:solidFill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990600" y="22860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economies</a:t>
            </a:r>
            <a:r>
              <a:rPr lang="en-US" altLang="en-US"/>
              <a:t> of the countries/regions/cities in which they operate?</a:t>
            </a:r>
          </a:p>
        </p:txBody>
      </p:sp>
      <p:sp>
        <p:nvSpPr>
          <p:cNvPr id="2065" name="Oval 25"/>
          <p:cNvSpPr>
            <a:spLocks noChangeArrowheads="1"/>
          </p:cNvSpPr>
          <p:nvPr/>
        </p:nvSpPr>
        <p:spPr bwMode="auto">
          <a:xfrm>
            <a:off x="1143000" y="4267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Oval 26"/>
          <p:cNvSpPr>
            <a:spLocks noChangeArrowheads="1"/>
          </p:cNvSpPr>
          <p:nvPr/>
        </p:nvSpPr>
        <p:spPr bwMode="auto">
          <a:xfrm>
            <a:off x="1143000" y="4495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AutoShape 27"/>
          <p:cNvSpPr>
            <a:spLocks noChangeArrowheads="1"/>
          </p:cNvSpPr>
          <p:nvPr/>
        </p:nvSpPr>
        <p:spPr bwMode="auto">
          <a:xfrm>
            <a:off x="762000" y="24384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1371600" y="4878388"/>
            <a:ext cx="77724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Population size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Income distribution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Ethnic mix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Geographic distribution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Age structure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Immigration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Etc.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990600" y="4586288"/>
            <a:ext cx="815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demographics</a:t>
            </a:r>
            <a:r>
              <a:rPr lang="en-US" altLang="en-US"/>
              <a:t>?</a:t>
            </a:r>
          </a:p>
        </p:txBody>
      </p:sp>
      <p:sp>
        <p:nvSpPr>
          <p:cNvPr id="2070" name="AutoShape 30"/>
          <p:cNvSpPr>
            <a:spLocks noChangeArrowheads="1"/>
          </p:cNvSpPr>
          <p:nvPr/>
        </p:nvSpPr>
        <p:spPr bwMode="auto">
          <a:xfrm>
            <a:off x="762000" y="4738688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Oval 31"/>
          <p:cNvSpPr>
            <a:spLocks noChangeArrowheads="1"/>
          </p:cNvSpPr>
          <p:nvPr/>
        </p:nvSpPr>
        <p:spPr bwMode="auto">
          <a:xfrm>
            <a:off x="1143000" y="4953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Oval 32"/>
          <p:cNvSpPr>
            <a:spLocks noChangeArrowheads="1"/>
          </p:cNvSpPr>
          <p:nvPr/>
        </p:nvSpPr>
        <p:spPr bwMode="auto">
          <a:xfrm>
            <a:off x="1143000" y="5181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Oval 33"/>
          <p:cNvSpPr>
            <a:spLocks noChangeArrowheads="1"/>
          </p:cNvSpPr>
          <p:nvPr/>
        </p:nvSpPr>
        <p:spPr bwMode="auto">
          <a:xfrm>
            <a:off x="1143000" y="5486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Oval 34"/>
          <p:cNvSpPr>
            <a:spLocks noChangeArrowheads="1"/>
          </p:cNvSpPr>
          <p:nvPr/>
        </p:nvSpPr>
        <p:spPr bwMode="auto">
          <a:xfrm>
            <a:off x="1143000" y="5715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Oval 35"/>
          <p:cNvSpPr>
            <a:spLocks noChangeArrowheads="1"/>
          </p:cNvSpPr>
          <p:nvPr/>
        </p:nvSpPr>
        <p:spPr bwMode="auto">
          <a:xfrm>
            <a:off x="1143000" y="6019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Oval 36"/>
          <p:cNvSpPr>
            <a:spLocks noChangeArrowheads="1"/>
          </p:cNvSpPr>
          <p:nvPr/>
        </p:nvSpPr>
        <p:spPr bwMode="auto">
          <a:xfrm>
            <a:off x="1143000" y="6248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Oval 37"/>
          <p:cNvSpPr>
            <a:spLocks noChangeArrowheads="1"/>
          </p:cNvSpPr>
          <p:nvPr/>
        </p:nvSpPr>
        <p:spPr bwMode="auto">
          <a:xfrm>
            <a:off x="1143000" y="6477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Analyzing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371600" y="990600"/>
            <a:ext cx="77724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Percentage of women in the workforce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Workforce diversity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Attitudes about quality of work/life relationships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Concerns about the environment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Shifts in work/career preferences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Shifts in preferences regarding product/service characteristics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Etc.</a:t>
            </a: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1143000" y="1066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Oval 6"/>
          <p:cNvSpPr>
            <a:spLocks noChangeArrowheads="1"/>
          </p:cNvSpPr>
          <p:nvPr/>
        </p:nvSpPr>
        <p:spPr bwMode="auto">
          <a:xfrm>
            <a:off x="1143000" y="1295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Oval 7"/>
          <p:cNvSpPr>
            <a:spLocks noChangeArrowheads="1"/>
          </p:cNvSpPr>
          <p:nvPr/>
        </p:nvSpPr>
        <p:spPr bwMode="auto">
          <a:xfrm>
            <a:off x="1143000" y="1600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Oval 8"/>
          <p:cNvSpPr>
            <a:spLocks noChangeArrowheads="1"/>
          </p:cNvSpPr>
          <p:nvPr/>
        </p:nvSpPr>
        <p:spPr bwMode="auto">
          <a:xfrm>
            <a:off x="1143000" y="1828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Oval 9"/>
          <p:cNvSpPr>
            <a:spLocks noChangeArrowheads="1"/>
          </p:cNvSpPr>
          <p:nvPr/>
        </p:nvSpPr>
        <p:spPr bwMode="auto">
          <a:xfrm>
            <a:off x="1143000" y="2133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Oval 10"/>
          <p:cNvSpPr>
            <a:spLocks noChangeArrowheads="1"/>
          </p:cNvSpPr>
          <p:nvPr/>
        </p:nvSpPr>
        <p:spPr bwMode="auto">
          <a:xfrm>
            <a:off x="1143000" y="2362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990600" y="6858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social and cultural trends</a:t>
            </a:r>
            <a:r>
              <a:rPr lang="en-US" altLang="en-US"/>
              <a:t>?</a:t>
            </a:r>
          </a:p>
        </p:txBody>
      </p:sp>
      <p:sp>
        <p:nvSpPr>
          <p:cNvPr id="3084" name="Oval 17"/>
          <p:cNvSpPr>
            <a:spLocks noChangeArrowheads="1"/>
          </p:cNvSpPr>
          <p:nvPr/>
        </p:nvSpPr>
        <p:spPr bwMode="auto">
          <a:xfrm>
            <a:off x="1143000" y="2667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Oval 18"/>
          <p:cNvSpPr>
            <a:spLocks noChangeArrowheads="1"/>
          </p:cNvSpPr>
          <p:nvPr/>
        </p:nvSpPr>
        <p:spPr bwMode="auto">
          <a:xfrm>
            <a:off x="1143000" y="5943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AutoShape 19"/>
          <p:cNvSpPr>
            <a:spLocks noChangeArrowheads="1"/>
          </p:cNvSpPr>
          <p:nvPr/>
        </p:nvSpPr>
        <p:spPr bwMode="auto">
          <a:xfrm>
            <a:off x="762000" y="8382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1371600" y="3035300"/>
            <a:ext cx="77724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Important political events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Critical global moments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Newly industrialized countries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Different cultural and institutional attributes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Etc.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990600" y="27432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globalization</a:t>
            </a:r>
            <a:r>
              <a:rPr lang="en-US" altLang="en-US"/>
              <a:t>?</a:t>
            </a:r>
          </a:p>
        </p:txBody>
      </p:sp>
      <p:sp>
        <p:nvSpPr>
          <p:cNvPr id="3089" name="AutoShape 22"/>
          <p:cNvSpPr>
            <a:spLocks noChangeArrowheads="1"/>
          </p:cNvSpPr>
          <p:nvPr/>
        </p:nvSpPr>
        <p:spPr bwMode="auto">
          <a:xfrm>
            <a:off x="762000" y="28956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Oval 23"/>
          <p:cNvSpPr>
            <a:spLocks noChangeArrowheads="1"/>
          </p:cNvSpPr>
          <p:nvPr/>
        </p:nvSpPr>
        <p:spPr bwMode="auto">
          <a:xfrm>
            <a:off x="1143000" y="3124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Oval 24"/>
          <p:cNvSpPr>
            <a:spLocks noChangeArrowheads="1"/>
          </p:cNvSpPr>
          <p:nvPr/>
        </p:nvSpPr>
        <p:spPr bwMode="auto">
          <a:xfrm>
            <a:off x="1143000" y="3352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Oval 25"/>
          <p:cNvSpPr>
            <a:spLocks noChangeArrowheads="1"/>
          </p:cNvSpPr>
          <p:nvPr/>
        </p:nvSpPr>
        <p:spPr bwMode="auto">
          <a:xfrm>
            <a:off x="1143000" y="3657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Oval 26"/>
          <p:cNvSpPr>
            <a:spLocks noChangeArrowheads="1"/>
          </p:cNvSpPr>
          <p:nvPr/>
        </p:nvSpPr>
        <p:spPr bwMode="auto">
          <a:xfrm>
            <a:off x="1143000" y="3886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Oval 27"/>
          <p:cNvSpPr>
            <a:spLocks noChangeArrowheads="1"/>
          </p:cNvSpPr>
          <p:nvPr/>
        </p:nvSpPr>
        <p:spPr bwMode="auto">
          <a:xfrm>
            <a:off x="1143000" y="4191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Text Box 30"/>
          <p:cNvSpPr txBox="1">
            <a:spLocks noChangeArrowheads="1"/>
          </p:cNvSpPr>
          <p:nvPr/>
        </p:nvSpPr>
        <p:spPr bwMode="auto">
          <a:xfrm>
            <a:off x="1371600" y="4559300"/>
            <a:ext cx="777240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Impact of the internet and social networks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Product innovation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Process innovations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Knowledge applications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New communication technologies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Etc.</a:t>
            </a:r>
          </a:p>
        </p:txBody>
      </p:sp>
      <p:sp>
        <p:nvSpPr>
          <p:cNvPr id="3096" name="Text Box 31"/>
          <p:cNvSpPr txBox="1">
            <a:spLocks noChangeArrowheads="1"/>
          </p:cNvSpPr>
          <p:nvPr/>
        </p:nvSpPr>
        <p:spPr bwMode="auto">
          <a:xfrm>
            <a:off x="990600" y="42672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technological trends</a:t>
            </a:r>
            <a:r>
              <a:rPr lang="en-US" altLang="en-US"/>
              <a:t>?</a:t>
            </a:r>
          </a:p>
        </p:txBody>
      </p:sp>
      <p:sp>
        <p:nvSpPr>
          <p:cNvPr id="3097" name="AutoShape 32"/>
          <p:cNvSpPr>
            <a:spLocks noChangeArrowheads="1"/>
          </p:cNvSpPr>
          <p:nvPr/>
        </p:nvSpPr>
        <p:spPr bwMode="auto">
          <a:xfrm>
            <a:off x="762000" y="44196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Oval 33"/>
          <p:cNvSpPr>
            <a:spLocks noChangeArrowheads="1"/>
          </p:cNvSpPr>
          <p:nvPr/>
        </p:nvSpPr>
        <p:spPr bwMode="auto">
          <a:xfrm>
            <a:off x="1143000" y="4648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Oval 34"/>
          <p:cNvSpPr>
            <a:spLocks noChangeArrowheads="1"/>
          </p:cNvSpPr>
          <p:nvPr/>
        </p:nvSpPr>
        <p:spPr bwMode="auto">
          <a:xfrm>
            <a:off x="1143000" y="4876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Oval 35"/>
          <p:cNvSpPr>
            <a:spLocks noChangeArrowheads="1"/>
          </p:cNvSpPr>
          <p:nvPr/>
        </p:nvSpPr>
        <p:spPr bwMode="auto">
          <a:xfrm>
            <a:off x="1143000" y="5181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Oval 36"/>
          <p:cNvSpPr>
            <a:spLocks noChangeArrowheads="1"/>
          </p:cNvSpPr>
          <p:nvPr/>
        </p:nvSpPr>
        <p:spPr bwMode="auto">
          <a:xfrm>
            <a:off x="1143000" y="5410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Oval 37"/>
          <p:cNvSpPr>
            <a:spLocks noChangeArrowheads="1"/>
          </p:cNvSpPr>
          <p:nvPr/>
        </p:nvSpPr>
        <p:spPr bwMode="auto">
          <a:xfrm>
            <a:off x="1143000" y="5715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Analyzing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77724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Regulation of the industry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Anti-trust legislation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Language legislation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Safety issues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Etc.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1143000" y="1066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1143000" y="1295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143000" y="1600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1143000" y="1828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143000" y="2133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990600" y="6858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extent of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 government intervention</a:t>
            </a:r>
            <a:r>
              <a:rPr lang="en-US" altLang="en-US"/>
              <a:t>?</a:t>
            </a:r>
          </a:p>
        </p:txBody>
      </p:sp>
      <p:sp>
        <p:nvSpPr>
          <p:cNvPr id="4107" name="AutoShape 14"/>
          <p:cNvSpPr>
            <a:spLocks noChangeArrowheads="1"/>
          </p:cNvSpPr>
          <p:nvPr/>
        </p:nvSpPr>
        <p:spPr bwMode="auto">
          <a:xfrm>
            <a:off x="762000" y="8382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Text Box 31"/>
          <p:cNvSpPr txBox="1">
            <a:spLocks noChangeArrowheads="1"/>
          </p:cNvSpPr>
          <p:nvPr/>
        </p:nvSpPr>
        <p:spPr bwMode="auto">
          <a:xfrm>
            <a:off x="990600" y="2224088"/>
            <a:ext cx="815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major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 legal battles/issues </a:t>
            </a:r>
            <a:r>
              <a:rPr lang="en-US" altLang="en-US"/>
              <a:t>facing the environment?</a:t>
            </a:r>
          </a:p>
        </p:txBody>
      </p:sp>
      <p:sp>
        <p:nvSpPr>
          <p:cNvPr id="4109" name="AutoShape 32"/>
          <p:cNvSpPr>
            <a:spLocks noChangeArrowheads="1"/>
          </p:cNvSpPr>
          <p:nvPr/>
        </p:nvSpPr>
        <p:spPr bwMode="auto">
          <a:xfrm>
            <a:off x="762000" y="2376488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Text Box 33"/>
          <p:cNvSpPr txBox="1">
            <a:spLocks noChangeArrowheads="1"/>
          </p:cNvSpPr>
          <p:nvPr/>
        </p:nvSpPr>
        <p:spPr bwMode="auto">
          <a:xfrm>
            <a:off x="1371600" y="2921000"/>
            <a:ext cx="77724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Diversification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Mergers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Acquisitions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Joint ventures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Etc.</a:t>
            </a:r>
          </a:p>
        </p:txBody>
      </p:sp>
      <p:sp>
        <p:nvSpPr>
          <p:cNvPr id="4111" name="Text Box 34"/>
          <p:cNvSpPr txBox="1">
            <a:spLocks noChangeArrowheads="1"/>
          </p:cNvSpPr>
          <p:nvPr/>
        </p:nvSpPr>
        <p:spPr bwMode="auto">
          <a:xfrm>
            <a:off x="990600" y="26162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business trends</a:t>
            </a:r>
            <a:r>
              <a:rPr lang="en-US" altLang="en-US"/>
              <a:t>?</a:t>
            </a:r>
          </a:p>
        </p:txBody>
      </p:sp>
      <p:sp>
        <p:nvSpPr>
          <p:cNvPr id="4112" name="AutoShape 35"/>
          <p:cNvSpPr>
            <a:spLocks noChangeArrowheads="1"/>
          </p:cNvSpPr>
          <p:nvPr/>
        </p:nvSpPr>
        <p:spPr bwMode="auto">
          <a:xfrm>
            <a:off x="762000" y="27686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36"/>
          <p:cNvSpPr>
            <a:spLocks noChangeArrowheads="1"/>
          </p:cNvSpPr>
          <p:nvPr/>
        </p:nvSpPr>
        <p:spPr bwMode="auto">
          <a:xfrm>
            <a:off x="1143000" y="2971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37"/>
          <p:cNvSpPr>
            <a:spLocks noChangeArrowheads="1"/>
          </p:cNvSpPr>
          <p:nvPr/>
        </p:nvSpPr>
        <p:spPr bwMode="auto">
          <a:xfrm>
            <a:off x="1143000" y="3505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38"/>
          <p:cNvSpPr>
            <a:spLocks noChangeArrowheads="1"/>
          </p:cNvSpPr>
          <p:nvPr/>
        </p:nvSpPr>
        <p:spPr bwMode="auto">
          <a:xfrm>
            <a:off x="1143000" y="3733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39"/>
          <p:cNvSpPr>
            <a:spLocks noChangeArrowheads="1"/>
          </p:cNvSpPr>
          <p:nvPr/>
        </p:nvSpPr>
        <p:spPr bwMode="auto">
          <a:xfrm>
            <a:off x="1143000" y="4038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40"/>
          <p:cNvSpPr>
            <a:spLocks noChangeArrowheads="1"/>
          </p:cNvSpPr>
          <p:nvPr/>
        </p:nvSpPr>
        <p:spPr bwMode="auto">
          <a:xfrm>
            <a:off x="1143000" y="3276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Text Box 41"/>
          <p:cNvSpPr txBox="1">
            <a:spLocks noChangeArrowheads="1"/>
          </p:cNvSpPr>
          <p:nvPr/>
        </p:nvSpPr>
        <p:spPr bwMode="auto">
          <a:xfrm>
            <a:off x="1371600" y="4521200"/>
            <a:ext cx="6553200" cy="854075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sz="2000"/>
              <a:t>Some of these aspects of the environment may be threats to one industry and, at the same time, an opportunity to another industry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Analyzing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2463800"/>
            <a:ext cx="77724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easy is it to become a player in this industry?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many and how good are substitutes to this industry?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strong and how much control do suppliers have over the industry?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strong and how much control do buyers have over the industry?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much rivalry exists among key players?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143000" y="2540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1143000" y="2768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143000" y="3073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143000" y="3302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143000" y="3606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90600" y="13716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What are the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 keys to</a:t>
            </a:r>
            <a:r>
              <a:rPr lang="en-US" altLang="en-US"/>
              <a:t> being a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success </a:t>
            </a:r>
            <a:r>
              <a:rPr lang="en-US" altLang="en-US"/>
              <a:t>in this industry?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62000" y="15240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7"/>
          <p:cNvSpPr>
            <a:spLocks noChangeArrowheads="1"/>
          </p:cNvSpPr>
          <p:nvPr/>
        </p:nvSpPr>
        <p:spPr bwMode="auto">
          <a:xfrm>
            <a:off x="1143000" y="41973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8"/>
          <p:cNvSpPr>
            <a:spLocks noChangeArrowheads="1"/>
          </p:cNvSpPr>
          <p:nvPr/>
        </p:nvSpPr>
        <p:spPr bwMode="auto">
          <a:xfrm>
            <a:off x="1143000" y="47307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21"/>
          <p:cNvSpPr>
            <a:spLocks noChangeArrowheads="1"/>
          </p:cNvSpPr>
          <p:nvPr/>
        </p:nvSpPr>
        <p:spPr bwMode="auto">
          <a:xfrm>
            <a:off x="1143000" y="45021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609600" y="8382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FF"/>
                </a:solidFill>
              </a:rPr>
              <a:t>Then you want to look at the industry at a more micro level</a:t>
            </a:r>
          </a:p>
        </p:txBody>
      </p:sp>
      <p:sp>
        <p:nvSpPr>
          <p:cNvPr id="5136" name="Rectangle 24"/>
          <p:cNvSpPr>
            <a:spLocks noChangeArrowheads="1"/>
          </p:cNvSpPr>
          <p:nvPr/>
        </p:nvSpPr>
        <p:spPr bwMode="auto">
          <a:xfrm>
            <a:off x="457200" y="914400"/>
            <a:ext cx="152400" cy="152400"/>
          </a:xfrm>
          <a:prstGeom prst="rect">
            <a:avLst/>
          </a:prstGeom>
          <a:solidFill>
            <a:srgbClr val="C0C0C0"/>
          </a:solidFill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>
            <a:off x="990600" y="17526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Where is the industry in its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business cycle</a:t>
            </a:r>
            <a:r>
              <a:rPr lang="en-US" altLang="en-US"/>
              <a:t>?</a:t>
            </a:r>
          </a:p>
        </p:txBody>
      </p:sp>
      <p:sp>
        <p:nvSpPr>
          <p:cNvPr id="5138" name="AutoShape 26"/>
          <p:cNvSpPr>
            <a:spLocks noChangeArrowheads="1"/>
          </p:cNvSpPr>
          <p:nvPr/>
        </p:nvSpPr>
        <p:spPr bwMode="auto">
          <a:xfrm>
            <a:off x="762000" y="19050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Text Box 27"/>
          <p:cNvSpPr txBox="1">
            <a:spLocks noChangeArrowheads="1"/>
          </p:cNvSpPr>
          <p:nvPr/>
        </p:nvSpPr>
        <p:spPr bwMode="auto">
          <a:xfrm>
            <a:off x="990600" y="2097088"/>
            <a:ext cx="815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How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attractive</a:t>
            </a:r>
            <a:r>
              <a:rPr lang="en-US" altLang="en-US"/>
              <a:t> is the industry?</a:t>
            </a:r>
          </a:p>
        </p:txBody>
      </p:sp>
      <p:sp>
        <p:nvSpPr>
          <p:cNvPr id="5140" name="AutoShape 28"/>
          <p:cNvSpPr>
            <a:spLocks noChangeArrowheads="1"/>
          </p:cNvSpPr>
          <p:nvPr/>
        </p:nvSpPr>
        <p:spPr bwMode="auto">
          <a:xfrm>
            <a:off x="762000" y="2249488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Text Box 29"/>
          <p:cNvSpPr txBox="1">
            <a:spLocks noChangeArrowheads="1"/>
          </p:cNvSpPr>
          <p:nvPr/>
        </p:nvSpPr>
        <p:spPr bwMode="auto">
          <a:xfrm>
            <a:off x="1371600" y="4106863"/>
            <a:ext cx="777240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Who are they?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strong are they?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What strategies are they using?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endParaRPr lang="en-US" altLang="en-US"/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Attempt to build profiles of the key competitors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Try to predict what they will do next </a:t>
            </a:r>
          </a:p>
        </p:txBody>
      </p:sp>
      <p:sp>
        <p:nvSpPr>
          <p:cNvPr id="5142" name="Text Box 30"/>
          <p:cNvSpPr txBox="1">
            <a:spLocks noChangeArrowheads="1"/>
          </p:cNvSpPr>
          <p:nvPr/>
        </p:nvSpPr>
        <p:spPr bwMode="auto">
          <a:xfrm>
            <a:off x="990600" y="374015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Fully understanding the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key players</a:t>
            </a:r>
            <a:r>
              <a:rPr lang="en-US" altLang="en-US"/>
              <a:t> we will be competing against</a:t>
            </a:r>
          </a:p>
        </p:txBody>
      </p:sp>
      <p:sp>
        <p:nvSpPr>
          <p:cNvPr id="5143" name="AutoShape 31"/>
          <p:cNvSpPr>
            <a:spLocks noChangeArrowheads="1"/>
          </p:cNvSpPr>
          <p:nvPr/>
        </p:nvSpPr>
        <p:spPr bwMode="auto">
          <a:xfrm>
            <a:off x="762000" y="389255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AutoShape 32"/>
          <p:cNvSpPr>
            <a:spLocks noChangeArrowheads="1"/>
          </p:cNvSpPr>
          <p:nvPr/>
        </p:nvSpPr>
        <p:spPr bwMode="auto">
          <a:xfrm>
            <a:off x="1219200" y="5187950"/>
            <a:ext cx="152400" cy="76200"/>
          </a:xfrm>
          <a:prstGeom prst="diamond">
            <a:avLst/>
          </a:prstGeom>
          <a:solidFill>
            <a:srgbClr val="C0C0C0"/>
          </a:solidFill>
          <a:ln w="76200" cmpd="tri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AutoShape 33"/>
          <p:cNvSpPr>
            <a:spLocks noChangeArrowheads="1"/>
          </p:cNvSpPr>
          <p:nvPr/>
        </p:nvSpPr>
        <p:spPr bwMode="auto">
          <a:xfrm>
            <a:off x="1219200" y="5492750"/>
            <a:ext cx="152400" cy="76200"/>
          </a:xfrm>
          <a:prstGeom prst="diamond">
            <a:avLst/>
          </a:prstGeom>
          <a:solidFill>
            <a:srgbClr val="C0C0C0"/>
          </a:solidFill>
          <a:ln w="76200" cmpd="tri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Text Box 34"/>
          <p:cNvSpPr txBox="1">
            <a:spLocks noChangeArrowheads="1"/>
          </p:cNvSpPr>
          <p:nvPr/>
        </p:nvSpPr>
        <p:spPr bwMode="auto">
          <a:xfrm>
            <a:off x="1371600" y="5867400"/>
            <a:ext cx="6553200" cy="914400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sz="2000"/>
              <a:t>We have attempted to determine how attractive the industry is – can we make any money???</a:t>
            </a:r>
          </a:p>
          <a:p>
            <a:pPr algn="ctr"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sz="2000"/>
              <a:t>And what do we have to do to succeed in this industry?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Analyzing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71600" y="2754313"/>
            <a:ext cx="7772400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Supplier relations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Production process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Cost control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Distribution network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Risk reduction techniques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All the normal financial ratios (over time &amp; compared to industry norms)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Capital requirements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Cash flows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What are the company’s chances of survival? (Z Score)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What is the company worth?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143000" y="28305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143000" y="30591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143000" y="33639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143000" y="35925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143000" y="38973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154" name="Oval 12"/>
          <p:cNvSpPr>
            <a:spLocks noChangeArrowheads="1"/>
          </p:cNvSpPr>
          <p:nvPr/>
        </p:nvSpPr>
        <p:spPr bwMode="auto">
          <a:xfrm>
            <a:off x="1143000" y="44307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Oval 13"/>
          <p:cNvSpPr>
            <a:spLocks noChangeArrowheads="1"/>
          </p:cNvSpPr>
          <p:nvPr/>
        </p:nvSpPr>
        <p:spPr bwMode="auto">
          <a:xfrm>
            <a:off x="1143000" y="48879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Oval 14"/>
          <p:cNvSpPr>
            <a:spLocks noChangeArrowheads="1"/>
          </p:cNvSpPr>
          <p:nvPr/>
        </p:nvSpPr>
        <p:spPr bwMode="auto">
          <a:xfrm>
            <a:off x="1143000" y="46593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609600" y="762000"/>
            <a:ext cx="8458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0000FF"/>
                </a:solidFill>
              </a:rPr>
              <a:t>So far,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0000FF"/>
                </a:solidFill>
              </a:rPr>
              <a:t>     we understand the playing field,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0000FF"/>
                </a:solidFill>
              </a:rPr>
              <a:t>     we have determined if the industry is one we want to participate in and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0000FF"/>
                </a:solidFill>
              </a:rPr>
              <a:t>     we have figured out what we need to do to be a success.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i="1">
                <a:solidFill>
                  <a:srgbClr val="0000FF"/>
                </a:solidFill>
              </a:rPr>
              <a:t>The next step is to figure out if we have what it takes to do what needs to be done.</a:t>
            </a:r>
          </a:p>
        </p:txBody>
      </p:sp>
      <p:sp>
        <p:nvSpPr>
          <p:cNvPr id="6158" name="Rectangle 16"/>
          <p:cNvSpPr>
            <a:spLocks noChangeArrowheads="1"/>
          </p:cNvSpPr>
          <p:nvPr/>
        </p:nvSpPr>
        <p:spPr bwMode="auto">
          <a:xfrm>
            <a:off x="457200" y="838200"/>
            <a:ext cx="152400" cy="152400"/>
          </a:xfrm>
          <a:prstGeom prst="rect">
            <a:avLst/>
          </a:prstGeom>
          <a:solidFill>
            <a:srgbClr val="C0C0C0"/>
          </a:solidFill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Text Box 19"/>
          <p:cNvSpPr txBox="1">
            <a:spLocks noChangeArrowheads="1"/>
          </p:cNvSpPr>
          <p:nvPr/>
        </p:nvSpPr>
        <p:spPr bwMode="auto">
          <a:xfrm>
            <a:off x="990600" y="23876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Do a thorough review of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Operations management</a:t>
            </a:r>
          </a:p>
        </p:txBody>
      </p:sp>
      <p:sp>
        <p:nvSpPr>
          <p:cNvPr id="6160" name="AutoShape 20"/>
          <p:cNvSpPr>
            <a:spLocks noChangeArrowheads="1"/>
          </p:cNvSpPr>
          <p:nvPr/>
        </p:nvSpPr>
        <p:spPr bwMode="auto">
          <a:xfrm>
            <a:off x="762000" y="25400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27"/>
          <p:cNvSpPr>
            <a:spLocks noChangeArrowheads="1"/>
          </p:cNvSpPr>
          <p:nvPr/>
        </p:nvSpPr>
        <p:spPr bwMode="auto">
          <a:xfrm>
            <a:off x="1143000" y="41259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28"/>
          <p:cNvSpPr>
            <a:spLocks noChangeArrowheads="1"/>
          </p:cNvSpPr>
          <p:nvPr/>
        </p:nvSpPr>
        <p:spPr bwMode="auto">
          <a:xfrm>
            <a:off x="1143000" y="5192713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3" name="Oval 30"/>
          <p:cNvSpPr>
            <a:spLocks noChangeArrowheads="1"/>
          </p:cNvSpPr>
          <p:nvPr/>
        </p:nvSpPr>
        <p:spPr bwMode="auto">
          <a:xfrm>
            <a:off x="762000" y="1143000"/>
            <a:ext cx="152400" cy="762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Oval 31"/>
          <p:cNvSpPr>
            <a:spLocks noChangeArrowheads="1"/>
          </p:cNvSpPr>
          <p:nvPr/>
        </p:nvSpPr>
        <p:spPr bwMode="auto">
          <a:xfrm>
            <a:off x="762000" y="1371600"/>
            <a:ext cx="152400" cy="762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5" name="Oval 32"/>
          <p:cNvSpPr>
            <a:spLocks noChangeArrowheads="1"/>
          </p:cNvSpPr>
          <p:nvPr/>
        </p:nvSpPr>
        <p:spPr bwMode="auto">
          <a:xfrm>
            <a:off x="762000" y="1676400"/>
            <a:ext cx="152400" cy="762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Analyzing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71600" y="1128713"/>
            <a:ext cx="7772400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Has the company figured out who they want as customers?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Have they segmented the market properly?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Have they figured out who they don’t want to attract?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Does their marketing and sales operations accomplish what it should?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Any loyalty programs?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are they building lasting relationships?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Are they cross-selling?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How are they attempting to get customers to buy more?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143000" y="2286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143000" y="2514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143000" y="2819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1143000" y="3048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143000" y="1219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143000" y="1752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143000" y="4419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1143000" y="1981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990600" y="7620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Look at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Customer management</a:t>
            </a:r>
          </a:p>
        </p:txBody>
      </p:sp>
      <p:sp>
        <p:nvSpPr>
          <p:cNvPr id="7182" name="AutoShape 16"/>
          <p:cNvSpPr>
            <a:spLocks noChangeArrowheads="1"/>
          </p:cNvSpPr>
          <p:nvPr/>
        </p:nvSpPr>
        <p:spPr bwMode="auto">
          <a:xfrm>
            <a:off x="762000" y="9144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Oval 17"/>
          <p:cNvSpPr>
            <a:spLocks noChangeArrowheads="1"/>
          </p:cNvSpPr>
          <p:nvPr/>
        </p:nvSpPr>
        <p:spPr bwMode="auto">
          <a:xfrm>
            <a:off x="1143000" y="1447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Oval 18"/>
          <p:cNvSpPr>
            <a:spLocks noChangeArrowheads="1"/>
          </p:cNvSpPr>
          <p:nvPr/>
        </p:nvSpPr>
        <p:spPr bwMode="auto">
          <a:xfrm>
            <a:off x="1143000" y="4724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1371600" y="3567113"/>
            <a:ext cx="777240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 they know what the next generation of products is like?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 they have great R&amp;D partners?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Review design and testing methods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Analyze cost and time controls of innovation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Are they successful at bringing new products on stream?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Review their coordination efforts between innovation and operations</a:t>
            </a:r>
          </a:p>
        </p:txBody>
      </p:sp>
      <p:sp>
        <p:nvSpPr>
          <p:cNvPr id="7186" name="Oval 20"/>
          <p:cNvSpPr>
            <a:spLocks noChangeArrowheads="1"/>
          </p:cNvSpPr>
          <p:nvPr/>
        </p:nvSpPr>
        <p:spPr bwMode="auto">
          <a:xfrm>
            <a:off x="1143000" y="3657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Oval 21"/>
          <p:cNvSpPr>
            <a:spLocks noChangeArrowheads="1"/>
          </p:cNvSpPr>
          <p:nvPr/>
        </p:nvSpPr>
        <p:spPr bwMode="auto">
          <a:xfrm>
            <a:off x="1143000" y="4191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990600" y="32004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Review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Innovation</a:t>
            </a:r>
          </a:p>
        </p:txBody>
      </p:sp>
      <p:sp>
        <p:nvSpPr>
          <p:cNvPr id="7189" name="AutoShape 23"/>
          <p:cNvSpPr>
            <a:spLocks noChangeArrowheads="1"/>
          </p:cNvSpPr>
          <p:nvPr/>
        </p:nvSpPr>
        <p:spPr bwMode="auto">
          <a:xfrm>
            <a:off x="762000" y="33528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Oval 24"/>
          <p:cNvSpPr>
            <a:spLocks noChangeArrowheads="1"/>
          </p:cNvSpPr>
          <p:nvPr/>
        </p:nvSpPr>
        <p:spPr bwMode="auto">
          <a:xfrm>
            <a:off x="1143000" y="3886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5"/>
          <p:cNvSpPr>
            <a:spLocks noChangeArrowheads="1"/>
          </p:cNvSpPr>
          <p:nvPr/>
        </p:nvSpPr>
        <p:spPr bwMode="auto">
          <a:xfrm>
            <a:off x="1143000" y="4953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6"/>
          <p:cNvSpPr>
            <a:spLocks noChangeArrowheads="1"/>
          </p:cNvSpPr>
          <p:nvPr/>
        </p:nvSpPr>
        <p:spPr bwMode="auto">
          <a:xfrm>
            <a:off x="1143000" y="63309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7"/>
          <p:cNvSpPr>
            <a:spLocks noChangeArrowheads="1"/>
          </p:cNvSpPr>
          <p:nvPr/>
        </p:nvSpPr>
        <p:spPr bwMode="auto">
          <a:xfrm>
            <a:off x="1143000" y="66357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Text Box 28"/>
          <p:cNvSpPr txBox="1">
            <a:spLocks noChangeArrowheads="1"/>
          </p:cNvSpPr>
          <p:nvPr/>
        </p:nvSpPr>
        <p:spPr bwMode="auto">
          <a:xfrm>
            <a:off x="1371600" y="5478463"/>
            <a:ext cx="77724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Environmental issues and solutions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Health and safety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Employment diversity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Being a good social citizen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Playing ethically</a:t>
            </a:r>
          </a:p>
        </p:txBody>
      </p:sp>
      <p:sp>
        <p:nvSpPr>
          <p:cNvPr id="7195" name="Oval 29"/>
          <p:cNvSpPr>
            <a:spLocks noChangeArrowheads="1"/>
          </p:cNvSpPr>
          <p:nvPr/>
        </p:nvSpPr>
        <p:spPr bwMode="auto">
          <a:xfrm>
            <a:off x="1143000" y="55689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0"/>
          <p:cNvSpPr>
            <a:spLocks noChangeArrowheads="1"/>
          </p:cNvSpPr>
          <p:nvPr/>
        </p:nvSpPr>
        <p:spPr bwMode="auto">
          <a:xfrm>
            <a:off x="1143000" y="61023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Text Box 31"/>
          <p:cNvSpPr txBox="1">
            <a:spLocks noChangeArrowheads="1"/>
          </p:cNvSpPr>
          <p:nvPr/>
        </p:nvSpPr>
        <p:spPr bwMode="auto">
          <a:xfrm>
            <a:off x="990600" y="511175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Review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Social and legal policies</a:t>
            </a:r>
          </a:p>
        </p:txBody>
      </p:sp>
      <p:sp>
        <p:nvSpPr>
          <p:cNvPr id="7198" name="AutoShape 32"/>
          <p:cNvSpPr>
            <a:spLocks noChangeArrowheads="1"/>
          </p:cNvSpPr>
          <p:nvPr/>
        </p:nvSpPr>
        <p:spPr bwMode="auto">
          <a:xfrm>
            <a:off x="762000" y="526415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Oval 33"/>
          <p:cNvSpPr>
            <a:spLocks noChangeArrowheads="1"/>
          </p:cNvSpPr>
          <p:nvPr/>
        </p:nvSpPr>
        <p:spPr bwMode="auto">
          <a:xfrm>
            <a:off x="1143000" y="579755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Analyzing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71600" y="1128713"/>
            <a:ext cx="777240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Hiring and training the right employees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Effective IT systems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Review how effective top management is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Is the culture suitable?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Does management work as a team and share ideas and help each other?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Are all parts of the company working toward the same goal?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143000" y="2286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1143000" y="2514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1143000" y="1219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1143000" y="1752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2"/>
          <p:cNvSpPr>
            <a:spLocks noChangeArrowheads="1"/>
          </p:cNvSpPr>
          <p:nvPr/>
        </p:nvSpPr>
        <p:spPr bwMode="auto">
          <a:xfrm>
            <a:off x="1143000" y="1981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990600" y="7620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Analyze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Overhead</a:t>
            </a:r>
          </a:p>
        </p:txBody>
      </p:sp>
      <p:sp>
        <p:nvSpPr>
          <p:cNvPr id="8203" name="AutoShape 14"/>
          <p:cNvSpPr>
            <a:spLocks noChangeArrowheads="1"/>
          </p:cNvSpPr>
          <p:nvPr/>
        </p:nvSpPr>
        <p:spPr bwMode="auto">
          <a:xfrm>
            <a:off x="762000" y="9144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5"/>
          <p:cNvSpPr>
            <a:spLocks noChangeArrowheads="1"/>
          </p:cNvSpPr>
          <p:nvPr/>
        </p:nvSpPr>
        <p:spPr bwMode="auto">
          <a:xfrm>
            <a:off x="1143000" y="1447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Oval 16"/>
          <p:cNvSpPr>
            <a:spLocks noChangeArrowheads="1"/>
          </p:cNvSpPr>
          <p:nvPr/>
        </p:nvSpPr>
        <p:spPr bwMode="auto">
          <a:xfrm>
            <a:off x="1143000" y="4648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1371600" y="3200400"/>
            <a:ext cx="7772400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Does a firms resources and capabilities add </a:t>
            </a:r>
            <a:r>
              <a:rPr lang="en-US" altLang="en-US" u="sng">
                <a:solidFill>
                  <a:srgbClr val="0000FF"/>
                </a:solidFill>
                <a:latin typeface="Impact" panose="020B0806030902050204" pitchFamily="34" charset="0"/>
              </a:rPr>
              <a:t>VALUE</a:t>
            </a:r>
            <a:r>
              <a:rPr lang="en-US" altLang="en-US"/>
              <a:t> by enabling it to exploit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opportunities and/or neutralize threats?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Even if the capabilities are valuable they must be </a:t>
            </a:r>
            <a:r>
              <a:rPr lang="en-US" altLang="en-US" u="sng">
                <a:solidFill>
                  <a:srgbClr val="0000FF"/>
                </a:solidFill>
                <a:latin typeface="Impact" panose="020B0806030902050204" pitchFamily="34" charset="0"/>
              </a:rPr>
              <a:t>RARE</a:t>
            </a:r>
            <a:r>
              <a:rPr lang="en-US" altLang="en-US"/>
              <a:t> to give a firm a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competitive advantage over rivals. How many rivals possess the same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capabilities?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Can these capabilities be </a:t>
            </a:r>
            <a:r>
              <a:rPr lang="en-US" altLang="en-US" u="sng">
                <a:solidFill>
                  <a:srgbClr val="0000FF"/>
                </a:solidFill>
                <a:latin typeface="Impact" panose="020B0806030902050204" pitchFamily="34" charset="0"/>
              </a:rPr>
              <a:t>IMITATED</a:t>
            </a:r>
            <a:r>
              <a:rPr lang="en-US" altLang="en-US"/>
              <a:t>? Can rivals eventually catch up to us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at a reasonable cost? If capabilities can be imitated, the competitive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advantage may be short-lived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Is the firm </a:t>
            </a:r>
            <a:r>
              <a:rPr lang="en-US" altLang="en-US" u="sng">
                <a:solidFill>
                  <a:srgbClr val="0000FF"/>
                </a:solidFill>
                <a:latin typeface="Impact" panose="020B0806030902050204" pitchFamily="34" charset="0"/>
              </a:rPr>
              <a:t>ORGANIZED</a:t>
            </a:r>
            <a:r>
              <a:rPr lang="en-US" altLang="en-US"/>
              <a:t> to take full advantage of its capabilities and resources?</a:t>
            </a:r>
          </a:p>
        </p:txBody>
      </p:sp>
      <p:sp>
        <p:nvSpPr>
          <p:cNvPr id="8207" name="Oval 18"/>
          <p:cNvSpPr>
            <a:spLocks noChangeArrowheads="1"/>
          </p:cNvSpPr>
          <p:nvPr/>
        </p:nvSpPr>
        <p:spPr bwMode="auto">
          <a:xfrm>
            <a:off x="1143000" y="3276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990600" y="28194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Does the company have a true </a:t>
            </a:r>
            <a:r>
              <a:rPr lang="en-US" altLang="en-US" u="sng">
                <a:solidFill>
                  <a:srgbClr val="FF0000"/>
                </a:solidFill>
                <a:latin typeface="Impact" panose="020B0806030902050204" pitchFamily="34" charset="0"/>
              </a:rPr>
              <a:t>Competitive advantage</a:t>
            </a:r>
            <a:r>
              <a:rPr lang="en-US" altLang="en-US"/>
              <a:t>?</a:t>
            </a:r>
          </a:p>
        </p:txBody>
      </p:sp>
      <p:sp>
        <p:nvSpPr>
          <p:cNvPr id="8209" name="AutoShape 21"/>
          <p:cNvSpPr>
            <a:spLocks noChangeArrowheads="1"/>
          </p:cNvSpPr>
          <p:nvPr/>
        </p:nvSpPr>
        <p:spPr bwMode="auto">
          <a:xfrm>
            <a:off x="762000" y="2971800"/>
            <a:ext cx="228600" cy="76200"/>
          </a:xfrm>
          <a:prstGeom prst="chevron">
            <a:avLst>
              <a:gd name="adj" fmla="val 7500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0" name="Oval 22"/>
          <p:cNvSpPr>
            <a:spLocks noChangeArrowheads="1"/>
          </p:cNvSpPr>
          <p:nvPr/>
        </p:nvSpPr>
        <p:spPr bwMode="auto">
          <a:xfrm>
            <a:off x="1143000" y="3810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1" name="Oval 23"/>
          <p:cNvSpPr>
            <a:spLocks noChangeArrowheads="1"/>
          </p:cNvSpPr>
          <p:nvPr/>
        </p:nvSpPr>
        <p:spPr bwMode="auto">
          <a:xfrm>
            <a:off x="1143000" y="5410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Text Box 32"/>
          <p:cNvSpPr txBox="1">
            <a:spLocks noChangeArrowheads="1"/>
          </p:cNvSpPr>
          <p:nvPr/>
        </p:nvSpPr>
        <p:spPr bwMode="auto">
          <a:xfrm>
            <a:off x="1371600" y="5851525"/>
            <a:ext cx="6553200" cy="625475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 sz="2000"/>
              <a:t>We have advanced the analysis to the point of knowing what the firm is capable of doing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Doing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1143000" y="2286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1143000" y="2514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6"/>
          <p:cNvSpPr>
            <a:spLocks noChangeArrowheads="1"/>
          </p:cNvSpPr>
          <p:nvPr/>
        </p:nvSpPr>
        <p:spPr bwMode="auto">
          <a:xfrm>
            <a:off x="1143000" y="1219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1143000" y="1752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1143000" y="1447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1143000" y="4343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1371600" y="3200400"/>
            <a:ext cx="77724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It is rare that there is only one solution that solves all the problems fully with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no downside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Therefore come up with a few possible solutions to address the major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issues you have identified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Discuss the pros and cons of each solution thoroughly</a:t>
            </a:r>
          </a:p>
        </p:txBody>
      </p:sp>
      <p:sp>
        <p:nvSpPr>
          <p:cNvPr id="9227" name="Oval 15"/>
          <p:cNvSpPr>
            <a:spLocks noChangeArrowheads="1"/>
          </p:cNvSpPr>
          <p:nvPr/>
        </p:nvSpPr>
        <p:spPr bwMode="auto">
          <a:xfrm>
            <a:off x="1143000" y="3276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8"/>
          <p:cNvSpPr>
            <a:spLocks noChangeArrowheads="1"/>
          </p:cNvSpPr>
          <p:nvPr/>
        </p:nvSpPr>
        <p:spPr bwMode="auto">
          <a:xfrm>
            <a:off x="1143000" y="3810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9"/>
          <p:cNvSpPr>
            <a:spLocks noChangeArrowheads="1"/>
          </p:cNvSpPr>
          <p:nvPr/>
        </p:nvSpPr>
        <p:spPr bwMode="auto">
          <a:xfrm>
            <a:off x="1143000" y="5029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Text Box 21"/>
          <p:cNvSpPr txBox="1">
            <a:spLocks noChangeArrowheads="1"/>
          </p:cNvSpPr>
          <p:nvPr/>
        </p:nvSpPr>
        <p:spPr bwMode="auto">
          <a:xfrm>
            <a:off x="0" y="6858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Identify the Issues or Problems Uncovered by the Analysis</a:t>
            </a:r>
          </a:p>
        </p:txBody>
      </p:sp>
      <p:sp>
        <p:nvSpPr>
          <p:cNvPr id="9231" name="Text Box 22"/>
          <p:cNvSpPr txBox="1">
            <a:spLocks noChangeArrowheads="1"/>
          </p:cNvSpPr>
          <p:nvPr/>
        </p:nvSpPr>
        <p:spPr bwMode="auto">
          <a:xfrm>
            <a:off x="1371600" y="1111250"/>
            <a:ext cx="777240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Look at everything in your analysis that does not seem to make sense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You should separate major concerns from irritants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You must highlight those issues that you feel must be addressed immediately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and those that can wait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This has to flow from the analysis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Explain your rationale</a:t>
            </a:r>
          </a:p>
        </p:txBody>
      </p:sp>
      <p:sp>
        <p:nvSpPr>
          <p:cNvPr id="9232" name="Text Box 23"/>
          <p:cNvSpPr txBox="1">
            <a:spLocks noChangeArrowheads="1"/>
          </p:cNvSpPr>
          <p:nvPr/>
        </p:nvSpPr>
        <p:spPr bwMode="auto">
          <a:xfrm>
            <a:off x="0" y="2727325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Come up with some possible solutions</a:t>
            </a:r>
          </a:p>
        </p:txBody>
      </p:sp>
      <p:sp>
        <p:nvSpPr>
          <p:cNvPr id="9233" name="Text Box 24"/>
          <p:cNvSpPr txBox="1">
            <a:spLocks noChangeArrowheads="1"/>
          </p:cNvSpPr>
          <p:nvPr/>
        </p:nvSpPr>
        <p:spPr bwMode="auto">
          <a:xfrm>
            <a:off x="0" y="44958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From your alternative solutions, recommend one</a:t>
            </a:r>
          </a:p>
        </p:txBody>
      </p:sp>
      <p:sp>
        <p:nvSpPr>
          <p:cNvPr id="9234" name="Text Box 25"/>
          <p:cNvSpPr txBox="1">
            <a:spLocks noChangeArrowheads="1"/>
          </p:cNvSpPr>
          <p:nvPr/>
        </p:nvSpPr>
        <p:spPr bwMode="auto">
          <a:xfrm>
            <a:off x="1371600" y="4902200"/>
            <a:ext cx="77724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Develop the criteria you will use to review your options and select one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Make a recommendation and explain your rationale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Discuss how your recommendation adds value to shareholders and customers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Show how your recommendation solves the issues and problems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Explain why you think the firm has the capabilities to make your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recommendation a success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Be certain that your recommendation has few down-side implications</a:t>
            </a:r>
          </a:p>
        </p:txBody>
      </p:sp>
      <p:sp>
        <p:nvSpPr>
          <p:cNvPr id="9235" name="Oval 26"/>
          <p:cNvSpPr>
            <a:spLocks noChangeArrowheads="1"/>
          </p:cNvSpPr>
          <p:nvPr/>
        </p:nvSpPr>
        <p:spPr bwMode="auto">
          <a:xfrm>
            <a:off x="1143000" y="5257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Oval 27"/>
          <p:cNvSpPr>
            <a:spLocks noChangeArrowheads="1"/>
          </p:cNvSpPr>
          <p:nvPr/>
        </p:nvSpPr>
        <p:spPr bwMode="auto">
          <a:xfrm>
            <a:off x="1143000" y="5791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Oval 28"/>
          <p:cNvSpPr>
            <a:spLocks noChangeArrowheads="1"/>
          </p:cNvSpPr>
          <p:nvPr/>
        </p:nvSpPr>
        <p:spPr bwMode="auto">
          <a:xfrm>
            <a:off x="1143000" y="5486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Oval 29"/>
          <p:cNvSpPr>
            <a:spLocks noChangeArrowheads="1"/>
          </p:cNvSpPr>
          <p:nvPr/>
        </p:nvSpPr>
        <p:spPr bwMode="auto">
          <a:xfrm>
            <a:off x="1143000" y="6553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Oval 30"/>
          <p:cNvSpPr>
            <a:spLocks noChangeArrowheads="1"/>
          </p:cNvSpPr>
          <p:nvPr/>
        </p:nvSpPr>
        <p:spPr bwMode="auto">
          <a:xfrm>
            <a:off x="1143000" y="6019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457200"/>
          </a:xfrm>
        </p:spPr>
        <p:txBody>
          <a:bodyPr/>
          <a:lstStyle/>
          <a:p>
            <a:pPr algn="l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When Doing A Case…   </a:t>
            </a:r>
            <a:r>
              <a:rPr lang="en-US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(Cont’d.)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143000" y="1981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143000" y="25146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143000" y="1219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76200" cmpd="tri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1143000" y="16764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143000" y="14478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143000" y="3505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/>
        </p:nvSpPr>
        <p:spPr bwMode="auto">
          <a:xfrm>
            <a:off x="1143000" y="27432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1143000" y="3048000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0" y="6858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Propose an Implementation Plan of Action 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1371600" y="1111250"/>
            <a:ext cx="77724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Consider what has to change in operations management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Does customer management need to be altered?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Does the firm need to come up with innovative products/processes etc.?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Don’t forget about regulatory and social implications of your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recommendation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Then think through what human, IT and structural changes must be made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Discuss how you will deal with resistance within the firm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Think through how competitors will react to your new strategy and how the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   firm should deal with competitors’ counter-moves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Develop a timeline for various major steps in your implementation plan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0" y="3870325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Make Certain that Everything Fits Together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371600" y="4278313"/>
            <a:ext cx="77724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That the issues or problems flow from the analysis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That the alternatives address the issues or problems to some extent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That the recommendation flows from the alternatives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</a:pPr>
            <a:r>
              <a:rPr lang="en-US" altLang="en-US"/>
              <a:t>And that the firm is capable of implementing your recommendation</a:t>
            </a:r>
          </a:p>
        </p:txBody>
      </p:sp>
      <p:sp>
        <p:nvSpPr>
          <p:cNvPr id="10256" name="Oval 3"/>
          <p:cNvSpPr>
            <a:spLocks noChangeArrowheads="1"/>
          </p:cNvSpPr>
          <p:nvPr/>
        </p:nvSpPr>
        <p:spPr bwMode="auto">
          <a:xfrm>
            <a:off x="1143000" y="5119688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"/>
          <p:cNvSpPr>
            <a:spLocks noChangeArrowheads="1"/>
          </p:cNvSpPr>
          <p:nvPr/>
        </p:nvSpPr>
        <p:spPr bwMode="auto">
          <a:xfrm>
            <a:off x="1143000" y="4357688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7"/>
          <p:cNvSpPr>
            <a:spLocks noChangeArrowheads="1"/>
          </p:cNvSpPr>
          <p:nvPr/>
        </p:nvSpPr>
        <p:spPr bwMode="auto">
          <a:xfrm>
            <a:off x="1143000" y="4814888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8"/>
          <p:cNvSpPr>
            <a:spLocks noChangeArrowheads="1"/>
          </p:cNvSpPr>
          <p:nvPr/>
        </p:nvSpPr>
        <p:spPr bwMode="auto">
          <a:xfrm>
            <a:off x="1143000" y="4586288"/>
            <a:ext cx="1524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tri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tri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1212</Words>
  <Application>Microsoft Office PowerPoint</Application>
  <PresentationFormat>On-screen Show (4:3)</PresentationFormat>
  <Paragraphs>175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Calibri</vt:lpstr>
      <vt:lpstr>Verdana</vt:lpstr>
      <vt:lpstr>Arial Black</vt:lpstr>
      <vt:lpstr>Impact</vt:lpstr>
      <vt:lpstr>Default Design</vt:lpstr>
      <vt:lpstr>When Analyzing A Case…</vt:lpstr>
      <vt:lpstr>When Analyzing A Case…   (Cont’d.)</vt:lpstr>
      <vt:lpstr>When Analyzing A Case…   (Cont’d.)</vt:lpstr>
      <vt:lpstr>When Analyzing A Case…   (Cont’d.)</vt:lpstr>
      <vt:lpstr>When Analyzing A Case…   (Cont’d.)</vt:lpstr>
      <vt:lpstr>When Analyzing A Case…   (Cont’d.)</vt:lpstr>
      <vt:lpstr>When Analyzing A Case…   (Cont’d.)</vt:lpstr>
      <vt:lpstr>When Doing A Case…   (Cont’d.)</vt:lpstr>
      <vt:lpstr>When Doing A Case…   (Cont’d.)</vt:lpstr>
    </vt:vector>
  </TitlesOfParts>
  <Company>CN Investment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</dc:title>
  <dc:creator>Campbe_H</dc:creator>
  <cp:lastModifiedBy>Howard J. Campbell</cp:lastModifiedBy>
  <cp:revision>22</cp:revision>
  <dcterms:created xsi:type="dcterms:W3CDTF">2010-04-16T13:17:01Z</dcterms:created>
  <dcterms:modified xsi:type="dcterms:W3CDTF">2015-05-05T18:15:36Z</dcterms:modified>
</cp:coreProperties>
</file>