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79" r:id="rId8"/>
    <p:sldId id="278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0" r:id="rId21"/>
    <p:sldId id="276" r:id="rId22"/>
    <p:sldId id="277" r:id="rId23"/>
    <p:sldId id="281" r:id="rId24"/>
  </p:sldIdLst>
  <p:sldSz cx="9144000" cy="6858000" type="screen4x3"/>
  <p:notesSz cx="6918325" cy="92043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1E1FF"/>
    <a:srgbClr val="CC3300"/>
    <a:srgbClr val="3333FF"/>
    <a:srgbClr val="FF3300"/>
    <a:srgbClr val="CCCCFF"/>
    <a:srgbClr val="FF00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F7226-37C9-4D53-B0C8-2A215C86DC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37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1FDA4-F0E4-4F28-8516-C1629CAB0B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70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0E2D5-212D-47F0-B51E-4B91D35036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88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75830-1350-4385-9E0B-3C9E86671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71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6E0E9-3C81-4945-BDAA-BA62BF2A18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9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815DF-DD78-4E83-B3BD-8FA46412F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93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F36BE-736B-411E-A761-FE55058C90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33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CF35C-E599-4253-AAD3-8ED738D07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37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9BF20-854B-4A56-85D4-337AE9D3E3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31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15FD2-6684-4FA0-B5EE-41497C6481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99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7EEFF-24AD-4D8F-B4AB-435D1BEAC3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05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688317-BCA7-4801-B039-56EDBFFB519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04800" y="1219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304800" y="1905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Text 10"/>
          <p:cNvSpPr>
            <a:spLocks noChangeArrowheads="1"/>
          </p:cNvSpPr>
          <p:nvPr/>
        </p:nvSpPr>
        <p:spPr bwMode="auto">
          <a:xfrm>
            <a:off x="304800" y="609600"/>
            <a:ext cx="24384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Must consider...</a:t>
            </a: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304800" y="2362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62000" y="1143000"/>
            <a:ext cx="80010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What must be done to align the firm’s operations with the new intended direction ?</a:t>
            </a:r>
          </a:p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Who are the people who will carry out the strategic plan ?</a:t>
            </a:r>
          </a:p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How is everyone going to work together to do what is needed ?</a:t>
            </a:r>
          </a:p>
        </p:txBody>
      </p:sp>
      <p:sp>
        <p:nvSpPr>
          <p:cNvPr id="5142" name="Text 10"/>
          <p:cNvSpPr>
            <a:spLocks noChangeArrowheads="1"/>
          </p:cNvSpPr>
          <p:nvPr/>
        </p:nvSpPr>
        <p:spPr bwMode="auto">
          <a:xfrm>
            <a:off x="381000" y="2819400"/>
            <a:ext cx="65532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Implementation is a Top Management Responsibility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838200" y="3200400"/>
            <a:ext cx="7543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>
                <a:latin typeface="Times New Roman" panose="02020603050405020304" pitchFamily="18" charset="0"/>
              </a:rPr>
              <a:t>“ Only senior executives can guide the process by rising above detailed action plans, analyzing emerging patterns, and identifying points of</a:t>
            </a:r>
            <a:r>
              <a:rPr lang="en-US" altLang="en-US" b="1">
                <a:latin typeface="Times New Roman" panose="02020603050405020304" pitchFamily="18" charset="0"/>
              </a:rPr>
              <a:t> maximum </a:t>
            </a:r>
            <a:r>
              <a:rPr lang="en-US" altLang="en-US" b="1" i="1">
                <a:latin typeface="Times New Roman" panose="02020603050405020304" pitchFamily="18" charset="0"/>
              </a:rPr>
              <a:t>leverage”</a:t>
            </a:r>
            <a:r>
              <a:rPr lang="en-US" altLang="en-US" b="1">
                <a:latin typeface="Times New Roman" panose="02020603050405020304" pitchFamily="18" charset="0"/>
              </a:rPr>
              <a:t> Hout &amp; Carter – Harvard Business Review 1995</a:t>
            </a:r>
          </a:p>
        </p:txBody>
      </p:sp>
      <p:sp>
        <p:nvSpPr>
          <p:cNvPr id="5144" name="Text 10"/>
          <p:cNvSpPr>
            <a:spLocks noChangeArrowheads="1"/>
          </p:cNvSpPr>
          <p:nvPr/>
        </p:nvSpPr>
        <p:spPr bwMode="auto">
          <a:xfrm>
            <a:off x="381000" y="4191000"/>
            <a:ext cx="65532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Strategic Capability Gaps Must be Closed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762000" y="4629150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Close the gap between </a:t>
            </a:r>
            <a:r>
              <a:rPr lang="en-US" altLang="en-US" sz="2000" b="1" u="sng">
                <a:solidFill>
                  <a:srgbClr val="FF3300"/>
                </a:solidFill>
                <a:latin typeface="Times New Roman" panose="02020603050405020304" pitchFamily="18" charset="0"/>
              </a:rPr>
              <a:t>what it takes to succeed</a:t>
            </a:r>
            <a:r>
              <a:rPr lang="en-US" altLang="en-US" b="1">
                <a:latin typeface="Times New Roman" panose="02020603050405020304" pitchFamily="18" charset="0"/>
              </a:rPr>
              <a:t> in the marketplace and </a:t>
            </a:r>
            <a:r>
              <a:rPr lang="en-US" altLang="en-US" sz="2000" b="1" u="sng">
                <a:solidFill>
                  <a:srgbClr val="FF3300"/>
                </a:solidFill>
                <a:latin typeface="Times New Roman" panose="02020603050405020304" pitchFamily="18" charset="0"/>
              </a:rPr>
              <a:t>what the company can currently do</a:t>
            </a:r>
          </a:p>
        </p:txBody>
      </p:sp>
      <p:sp>
        <p:nvSpPr>
          <p:cNvPr id="5146" name="Text 10"/>
          <p:cNvSpPr>
            <a:spLocks noChangeArrowheads="1"/>
          </p:cNvSpPr>
          <p:nvPr/>
        </p:nvSpPr>
        <p:spPr bwMode="auto">
          <a:xfrm>
            <a:off x="381000" y="5410200"/>
            <a:ext cx="65532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A Strategic Focus Must be Maintained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762000" y="5851525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Ensure that </a:t>
            </a:r>
            <a:r>
              <a:rPr lang="en-US" altLang="en-US" sz="2000" b="1" u="sng">
                <a:solidFill>
                  <a:srgbClr val="FF3300"/>
                </a:solidFill>
                <a:latin typeface="Times New Roman" panose="02020603050405020304" pitchFamily="18" charset="0"/>
              </a:rPr>
              <a:t>what is said</a:t>
            </a:r>
            <a:r>
              <a:rPr lang="en-US" altLang="en-US" b="1">
                <a:latin typeface="Times New Roman" panose="02020603050405020304" pitchFamily="18" charset="0"/>
              </a:rPr>
              <a:t> by groups and individuals at all levels in the organization </a:t>
            </a:r>
            <a:r>
              <a:rPr lang="en-US" altLang="en-US" sz="2000" b="1" u="sng">
                <a:solidFill>
                  <a:srgbClr val="FF3300"/>
                </a:solidFill>
                <a:latin typeface="Times New Roman" panose="02020603050405020304" pitchFamily="18" charset="0"/>
              </a:rPr>
              <a:t>is, in fact, done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Lower the cost of producing products/services</a:t>
            </a:r>
          </a:p>
        </p:txBody>
      </p:sp>
      <p:sp>
        <p:nvSpPr>
          <p:cNvPr id="54278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Operations Management Processes</a:t>
            </a:r>
          </a:p>
        </p:txBody>
      </p:sp>
      <p:sp>
        <p:nvSpPr>
          <p:cNvPr id="54279" name="Text 10"/>
          <p:cNvSpPr>
            <a:spLocks noChangeArrowheads="1"/>
          </p:cNvSpPr>
          <p:nvPr/>
        </p:nvSpPr>
        <p:spPr bwMode="auto">
          <a:xfrm>
            <a:off x="4495800" y="685800"/>
            <a:ext cx="43434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Produce Products and Services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3505200" y="1371600"/>
            <a:ext cx="55626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Activity-based cost of key operating processes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Cost per unit of output (for organizations producing homogeneous outputs)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Marketing, selling, distribution, and administrative expenses as % of total costs</a:t>
            </a:r>
          </a:p>
        </p:txBody>
      </p:sp>
      <p:sp>
        <p:nvSpPr>
          <p:cNvPr id="54283" name="Oval 11"/>
          <p:cNvSpPr>
            <a:spLocks noChangeArrowheads="1"/>
          </p:cNvSpPr>
          <p:nvPr/>
        </p:nvSpPr>
        <p:spPr bwMode="auto">
          <a:xfrm>
            <a:off x="3352800" y="1447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Oval 12"/>
          <p:cNvSpPr>
            <a:spLocks noChangeArrowheads="1"/>
          </p:cNvSpPr>
          <p:nvPr/>
        </p:nvSpPr>
        <p:spPr bwMode="auto">
          <a:xfrm>
            <a:off x="3352800" y="1752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Oval 13"/>
          <p:cNvSpPr>
            <a:spLocks noChangeArrowheads="1"/>
          </p:cNvSpPr>
          <p:nvPr/>
        </p:nvSpPr>
        <p:spPr bwMode="auto">
          <a:xfrm>
            <a:off x="3352800" y="2286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Oval 15"/>
          <p:cNvSpPr>
            <a:spLocks noChangeArrowheads="1"/>
          </p:cNvSpPr>
          <p:nvPr/>
        </p:nvSpPr>
        <p:spPr bwMode="auto">
          <a:xfrm>
            <a:off x="228600" y="2974975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533400" y="28987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Continuously improve processes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3505200" y="2895600"/>
            <a:ext cx="5562600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processes with substantial improvements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inefficient or non-value added processes eliminated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Part-per-million defect rates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Yield %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Scrap &amp; waste %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Cost of inspection &amp; testing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Total cost of quality (prevention, appraisal, internal failure, external failure)</a:t>
            </a:r>
          </a:p>
        </p:txBody>
      </p:sp>
      <p:sp>
        <p:nvSpPr>
          <p:cNvPr id="54290" name="Oval 18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3352800" y="4495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Oval 20"/>
          <p:cNvSpPr>
            <a:spLocks noChangeArrowheads="1"/>
          </p:cNvSpPr>
          <p:nvPr/>
        </p:nvSpPr>
        <p:spPr bwMode="auto">
          <a:xfrm>
            <a:off x="3352800" y="3886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Oval 21"/>
          <p:cNvSpPr>
            <a:spLocks noChangeArrowheads="1"/>
          </p:cNvSpPr>
          <p:nvPr/>
        </p:nvSpPr>
        <p:spPr bwMode="auto">
          <a:xfrm>
            <a:off x="3352800" y="4191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22"/>
          <p:cNvSpPr>
            <a:spLocks noChangeShapeType="1"/>
          </p:cNvSpPr>
          <p:nvPr/>
        </p:nvSpPr>
        <p:spPr bwMode="auto">
          <a:xfrm>
            <a:off x="1905000" y="28194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8" name="Oval 26"/>
          <p:cNvSpPr>
            <a:spLocks noChangeArrowheads="1"/>
          </p:cNvSpPr>
          <p:nvPr/>
        </p:nvSpPr>
        <p:spPr bwMode="auto">
          <a:xfrm>
            <a:off x="3352800" y="4800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Oval 27"/>
          <p:cNvSpPr>
            <a:spLocks noChangeArrowheads="1"/>
          </p:cNvSpPr>
          <p:nvPr/>
        </p:nvSpPr>
        <p:spPr bwMode="auto">
          <a:xfrm>
            <a:off x="3352800" y="5105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2" name="Oval 30"/>
          <p:cNvSpPr>
            <a:spLocks noChangeArrowheads="1"/>
          </p:cNvSpPr>
          <p:nvPr/>
        </p:nvSpPr>
        <p:spPr bwMode="auto">
          <a:xfrm>
            <a:off x="3352800" y="2971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Lower cost-to-serve</a:t>
            </a:r>
          </a:p>
        </p:txBody>
      </p:sp>
      <p:sp>
        <p:nvSpPr>
          <p:cNvPr id="55302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Operations Management Processes</a:t>
            </a:r>
          </a:p>
        </p:txBody>
      </p:sp>
      <p:sp>
        <p:nvSpPr>
          <p:cNvPr id="55303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Distribute Products and Services to Customers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3505200" y="1371600"/>
            <a:ext cx="5562600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ABC cost of storage &amp; delivery to customers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customers reached via low cost-to-serve channels e.g. switching customers from manual &amp; telephone transactions to electronic ones</a:t>
            </a:r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3352800" y="1447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Oval 12"/>
          <p:cNvSpPr>
            <a:spLocks noChangeArrowheads="1"/>
          </p:cNvSpPr>
          <p:nvPr/>
        </p:nvSpPr>
        <p:spPr bwMode="auto">
          <a:xfrm>
            <a:off x="3352800" y="1752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Oval 14"/>
          <p:cNvSpPr>
            <a:spLocks noChangeArrowheads="1"/>
          </p:cNvSpPr>
          <p:nvPr/>
        </p:nvSpPr>
        <p:spPr bwMode="auto">
          <a:xfrm>
            <a:off x="228600" y="2649538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533400" y="2573338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Deliver responsively to customers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3505200" y="2570163"/>
            <a:ext cx="55626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Lead times, from order to delivery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Time from completion of product/service until ready for use by customer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on-time delivery</a:t>
            </a:r>
          </a:p>
        </p:txBody>
      </p:sp>
      <p:sp>
        <p:nvSpPr>
          <p:cNvPr id="55313" name="Oval 17"/>
          <p:cNvSpPr>
            <a:spLocks noChangeArrowheads="1"/>
          </p:cNvSpPr>
          <p:nvPr/>
        </p:nvSpPr>
        <p:spPr bwMode="auto">
          <a:xfrm>
            <a:off x="3352800" y="2667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Oval 19"/>
          <p:cNvSpPr>
            <a:spLocks noChangeArrowheads="1"/>
          </p:cNvSpPr>
          <p:nvPr/>
        </p:nvSpPr>
        <p:spPr bwMode="auto">
          <a:xfrm>
            <a:off x="3352800" y="3505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>
            <a:off x="1905000" y="2493963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8" name="Oval 22"/>
          <p:cNvSpPr>
            <a:spLocks noChangeArrowheads="1"/>
          </p:cNvSpPr>
          <p:nvPr/>
        </p:nvSpPr>
        <p:spPr bwMode="auto">
          <a:xfrm>
            <a:off x="3352800" y="4038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Oval 23"/>
          <p:cNvSpPr>
            <a:spLocks noChangeArrowheads="1"/>
          </p:cNvSpPr>
          <p:nvPr/>
        </p:nvSpPr>
        <p:spPr bwMode="auto">
          <a:xfrm>
            <a:off x="3352800" y="4343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0" name="Oval 24"/>
          <p:cNvSpPr>
            <a:spLocks noChangeArrowheads="1"/>
          </p:cNvSpPr>
          <p:nvPr/>
        </p:nvSpPr>
        <p:spPr bwMode="auto">
          <a:xfrm>
            <a:off x="3352800" y="2971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>
            <a:off x="1905000" y="38100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2" name="Oval 26"/>
          <p:cNvSpPr>
            <a:spLocks noChangeArrowheads="1"/>
          </p:cNvSpPr>
          <p:nvPr/>
        </p:nvSpPr>
        <p:spPr bwMode="auto">
          <a:xfrm>
            <a:off x="228600" y="4041775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33400" y="3965575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Enhance quality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3505200" y="3952875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items delivered with no defects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&amp; frequency of customer complaints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Manage financial risk/maintain high credit quality</a:t>
            </a:r>
          </a:p>
        </p:txBody>
      </p:sp>
      <p:sp>
        <p:nvSpPr>
          <p:cNvPr id="56326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Operations Management Processes</a:t>
            </a:r>
          </a:p>
        </p:txBody>
      </p:sp>
      <p:sp>
        <p:nvSpPr>
          <p:cNvPr id="56327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Risk Management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3505200" y="1371600"/>
            <a:ext cx="5562600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bad debts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uncollectible receivables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Exposure or losses from interest rate, foreign exchange, or commodity price fluctuations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Inventory obsolescence &amp; spoilage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Debt-to-equity ratio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Interest coverage ratio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Months of payroll held in cash</a:t>
            </a:r>
          </a:p>
        </p:txBody>
      </p:sp>
      <p:sp>
        <p:nvSpPr>
          <p:cNvPr id="56331" name="Oval 11"/>
          <p:cNvSpPr>
            <a:spLocks noChangeArrowheads="1"/>
          </p:cNvSpPr>
          <p:nvPr/>
        </p:nvSpPr>
        <p:spPr bwMode="auto">
          <a:xfrm>
            <a:off x="3352800" y="1447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Oval 12"/>
          <p:cNvSpPr>
            <a:spLocks noChangeArrowheads="1"/>
          </p:cNvSpPr>
          <p:nvPr/>
        </p:nvSpPr>
        <p:spPr bwMode="auto">
          <a:xfrm>
            <a:off x="3352800" y="1752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Oval 13"/>
          <p:cNvSpPr>
            <a:spLocks noChangeArrowheads="1"/>
          </p:cNvSpPr>
          <p:nvPr/>
        </p:nvSpPr>
        <p:spPr bwMode="auto">
          <a:xfrm>
            <a:off x="228600" y="4041775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533400" y="3965575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Manage operating risk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3505200" y="3962400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Order backlog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capacity from existing &amp; backlogged orders</a:t>
            </a:r>
          </a:p>
        </p:txBody>
      </p:sp>
      <p:sp>
        <p:nvSpPr>
          <p:cNvPr id="56336" name="Oval 16"/>
          <p:cNvSpPr>
            <a:spLocks noChangeArrowheads="1"/>
          </p:cNvSpPr>
          <p:nvPr/>
        </p:nvSpPr>
        <p:spPr bwMode="auto">
          <a:xfrm>
            <a:off x="3352800" y="2590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Oval 17"/>
          <p:cNvSpPr>
            <a:spLocks noChangeArrowheads="1"/>
          </p:cNvSpPr>
          <p:nvPr/>
        </p:nvSpPr>
        <p:spPr bwMode="auto">
          <a:xfrm>
            <a:off x="3352800" y="2057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1905000" y="38862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9" name="Oval 19"/>
          <p:cNvSpPr>
            <a:spLocks noChangeArrowheads="1"/>
          </p:cNvSpPr>
          <p:nvPr/>
        </p:nvSpPr>
        <p:spPr bwMode="auto">
          <a:xfrm>
            <a:off x="3352800" y="4038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Oval 20"/>
          <p:cNvSpPr>
            <a:spLocks noChangeArrowheads="1"/>
          </p:cNvSpPr>
          <p:nvPr/>
        </p:nvSpPr>
        <p:spPr bwMode="auto">
          <a:xfrm>
            <a:off x="3352800" y="4343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Oval 21"/>
          <p:cNvSpPr>
            <a:spLocks noChangeArrowheads="1"/>
          </p:cNvSpPr>
          <p:nvPr/>
        </p:nvSpPr>
        <p:spPr bwMode="auto">
          <a:xfrm>
            <a:off x="3352800" y="2895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1905000" y="47244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3" name="Oval 23"/>
          <p:cNvSpPr>
            <a:spLocks noChangeArrowheads="1"/>
          </p:cNvSpPr>
          <p:nvPr/>
        </p:nvSpPr>
        <p:spPr bwMode="auto">
          <a:xfrm>
            <a:off x="228600" y="4956175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533400" y="48799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Manage technological risk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3505200" y="4867275"/>
            <a:ext cx="5562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Technology ranking of products and processes compared to competitors</a:t>
            </a:r>
          </a:p>
        </p:txBody>
      </p:sp>
      <p:sp>
        <p:nvSpPr>
          <p:cNvPr id="56346" name="Oval 26"/>
          <p:cNvSpPr>
            <a:spLocks noChangeArrowheads="1"/>
          </p:cNvSpPr>
          <p:nvPr/>
        </p:nvSpPr>
        <p:spPr bwMode="auto">
          <a:xfrm>
            <a:off x="3352800" y="3581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Oval 27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Oval 28"/>
          <p:cNvSpPr>
            <a:spLocks noChangeArrowheads="1"/>
          </p:cNvSpPr>
          <p:nvPr/>
        </p:nvSpPr>
        <p:spPr bwMode="auto">
          <a:xfrm>
            <a:off x="3352800" y="4953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Understand customer segments</a:t>
            </a:r>
          </a:p>
        </p:txBody>
      </p:sp>
      <p:sp>
        <p:nvSpPr>
          <p:cNvPr id="57350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Customer Management Processes</a:t>
            </a:r>
          </a:p>
        </p:txBody>
      </p:sp>
      <p:sp>
        <p:nvSpPr>
          <p:cNvPr id="57351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Customer Selection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3505200" y="1371600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Profit contribution by segment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Market share in targeted segments</a:t>
            </a:r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3352800" y="1447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3352800" y="1752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228600" y="2212975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533400" y="21367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Screen unprofitable customers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3505200" y="2133600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unprofitable customers</a:t>
            </a:r>
          </a:p>
        </p:txBody>
      </p:sp>
      <p:sp>
        <p:nvSpPr>
          <p:cNvPr id="57360" name="Oval 16"/>
          <p:cNvSpPr>
            <a:spLocks noChangeArrowheads="1"/>
          </p:cNvSpPr>
          <p:nvPr/>
        </p:nvSpPr>
        <p:spPr bwMode="auto">
          <a:xfrm>
            <a:off x="3352800" y="2209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>
            <a:off x="1905000" y="20574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5" name="Oval 21"/>
          <p:cNvSpPr>
            <a:spLocks noChangeArrowheads="1"/>
          </p:cNvSpPr>
          <p:nvPr/>
        </p:nvSpPr>
        <p:spPr bwMode="auto">
          <a:xfrm>
            <a:off x="3352800" y="2895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1905000" y="26670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7" name="Oval 23"/>
          <p:cNvSpPr>
            <a:spLocks noChangeArrowheads="1"/>
          </p:cNvSpPr>
          <p:nvPr/>
        </p:nvSpPr>
        <p:spPr bwMode="auto">
          <a:xfrm>
            <a:off x="228600" y="2898775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533400" y="28225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Target high-value customers</a:t>
            </a: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3505200" y="2809875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strategic accounts</a:t>
            </a:r>
          </a:p>
        </p:txBody>
      </p:sp>
      <p:sp>
        <p:nvSpPr>
          <p:cNvPr id="57370" name="Oval 26"/>
          <p:cNvSpPr>
            <a:spLocks noChangeArrowheads="1"/>
          </p:cNvSpPr>
          <p:nvPr/>
        </p:nvSpPr>
        <p:spPr bwMode="auto">
          <a:xfrm>
            <a:off x="3352800" y="3581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1905000" y="33528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Oval 30"/>
          <p:cNvSpPr>
            <a:spLocks noChangeArrowheads="1"/>
          </p:cNvSpPr>
          <p:nvPr/>
        </p:nvSpPr>
        <p:spPr bwMode="auto">
          <a:xfrm>
            <a:off x="228600" y="3584575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Text Box 31"/>
          <p:cNvSpPr txBox="1">
            <a:spLocks noChangeArrowheads="1"/>
          </p:cNvSpPr>
          <p:nvPr/>
        </p:nvSpPr>
        <p:spPr bwMode="auto">
          <a:xfrm>
            <a:off x="533400" y="3508375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Manage the brand</a:t>
            </a:r>
          </a:p>
        </p:txBody>
      </p:sp>
      <p:sp>
        <p:nvSpPr>
          <p:cNvPr id="57376" name="Text Box 32"/>
          <p:cNvSpPr txBox="1">
            <a:spLocks noChangeArrowheads="1"/>
          </p:cNvSpPr>
          <p:nvPr/>
        </p:nvSpPr>
        <p:spPr bwMode="auto">
          <a:xfrm>
            <a:off x="3505200" y="3495675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Customer survey on brand awareness &amp; preference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Communicate value proposition</a:t>
            </a:r>
          </a:p>
        </p:txBody>
      </p:sp>
      <p:sp>
        <p:nvSpPr>
          <p:cNvPr id="58374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Customer Management Processes</a:t>
            </a:r>
          </a:p>
        </p:txBody>
      </p:sp>
      <p:sp>
        <p:nvSpPr>
          <p:cNvPr id="58375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Acquire Customers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3505200" y="1441450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Brand awareness survey</a:t>
            </a:r>
          </a:p>
        </p:txBody>
      </p:sp>
      <p:sp>
        <p:nvSpPr>
          <p:cNvPr id="58379" name="Oval 11"/>
          <p:cNvSpPr>
            <a:spLocks noChangeArrowheads="1"/>
          </p:cNvSpPr>
          <p:nvPr/>
        </p:nvSpPr>
        <p:spPr bwMode="auto">
          <a:xfrm>
            <a:off x="3352800" y="1524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Oval 13"/>
          <p:cNvSpPr>
            <a:spLocks noChangeArrowheads="1"/>
          </p:cNvSpPr>
          <p:nvPr/>
        </p:nvSpPr>
        <p:spPr bwMode="auto">
          <a:xfrm>
            <a:off x="228600" y="2060575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533400" y="19843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Customize mass marketing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505200" y="1981200"/>
            <a:ext cx="5562600" cy="84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Customer response rate to campaigns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customers using promotions to sample the product</a:t>
            </a:r>
          </a:p>
        </p:txBody>
      </p:sp>
      <p:sp>
        <p:nvSpPr>
          <p:cNvPr id="58384" name="Oval 16"/>
          <p:cNvSpPr>
            <a:spLocks noChangeArrowheads="1"/>
          </p:cNvSpPr>
          <p:nvPr/>
        </p:nvSpPr>
        <p:spPr bwMode="auto">
          <a:xfrm>
            <a:off x="3352800" y="2057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1905000" y="19050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6" name="Oval 18"/>
          <p:cNvSpPr>
            <a:spLocks noChangeArrowheads="1"/>
          </p:cNvSpPr>
          <p:nvPr/>
        </p:nvSpPr>
        <p:spPr bwMode="auto">
          <a:xfrm>
            <a:off x="3352800" y="3190875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>
            <a:off x="1905000" y="2962275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8" name="Oval 20"/>
          <p:cNvSpPr>
            <a:spLocks noChangeArrowheads="1"/>
          </p:cNvSpPr>
          <p:nvPr/>
        </p:nvSpPr>
        <p:spPr bwMode="auto">
          <a:xfrm>
            <a:off x="228600" y="319405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533400" y="3117850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Acquire new customers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505200" y="3105150"/>
            <a:ext cx="5562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leads converted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Cost per new customer acquired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Lifetime value (estimated) of new customer acquired</a:t>
            </a:r>
          </a:p>
        </p:txBody>
      </p:sp>
      <p:sp>
        <p:nvSpPr>
          <p:cNvPr id="58391" name="Oval 23"/>
          <p:cNvSpPr>
            <a:spLocks noChangeArrowheads="1"/>
          </p:cNvSpPr>
          <p:nvPr/>
        </p:nvSpPr>
        <p:spPr bwMode="auto">
          <a:xfrm>
            <a:off x="3352800" y="3810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>
            <a:off x="1905000" y="41148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3" name="Oval 25"/>
          <p:cNvSpPr>
            <a:spLocks noChangeArrowheads="1"/>
          </p:cNvSpPr>
          <p:nvPr/>
        </p:nvSpPr>
        <p:spPr bwMode="auto">
          <a:xfrm>
            <a:off x="228600" y="4346575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533400" y="4270375"/>
            <a:ext cx="2667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Develop dealer/distribution relationships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3505200" y="4257675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Dealer scorecard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Dealer survey feedback</a:t>
            </a:r>
          </a:p>
        </p:txBody>
      </p:sp>
      <p:sp>
        <p:nvSpPr>
          <p:cNvPr id="58396" name="Oval 28"/>
          <p:cNvSpPr>
            <a:spLocks noChangeArrowheads="1"/>
          </p:cNvSpPr>
          <p:nvPr/>
        </p:nvSpPr>
        <p:spPr bwMode="auto">
          <a:xfrm>
            <a:off x="3352800" y="2362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7" name="Oval 29"/>
          <p:cNvSpPr>
            <a:spLocks noChangeArrowheads="1"/>
          </p:cNvSpPr>
          <p:nvPr/>
        </p:nvSpPr>
        <p:spPr bwMode="auto">
          <a:xfrm>
            <a:off x="3352800" y="3505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8" name="Oval 30"/>
          <p:cNvSpPr>
            <a:spLocks noChangeArrowheads="1"/>
          </p:cNvSpPr>
          <p:nvPr/>
        </p:nvSpPr>
        <p:spPr bwMode="auto">
          <a:xfrm>
            <a:off x="3352800" y="4343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9" name="Oval 31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Provide premium customer service</a:t>
            </a:r>
          </a:p>
        </p:txBody>
      </p:sp>
      <p:sp>
        <p:nvSpPr>
          <p:cNvPr id="59398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Customer Management Processes</a:t>
            </a:r>
          </a:p>
        </p:txBody>
      </p:sp>
      <p:sp>
        <p:nvSpPr>
          <p:cNvPr id="59399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Customer Retention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505200" y="1441450"/>
            <a:ext cx="55626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premium customers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Quality ratings from premium customers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Time for customers to resolve concerns or complaints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customer queries not satisfied by initial respondent</a:t>
            </a:r>
          </a:p>
        </p:txBody>
      </p: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3352800" y="1524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Oval 12"/>
          <p:cNvSpPr>
            <a:spLocks noChangeArrowheads="1"/>
          </p:cNvSpPr>
          <p:nvPr/>
        </p:nvSpPr>
        <p:spPr bwMode="auto">
          <a:xfrm>
            <a:off x="228600" y="3127375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533400" y="30511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Create value-added partnerships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3505200" y="3048000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Dollars &amp; % of revenue from sole source contracts</a:t>
            </a:r>
          </a:p>
        </p:txBody>
      </p:sp>
      <p:sp>
        <p:nvSpPr>
          <p:cNvPr id="59407" name="Oval 15"/>
          <p:cNvSpPr>
            <a:spLocks noChangeArrowheads="1"/>
          </p:cNvSpPr>
          <p:nvPr/>
        </p:nvSpPr>
        <p:spPr bwMode="auto">
          <a:xfrm>
            <a:off x="3352800" y="3886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>
            <a:off x="1905000" y="29718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9" name="Oval 17"/>
          <p:cNvSpPr>
            <a:spLocks noChangeArrowheads="1"/>
          </p:cNvSpPr>
          <p:nvPr/>
        </p:nvSpPr>
        <p:spPr bwMode="auto">
          <a:xfrm>
            <a:off x="3352800" y="1828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>
            <a:off x="1905000" y="36576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1" name="Oval 19"/>
          <p:cNvSpPr>
            <a:spLocks noChangeArrowheads="1"/>
          </p:cNvSpPr>
          <p:nvPr/>
        </p:nvSpPr>
        <p:spPr bwMode="auto">
          <a:xfrm>
            <a:off x="228600" y="3889375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33400" y="38131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Provide service excellence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3505200" y="3800475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Service levels by channels</a:t>
            </a:r>
          </a:p>
        </p:txBody>
      </p:sp>
      <p:sp>
        <p:nvSpPr>
          <p:cNvPr id="59414" name="Oval 22"/>
          <p:cNvSpPr>
            <a:spLocks noChangeArrowheads="1"/>
          </p:cNvSpPr>
          <p:nvPr/>
        </p:nvSpPr>
        <p:spPr bwMode="auto">
          <a:xfrm>
            <a:off x="3352800" y="2447925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1905000" y="44958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Oval 24"/>
          <p:cNvSpPr>
            <a:spLocks noChangeArrowheads="1"/>
          </p:cNvSpPr>
          <p:nvPr/>
        </p:nvSpPr>
        <p:spPr bwMode="auto">
          <a:xfrm>
            <a:off x="228600" y="45847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533400" y="45085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Create highly loyal customers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3505200" y="4495800"/>
            <a:ext cx="556260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Account share (% captured of customers’ spending in category)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referrals to new customers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new customers acquired from referrals by existing customers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testimonials from “apostle” customers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suggestions for product and service enhancements from loyal customers</a:t>
            </a:r>
          </a:p>
        </p:txBody>
      </p:sp>
      <p:sp>
        <p:nvSpPr>
          <p:cNvPr id="59419" name="Oval 27"/>
          <p:cNvSpPr>
            <a:spLocks noChangeArrowheads="1"/>
          </p:cNvSpPr>
          <p:nvPr/>
        </p:nvSpPr>
        <p:spPr bwMode="auto">
          <a:xfrm>
            <a:off x="3352800" y="3124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0" name="Oval 28"/>
          <p:cNvSpPr>
            <a:spLocks noChangeArrowheads="1"/>
          </p:cNvSpPr>
          <p:nvPr/>
        </p:nvSpPr>
        <p:spPr bwMode="auto">
          <a:xfrm>
            <a:off x="3352800" y="2143125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1" name="Oval 29"/>
          <p:cNvSpPr>
            <a:spLocks noChangeArrowheads="1"/>
          </p:cNvSpPr>
          <p:nvPr/>
        </p:nvSpPr>
        <p:spPr bwMode="auto">
          <a:xfrm>
            <a:off x="3352800" y="5105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2" name="Oval 30"/>
          <p:cNvSpPr>
            <a:spLocks noChangeArrowheads="1"/>
          </p:cNvSpPr>
          <p:nvPr/>
        </p:nvSpPr>
        <p:spPr bwMode="auto">
          <a:xfrm>
            <a:off x="3352800" y="4572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3" name="Oval 31"/>
          <p:cNvSpPr>
            <a:spLocks noChangeArrowheads="1"/>
          </p:cNvSpPr>
          <p:nvPr/>
        </p:nvSpPr>
        <p:spPr bwMode="auto">
          <a:xfrm>
            <a:off x="3352800" y="5410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4" name="Oval 32"/>
          <p:cNvSpPr>
            <a:spLocks noChangeArrowheads="1"/>
          </p:cNvSpPr>
          <p:nvPr/>
        </p:nvSpPr>
        <p:spPr bwMode="auto">
          <a:xfrm>
            <a:off x="3352800" y="5943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25" name="Oval 33"/>
          <p:cNvSpPr>
            <a:spLocks noChangeArrowheads="1"/>
          </p:cNvSpPr>
          <p:nvPr/>
        </p:nvSpPr>
        <p:spPr bwMode="auto">
          <a:xfrm>
            <a:off x="3352800" y="6248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Cross-sell customers</a:t>
            </a:r>
          </a:p>
        </p:txBody>
      </p:sp>
      <p:sp>
        <p:nvSpPr>
          <p:cNvPr id="60422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Customer Management Processes</a:t>
            </a:r>
          </a:p>
        </p:txBody>
      </p:sp>
      <p:sp>
        <p:nvSpPr>
          <p:cNvPr id="60423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Customer Growth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3505200" y="1441450"/>
            <a:ext cx="5562600" cy="84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products per customer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Cross-market revenues, revenues generated in markets or products beyond the entry-level product</a:t>
            </a:r>
          </a:p>
        </p:txBody>
      </p:sp>
      <p:sp>
        <p:nvSpPr>
          <p:cNvPr id="60427" name="Oval 11"/>
          <p:cNvSpPr>
            <a:spLocks noChangeArrowheads="1"/>
          </p:cNvSpPr>
          <p:nvPr/>
        </p:nvSpPr>
        <p:spPr bwMode="auto">
          <a:xfrm>
            <a:off x="3352800" y="1524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Oval 12"/>
          <p:cNvSpPr>
            <a:spLocks noChangeArrowheads="1"/>
          </p:cNvSpPr>
          <p:nvPr/>
        </p:nvSpPr>
        <p:spPr bwMode="auto">
          <a:xfrm>
            <a:off x="228600" y="2517775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533400" y="2441575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Solution selling</a:t>
            </a: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3505200" y="2438400"/>
            <a:ext cx="5562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jointly developed service agreements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Revenue/margin from post-sale services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value-added services available to customers</a:t>
            </a:r>
          </a:p>
        </p:txBody>
      </p:sp>
      <p:sp>
        <p:nvSpPr>
          <p:cNvPr id="60431" name="Oval 15"/>
          <p:cNvSpPr>
            <a:spLocks noChangeArrowheads="1"/>
          </p:cNvSpPr>
          <p:nvPr/>
        </p:nvSpPr>
        <p:spPr bwMode="auto">
          <a:xfrm>
            <a:off x="3352800" y="3743325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>
            <a:off x="1905000" y="23622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3" name="Oval 17"/>
          <p:cNvSpPr>
            <a:spLocks noChangeArrowheads="1"/>
          </p:cNvSpPr>
          <p:nvPr/>
        </p:nvSpPr>
        <p:spPr bwMode="auto">
          <a:xfrm>
            <a:off x="3352800" y="1828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1905000" y="35052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5" name="Oval 19"/>
          <p:cNvSpPr>
            <a:spLocks noChangeArrowheads="1"/>
          </p:cNvSpPr>
          <p:nvPr/>
        </p:nvSpPr>
        <p:spPr bwMode="auto">
          <a:xfrm>
            <a:off x="228600" y="37465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533400" y="3670300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Partner with customers</a:t>
            </a:r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3505200" y="3657600"/>
            <a:ext cx="5562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sole-source contracts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gain-sharing agreements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Money earned from gain-sharing agreements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hours spent with customers</a:t>
            </a:r>
          </a:p>
        </p:txBody>
      </p:sp>
      <p:sp>
        <p:nvSpPr>
          <p:cNvPr id="60443" name="Oval 27"/>
          <p:cNvSpPr>
            <a:spLocks noChangeArrowheads="1"/>
          </p:cNvSpPr>
          <p:nvPr/>
        </p:nvSpPr>
        <p:spPr bwMode="auto">
          <a:xfrm>
            <a:off x="3352800" y="2514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5" name="Oval 29"/>
          <p:cNvSpPr>
            <a:spLocks noChangeArrowheads="1"/>
          </p:cNvSpPr>
          <p:nvPr/>
        </p:nvSpPr>
        <p:spPr bwMode="auto">
          <a:xfrm>
            <a:off x="3352800" y="4343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6" name="Oval 30"/>
          <p:cNvSpPr>
            <a:spLocks noChangeArrowheads="1"/>
          </p:cNvSpPr>
          <p:nvPr/>
        </p:nvSpPr>
        <p:spPr bwMode="auto">
          <a:xfrm>
            <a:off x="3352800" y="4038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47" name="Oval 31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0" name="Oval 34"/>
          <p:cNvSpPr>
            <a:spLocks noChangeArrowheads="1"/>
          </p:cNvSpPr>
          <p:nvPr/>
        </p:nvSpPr>
        <p:spPr bwMode="auto">
          <a:xfrm>
            <a:off x="3352800" y="2819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51" name="Oval 35"/>
          <p:cNvSpPr>
            <a:spLocks noChangeArrowheads="1"/>
          </p:cNvSpPr>
          <p:nvPr/>
        </p:nvSpPr>
        <p:spPr bwMode="auto">
          <a:xfrm>
            <a:off x="3352800" y="3124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Anticipate future customer needs</a:t>
            </a:r>
          </a:p>
        </p:txBody>
      </p:sp>
      <p:sp>
        <p:nvSpPr>
          <p:cNvPr id="61446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  <a:latin typeface="Times New Roman" panose="02020603050405020304" pitchFamily="18" charset="0"/>
              </a:rPr>
              <a:t>Innovation Processes</a:t>
            </a:r>
          </a:p>
        </p:txBody>
      </p:sp>
      <p:sp>
        <p:nvSpPr>
          <p:cNvPr id="61447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Identify Opportunities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3505200" y="1441450"/>
            <a:ext cx="5562600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Time spent with key customers at targeted accounts learning about their future opportunities &amp; needs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or % of new projects launched based on client input</a:t>
            </a:r>
          </a:p>
        </p:txBody>
      </p:sp>
      <p:sp>
        <p:nvSpPr>
          <p:cNvPr id="61451" name="Oval 11"/>
          <p:cNvSpPr>
            <a:spLocks noChangeArrowheads="1"/>
          </p:cNvSpPr>
          <p:nvPr/>
        </p:nvSpPr>
        <p:spPr bwMode="auto">
          <a:xfrm>
            <a:off x="3352800" y="1524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Oval 12"/>
          <p:cNvSpPr>
            <a:spLocks noChangeArrowheads="1"/>
          </p:cNvSpPr>
          <p:nvPr/>
        </p:nvSpPr>
        <p:spPr bwMode="auto">
          <a:xfrm>
            <a:off x="228600" y="2746375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33400" y="2670175"/>
            <a:ext cx="2667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Discover &amp; develop new, more effective, or safer products or services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3505200" y="2667000"/>
            <a:ext cx="5562600" cy="84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new products or concepts presented for development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new value-added services identified</a:t>
            </a:r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1905000" y="25908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Oval 17"/>
          <p:cNvSpPr>
            <a:spLocks noChangeArrowheads="1"/>
          </p:cNvSpPr>
          <p:nvPr/>
        </p:nvSpPr>
        <p:spPr bwMode="auto">
          <a:xfrm>
            <a:off x="3352800" y="2057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6" name="Oval 26"/>
          <p:cNvSpPr>
            <a:spLocks noChangeArrowheads="1"/>
          </p:cNvSpPr>
          <p:nvPr/>
        </p:nvSpPr>
        <p:spPr bwMode="auto">
          <a:xfrm>
            <a:off x="3352800" y="2743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7" name="Oval 27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Actively manage the product/offer portfolio for superior innovation &amp; customer positioning, performance, and profitability</a:t>
            </a:r>
          </a:p>
        </p:txBody>
      </p:sp>
      <p:sp>
        <p:nvSpPr>
          <p:cNvPr id="62470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  <a:latin typeface="Times New Roman" panose="02020603050405020304" pitchFamily="18" charset="0"/>
              </a:rPr>
              <a:t>Innovation Processes</a:t>
            </a:r>
          </a:p>
        </p:txBody>
      </p:sp>
      <p:sp>
        <p:nvSpPr>
          <p:cNvPr id="62471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Manage the R &amp; D Portfolio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3505200" y="1441450"/>
            <a:ext cx="5562600" cy="276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Actual versus desired mix of projects (advanced development, platform, derivative, and outsourced)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Actual versus desired spending on projects of each type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Technology ranking (independent peer review of current technology capabilities)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Net present value of products in project pipeline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Reach (customer feedback &amp; revenue projections based on prototypes of products in pipeline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Option value from project portfolio</a:t>
            </a:r>
          </a:p>
        </p:txBody>
      </p:sp>
      <p:sp>
        <p:nvSpPr>
          <p:cNvPr id="62475" name="Oval 11"/>
          <p:cNvSpPr>
            <a:spLocks noChangeArrowheads="1"/>
          </p:cNvSpPr>
          <p:nvPr/>
        </p:nvSpPr>
        <p:spPr bwMode="auto">
          <a:xfrm>
            <a:off x="3352800" y="1524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Oval 12"/>
          <p:cNvSpPr>
            <a:spLocks noChangeArrowheads="1"/>
          </p:cNvSpPr>
          <p:nvPr/>
        </p:nvSpPr>
        <p:spPr bwMode="auto">
          <a:xfrm>
            <a:off x="228600" y="4422775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533400" y="4346575"/>
            <a:ext cx="2667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Extend current product platforms into new &amp; existing markets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3505200" y="4343400"/>
            <a:ext cx="5562600" cy="84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projects leveraging from existing platforms that are targeted at new markets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life-cycle extension projects</a:t>
            </a: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1905000" y="42672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0" name="Oval 16"/>
          <p:cNvSpPr>
            <a:spLocks noChangeArrowheads="1"/>
          </p:cNvSpPr>
          <p:nvPr/>
        </p:nvSpPr>
        <p:spPr bwMode="auto">
          <a:xfrm>
            <a:off x="3352800" y="2057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Oval 17"/>
          <p:cNvSpPr>
            <a:spLocks noChangeArrowheads="1"/>
          </p:cNvSpPr>
          <p:nvPr/>
        </p:nvSpPr>
        <p:spPr bwMode="auto">
          <a:xfrm>
            <a:off x="3352800" y="4419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Oval 18"/>
          <p:cNvSpPr>
            <a:spLocks noChangeArrowheads="1"/>
          </p:cNvSpPr>
          <p:nvPr/>
        </p:nvSpPr>
        <p:spPr bwMode="auto">
          <a:xfrm>
            <a:off x="3352800" y="4953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3" name="Oval 19"/>
          <p:cNvSpPr>
            <a:spLocks noChangeArrowheads="1"/>
          </p:cNvSpPr>
          <p:nvPr/>
        </p:nvSpPr>
        <p:spPr bwMode="auto">
          <a:xfrm>
            <a:off x="3352800" y="2590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4" name="Oval 20"/>
          <p:cNvSpPr>
            <a:spLocks noChangeArrowheads="1"/>
          </p:cNvSpPr>
          <p:nvPr/>
        </p:nvSpPr>
        <p:spPr bwMode="auto">
          <a:xfrm>
            <a:off x="3352800" y="3124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5" name="Oval 21"/>
          <p:cNvSpPr>
            <a:spLocks noChangeArrowheads="1"/>
          </p:cNvSpPr>
          <p:nvPr/>
        </p:nvSpPr>
        <p:spPr bwMode="auto">
          <a:xfrm>
            <a:off x="3352800" y="3429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6" name="Oval 22"/>
          <p:cNvSpPr>
            <a:spLocks noChangeArrowheads="1"/>
          </p:cNvSpPr>
          <p:nvPr/>
        </p:nvSpPr>
        <p:spPr bwMode="auto">
          <a:xfrm>
            <a:off x="3352800" y="3962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7" name="Oval 23"/>
          <p:cNvSpPr>
            <a:spLocks noChangeArrowheads="1"/>
          </p:cNvSpPr>
          <p:nvPr/>
        </p:nvSpPr>
        <p:spPr bwMode="auto">
          <a:xfrm>
            <a:off x="228600" y="5405438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33400" y="5329238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Extend product portfolio through collaboration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3505200" y="5326063"/>
            <a:ext cx="5562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licensed products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joint projects in new or emerging markets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technology or product partners</a:t>
            </a:r>
          </a:p>
        </p:txBody>
      </p:sp>
      <p:sp>
        <p:nvSpPr>
          <p:cNvPr id="62490" name="Line 26"/>
          <p:cNvSpPr>
            <a:spLocks noChangeShapeType="1"/>
          </p:cNvSpPr>
          <p:nvPr/>
        </p:nvSpPr>
        <p:spPr bwMode="auto">
          <a:xfrm>
            <a:off x="1905000" y="5249863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3352800" y="5402263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3352800" y="6019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3352800" y="5715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63492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Manage the project portfolio</a:t>
            </a:r>
          </a:p>
        </p:txBody>
      </p:sp>
      <p:sp>
        <p:nvSpPr>
          <p:cNvPr id="63494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  <a:latin typeface="Times New Roman" panose="02020603050405020304" pitchFamily="18" charset="0"/>
              </a:rPr>
              <a:t>Innovation Processes</a:t>
            </a:r>
          </a:p>
        </p:txBody>
      </p:sp>
      <p:sp>
        <p:nvSpPr>
          <p:cNvPr id="63495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Design and Development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3505200" y="1441450"/>
            <a:ext cx="5562600" cy="191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patents; number of patent citations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Project yield (% of projects advancing from stage to stage)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projects entering each phase of product development process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projects reviewed using stage-gate analysis or other formal development review processes</a:t>
            </a:r>
          </a:p>
        </p:txBody>
      </p:sp>
      <p:sp>
        <p:nvSpPr>
          <p:cNvPr id="63499" name="Oval 11"/>
          <p:cNvSpPr>
            <a:spLocks noChangeArrowheads="1"/>
          </p:cNvSpPr>
          <p:nvPr/>
        </p:nvSpPr>
        <p:spPr bwMode="auto">
          <a:xfrm>
            <a:off x="3352800" y="1524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Oval 12"/>
          <p:cNvSpPr>
            <a:spLocks noChangeArrowheads="1"/>
          </p:cNvSpPr>
          <p:nvPr/>
        </p:nvSpPr>
        <p:spPr bwMode="auto">
          <a:xfrm>
            <a:off x="228600" y="3584575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533400" y="35083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Reduce development cycle time</a:t>
            </a: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3505200" y="3505200"/>
            <a:ext cx="55626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projects delivered on time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Average time spent by projects at the development, test, and launch stages of the development process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Total time (concept to market)</a:t>
            </a:r>
          </a:p>
        </p:txBody>
      </p:sp>
      <p:sp>
        <p:nvSpPr>
          <p:cNvPr id="63503" name="Line 15"/>
          <p:cNvSpPr>
            <a:spLocks noChangeShapeType="1"/>
          </p:cNvSpPr>
          <p:nvPr/>
        </p:nvSpPr>
        <p:spPr bwMode="auto">
          <a:xfrm>
            <a:off x="1905000" y="34290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4" name="Oval 16"/>
          <p:cNvSpPr>
            <a:spLocks noChangeArrowheads="1"/>
          </p:cNvSpPr>
          <p:nvPr/>
        </p:nvSpPr>
        <p:spPr bwMode="auto">
          <a:xfrm>
            <a:off x="3352800" y="1828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Oval 17"/>
          <p:cNvSpPr>
            <a:spLocks noChangeArrowheads="1"/>
          </p:cNvSpPr>
          <p:nvPr/>
        </p:nvSpPr>
        <p:spPr bwMode="auto">
          <a:xfrm>
            <a:off x="3352800" y="3581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Oval 18"/>
          <p:cNvSpPr>
            <a:spLocks noChangeArrowheads="1"/>
          </p:cNvSpPr>
          <p:nvPr/>
        </p:nvSpPr>
        <p:spPr bwMode="auto">
          <a:xfrm>
            <a:off x="3352800" y="3886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7" name="Oval 19"/>
          <p:cNvSpPr>
            <a:spLocks noChangeArrowheads="1"/>
          </p:cNvSpPr>
          <p:nvPr/>
        </p:nvSpPr>
        <p:spPr bwMode="auto">
          <a:xfrm>
            <a:off x="3352800" y="2362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8" name="Oval 20"/>
          <p:cNvSpPr>
            <a:spLocks noChangeArrowheads="1"/>
          </p:cNvSpPr>
          <p:nvPr/>
        </p:nvSpPr>
        <p:spPr bwMode="auto">
          <a:xfrm>
            <a:off x="3352800" y="2895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11" name="Oval 23"/>
          <p:cNvSpPr>
            <a:spLocks noChangeArrowheads="1"/>
          </p:cNvSpPr>
          <p:nvPr/>
        </p:nvSpPr>
        <p:spPr bwMode="auto">
          <a:xfrm>
            <a:off x="228600" y="4879975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533400" y="48037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Manage development cycle cost</a:t>
            </a: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3505200" y="4800600"/>
            <a:ext cx="5562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Actual versus budgeted spending on projects at each development stage</a:t>
            </a:r>
          </a:p>
        </p:txBody>
      </p:sp>
      <p:sp>
        <p:nvSpPr>
          <p:cNvPr id="63514" name="Line 26"/>
          <p:cNvSpPr>
            <a:spLocks noChangeShapeType="1"/>
          </p:cNvSpPr>
          <p:nvPr/>
        </p:nvSpPr>
        <p:spPr bwMode="auto">
          <a:xfrm>
            <a:off x="1905000" y="47244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15" name="Oval 27"/>
          <p:cNvSpPr>
            <a:spLocks noChangeArrowheads="1"/>
          </p:cNvSpPr>
          <p:nvPr/>
        </p:nvSpPr>
        <p:spPr bwMode="auto">
          <a:xfrm>
            <a:off x="3352800" y="4876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18" name="Oval 30"/>
          <p:cNvSpPr>
            <a:spLocks noChangeArrowheads="1"/>
          </p:cNvSpPr>
          <p:nvPr/>
        </p:nvSpPr>
        <p:spPr bwMode="auto">
          <a:xfrm>
            <a:off x="3352800" y="4419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990600" y="16002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Text 10"/>
          <p:cNvSpPr>
            <a:spLocks noChangeArrowheads="1"/>
          </p:cNvSpPr>
          <p:nvPr/>
        </p:nvSpPr>
        <p:spPr bwMode="auto">
          <a:xfrm>
            <a:off x="304800" y="609600"/>
            <a:ext cx="73152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You must follow a detailed plan (Kaplan &amp; Norton)</a:t>
            </a:r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990600" y="23622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Text 10"/>
          <p:cNvSpPr>
            <a:spLocks noChangeArrowheads="1"/>
          </p:cNvSpPr>
          <p:nvPr/>
        </p:nvSpPr>
        <p:spPr bwMode="auto">
          <a:xfrm>
            <a:off x="914400" y="1066800"/>
            <a:ext cx="65532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Start with a clear idea of the destination</a:t>
            </a:r>
          </a:p>
        </p:txBody>
      </p:sp>
      <p:sp>
        <p:nvSpPr>
          <p:cNvPr id="48139" name="Text 10"/>
          <p:cNvSpPr>
            <a:spLocks noChangeArrowheads="1"/>
          </p:cNvSpPr>
          <p:nvPr/>
        </p:nvSpPr>
        <p:spPr bwMode="auto">
          <a:xfrm>
            <a:off x="914400" y="1905000"/>
            <a:ext cx="65532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Then consider how we are going to increase shareholder value</a:t>
            </a:r>
          </a:p>
        </p:txBody>
      </p:sp>
      <p:sp>
        <p:nvSpPr>
          <p:cNvPr id="48141" name="Text 10"/>
          <p:cNvSpPr>
            <a:spLocks noChangeArrowheads="1"/>
          </p:cNvSpPr>
          <p:nvPr/>
        </p:nvSpPr>
        <p:spPr bwMode="auto">
          <a:xfrm>
            <a:off x="990600" y="4495800"/>
            <a:ext cx="65532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Move on to customer considerations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52400" y="1066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219200" y="1524000"/>
            <a:ext cx="586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What is the overall company goal ?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152400" y="1919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1219200" y="2300288"/>
            <a:ext cx="5867400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Only two ways to do that: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AutoNum type="alphaLcParenR"/>
            </a:pPr>
            <a:r>
              <a:rPr lang="en-US" altLang="en-US" b="1">
                <a:latin typeface="Times New Roman" panose="02020603050405020304" pitchFamily="18" charset="0"/>
              </a:rPr>
              <a:t>Increase revenues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-  from existing customers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-  from new customers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AutoNum type="alphaLcParenR" startAt="2"/>
            </a:pPr>
            <a:r>
              <a:rPr lang="en-US" altLang="en-US" b="1">
                <a:latin typeface="Times New Roman" panose="02020603050405020304" pitchFamily="18" charset="0"/>
              </a:rPr>
              <a:t>Improve productivity 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-  reduce costs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- make more effective use of resources 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152400" y="4495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1219200" y="4879975"/>
            <a:ext cx="769620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How will the firm differentiate itself from the competition to attract, retain and deepen relations with targeted customers ?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Typically this is done by excelling in one of the following: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Operational excellence (compete on price)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Customer intimacy (full service solution for customers)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Product leadership (spend on research &amp; development)       </a:t>
            </a:r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990600" y="49530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Oval 22"/>
          <p:cNvSpPr>
            <a:spLocks noChangeArrowheads="1"/>
          </p:cNvSpPr>
          <p:nvPr/>
        </p:nvSpPr>
        <p:spPr bwMode="auto">
          <a:xfrm>
            <a:off x="990600" y="54864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70660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Improve environmental performance</a:t>
            </a:r>
          </a:p>
        </p:txBody>
      </p:sp>
      <p:sp>
        <p:nvSpPr>
          <p:cNvPr id="70662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Regulatory &amp; Social  Processes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70667" name="Oval 11"/>
          <p:cNvSpPr>
            <a:spLocks noChangeArrowheads="1"/>
          </p:cNvSpPr>
          <p:nvPr/>
        </p:nvSpPr>
        <p:spPr bwMode="auto">
          <a:xfrm>
            <a:off x="3352800" y="1524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Oval 12"/>
          <p:cNvSpPr>
            <a:spLocks noChangeArrowheads="1"/>
          </p:cNvSpPr>
          <p:nvPr/>
        </p:nvSpPr>
        <p:spPr bwMode="auto">
          <a:xfrm>
            <a:off x="228600" y="3276600"/>
            <a:ext cx="2286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533400" y="32004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Improve health &amp; safety record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505200" y="3181350"/>
            <a:ext cx="5562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accidents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work-related absences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citations</a:t>
            </a:r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>
            <a:off x="1905000" y="30480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2" name="Oval 16"/>
          <p:cNvSpPr>
            <a:spLocks noChangeArrowheads="1"/>
          </p:cNvSpPr>
          <p:nvPr/>
        </p:nvSpPr>
        <p:spPr bwMode="auto">
          <a:xfrm>
            <a:off x="3352800" y="1828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Oval 17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Oval 18"/>
          <p:cNvSpPr>
            <a:spLocks noChangeArrowheads="1"/>
          </p:cNvSpPr>
          <p:nvPr/>
        </p:nvSpPr>
        <p:spPr bwMode="auto">
          <a:xfrm>
            <a:off x="3352800" y="3581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5" name="Oval 19"/>
          <p:cNvSpPr>
            <a:spLocks noChangeArrowheads="1"/>
          </p:cNvSpPr>
          <p:nvPr/>
        </p:nvSpPr>
        <p:spPr bwMode="auto">
          <a:xfrm>
            <a:off x="3352800" y="2133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6" name="Oval 20"/>
          <p:cNvSpPr>
            <a:spLocks noChangeArrowheads="1"/>
          </p:cNvSpPr>
          <p:nvPr/>
        </p:nvSpPr>
        <p:spPr bwMode="auto">
          <a:xfrm>
            <a:off x="3352800" y="2743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7" name="Oval 21"/>
          <p:cNvSpPr>
            <a:spLocks noChangeArrowheads="1"/>
          </p:cNvSpPr>
          <p:nvPr/>
        </p:nvSpPr>
        <p:spPr bwMode="auto">
          <a:xfrm>
            <a:off x="228600" y="4422775"/>
            <a:ext cx="2286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533400" y="43465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Improve employment practices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3505200" y="4343400"/>
            <a:ext cx="5562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Employee diversity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Discrimination practices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Amount spent on sensitivity training</a:t>
            </a:r>
          </a:p>
        </p:txBody>
      </p:sp>
      <p:sp>
        <p:nvSpPr>
          <p:cNvPr id="70680" name="Line 24"/>
          <p:cNvSpPr>
            <a:spLocks noChangeShapeType="1"/>
          </p:cNvSpPr>
          <p:nvPr/>
        </p:nvSpPr>
        <p:spPr bwMode="auto">
          <a:xfrm>
            <a:off x="1905000" y="42672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1" name="Oval 25"/>
          <p:cNvSpPr>
            <a:spLocks noChangeArrowheads="1"/>
          </p:cNvSpPr>
          <p:nvPr/>
        </p:nvSpPr>
        <p:spPr bwMode="auto">
          <a:xfrm>
            <a:off x="3352800" y="4419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82" name="Oval 26"/>
          <p:cNvSpPr>
            <a:spLocks noChangeArrowheads="1"/>
          </p:cNvSpPr>
          <p:nvPr/>
        </p:nvSpPr>
        <p:spPr bwMode="auto">
          <a:xfrm>
            <a:off x="3352800" y="3886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83" name="Text Box 27"/>
          <p:cNvSpPr txBox="1">
            <a:spLocks noChangeArrowheads="1"/>
          </p:cNvSpPr>
          <p:nvPr/>
        </p:nvSpPr>
        <p:spPr bwMode="auto">
          <a:xfrm>
            <a:off x="3505200" y="1447800"/>
            <a:ext cx="54102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Reduced energy &amp; resource consumption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Cleaner water and air emissions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Reduced waste in production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Improved waste disposal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Full cycle product planning</a:t>
            </a:r>
          </a:p>
        </p:txBody>
      </p:sp>
      <p:sp>
        <p:nvSpPr>
          <p:cNvPr id="70684" name="Oval 28"/>
          <p:cNvSpPr>
            <a:spLocks noChangeArrowheads="1"/>
          </p:cNvSpPr>
          <p:nvPr/>
        </p:nvSpPr>
        <p:spPr bwMode="auto">
          <a:xfrm>
            <a:off x="3352800" y="2438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85" name="Oval 29"/>
          <p:cNvSpPr>
            <a:spLocks noChangeArrowheads="1"/>
          </p:cNvSpPr>
          <p:nvPr/>
        </p:nvSpPr>
        <p:spPr bwMode="auto">
          <a:xfrm>
            <a:off x="3352800" y="4724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86" name="Oval 30"/>
          <p:cNvSpPr>
            <a:spLocks noChangeArrowheads="1"/>
          </p:cNvSpPr>
          <p:nvPr/>
        </p:nvSpPr>
        <p:spPr bwMode="auto">
          <a:xfrm>
            <a:off x="3352800" y="5105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87" name="Oval 31"/>
          <p:cNvSpPr>
            <a:spLocks noChangeArrowheads="1"/>
          </p:cNvSpPr>
          <p:nvPr/>
        </p:nvSpPr>
        <p:spPr bwMode="auto">
          <a:xfrm>
            <a:off x="228600" y="5537200"/>
            <a:ext cx="2286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88" name="Text Box 32"/>
          <p:cNvSpPr txBox="1">
            <a:spLocks noChangeArrowheads="1"/>
          </p:cNvSpPr>
          <p:nvPr/>
        </p:nvSpPr>
        <p:spPr bwMode="auto">
          <a:xfrm>
            <a:off x="533400" y="54610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Increase amount invested in community</a:t>
            </a:r>
          </a:p>
        </p:txBody>
      </p:sp>
      <p:sp>
        <p:nvSpPr>
          <p:cNvPr id="70689" name="Text Box 33"/>
          <p:cNvSpPr txBox="1">
            <a:spLocks noChangeArrowheads="1"/>
          </p:cNvSpPr>
          <p:nvPr/>
        </p:nvSpPr>
        <p:spPr bwMode="auto">
          <a:xfrm>
            <a:off x="3505200" y="5457825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Charitable donations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Employee/community involvement statistics</a:t>
            </a:r>
          </a:p>
        </p:txBody>
      </p:sp>
      <p:sp>
        <p:nvSpPr>
          <p:cNvPr id="70690" name="Line 34"/>
          <p:cNvSpPr>
            <a:spLocks noChangeShapeType="1"/>
          </p:cNvSpPr>
          <p:nvPr/>
        </p:nvSpPr>
        <p:spPr bwMode="auto">
          <a:xfrm>
            <a:off x="1905000" y="5381625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1" name="Oval 35"/>
          <p:cNvSpPr>
            <a:spLocks noChangeArrowheads="1"/>
          </p:cNvSpPr>
          <p:nvPr/>
        </p:nvSpPr>
        <p:spPr bwMode="auto">
          <a:xfrm>
            <a:off x="3352800" y="5562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92" name="Oval 36"/>
          <p:cNvSpPr>
            <a:spLocks noChangeArrowheads="1"/>
          </p:cNvSpPr>
          <p:nvPr/>
        </p:nvSpPr>
        <p:spPr bwMode="auto">
          <a:xfrm>
            <a:off x="3352800" y="5867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65542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00FF"/>
                </a:solidFill>
                <a:latin typeface="Times New Roman" panose="02020603050405020304" pitchFamily="18" charset="0"/>
              </a:rPr>
              <a:t>Intangibles</a:t>
            </a:r>
          </a:p>
        </p:txBody>
      </p:sp>
      <p:sp>
        <p:nvSpPr>
          <p:cNvPr id="65543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Human Capital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65548" name="Oval 12"/>
          <p:cNvSpPr>
            <a:spLocks noChangeArrowheads="1"/>
          </p:cNvSpPr>
          <p:nvPr/>
        </p:nvSpPr>
        <p:spPr bwMode="auto">
          <a:xfrm>
            <a:off x="228600" y="1524000"/>
            <a:ext cx="228600" cy="152400"/>
          </a:xfrm>
          <a:prstGeom prst="ellipse">
            <a:avLst/>
          </a:prstGeom>
          <a:solidFill>
            <a:srgbClr val="E1E1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Oval 20"/>
          <p:cNvSpPr>
            <a:spLocks noChangeArrowheads="1"/>
          </p:cNvSpPr>
          <p:nvPr/>
        </p:nvSpPr>
        <p:spPr bwMode="auto">
          <a:xfrm>
            <a:off x="3352800" y="4124325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Text 10"/>
          <p:cNvSpPr>
            <a:spLocks noChangeArrowheads="1"/>
          </p:cNvSpPr>
          <p:nvPr/>
        </p:nvSpPr>
        <p:spPr bwMode="auto">
          <a:xfrm>
            <a:off x="4191000" y="3352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Informational Capital</a:t>
            </a:r>
          </a:p>
        </p:txBody>
      </p:sp>
      <p:sp>
        <p:nvSpPr>
          <p:cNvPr id="65563" name="Oval 27"/>
          <p:cNvSpPr>
            <a:spLocks noChangeArrowheads="1"/>
          </p:cNvSpPr>
          <p:nvPr/>
        </p:nvSpPr>
        <p:spPr bwMode="auto">
          <a:xfrm>
            <a:off x="228600" y="3962400"/>
            <a:ext cx="228600" cy="152400"/>
          </a:xfrm>
          <a:prstGeom prst="ellipse">
            <a:avLst/>
          </a:prstGeom>
          <a:solidFill>
            <a:srgbClr val="E1E1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33400" y="1476375"/>
            <a:ext cx="2667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Understand &amp; eliminate the gaps between available &amp; required competencies in strategic job families</a:t>
            </a: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3505200" y="1524000"/>
            <a:ext cx="5562600" cy="157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Strategic job readiness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Hiring staff with proper skills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Match  employee talent to customer needs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Employees’ knowledge of job requirements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$$$s spent on training</a:t>
            </a:r>
          </a:p>
        </p:txBody>
      </p:sp>
      <p:sp>
        <p:nvSpPr>
          <p:cNvPr id="65566" name="Oval 30"/>
          <p:cNvSpPr>
            <a:spLocks noChangeArrowheads="1"/>
          </p:cNvSpPr>
          <p:nvPr/>
        </p:nvSpPr>
        <p:spPr bwMode="auto">
          <a:xfrm>
            <a:off x="3352800" y="160655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533400" y="3917950"/>
            <a:ext cx="2667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Understand &amp; eliminate the gaps between available &amp; required competencies in strategic job families</a:t>
            </a:r>
          </a:p>
        </p:txBody>
      </p:sp>
      <p:sp>
        <p:nvSpPr>
          <p:cNvPr id="65568" name="Text Box 32"/>
          <p:cNvSpPr txBox="1">
            <a:spLocks noChangeArrowheads="1"/>
          </p:cNvSpPr>
          <p:nvPr/>
        </p:nvSpPr>
        <p:spPr bwMode="auto">
          <a:xfrm>
            <a:off x="3505200" y="4032250"/>
            <a:ext cx="5562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Information portfolio readiness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Gathering right data to make right decisions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Proper systems to provide employees with data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Up to date technologically</a:t>
            </a:r>
          </a:p>
        </p:txBody>
      </p:sp>
      <p:sp>
        <p:nvSpPr>
          <p:cNvPr id="65569" name="Oval 33"/>
          <p:cNvSpPr>
            <a:spLocks noChangeArrowheads="1"/>
          </p:cNvSpPr>
          <p:nvPr/>
        </p:nvSpPr>
        <p:spPr bwMode="auto">
          <a:xfrm>
            <a:off x="3352800" y="1905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70" name="Oval 34"/>
          <p:cNvSpPr>
            <a:spLocks noChangeArrowheads="1"/>
          </p:cNvSpPr>
          <p:nvPr/>
        </p:nvSpPr>
        <p:spPr bwMode="auto">
          <a:xfrm>
            <a:off x="3352800" y="2286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71" name="Oval 35"/>
          <p:cNvSpPr>
            <a:spLocks noChangeArrowheads="1"/>
          </p:cNvSpPr>
          <p:nvPr/>
        </p:nvSpPr>
        <p:spPr bwMode="auto">
          <a:xfrm>
            <a:off x="3352800" y="2590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72" name="Oval 36"/>
          <p:cNvSpPr>
            <a:spLocks noChangeArrowheads="1"/>
          </p:cNvSpPr>
          <p:nvPr/>
        </p:nvSpPr>
        <p:spPr bwMode="auto">
          <a:xfrm>
            <a:off x="3352800" y="2895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73" name="Oval 37"/>
          <p:cNvSpPr>
            <a:spLocks noChangeArrowheads="1"/>
          </p:cNvSpPr>
          <p:nvPr/>
        </p:nvSpPr>
        <p:spPr bwMode="auto">
          <a:xfrm>
            <a:off x="3352800" y="4419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74" name="Oval 38"/>
          <p:cNvSpPr>
            <a:spLocks noChangeArrowheads="1"/>
          </p:cNvSpPr>
          <p:nvPr/>
        </p:nvSpPr>
        <p:spPr bwMode="auto">
          <a:xfrm>
            <a:off x="3352800" y="4724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75" name="Oval 39"/>
          <p:cNvSpPr>
            <a:spLocks noChangeArrowheads="1"/>
          </p:cNvSpPr>
          <p:nvPr/>
        </p:nvSpPr>
        <p:spPr bwMode="auto">
          <a:xfrm>
            <a:off x="3352800" y="5105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66564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FF00FF"/>
                </a:solidFill>
                <a:latin typeface="Times New Roman" panose="02020603050405020304" pitchFamily="18" charset="0"/>
              </a:rPr>
              <a:t>Intangibles</a:t>
            </a:r>
          </a:p>
        </p:txBody>
      </p:sp>
      <p:sp>
        <p:nvSpPr>
          <p:cNvPr id="66565" name="Text 10"/>
          <p:cNvSpPr>
            <a:spLocks noChangeArrowheads="1"/>
          </p:cNvSpPr>
          <p:nvPr/>
        </p:nvSpPr>
        <p:spPr bwMode="auto">
          <a:xfrm>
            <a:off x="4191000" y="685800"/>
            <a:ext cx="48768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Organizational Capital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66568" name="Oval 8"/>
          <p:cNvSpPr>
            <a:spLocks noChangeArrowheads="1"/>
          </p:cNvSpPr>
          <p:nvPr/>
        </p:nvSpPr>
        <p:spPr bwMode="auto">
          <a:xfrm>
            <a:off x="228600" y="1603375"/>
            <a:ext cx="228600" cy="152400"/>
          </a:xfrm>
          <a:prstGeom prst="ellipse">
            <a:avLst/>
          </a:prstGeom>
          <a:solidFill>
            <a:srgbClr val="E1E1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533400" y="1527175"/>
            <a:ext cx="2667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Leadership</a:t>
            </a:r>
            <a:r>
              <a:rPr lang="en-US" altLang="en-US" b="1">
                <a:latin typeface="Times New Roman" panose="02020603050405020304" pitchFamily="18" charset="0"/>
              </a:rPr>
              <a:t> – Build a cadre of leaders at all levels required to mobilize the organization towards its strategy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3505200" y="1524000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Leadership gap</a:t>
            </a:r>
          </a:p>
        </p:txBody>
      </p:sp>
      <p:sp>
        <p:nvSpPr>
          <p:cNvPr id="66571" name="Oval 11"/>
          <p:cNvSpPr>
            <a:spLocks noChangeArrowheads="1"/>
          </p:cNvSpPr>
          <p:nvPr/>
        </p:nvSpPr>
        <p:spPr bwMode="auto">
          <a:xfrm>
            <a:off x="3352800" y="1600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Oval 12"/>
          <p:cNvSpPr>
            <a:spLocks noChangeArrowheads="1"/>
          </p:cNvSpPr>
          <p:nvPr/>
        </p:nvSpPr>
        <p:spPr bwMode="auto">
          <a:xfrm>
            <a:off x="228600" y="4413250"/>
            <a:ext cx="228600" cy="152400"/>
          </a:xfrm>
          <a:prstGeom prst="ellipse">
            <a:avLst/>
          </a:prstGeom>
          <a:solidFill>
            <a:srgbClr val="E1E1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3505200" y="4367213"/>
            <a:ext cx="556260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Strategic awareness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Everyone in tune with goal/vision</a:t>
            </a:r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>
            <a:off x="1905000" y="422275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5" name="Oval 15"/>
          <p:cNvSpPr>
            <a:spLocks noChangeArrowheads="1"/>
          </p:cNvSpPr>
          <p:nvPr/>
        </p:nvSpPr>
        <p:spPr bwMode="auto">
          <a:xfrm>
            <a:off x="3352800" y="445135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6" name="Oval 16"/>
          <p:cNvSpPr>
            <a:spLocks noChangeArrowheads="1"/>
          </p:cNvSpPr>
          <p:nvPr/>
        </p:nvSpPr>
        <p:spPr bwMode="auto">
          <a:xfrm>
            <a:off x="3352800" y="2905125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7" name="Line 17"/>
          <p:cNvSpPr>
            <a:spLocks noChangeShapeType="1"/>
          </p:cNvSpPr>
          <p:nvPr/>
        </p:nvSpPr>
        <p:spPr bwMode="auto">
          <a:xfrm>
            <a:off x="1905000" y="27432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8" name="Oval 18"/>
          <p:cNvSpPr>
            <a:spLocks noChangeArrowheads="1"/>
          </p:cNvSpPr>
          <p:nvPr/>
        </p:nvSpPr>
        <p:spPr bwMode="auto">
          <a:xfrm>
            <a:off x="228600" y="2860675"/>
            <a:ext cx="228600" cy="152400"/>
          </a:xfrm>
          <a:prstGeom prst="ellipse">
            <a:avLst/>
          </a:prstGeom>
          <a:solidFill>
            <a:srgbClr val="E1E1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533400" y="2784475"/>
            <a:ext cx="26670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Culture</a:t>
            </a:r>
            <a:r>
              <a:rPr lang="en-US" altLang="en-US" b="1">
                <a:latin typeface="Times New Roman" panose="02020603050405020304" pitchFamily="18" charset="0"/>
              </a:rPr>
              <a:t> – Develop the awareness &amp; internal-ization  of the mission, vision, and core values needed to execute the strategy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3505200" y="2822575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Core values achieved</a:t>
            </a:r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533400" y="4298950"/>
            <a:ext cx="2667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Alignment</a:t>
            </a:r>
            <a:r>
              <a:rPr lang="en-US" altLang="en-US" b="1">
                <a:latin typeface="Times New Roman" panose="02020603050405020304" pitchFamily="18" charset="0"/>
              </a:rPr>
              <a:t> – Ensure the alignment of goals &amp; incentives with the strategy at all organizational levels</a:t>
            </a:r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>
            <a:off x="1905000" y="55626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228600" y="5797550"/>
            <a:ext cx="228600" cy="152400"/>
          </a:xfrm>
          <a:prstGeom prst="ellipse">
            <a:avLst/>
          </a:prstGeom>
          <a:solidFill>
            <a:srgbClr val="E1E1FF"/>
          </a:solidFill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3505200" y="5715000"/>
            <a:ext cx="5562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Best-practices sharing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Good communication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Effective conflict resolution</a:t>
            </a:r>
          </a:p>
        </p:txBody>
      </p:sp>
      <p:sp>
        <p:nvSpPr>
          <p:cNvPr id="66585" name="Oval 25"/>
          <p:cNvSpPr>
            <a:spLocks noChangeArrowheads="1"/>
          </p:cNvSpPr>
          <p:nvPr/>
        </p:nvSpPr>
        <p:spPr bwMode="auto">
          <a:xfrm>
            <a:off x="3352800" y="579755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86" name="Text Box 26"/>
          <p:cNvSpPr txBox="1">
            <a:spLocks noChangeArrowheads="1"/>
          </p:cNvSpPr>
          <p:nvPr/>
        </p:nvSpPr>
        <p:spPr bwMode="auto">
          <a:xfrm>
            <a:off x="533400" y="5721350"/>
            <a:ext cx="26670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Teamwork</a:t>
            </a:r>
            <a:r>
              <a:rPr lang="en-US" altLang="en-US" b="1">
                <a:latin typeface="Times New Roman" panose="02020603050405020304" pitchFamily="18" charset="0"/>
              </a:rPr>
              <a:t> – Ensure the sharing of knowledge and staff assets with strategic potential</a:t>
            </a:r>
          </a:p>
        </p:txBody>
      </p:sp>
      <p:sp>
        <p:nvSpPr>
          <p:cNvPr id="66587" name="Oval 27"/>
          <p:cNvSpPr>
            <a:spLocks noChangeArrowheads="1"/>
          </p:cNvSpPr>
          <p:nvPr/>
        </p:nvSpPr>
        <p:spPr bwMode="auto">
          <a:xfrm>
            <a:off x="3352800" y="4800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88" name="Oval 28"/>
          <p:cNvSpPr>
            <a:spLocks noChangeArrowheads="1"/>
          </p:cNvSpPr>
          <p:nvPr/>
        </p:nvSpPr>
        <p:spPr bwMode="auto">
          <a:xfrm>
            <a:off x="3352800" y="6096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89" name="Oval 29"/>
          <p:cNvSpPr>
            <a:spLocks noChangeArrowheads="1"/>
          </p:cNvSpPr>
          <p:nvPr/>
        </p:nvSpPr>
        <p:spPr bwMode="auto">
          <a:xfrm>
            <a:off x="3352800" y="6400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71688" name="Oval 8"/>
          <p:cNvSpPr>
            <a:spLocks noChangeArrowheads="1"/>
          </p:cNvSpPr>
          <p:nvPr/>
        </p:nvSpPr>
        <p:spPr bwMode="auto">
          <a:xfrm>
            <a:off x="228600" y="47752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533400" y="4699000"/>
            <a:ext cx="82296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en-US" b="1" i="1">
                <a:solidFill>
                  <a:srgbClr val="3333FF"/>
                </a:solidFill>
                <a:latin typeface="Times New Roman" panose="02020603050405020304" pitchFamily="18" charset="0"/>
              </a:rPr>
              <a:t>A big part of implementing a strategy, is trying to figure out what the competition is likely to do.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en-US" b="1" i="1">
                <a:solidFill>
                  <a:srgbClr val="3333FF"/>
                </a:solidFill>
                <a:latin typeface="Times New Roman" panose="02020603050405020304" pitchFamily="18" charset="0"/>
              </a:rPr>
              <a:t>They will, not likely, sit back and let you improve at their expense.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en-US" b="1" i="1">
                <a:solidFill>
                  <a:srgbClr val="3333FF"/>
                </a:solidFill>
                <a:latin typeface="Times New Roman" panose="02020603050405020304" pitchFamily="18" charset="0"/>
              </a:rPr>
              <a:t>What can you plan - to deal with the competitions’ counter moves ?</a:t>
            </a:r>
            <a:endParaRPr lang="en-US" altLang="en-US" b="1" i="1">
              <a:latin typeface="Times New Roman" panose="02020603050405020304" pitchFamily="18" charset="0"/>
            </a:endParaRPr>
          </a:p>
        </p:txBody>
      </p:sp>
      <p:sp>
        <p:nvSpPr>
          <p:cNvPr id="71692" name="Oval 12"/>
          <p:cNvSpPr>
            <a:spLocks noChangeArrowheads="1"/>
          </p:cNvSpPr>
          <p:nvPr/>
        </p:nvSpPr>
        <p:spPr bwMode="auto">
          <a:xfrm>
            <a:off x="228600" y="5686425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8" name="Oval 18"/>
          <p:cNvSpPr>
            <a:spLocks noChangeArrowheads="1"/>
          </p:cNvSpPr>
          <p:nvPr/>
        </p:nvSpPr>
        <p:spPr bwMode="auto">
          <a:xfrm>
            <a:off x="228600" y="5305425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7" name="Text Box 27"/>
          <p:cNvSpPr txBox="1">
            <a:spLocks noChangeArrowheads="1"/>
          </p:cNvSpPr>
          <p:nvPr/>
        </p:nvSpPr>
        <p:spPr bwMode="auto">
          <a:xfrm>
            <a:off x="609600" y="3933825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</a:rPr>
              <a:t>Review the consequences of the new strategy</a:t>
            </a:r>
          </a:p>
        </p:txBody>
      </p:sp>
      <p:sp>
        <p:nvSpPr>
          <p:cNvPr id="71709" name="Text Box 29"/>
          <p:cNvSpPr txBox="1">
            <a:spLocks noChangeArrowheads="1"/>
          </p:cNvSpPr>
          <p:nvPr/>
        </p:nvSpPr>
        <p:spPr bwMode="auto">
          <a:xfrm>
            <a:off x="609600" y="6096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</a:rPr>
              <a:t>Figure out how to deal with resistance to change</a:t>
            </a:r>
          </a:p>
        </p:txBody>
      </p: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533400" y="1193800"/>
            <a:ext cx="8229600" cy="245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en-US" b="1" i="1">
                <a:solidFill>
                  <a:srgbClr val="3333FF"/>
                </a:solidFill>
                <a:latin typeface="Times New Roman" panose="02020603050405020304" pitchFamily="18" charset="0"/>
              </a:rPr>
              <a:t>Introduce organizational development techniques 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en-US" b="1" i="1">
                <a:solidFill>
                  <a:srgbClr val="3333FF"/>
                </a:solidFill>
                <a:latin typeface="Times New Roman" panose="02020603050405020304" pitchFamily="18" charset="0"/>
              </a:rPr>
              <a:t>Use appropriate change management techniques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n-US" b="1" i="1">
                <a:solidFill>
                  <a:srgbClr val="3333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Enlist the support &amp; involvement of key people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Communicate relentlessly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Support the plan with consistent behaviors &amp; messages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Develop pilot programs, proper training &amp; reward systems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Celebrate milestones</a:t>
            </a:r>
          </a:p>
        </p:txBody>
      </p:sp>
      <p:sp>
        <p:nvSpPr>
          <p:cNvPr id="71711" name="Oval 31"/>
          <p:cNvSpPr>
            <a:spLocks noChangeArrowheads="1"/>
          </p:cNvSpPr>
          <p:nvPr/>
        </p:nvSpPr>
        <p:spPr bwMode="auto">
          <a:xfrm>
            <a:off x="228600" y="12192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2" name="Oval 32"/>
          <p:cNvSpPr>
            <a:spLocks noChangeArrowheads="1"/>
          </p:cNvSpPr>
          <p:nvPr/>
        </p:nvSpPr>
        <p:spPr bwMode="auto">
          <a:xfrm>
            <a:off x="228600" y="16002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990600" y="16002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Text 10"/>
          <p:cNvSpPr>
            <a:spLocks noChangeArrowheads="1"/>
          </p:cNvSpPr>
          <p:nvPr/>
        </p:nvSpPr>
        <p:spPr bwMode="auto">
          <a:xfrm>
            <a:off x="304800" y="609600"/>
            <a:ext cx="73152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You must follow a detailed plan (Kaplan &amp; Norton) cont’d.</a:t>
            </a:r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990600" y="38100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Text 10"/>
          <p:cNvSpPr>
            <a:spLocks noChangeArrowheads="1"/>
          </p:cNvSpPr>
          <p:nvPr/>
        </p:nvSpPr>
        <p:spPr bwMode="auto">
          <a:xfrm>
            <a:off x="914400" y="1066800"/>
            <a:ext cx="72390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Then you consider what must be done to improve internal processes</a:t>
            </a:r>
          </a:p>
        </p:txBody>
      </p:sp>
      <p:sp>
        <p:nvSpPr>
          <p:cNvPr id="49160" name="Text 10"/>
          <p:cNvSpPr>
            <a:spLocks noChangeArrowheads="1"/>
          </p:cNvSpPr>
          <p:nvPr/>
        </p:nvSpPr>
        <p:spPr bwMode="auto">
          <a:xfrm>
            <a:off x="914400" y="3352800"/>
            <a:ext cx="65532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Don’t forget about the real foundation of learning and growth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52400" y="1066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1219200" y="1524000"/>
            <a:ext cx="58674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Reduce operational costs and manage risk</a:t>
            </a:r>
          </a:p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Build relationships with targeted customers</a:t>
            </a:r>
          </a:p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Add new products, markets, etc.</a:t>
            </a:r>
          </a:p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Maintain ethically and socially sound practices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152400" y="3367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219200" y="3748088"/>
            <a:ext cx="5867400" cy="157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Make sure you develop the necessary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Core competencies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Technology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Corporate culture....       to support the new strategy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9170" name="Oval 18"/>
          <p:cNvSpPr>
            <a:spLocks noChangeArrowheads="1"/>
          </p:cNvSpPr>
          <p:nvPr/>
        </p:nvSpPr>
        <p:spPr bwMode="auto">
          <a:xfrm>
            <a:off x="990600" y="19812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Oval 19"/>
          <p:cNvSpPr>
            <a:spLocks noChangeArrowheads="1"/>
          </p:cNvSpPr>
          <p:nvPr/>
        </p:nvSpPr>
        <p:spPr bwMode="auto">
          <a:xfrm>
            <a:off x="990600" y="24384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Oval 20"/>
          <p:cNvSpPr>
            <a:spLocks noChangeArrowheads="1"/>
          </p:cNvSpPr>
          <p:nvPr/>
        </p:nvSpPr>
        <p:spPr bwMode="auto">
          <a:xfrm>
            <a:off x="990600" y="28194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048000" y="533400"/>
            <a:ext cx="3429000" cy="385763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Increase Shareholder Value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2133600" y="838200"/>
            <a:ext cx="1143000" cy="355600"/>
          </a:xfrm>
          <a:prstGeom prst="rect">
            <a:avLst/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latin typeface="Arial Narrow" panose="020B0606020202030204" pitchFamily="34" charset="0"/>
              </a:rPr>
              <a:t>GROWTH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6248400" y="838200"/>
            <a:ext cx="1524000" cy="355600"/>
          </a:xfrm>
          <a:prstGeom prst="rect">
            <a:avLst/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latin typeface="Arial Narrow" panose="020B0606020202030204" pitchFamily="34" charset="0"/>
              </a:rPr>
              <a:t>PRODUCTIVITY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048000" y="1371600"/>
            <a:ext cx="3429000" cy="385763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Increase Consumer Value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 rot="-738481">
            <a:off x="2057400" y="1447800"/>
            <a:ext cx="1143000" cy="355600"/>
          </a:xfrm>
          <a:prstGeom prst="rect">
            <a:avLst/>
          </a:prstGeom>
          <a:solidFill>
            <a:srgbClr val="E1E1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3300"/>
                </a:solidFill>
                <a:latin typeface="Arial Narrow" panose="020B0606020202030204" pitchFamily="34" charset="0"/>
              </a:rPr>
              <a:t>PRICE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 rot="-1854207">
            <a:off x="1981200" y="2057400"/>
            <a:ext cx="1473200" cy="355600"/>
          </a:xfrm>
          <a:prstGeom prst="rect">
            <a:avLst/>
          </a:prstGeom>
          <a:solidFill>
            <a:srgbClr val="E1E1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3300"/>
                </a:solidFill>
                <a:latin typeface="Arial Narrow" panose="020B0606020202030204" pitchFamily="34" charset="0"/>
              </a:rPr>
              <a:t>AVAILABILITY</a:t>
            </a:r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 rot="-1892994">
            <a:off x="2743200" y="2082800"/>
            <a:ext cx="1473200" cy="355600"/>
          </a:xfrm>
          <a:prstGeom prst="rect">
            <a:avLst/>
          </a:prstGeom>
          <a:solidFill>
            <a:srgbClr val="E1E1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3300"/>
                </a:solidFill>
                <a:latin typeface="Arial Narrow" panose="020B0606020202030204" pitchFamily="34" charset="0"/>
              </a:rPr>
              <a:t>FEATURES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 rot="2288972">
            <a:off x="4622800" y="2159000"/>
            <a:ext cx="1473200" cy="355600"/>
          </a:xfrm>
          <a:prstGeom prst="rect">
            <a:avLst/>
          </a:prstGeom>
          <a:solidFill>
            <a:srgbClr val="E1E1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3300"/>
                </a:solidFill>
                <a:latin typeface="Arial Narrow" panose="020B0606020202030204" pitchFamily="34" charset="0"/>
              </a:rPr>
              <a:t>QUALITY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 rot="2288972">
            <a:off x="5181600" y="2057400"/>
            <a:ext cx="1473200" cy="355600"/>
          </a:xfrm>
          <a:prstGeom prst="rect">
            <a:avLst/>
          </a:prstGeom>
          <a:solidFill>
            <a:srgbClr val="E1E1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3300"/>
                </a:solidFill>
                <a:latin typeface="Arial Narrow" panose="020B0606020202030204" pitchFamily="34" charset="0"/>
              </a:rPr>
              <a:t>SELECTION</a:t>
            </a: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 rot="2288972">
            <a:off x="5918200" y="2057400"/>
            <a:ext cx="1473200" cy="355600"/>
          </a:xfrm>
          <a:prstGeom prst="rect">
            <a:avLst/>
          </a:prstGeom>
          <a:solidFill>
            <a:srgbClr val="E1E1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3300"/>
                </a:solidFill>
                <a:latin typeface="Arial Narrow" panose="020B0606020202030204" pitchFamily="34" charset="0"/>
              </a:rPr>
              <a:t>SERVICE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 rot="1736310">
            <a:off x="6375400" y="1701800"/>
            <a:ext cx="1473200" cy="355600"/>
          </a:xfrm>
          <a:prstGeom prst="rect">
            <a:avLst/>
          </a:prstGeom>
          <a:solidFill>
            <a:srgbClr val="E1E1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3300"/>
                </a:solidFill>
                <a:latin typeface="Arial Narrow" panose="020B0606020202030204" pitchFamily="34" charset="0"/>
              </a:rPr>
              <a:t>PARTNERSHIP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 rot="-1892994">
            <a:off x="3251200" y="2311400"/>
            <a:ext cx="1473200" cy="355600"/>
          </a:xfrm>
          <a:prstGeom prst="rect">
            <a:avLst/>
          </a:prstGeom>
          <a:solidFill>
            <a:srgbClr val="E1E1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>
                <a:solidFill>
                  <a:srgbClr val="FF3300"/>
                </a:solidFill>
                <a:latin typeface="Arial Narrow" panose="020B0606020202030204" pitchFamily="34" charset="0"/>
              </a:rPr>
              <a:t>BRAND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1371600" y="3048000"/>
            <a:ext cx="2819400" cy="717550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IMPROVING OPERATIONS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5029200" y="3048000"/>
            <a:ext cx="3048000" cy="717550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GAINING &amp; RETAINING CUSTOMERS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1371600" y="3841750"/>
            <a:ext cx="2819400" cy="717550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NOT FALLING  BEHIND</a:t>
            </a:r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5029200" y="3810000"/>
            <a:ext cx="3048000" cy="717550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BEING A GOOD CORPORATE CITIZEN</a:t>
            </a:r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1371600" y="4953000"/>
            <a:ext cx="1447800" cy="1870075"/>
          </a:xfrm>
          <a:prstGeom prst="rect">
            <a:avLst/>
          </a:prstGeom>
          <a:solidFill>
            <a:srgbClr val="FF00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HUMAN CAPITAL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Skills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Talent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Know-how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Training</a:t>
            </a:r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038600" y="4953000"/>
            <a:ext cx="1447800" cy="1870075"/>
          </a:xfrm>
          <a:prstGeom prst="rect">
            <a:avLst/>
          </a:prstGeom>
          <a:solidFill>
            <a:srgbClr val="FF00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INFO. CAPITAL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IT Systems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Networks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Databases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endParaRPr lang="en-US" altLang="en-US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6629400" y="4953000"/>
            <a:ext cx="1447800" cy="1870075"/>
          </a:xfrm>
          <a:prstGeom prst="rect">
            <a:avLst/>
          </a:prstGeom>
          <a:solidFill>
            <a:srgbClr val="FF00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STRUCTURE CAPITAL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Culture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Leadership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Alignment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solidFill>
                  <a:schemeClr val="bg1"/>
                </a:solidFill>
                <a:latin typeface="Arial Narrow" panose="020B0606020202030204" pitchFamily="34" charset="0"/>
              </a:rPr>
              <a:t>Teamwork</a:t>
            </a:r>
          </a:p>
        </p:txBody>
      </p:sp>
      <p:sp>
        <p:nvSpPr>
          <p:cNvPr id="50211" name="AutoShape 35"/>
          <p:cNvSpPr>
            <a:spLocks noChangeArrowheads="1"/>
          </p:cNvSpPr>
          <p:nvPr/>
        </p:nvSpPr>
        <p:spPr bwMode="auto">
          <a:xfrm rot="16200000">
            <a:off x="4312444" y="792956"/>
            <a:ext cx="425450" cy="66833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3" name="AutoShape 37"/>
          <p:cNvSpPr>
            <a:spLocks noChangeArrowheads="1"/>
          </p:cNvSpPr>
          <p:nvPr/>
        </p:nvSpPr>
        <p:spPr bwMode="auto">
          <a:xfrm rot="15965663">
            <a:off x="7467600" y="2667000"/>
            <a:ext cx="2590800" cy="762000"/>
          </a:xfrm>
          <a:prstGeom prst="curvedUpArrow">
            <a:avLst>
              <a:gd name="adj1" fmla="val 68000"/>
              <a:gd name="adj2" fmla="val 136000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5" name="AutoShape 39"/>
          <p:cNvSpPr>
            <a:spLocks noChangeArrowheads="1"/>
          </p:cNvSpPr>
          <p:nvPr/>
        </p:nvSpPr>
        <p:spPr bwMode="auto">
          <a:xfrm rot="15965663">
            <a:off x="7010400" y="2514600"/>
            <a:ext cx="2209800" cy="685800"/>
          </a:xfrm>
          <a:prstGeom prst="curvedUpArrow">
            <a:avLst>
              <a:gd name="adj1" fmla="val 64444"/>
              <a:gd name="adj2" fmla="val 128889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6" name="AutoShape 40"/>
          <p:cNvSpPr>
            <a:spLocks noChangeArrowheads="1"/>
          </p:cNvSpPr>
          <p:nvPr/>
        </p:nvSpPr>
        <p:spPr bwMode="auto">
          <a:xfrm rot="15510205">
            <a:off x="577850" y="2622550"/>
            <a:ext cx="1108075" cy="892175"/>
          </a:xfrm>
          <a:prstGeom prst="curvedDownArrow">
            <a:avLst>
              <a:gd name="adj1" fmla="val 24840"/>
              <a:gd name="adj2" fmla="val 49680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7" name="AutoShape 41"/>
          <p:cNvSpPr>
            <a:spLocks noChangeArrowheads="1"/>
          </p:cNvSpPr>
          <p:nvPr/>
        </p:nvSpPr>
        <p:spPr bwMode="auto">
          <a:xfrm rot="15510205">
            <a:off x="-637380" y="2707481"/>
            <a:ext cx="2836862" cy="1069975"/>
          </a:xfrm>
          <a:prstGeom prst="curvedDownArrow">
            <a:avLst>
              <a:gd name="adj1" fmla="val 53027"/>
              <a:gd name="adj2" fmla="val 106053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8" name="AutoShape 42"/>
          <p:cNvSpPr>
            <a:spLocks noChangeArrowheads="1"/>
          </p:cNvSpPr>
          <p:nvPr/>
        </p:nvSpPr>
        <p:spPr bwMode="auto">
          <a:xfrm>
            <a:off x="2590800" y="4572000"/>
            <a:ext cx="4343400" cy="381000"/>
          </a:xfrm>
          <a:prstGeom prst="upArrowCallout">
            <a:avLst>
              <a:gd name="adj1" fmla="val 285000"/>
              <a:gd name="adj2" fmla="val 285000"/>
              <a:gd name="adj3" fmla="val 16667"/>
              <a:gd name="adj4" fmla="val 6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990600" y="8382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990600" y="40386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1295400" y="762000"/>
            <a:ext cx="5867400" cy="315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For each of the 9 areas of the map 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-   Shareholder value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Customer value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Operations management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Customer management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Innovation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Social Responsibility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Human capital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Informational capital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Structural capital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295400" y="4008438"/>
            <a:ext cx="5867400" cy="189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You must determine 5 pieces of information 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-   What are the objectives ?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What measures will we use ?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What is our target ?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What has to be done to reach our target ? 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  How much will it cost?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Increase revenues from existing customers</a:t>
            </a:r>
          </a:p>
        </p:txBody>
      </p:sp>
      <p:sp>
        <p:nvSpPr>
          <p:cNvPr id="52232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Financial Perspective</a:t>
            </a:r>
          </a:p>
        </p:txBody>
      </p:sp>
      <p:sp>
        <p:nvSpPr>
          <p:cNvPr id="52233" name="Text 10"/>
          <p:cNvSpPr>
            <a:spLocks noChangeArrowheads="1"/>
          </p:cNvSpPr>
          <p:nvPr/>
        </p:nvSpPr>
        <p:spPr bwMode="auto">
          <a:xfrm>
            <a:off x="4495800" y="685800"/>
            <a:ext cx="43434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Increase shareholder value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3505200" y="1371600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Segmented revenue sources</a:t>
            </a:r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3352800" y="1447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3352800" y="2133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Oval 15"/>
          <p:cNvSpPr>
            <a:spLocks noChangeArrowheads="1"/>
          </p:cNvSpPr>
          <p:nvPr/>
        </p:nvSpPr>
        <p:spPr bwMode="auto">
          <a:xfrm>
            <a:off x="3352800" y="2438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Oval 17"/>
          <p:cNvSpPr>
            <a:spLocks noChangeArrowheads="1"/>
          </p:cNvSpPr>
          <p:nvPr/>
        </p:nvSpPr>
        <p:spPr bwMode="auto">
          <a:xfrm>
            <a:off x="228600" y="2106613"/>
            <a:ext cx="228600" cy="1524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533400" y="2030413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Add revenues from new customers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505200" y="2027238"/>
            <a:ext cx="556260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Segmented revenue sources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Increase in market share</a:t>
            </a:r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3352800" y="2971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Oval 21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6" name="Oval 22"/>
          <p:cNvSpPr>
            <a:spLocks noChangeArrowheads="1"/>
          </p:cNvSpPr>
          <p:nvPr/>
        </p:nvSpPr>
        <p:spPr bwMode="auto">
          <a:xfrm>
            <a:off x="3352800" y="3886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7" name="Oval 23"/>
          <p:cNvSpPr>
            <a:spLocks noChangeArrowheads="1"/>
          </p:cNvSpPr>
          <p:nvPr/>
        </p:nvSpPr>
        <p:spPr bwMode="auto">
          <a:xfrm>
            <a:off x="3352800" y="4191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1905000" y="1951038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9" name="Oval 25"/>
          <p:cNvSpPr>
            <a:spLocks noChangeArrowheads="1"/>
          </p:cNvSpPr>
          <p:nvPr/>
        </p:nvSpPr>
        <p:spPr bwMode="auto">
          <a:xfrm>
            <a:off x="228600" y="2974975"/>
            <a:ext cx="228600" cy="1524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533400" y="2898775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Reduce costs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3505200" y="2895600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Year over year decrease in segmented costs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Increase in various profit margins</a:t>
            </a:r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>
            <a:off x="1905000" y="28194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7" name="Oval 33"/>
          <p:cNvSpPr>
            <a:spLocks noChangeArrowheads="1"/>
          </p:cNvSpPr>
          <p:nvPr/>
        </p:nvSpPr>
        <p:spPr bwMode="auto">
          <a:xfrm>
            <a:off x="228600" y="3813175"/>
            <a:ext cx="228600" cy="1524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533400" y="37369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Make more effective use of resources</a:t>
            </a:r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3505200" y="3733800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Changes in turnover ratios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Changes in sales per asset categories</a:t>
            </a:r>
          </a:p>
        </p:txBody>
      </p:sp>
      <p:sp>
        <p:nvSpPr>
          <p:cNvPr id="52260" name="Line 36"/>
          <p:cNvSpPr>
            <a:spLocks noChangeShapeType="1"/>
          </p:cNvSpPr>
          <p:nvPr/>
        </p:nvSpPr>
        <p:spPr bwMode="auto">
          <a:xfrm>
            <a:off x="1905000" y="36576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69636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Offer customers lower prices</a:t>
            </a:r>
          </a:p>
        </p:txBody>
      </p:sp>
      <p:sp>
        <p:nvSpPr>
          <p:cNvPr id="69638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Customer Perspective</a:t>
            </a:r>
          </a:p>
        </p:txBody>
      </p:sp>
      <p:sp>
        <p:nvSpPr>
          <p:cNvPr id="69639" name="Text 10"/>
          <p:cNvSpPr>
            <a:spLocks noChangeArrowheads="1"/>
          </p:cNvSpPr>
          <p:nvPr/>
        </p:nvSpPr>
        <p:spPr bwMode="auto">
          <a:xfrm>
            <a:off x="4495800" y="685800"/>
            <a:ext cx="43434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Increase value for customer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3505200" y="1371600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Price compared to the competition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Year-over-year decrease in price</a:t>
            </a:r>
          </a:p>
        </p:txBody>
      </p:sp>
      <p:sp>
        <p:nvSpPr>
          <p:cNvPr id="69643" name="Oval 11"/>
          <p:cNvSpPr>
            <a:spLocks noChangeArrowheads="1"/>
          </p:cNvSpPr>
          <p:nvPr/>
        </p:nvSpPr>
        <p:spPr bwMode="auto">
          <a:xfrm>
            <a:off x="3352800" y="1447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Oval 12"/>
          <p:cNvSpPr>
            <a:spLocks noChangeArrowheads="1"/>
          </p:cNvSpPr>
          <p:nvPr/>
        </p:nvSpPr>
        <p:spPr bwMode="auto">
          <a:xfrm>
            <a:off x="3352800" y="2268538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Oval 13"/>
          <p:cNvSpPr>
            <a:spLocks noChangeArrowheads="1"/>
          </p:cNvSpPr>
          <p:nvPr/>
        </p:nvSpPr>
        <p:spPr bwMode="auto">
          <a:xfrm>
            <a:off x="3352800" y="2590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Oval 14"/>
          <p:cNvSpPr>
            <a:spLocks noChangeArrowheads="1"/>
          </p:cNvSpPr>
          <p:nvPr/>
        </p:nvSpPr>
        <p:spPr bwMode="auto">
          <a:xfrm>
            <a:off x="228600" y="2241550"/>
            <a:ext cx="228600" cy="152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533400" y="216535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Offer customers the full-service package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3505200" y="2162175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Customer satisfaction surveys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complimentary services offered</a:t>
            </a:r>
          </a:p>
        </p:txBody>
      </p:sp>
      <p:sp>
        <p:nvSpPr>
          <p:cNvPr id="69649" name="Oval 17"/>
          <p:cNvSpPr>
            <a:spLocks noChangeArrowheads="1"/>
          </p:cNvSpPr>
          <p:nvPr/>
        </p:nvSpPr>
        <p:spPr bwMode="auto">
          <a:xfrm>
            <a:off x="3352800" y="3106738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0" name="Oval 18"/>
          <p:cNvSpPr>
            <a:spLocks noChangeArrowheads="1"/>
          </p:cNvSpPr>
          <p:nvPr/>
        </p:nvSpPr>
        <p:spPr bwMode="auto">
          <a:xfrm>
            <a:off x="3352800" y="3411538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2" name="Oval 20"/>
          <p:cNvSpPr>
            <a:spLocks noChangeArrowheads="1"/>
          </p:cNvSpPr>
          <p:nvPr/>
        </p:nvSpPr>
        <p:spPr bwMode="auto">
          <a:xfrm>
            <a:off x="3352800" y="1752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3" name="Line 21"/>
          <p:cNvSpPr>
            <a:spLocks noChangeShapeType="1"/>
          </p:cNvSpPr>
          <p:nvPr/>
        </p:nvSpPr>
        <p:spPr bwMode="auto">
          <a:xfrm>
            <a:off x="1905000" y="2085975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4" name="Oval 22"/>
          <p:cNvSpPr>
            <a:spLocks noChangeArrowheads="1"/>
          </p:cNvSpPr>
          <p:nvPr/>
        </p:nvSpPr>
        <p:spPr bwMode="auto">
          <a:xfrm>
            <a:off x="228600" y="3109913"/>
            <a:ext cx="228600" cy="152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533400" y="3033713"/>
            <a:ext cx="2667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Product leadership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3505200" y="3030538"/>
            <a:ext cx="556260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Brand reputation for state-of-the-art products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First to market statistics</a:t>
            </a:r>
          </a:p>
        </p:txBody>
      </p:sp>
      <p:sp>
        <p:nvSpPr>
          <p:cNvPr id="69657" name="Line 25"/>
          <p:cNvSpPr>
            <a:spLocks noChangeShapeType="1"/>
          </p:cNvSpPr>
          <p:nvPr/>
        </p:nvSpPr>
        <p:spPr bwMode="auto">
          <a:xfrm>
            <a:off x="1905000" y="2954338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68612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Lower the cost of ownership</a:t>
            </a:r>
          </a:p>
        </p:txBody>
      </p:sp>
      <p:sp>
        <p:nvSpPr>
          <p:cNvPr id="68614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Operations Management Processes</a:t>
            </a:r>
          </a:p>
        </p:txBody>
      </p:sp>
      <p:sp>
        <p:nvSpPr>
          <p:cNvPr id="68615" name="Text 10"/>
          <p:cNvSpPr>
            <a:spLocks noChangeArrowheads="1"/>
          </p:cNvSpPr>
          <p:nvPr/>
        </p:nvSpPr>
        <p:spPr bwMode="auto">
          <a:xfrm>
            <a:off x="4495800" y="685800"/>
            <a:ext cx="43434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Develop &amp; Sustain Supplier Relations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3505200" y="1371600"/>
            <a:ext cx="5562600" cy="169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Activity-based cost of acquiring materials &amp; services (includes cost of ordering, receiving, inspecting, storing &amp; coping with defects)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Cost of purchasing as % of total purchase price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purchases made electronically (EDI or internet)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Supplier ratings: quality, delivery, cost</a:t>
            </a:r>
          </a:p>
        </p:txBody>
      </p:sp>
      <p:sp>
        <p:nvSpPr>
          <p:cNvPr id="68619" name="Oval 11"/>
          <p:cNvSpPr>
            <a:spLocks noChangeArrowheads="1"/>
          </p:cNvSpPr>
          <p:nvPr/>
        </p:nvSpPr>
        <p:spPr bwMode="auto">
          <a:xfrm>
            <a:off x="3352800" y="1447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Oval 12"/>
          <p:cNvSpPr>
            <a:spLocks noChangeArrowheads="1"/>
          </p:cNvSpPr>
          <p:nvPr/>
        </p:nvSpPr>
        <p:spPr bwMode="auto">
          <a:xfrm>
            <a:off x="3352800" y="2209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Oval 13"/>
          <p:cNvSpPr>
            <a:spLocks noChangeArrowheads="1"/>
          </p:cNvSpPr>
          <p:nvPr/>
        </p:nvSpPr>
        <p:spPr bwMode="auto">
          <a:xfrm>
            <a:off x="3352800" y="2514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Oval 14"/>
          <p:cNvSpPr>
            <a:spLocks noChangeArrowheads="1"/>
          </p:cNvSpPr>
          <p:nvPr/>
        </p:nvSpPr>
        <p:spPr bwMode="auto">
          <a:xfrm>
            <a:off x="3352800" y="2895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3" name="Oval 15"/>
          <p:cNvSpPr>
            <a:spLocks noChangeArrowheads="1"/>
          </p:cNvSpPr>
          <p:nvPr/>
        </p:nvSpPr>
        <p:spPr bwMode="auto">
          <a:xfrm>
            <a:off x="228600" y="3279775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533400" y="32035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Achieve JIT supplier capability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3505200" y="3200400"/>
            <a:ext cx="55626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Lead time from order to receipt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On-time delivery %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late orders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orders delivered directly to production process by suppliers</a:t>
            </a:r>
          </a:p>
        </p:txBody>
      </p:sp>
      <p:sp>
        <p:nvSpPr>
          <p:cNvPr id="68626" name="Oval 18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7" name="Oval 19"/>
          <p:cNvSpPr>
            <a:spLocks noChangeArrowheads="1"/>
          </p:cNvSpPr>
          <p:nvPr/>
        </p:nvSpPr>
        <p:spPr bwMode="auto">
          <a:xfrm>
            <a:off x="3352800" y="3581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8" name="Oval 20"/>
          <p:cNvSpPr>
            <a:spLocks noChangeArrowheads="1"/>
          </p:cNvSpPr>
          <p:nvPr/>
        </p:nvSpPr>
        <p:spPr bwMode="auto">
          <a:xfrm>
            <a:off x="3352800" y="3886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9" name="Oval 21"/>
          <p:cNvSpPr>
            <a:spLocks noChangeArrowheads="1"/>
          </p:cNvSpPr>
          <p:nvPr/>
        </p:nvSpPr>
        <p:spPr bwMode="auto">
          <a:xfrm>
            <a:off x="3352800" y="4191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>
            <a:off x="1905000" y="31242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1" name="Oval 23"/>
          <p:cNvSpPr>
            <a:spLocks noChangeArrowheads="1"/>
          </p:cNvSpPr>
          <p:nvPr/>
        </p:nvSpPr>
        <p:spPr bwMode="auto">
          <a:xfrm>
            <a:off x="228600" y="4879975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533400" y="4803775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Develop high-quality supplier capability</a:t>
            </a: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3505200" y="4800600"/>
            <a:ext cx="55626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Part-per-million or % defects, incoming orders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suppliers qualified to deliver without incoming inspection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% of perfect orders received</a:t>
            </a:r>
          </a:p>
        </p:txBody>
      </p:sp>
      <p:sp>
        <p:nvSpPr>
          <p:cNvPr id="68634" name="Oval 26"/>
          <p:cNvSpPr>
            <a:spLocks noChangeArrowheads="1"/>
          </p:cNvSpPr>
          <p:nvPr/>
        </p:nvSpPr>
        <p:spPr bwMode="auto">
          <a:xfrm>
            <a:off x="3352800" y="4876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5" name="Oval 27"/>
          <p:cNvSpPr>
            <a:spLocks noChangeArrowheads="1"/>
          </p:cNvSpPr>
          <p:nvPr/>
        </p:nvSpPr>
        <p:spPr bwMode="auto">
          <a:xfrm>
            <a:off x="3352800" y="5181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6" name="Oval 28"/>
          <p:cNvSpPr>
            <a:spLocks noChangeArrowheads="1"/>
          </p:cNvSpPr>
          <p:nvPr/>
        </p:nvSpPr>
        <p:spPr bwMode="auto">
          <a:xfrm>
            <a:off x="3352800" y="57150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7" name="Line 29"/>
          <p:cNvSpPr>
            <a:spLocks noChangeShapeType="1"/>
          </p:cNvSpPr>
          <p:nvPr/>
        </p:nvSpPr>
        <p:spPr bwMode="auto">
          <a:xfrm>
            <a:off x="1905000" y="47244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Strategy Implementation</a:t>
            </a:r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228600" y="1447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Use new ideas from suppliers</a:t>
            </a:r>
          </a:p>
        </p:txBody>
      </p:sp>
      <p:sp>
        <p:nvSpPr>
          <p:cNvPr id="53254" name="Text 10"/>
          <p:cNvSpPr>
            <a:spLocks noChangeArrowheads="1"/>
          </p:cNvSpPr>
          <p:nvPr/>
        </p:nvSpPr>
        <p:spPr bwMode="auto">
          <a:xfrm>
            <a:off x="304800" y="6858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Operations Management Processes</a:t>
            </a:r>
          </a:p>
        </p:txBody>
      </p:sp>
      <p:sp>
        <p:nvSpPr>
          <p:cNvPr id="53255" name="Text 10"/>
          <p:cNvSpPr>
            <a:spLocks noChangeArrowheads="1"/>
          </p:cNvSpPr>
          <p:nvPr/>
        </p:nvSpPr>
        <p:spPr bwMode="auto">
          <a:xfrm>
            <a:off x="4267200" y="685800"/>
            <a:ext cx="48006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4765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Develop &amp; Sustain Supplier Relations cont’d.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381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OBJECTIVES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429000" y="1066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u="sng">
                <a:latin typeface="Arial Narrow" panose="020B0606020202030204" pitchFamily="34" charset="0"/>
              </a:rPr>
              <a:t>TYPICAL MEASURES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3505200" y="1371600"/>
            <a:ext cx="55626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innovations from suppliers</a:t>
            </a:r>
          </a:p>
        </p:txBody>
      </p:sp>
      <p:sp>
        <p:nvSpPr>
          <p:cNvPr id="53259" name="Oval 11"/>
          <p:cNvSpPr>
            <a:spLocks noChangeArrowheads="1"/>
          </p:cNvSpPr>
          <p:nvPr/>
        </p:nvSpPr>
        <p:spPr bwMode="auto">
          <a:xfrm>
            <a:off x="3352800" y="14478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Oval 15"/>
          <p:cNvSpPr>
            <a:spLocks noChangeArrowheads="1"/>
          </p:cNvSpPr>
          <p:nvPr/>
        </p:nvSpPr>
        <p:spPr bwMode="auto">
          <a:xfrm>
            <a:off x="228600" y="2106613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533400" y="2030413"/>
            <a:ext cx="2667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Achieve Supplier partnership</a:t>
            </a: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3505200" y="2027238"/>
            <a:ext cx="5562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suppliers providing services directly to customers</a:t>
            </a:r>
          </a:p>
        </p:txBody>
      </p:sp>
      <p:sp>
        <p:nvSpPr>
          <p:cNvPr id="53266" name="Oval 18"/>
          <p:cNvSpPr>
            <a:spLocks noChangeArrowheads="1"/>
          </p:cNvSpPr>
          <p:nvPr/>
        </p:nvSpPr>
        <p:spPr bwMode="auto">
          <a:xfrm>
            <a:off x="3352800" y="2103438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1905000" y="1951038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1" name="Oval 23"/>
          <p:cNvSpPr>
            <a:spLocks noChangeArrowheads="1"/>
          </p:cNvSpPr>
          <p:nvPr/>
        </p:nvSpPr>
        <p:spPr bwMode="auto">
          <a:xfrm>
            <a:off x="228600" y="2822575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533400" y="2746375"/>
            <a:ext cx="2667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Outsource mature, non-core products and services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3505200" y="2743200"/>
            <a:ext cx="55626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Number of outsourcing relationships</a:t>
            </a:r>
          </a:p>
          <a:p>
            <a:pPr algn="l">
              <a:lnSpc>
                <a:spcPct val="80000"/>
              </a:lnSpc>
              <a:spcBef>
                <a:spcPct val="35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Benchmarked performance of outsourcing partners</a:t>
            </a:r>
          </a:p>
        </p:txBody>
      </p:sp>
      <p:sp>
        <p:nvSpPr>
          <p:cNvPr id="53274" name="Oval 26"/>
          <p:cNvSpPr>
            <a:spLocks noChangeArrowheads="1"/>
          </p:cNvSpPr>
          <p:nvPr/>
        </p:nvSpPr>
        <p:spPr bwMode="auto">
          <a:xfrm>
            <a:off x="3352800" y="2819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5" name="Oval 27"/>
          <p:cNvSpPr>
            <a:spLocks noChangeArrowheads="1"/>
          </p:cNvSpPr>
          <p:nvPr/>
        </p:nvSpPr>
        <p:spPr bwMode="auto">
          <a:xfrm>
            <a:off x="3352800" y="31242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>
            <a:off x="1905000" y="2667000"/>
            <a:ext cx="38862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2011</Words>
  <Application>Microsoft Office PowerPoint</Application>
  <PresentationFormat>On-screen Show (4:3)</PresentationFormat>
  <Paragraphs>386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Arial Narrow</vt:lpstr>
      <vt:lpstr>Default Design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  <vt:lpstr>Strategy Implementation</vt:lpstr>
    </vt:vector>
  </TitlesOfParts>
  <Company>CN Investment Division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Choice Menu</dc:title>
  <dc:creator>Campbe_H</dc:creator>
  <cp:lastModifiedBy>Howard J. Campbell</cp:lastModifiedBy>
  <cp:revision>53</cp:revision>
  <dcterms:created xsi:type="dcterms:W3CDTF">2010-05-04T01:43:00Z</dcterms:created>
  <dcterms:modified xsi:type="dcterms:W3CDTF">2015-05-05T17:53:47Z</dcterms:modified>
</cp:coreProperties>
</file>