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4"/>
  </p:notesMasterIdLst>
  <p:sldIdLst>
    <p:sldId id="257" r:id="rId3"/>
    <p:sldId id="258" r:id="rId4"/>
    <p:sldId id="260" r:id="rId5"/>
    <p:sldId id="266" r:id="rId6"/>
    <p:sldId id="267" r:id="rId7"/>
    <p:sldId id="263" r:id="rId8"/>
    <p:sldId id="271" r:id="rId9"/>
    <p:sldId id="272" r:id="rId10"/>
    <p:sldId id="273" r:id="rId11"/>
    <p:sldId id="268" r:id="rId12"/>
    <p:sldId id="264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DDDDDD"/>
    <a:srgbClr val="FFFFCC"/>
    <a:srgbClr val="CCFFFF"/>
    <a:srgbClr val="3333FF"/>
    <a:srgbClr val="CC0099"/>
    <a:srgbClr val="FF33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369" autoAdjust="0"/>
    <p:restoredTop sz="90929"/>
  </p:normalViewPr>
  <p:slideViewPr>
    <p:cSldViewPr>
      <p:cViewPr varScale="1">
        <p:scale>
          <a:sx n="112" d="100"/>
          <a:sy n="112" d="100"/>
        </p:scale>
        <p:origin x="1578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C81E79-E1F6-4520-91BF-18C0B891CD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41925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6B7A914-10DF-4FA8-BB47-050FC374DCF3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  <p:sp>
        <p:nvSpPr>
          <p:cNvPr id="92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94566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E158D218-305E-4618-AE6C-2C392551FFB4}" type="slidenum">
              <a:rPr lang="en-US" altLang="en-US" sz="1200"/>
              <a:pPr algn="r" eaLnBrk="1" hangingPunct="1"/>
              <a:t>10</a:t>
            </a:fld>
            <a:endParaRPr lang="en-US" altLang="en-US" sz="1200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430736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7A56637A-3946-4797-AA94-0A5F9F076DB4}" type="slidenum">
              <a:rPr lang="en-US" altLang="en-US" sz="1200"/>
              <a:pPr algn="r" eaLnBrk="1" hangingPunct="1"/>
              <a:t>11</a:t>
            </a:fld>
            <a:endParaRPr lang="en-US" altLang="en-US" sz="1200"/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94787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45424452-AFFA-4CE4-BBC6-AA3DCD2F2315}" type="slidenum">
              <a:rPr lang="en-US" altLang="en-US" sz="1200"/>
              <a:pPr algn="r" eaLnBrk="1" hangingPunct="1"/>
              <a:t>2</a:t>
            </a:fld>
            <a:endParaRPr lang="en-US" altLang="en-US" sz="1200"/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92280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A5ECFA73-0505-47FE-8165-9E0F83F109E7}" type="slidenum">
              <a:rPr lang="en-US" altLang="en-US" sz="1200"/>
              <a:pPr algn="r" eaLnBrk="1" hangingPunct="1"/>
              <a:t>3</a:t>
            </a:fld>
            <a:endParaRPr lang="en-US" altLang="en-US" sz="1200"/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50615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75AF8CDF-3838-42F5-BF1C-5B3BE2533CCF}" type="slidenum">
              <a:rPr lang="en-US" altLang="en-US" sz="1200"/>
              <a:pPr algn="r" eaLnBrk="1" hangingPunct="1"/>
              <a:t>4</a:t>
            </a:fld>
            <a:endParaRPr lang="en-US" altLang="en-US" sz="1200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6403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8791CD34-95D9-4018-ACCB-76BBB64CB795}" type="slidenum">
              <a:rPr lang="en-US" altLang="en-US" sz="1200"/>
              <a:pPr algn="r" eaLnBrk="1" hangingPunct="1"/>
              <a:t>5</a:t>
            </a:fld>
            <a:endParaRPr lang="en-US" altLang="en-US" sz="1200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5698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98843291-41D2-4E75-8D1A-D4EB21403B6F}" type="slidenum">
              <a:rPr lang="en-US" altLang="en-US" sz="1200"/>
              <a:pPr algn="r" eaLnBrk="1" hangingPunct="1"/>
              <a:t>6</a:t>
            </a:fld>
            <a:endParaRPr lang="en-US" altLang="en-US" sz="1200"/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03048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77A005ED-6291-4C12-BFC2-17AACBAE7BA2}" type="slidenum">
              <a:rPr lang="en-US" altLang="en-US" sz="1200">
                <a:latin typeface="Arial" panose="020B0604020202020204" pitchFamily="34" charset="0"/>
              </a:rPr>
              <a:pPr algn="r" eaLnBrk="1" hangingPunct="1"/>
              <a:t>7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38100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3D441247-67EB-4138-B1C6-967A36F2AEF5}" type="slidenum">
              <a:rPr lang="en-US" altLang="en-US" sz="1200">
                <a:latin typeface="Arial" panose="020B0604020202020204" pitchFamily="34" charset="0"/>
              </a:rPr>
              <a:pPr algn="r" eaLnBrk="1" hangingPunct="1"/>
              <a:t>8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634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25607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4F16BE61-DFE0-4E8D-8467-7F9375957C51}" type="slidenum">
              <a:rPr lang="en-US" altLang="en-US" sz="1200">
                <a:latin typeface="Arial" panose="020B0604020202020204" pitchFamily="34" charset="0"/>
              </a:rPr>
              <a:pPr algn="r" eaLnBrk="1" hangingPunct="1"/>
              <a:t>9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655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33646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C520EF-7528-4ACF-BA1A-16B813D2E8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4167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1FD9C0-2DA7-42B7-811F-09FC2ECBB4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0363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D035D6-5A7B-430B-AC8F-46D71A2CFD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04836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B08D5-2AE8-41ED-9303-797F0271A6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2115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45185-6D95-473E-9C9C-007ECE0718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87348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38282-2F98-4B2B-AACB-BD34D66CA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2227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B0B2D2-5567-443E-A300-A34B52F599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63381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0D0455-89E2-47A9-87A4-6735E2D904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15418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94172-BD32-4144-99BD-BA32C8F7EE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04964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D33BC-2058-40FF-9E7E-5B5C9D6FF9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69223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1563AE-49EA-4652-AF91-E7B5918CC2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2501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C53300-E449-49CA-A914-7417587429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9890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B3B0B8-74A3-400F-82C0-554417CC29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4349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1296A7-79BB-43EC-8211-DA59400F24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28144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D0ECD2-F8D1-4CED-8B96-20CBE62CB0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2770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5583CC-A297-4DFA-967F-FEE016D148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5379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409837-3F56-42B5-82B8-A894835454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710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5C818E-2827-41D1-A308-74F79A9DCA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5566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120A05-48CA-4D42-8E6B-1E38E19CFC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5022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D2B5B-0F94-48A5-A917-35F5A01681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050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EEAF94-20FA-4619-B856-41891DDA58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0883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31E9DF-43F7-4114-889A-8DFAFF86DD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8502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CC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A4DE9AC-8FA1-49D3-B5AD-8BDDC015A34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CCECF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E6938193-F13E-4A3B-937D-9406FFF8651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457200" y="762000"/>
            <a:ext cx="8458200" cy="302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If corporations analyzed their prospects for social responsibility using the same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    frameworks that guide their core business choices,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They would discover that CSR can be much more than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      a cost,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      a constraint, 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      or a charitable deed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It can be a source of: 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      opportunity, 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      innovation, 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      and competitive advantage</a:t>
            </a:r>
          </a:p>
        </p:txBody>
      </p:sp>
      <p:sp>
        <p:nvSpPr>
          <p:cNvPr id="3076" name="Oval 5"/>
          <p:cNvSpPr>
            <a:spLocks noChangeArrowheads="1"/>
          </p:cNvSpPr>
          <p:nvPr/>
        </p:nvSpPr>
        <p:spPr bwMode="auto">
          <a:xfrm>
            <a:off x="228600" y="8382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7" name="Oval 6"/>
          <p:cNvSpPr>
            <a:spLocks noChangeArrowheads="1"/>
          </p:cNvSpPr>
          <p:nvPr/>
        </p:nvSpPr>
        <p:spPr bwMode="auto">
          <a:xfrm>
            <a:off x="228600" y="14478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9" name="Oval 8"/>
          <p:cNvSpPr>
            <a:spLocks noChangeArrowheads="1"/>
          </p:cNvSpPr>
          <p:nvPr/>
        </p:nvSpPr>
        <p:spPr bwMode="auto">
          <a:xfrm>
            <a:off x="228600" y="26670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0" name="Text Box 9"/>
          <p:cNvSpPr txBox="1">
            <a:spLocks noChangeArrowheads="1"/>
          </p:cNvSpPr>
          <p:nvPr/>
        </p:nvSpPr>
        <p:spPr bwMode="auto">
          <a:xfrm>
            <a:off x="152400" y="0"/>
            <a:ext cx="883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/>
              <a:t>Strategy &amp; Society</a:t>
            </a:r>
            <a:r>
              <a:rPr lang="en-US" altLang="en-US"/>
              <a:t> </a:t>
            </a:r>
            <a:r>
              <a:rPr lang="en-US" altLang="en-US" sz="1600" b="1" i="1"/>
              <a:t>M. Porter &amp; M. Kramer</a:t>
            </a:r>
            <a:endParaRPr lang="en-US" altLang="en-US" sz="2000" b="1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685800" y="1752600"/>
            <a:ext cx="152400" cy="76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685800" y="2057400"/>
            <a:ext cx="152400" cy="76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685800" y="2362200"/>
            <a:ext cx="152400" cy="76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685800" y="2971800"/>
            <a:ext cx="152400" cy="76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685800" y="3276600"/>
            <a:ext cx="152400" cy="76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685800" y="3581400"/>
            <a:ext cx="152400" cy="76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4"/>
          <p:cNvSpPr txBox="1">
            <a:spLocks noChangeArrowheads="1"/>
          </p:cNvSpPr>
          <p:nvPr/>
        </p:nvSpPr>
        <p:spPr bwMode="auto">
          <a:xfrm>
            <a:off x="457200" y="762000"/>
            <a:ext cx="8458200" cy="466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 u="sng">
                <a:solidFill>
                  <a:srgbClr val="3333FF"/>
                </a:solidFill>
                <a:latin typeface="Arial Black" panose="020B0A04020102020204" pitchFamily="34" charset="0"/>
              </a:rPr>
              <a:t>Creating a social dimension to the value proposition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The most strategic CSR occurs when a company makes social impact integral to the overall strategy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Integrating business and social needs takes more than good intentions and strong leadership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It requires adjustments in 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     organization, 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     reporting relationships, 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     and incentives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The focus must move 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     </a:t>
            </a:r>
            <a:r>
              <a:rPr lang="en-US" altLang="en-US" sz="1800" b="1" i="1" u="sng">
                <a:solidFill>
                  <a:srgbClr val="FF3300"/>
                </a:solidFill>
              </a:rPr>
              <a:t>away from</a:t>
            </a:r>
            <a:r>
              <a:rPr lang="en-US" altLang="en-US" sz="1800" b="1"/>
              <a:t> an emphasis on image 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     </a:t>
            </a:r>
            <a:r>
              <a:rPr lang="en-US" altLang="en-US" sz="1800" b="1" i="1" u="sng">
                <a:solidFill>
                  <a:srgbClr val="33CC33"/>
                </a:solidFill>
              </a:rPr>
              <a:t>to</a:t>
            </a:r>
            <a:r>
              <a:rPr lang="en-US" altLang="en-US" sz="1800" b="1"/>
              <a:t> an emphasis on substance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Creating shared value should be viewed like research and development, as a long-term investment in a company’s future competitiveness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Companies are called on to address hundreds of social issues, but only a few represent opportunities to make a real difference to society or to confer a competitive advantage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08" name="Oval 5"/>
          <p:cNvSpPr>
            <a:spLocks noChangeArrowheads="1"/>
          </p:cNvSpPr>
          <p:nvPr/>
        </p:nvSpPr>
        <p:spPr bwMode="auto">
          <a:xfrm>
            <a:off x="228600" y="11430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09" name="Oval 6"/>
          <p:cNvSpPr>
            <a:spLocks noChangeArrowheads="1"/>
          </p:cNvSpPr>
          <p:nvPr/>
        </p:nvSpPr>
        <p:spPr bwMode="auto">
          <a:xfrm>
            <a:off x="228600" y="16764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0" name="Oval 8"/>
          <p:cNvSpPr>
            <a:spLocks noChangeArrowheads="1"/>
          </p:cNvSpPr>
          <p:nvPr/>
        </p:nvSpPr>
        <p:spPr bwMode="auto">
          <a:xfrm>
            <a:off x="228600" y="21336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1" name="Text Box 9"/>
          <p:cNvSpPr txBox="1">
            <a:spLocks noChangeArrowheads="1"/>
          </p:cNvSpPr>
          <p:nvPr/>
        </p:nvSpPr>
        <p:spPr bwMode="auto">
          <a:xfrm>
            <a:off x="152400" y="0"/>
            <a:ext cx="883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/>
              <a:t>Strategy &amp; Society</a:t>
            </a:r>
            <a:r>
              <a:rPr lang="en-US" altLang="en-US"/>
              <a:t> </a:t>
            </a:r>
            <a:r>
              <a:rPr lang="en-US" altLang="en-US" sz="1600" b="1" i="1"/>
              <a:t>M. Porter &amp; M. Kramer  </a:t>
            </a:r>
            <a:r>
              <a:rPr lang="en-US" altLang="en-US" sz="2000" b="1"/>
              <a:t>Cont’d.</a:t>
            </a:r>
          </a:p>
        </p:txBody>
      </p:sp>
      <p:sp>
        <p:nvSpPr>
          <p:cNvPr id="47112" name="Rectangle 1032"/>
          <p:cNvSpPr>
            <a:spLocks noChangeArrowheads="1"/>
          </p:cNvSpPr>
          <p:nvPr/>
        </p:nvSpPr>
        <p:spPr bwMode="auto">
          <a:xfrm>
            <a:off x="609600" y="2438400"/>
            <a:ext cx="152400" cy="76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3" name="Rectangle 1033"/>
          <p:cNvSpPr>
            <a:spLocks noChangeArrowheads="1"/>
          </p:cNvSpPr>
          <p:nvPr/>
        </p:nvSpPr>
        <p:spPr bwMode="auto">
          <a:xfrm>
            <a:off x="609600" y="2743200"/>
            <a:ext cx="152400" cy="76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4" name="Rectangle 1034"/>
          <p:cNvSpPr>
            <a:spLocks noChangeArrowheads="1"/>
          </p:cNvSpPr>
          <p:nvPr/>
        </p:nvSpPr>
        <p:spPr bwMode="auto">
          <a:xfrm>
            <a:off x="609600" y="3048000"/>
            <a:ext cx="152400" cy="76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5" name="Rectangle 1035"/>
          <p:cNvSpPr>
            <a:spLocks noChangeArrowheads="1"/>
          </p:cNvSpPr>
          <p:nvPr/>
        </p:nvSpPr>
        <p:spPr bwMode="auto">
          <a:xfrm>
            <a:off x="609600" y="3733800"/>
            <a:ext cx="152400" cy="76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6" name="Rectangle 1036"/>
          <p:cNvSpPr>
            <a:spLocks noChangeArrowheads="1"/>
          </p:cNvSpPr>
          <p:nvPr/>
        </p:nvSpPr>
        <p:spPr bwMode="auto">
          <a:xfrm>
            <a:off x="609600" y="4038600"/>
            <a:ext cx="152400" cy="76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8" name="Oval 8"/>
          <p:cNvSpPr>
            <a:spLocks noChangeArrowheads="1"/>
          </p:cNvSpPr>
          <p:nvPr/>
        </p:nvSpPr>
        <p:spPr bwMode="auto">
          <a:xfrm>
            <a:off x="228600" y="42672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9" name="Oval 8"/>
          <p:cNvSpPr>
            <a:spLocks noChangeArrowheads="1"/>
          </p:cNvSpPr>
          <p:nvPr/>
        </p:nvSpPr>
        <p:spPr bwMode="auto">
          <a:xfrm>
            <a:off x="228600" y="48006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457200" y="762000"/>
            <a:ext cx="8458200" cy="117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50000"/>
              </a:spcBef>
            </a:pPr>
            <a:r>
              <a:rPr lang="en-US" altLang="en-US" sz="2000" b="1" i="1">
                <a:solidFill>
                  <a:srgbClr val="3333FF"/>
                </a:solidFill>
              </a:rPr>
              <a:t>One of the best ways to gain competitive advantage while serving society is to:</a:t>
            </a:r>
          </a:p>
          <a:p>
            <a:pPr eaLnBrk="1" hangingPunct="1">
              <a:lnSpc>
                <a:spcPct val="85000"/>
              </a:lnSpc>
              <a:spcBef>
                <a:spcPct val="50000"/>
              </a:spcBef>
            </a:pPr>
            <a:r>
              <a:rPr lang="en-US" altLang="en-US" sz="2000" b="1" i="1">
                <a:solidFill>
                  <a:srgbClr val="3333FF"/>
                </a:solidFill>
              </a:rPr>
              <a:t>     identify </a:t>
            </a:r>
          </a:p>
          <a:p>
            <a:pPr eaLnBrk="1" hangingPunct="1">
              <a:lnSpc>
                <a:spcPct val="85000"/>
              </a:lnSpc>
              <a:spcBef>
                <a:spcPct val="50000"/>
              </a:spcBef>
            </a:pPr>
            <a:r>
              <a:rPr lang="en-US" altLang="en-US" sz="2000" b="1" i="1">
                <a:solidFill>
                  <a:srgbClr val="3333FF"/>
                </a:solidFill>
              </a:rPr>
              <a:t>     and invest in disruptive innovations in the social sector</a:t>
            </a:r>
          </a:p>
        </p:txBody>
      </p:sp>
      <p:sp>
        <p:nvSpPr>
          <p:cNvPr id="36868" name="Oval 5"/>
          <p:cNvSpPr>
            <a:spLocks noChangeArrowheads="1"/>
          </p:cNvSpPr>
          <p:nvPr/>
        </p:nvSpPr>
        <p:spPr bwMode="auto">
          <a:xfrm>
            <a:off x="228600" y="8382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71" name="Text Box 9"/>
          <p:cNvSpPr txBox="1">
            <a:spLocks noChangeArrowheads="1"/>
          </p:cNvSpPr>
          <p:nvPr/>
        </p:nvSpPr>
        <p:spPr bwMode="auto">
          <a:xfrm>
            <a:off x="152400" y="0"/>
            <a:ext cx="883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/>
              <a:t>Strategy &amp; Society</a:t>
            </a:r>
            <a:r>
              <a:rPr lang="en-US" altLang="en-US"/>
              <a:t> </a:t>
            </a:r>
            <a:r>
              <a:rPr lang="en-US" altLang="en-US" sz="1600" b="1" i="1"/>
              <a:t>M. Porter &amp; M. Kramer  </a:t>
            </a:r>
            <a:r>
              <a:rPr lang="en-US" altLang="en-US" sz="2000" b="1"/>
              <a:t>Cont’d.</a:t>
            </a:r>
          </a:p>
        </p:txBody>
      </p:sp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609600" y="1295400"/>
            <a:ext cx="152400" cy="76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609600" y="1676400"/>
            <a:ext cx="152400" cy="76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457200" y="762000"/>
            <a:ext cx="8458200" cy="477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The interdependence of a company and society can be analyzed with the same tools used to analyze competitive position and develop strategy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endParaRPr lang="en-US" altLang="en-US" sz="1800" b="1"/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endParaRPr lang="en-US" altLang="en-US" sz="1800" b="1"/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endParaRPr lang="en-US" altLang="en-US" sz="1800" b="1"/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endParaRPr lang="en-US" altLang="en-US" sz="1800" b="1"/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When a company uses the </a:t>
            </a:r>
            <a:r>
              <a:rPr lang="en-US" altLang="en-US" sz="1800" b="1" i="1" u="sng">
                <a:solidFill>
                  <a:srgbClr val="3333FF"/>
                </a:solidFill>
              </a:rPr>
              <a:t>value chain</a:t>
            </a:r>
            <a:r>
              <a:rPr lang="en-US" altLang="en-US" sz="1800" b="1"/>
              <a:t> to chart all the social consequences of its activities, it has created an inventory of problems and opportunities – mostly operational issues – that need to be investigated, prioritized , and addressed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The task is to identify those areas of social context with the greatest strategic value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The value chain depicts all the activities a company engages in while doing business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It can be used as a framework to identify the positive and negative social impacts of those activities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A company should not be driven solely to satisfy stakeholders; by seeking to satisfy stakeholders, companies cede primary control of their CSR agendas to outsiders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Stakeholders’ views are obviously important, but these groups can never fully understand a corporations’ capabilities, competitive positioning, or the trade-offs it must make</a:t>
            </a:r>
          </a:p>
        </p:txBody>
      </p:sp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0" name="Oval 5"/>
          <p:cNvSpPr>
            <a:spLocks noChangeArrowheads="1"/>
          </p:cNvSpPr>
          <p:nvPr/>
        </p:nvSpPr>
        <p:spPr bwMode="auto">
          <a:xfrm>
            <a:off x="228600" y="8382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1" name="Oval 6"/>
          <p:cNvSpPr>
            <a:spLocks noChangeArrowheads="1"/>
          </p:cNvSpPr>
          <p:nvPr/>
        </p:nvSpPr>
        <p:spPr bwMode="auto">
          <a:xfrm>
            <a:off x="228600" y="56388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2" name="Oval 8"/>
          <p:cNvSpPr>
            <a:spLocks noChangeArrowheads="1"/>
          </p:cNvSpPr>
          <p:nvPr/>
        </p:nvSpPr>
        <p:spPr bwMode="auto">
          <a:xfrm>
            <a:off x="228600" y="48768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3" name="Text Box 9"/>
          <p:cNvSpPr txBox="1">
            <a:spLocks noChangeArrowheads="1"/>
          </p:cNvSpPr>
          <p:nvPr/>
        </p:nvSpPr>
        <p:spPr bwMode="auto">
          <a:xfrm>
            <a:off x="152400" y="0"/>
            <a:ext cx="883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/>
              <a:t>Strategy &amp; Society</a:t>
            </a:r>
            <a:r>
              <a:rPr lang="en-US" altLang="en-US"/>
              <a:t> </a:t>
            </a:r>
            <a:r>
              <a:rPr lang="en-US" altLang="en-US" sz="1600" b="1" i="1"/>
              <a:t>M. Porter &amp; M. Kramer  </a:t>
            </a:r>
            <a:r>
              <a:rPr lang="en-US" altLang="en-US" sz="2000" b="1"/>
              <a:t>Cont’d.</a:t>
            </a:r>
          </a:p>
        </p:txBody>
      </p:sp>
      <p:sp>
        <p:nvSpPr>
          <p:cNvPr id="24590" name="Oval 8"/>
          <p:cNvSpPr>
            <a:spLocks noChangeArrowheads="1"/>
          </p:cNvSpPr>
          <p:nvPr/>
        </p:nvSpPr>
        <p:spPr bwMode="auto">
          <a:xfrm>
            <a:off x="228600" y="35814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91" name="Oval 8"/>
          <p:cNvSpPr>
            <a:spLocks noChangeArrowheads="1"/>
          </p:cNvSpPr>
          <p:nvPr/>
        </p:nvSpPr>
        <p:spPr bwMode="auto">
          <a:xfrm>
            <a:off x="228600" y="25146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92" name="Oval 8"/>
          <p:cNvSpPr>
            <a:spLocks noChangeArrowheads="1"/>
          </p:cNvSpPr>
          <p:nvPr/>
        </p:nvSpPr>
        <p:spPr bwMode="auto">
          <a:xfrm>
            <a:off x="228600" y="32766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93" name="Oval 8"/>
          <p:cNvSpPr>
            <a:spLocks noChangeArrowheads="1"/>
          </p:cNvSpPr>
          <p:nvPr/>
        </p:nvSpPr>
        <p:spPr bwMode="auto">
          <a:xfrm>
            <a:off x="228600" y="38862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94" name="Text Box 4"/>
          <p:cNvSpPr txBox="1">
            <a:spLocks noChangeArrowheads="1"/>
          </p:cNvSpPr>
          <p:nvPr/>
        </p:nvSpPr>
        <p:spPr bwMode="auto">
          <a:xfrm>
            <a:off x="457200" y="5562600"/>
            <a:ext cx="8458200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In addition to understanding the social ramifications of the value chain, effective CSR requires an understanding of the </a:t>
            </a:r>
            <a:r>
              <a:rPr lang="en-US" altLang="en-US" sz="1800" b="1" i="1" u="sng">
                <a:solidFill>
                  <a:srgbClr val="3333FF"/>
                </a:solidFill>
              </a:rPr>
              <a:t>social dimensions of the company’s competitive context</a:t>
            </a:r>
            <a:r>
              <a:rPr lang="en-US" altLang="en-US" sz="1800" b="1"/>
              <a:t> – the linkages that affect its ability to improve productivity and execute strategy</a:t>
            </a:r>
          </a:p>
        </p:txBody>
      </p:sp>
      <p:sp>
        <p:nvSpPr>
          <p:cNvPr id="24595" name="Oval 8"/>
          <p:cNvSpPr>
            <a:spLocks noChangeArrowheads="1"/>
          </p:cNvSpPr>
          <p:nvPr/>
        </p:nvSpPr>
        <p:spPr bwMode="auto">
          <a:xfrm>
            <a:off x="228600" y="44196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96" name="Oval 1044"/>
          <p:cNvSpPr>
            <a:spLocks noChangeArrowheads="1"/>
          </p:cNvSpPr>
          <p:nvPr/>
        </p:nvSpPr>
        <p:spPr bwMode="auto">
          <a:xfrm>
            <a:off x="1905000" y="1447800"/>
            <a:ext cx="2590800" cy="914400"/>
          </a:xfrm>
          <a:prstGeom prst="ellipse">
            <a:avLst/>
          </a:prstGeom>
          <a:solidFill>
            <a:srgbClr val="CCFFFF"/>
          </a:solidFill>
          <a:ln w="28575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Oval 1045"/>
          <p:cNvSpPr>
            <a:spLocks noChangeArrowheads="1"/>
          </p:cNvSpPr>
          <p:nvPr/>
        </p:nvSpPr>
        <p:spPr bwMode="auto">
          <a:xfrm>
            <a:off x="3810000" y="1447800"/>
            <a:ext cx="2819400" cy="914400"/>
          </a:xfrm>
          <a:prstGeom prst="ellipse">
            <a:avLst/>
          </a:prstGeom>
          <a:solidFill>
            <a:srgbClr val="FFFFCC"/>
          </a:solidFill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Text Box 1046"/>
          <p:cNvSpPr txBox="1">
            <a:spLocks noChangeArrowheads="1"/>
          </p:cNvSpPr>
          <p:nvPr/>
        </p:nvSpPr>
        <p:spPr bwMode="auto">
          <a:xfrm>
            <a:off x="2362200" y="1720850"/>
            <a:ext cx="152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>
                <a:latin typeface="Arial Black" panose="020B0A04020102020204" pitchFamily="34" charset="0"/>
              </a:rPr>
              <a:t>COMPANY</a:t>
            </a:r>
          </a:p>
        </p:txBody>
      </p:sp>
      <p:sp>
        <p:nvSpPr>
          <p:cNvPr id="24599" name="Text Box 1047"/>
          <p:cNvSpPr txBox="1">
            <a:spLocks noChangeArrowheads="1"/>
          </p:cNvSpPr>
          <p:nvPr/>
        </p:nvSpPr>
        <p:spPr bwMode="auto">
          <a:xfrm>
            <a:off x="4495800" y="1752600"/>
            <a:ext cx="152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>
                <a:latin typeface="Arial Black" panose="020B0A04020102020204" pitchFamily="34" charset="0"/>
              </a:rPr>
              <a:t>SOCIETY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457200" y="762000"/>
            <a:ext cx="8458200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Successful corporations need a healthy society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Ultimately, a healthy society creates expanding demand for business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Any business that pursues its ends at the expense of the society in which it operates will find its success to be illusory and ultimately temporary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At the same time, a healthy society needs successful companies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The mutual dependence of corporations and society implies that both business decisions and social policies must follow the principle of shared value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It is crucial to identify the </a:t>
            </a:r>
            <a:r>
              <a:rPr lang="en-US" altLang="en-US" sz="1800" b="1" i="1" u="sng">
                <a:solidFill>
                  <a:srgbClr val="3333FF"/>
                </a:solidFill>
              </a:rPr>
              <a:t>points of intersection</a:t>
            </a:r>
          </a:p>
        </p:txBody>
      </p:sp>
      <p:sp>
        <p:nvSpPr>
          <p:cNvPr id="28676" name="Oval 5"/>
          <p:cNvSpPr>
            <a:spLocks noChangeArrowheads="1"/>
          </p:cNvSpPr>
          <p:nvPr/>
        </p:nvSpPr>
        <p:spPr bwMode="auto">
          <a:xfrm>
            <a:off x="228600" y="8382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77" name="Oval 6"/>
          <p:cNvSpPr>
            <a:spLocks noChangeArrowheads="1"/>
          </p:cNvSpPr>
          <p:nvPr/>
        </p:nvSpPr>
        <p:spPr bwMode="auto">
          <a:xfrm>
            <a:off x="228600" y="11430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78" name="Oval 8"/>
          <p:cNvSpPr>
            <a:spLocks noChangeArrowheads="1"/>
          </p:cNvSpPr>
          <p:nvPr/>
        </p:nvSpPr>
        <p:spPr bwMode="auto">
          <a:xfrm>
            <a:off x="228600" y="14478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79" name="Text Box 9"/>
          <p:cNvSpPr txBox="1">
            <a:spLocks noChangeArrowheads="1"/>
          </p:cNvSpPr>
          <p:nvPr/>
        </p:nvSpPr>
        <p:spPr bwMode="auto">
          <a:xfrm>
            <a:off x="152400" y="0"/>
            <a:ext cx="883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/>
              <a:t>Strategy &amp; Society</a:t>
            </a:r>
            <a:r>
              <a:rPr lang="en-US" altLang="en-US"/>
              <a:t> </a:t>
            </a:r>
            <a:r>
              <a:rPr lang="en-US" altLang="en-US" sz="1600" b="1" i="1"/>
              <a:t>M. Porter &amp; M. Kramer  </a:t>
            </a:r>
            <a:r>
              <a:rPr lang="en-US" altLang="en-US" sz="2000" b="1"/>
              <a:t>Cont’d.</a:t>
            </a:r>
          </a:p>
        </p:txBody>
      </p:sp>
      <p:sp>
        <p:nvSpPr>
          <p:cNvPr id="28686" name="Oval 5"/>
          <p:cNvSpPr>
            <a:spLocks noChangeArrowheads="1"/>
          </p:cNvSpPr>
          <p:nvPr/>
        </p:nvSpPr>
        <p:spPr bwMode="auto">
          <a:xfrm>
            <a:off x="228600" y="19812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7" name="Oval 6"/>
          <p:cNvSpPr>
            <a:spLocks noChangeArrowheads="1"/>
          </p:cNvSpPr>
          <p:nvPr/>
        </p:nvSpPr>
        <p:spPr bwMode="auto">
          <a:xfrm>
            <a:off x="228600" y="22860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8" name="Oval 8"/>
          <p:cNvSpPr>
            <a:spLocks noChangeArrowheads="1"/>
          </p:cNvSpPr>
          <p:nvPr/>
        </p:nvSpPr>
        <p:spPr bwMode="auto">
          <a:xfrm>
            <a:off x="228600" y="27432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9" name="Oval 1041"/>
          <p:cNvSpPr>
            <a:spLocks noChangeArrowheads="1"/>
          </p:cNvSpPr>
          <p:nvPr/>
        </p:nvSpPr>
        <p:spPr bwMode="auto">
          <a:xfrm>
            <a:off x="1905000" y="4191000"/>
            <a:ext cx="2590800" cy="914400"/>
          </a:xfrm>
          <a:prstGeom prst="ellipse">
            <a:avLst/>
          </a:prstGeom>
          <a:solidFill>
            <a:srgbClr val="CCFFFF"/>
          </a:solidFill>
          <a:ln w="28575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Oval 1042"/>
          <p:cNvSpPr>
            <a:spLocks noChangeArrowheads="1"/>
          </p:cNvSpPr>
          <p:nvPr/>
        </p:nvSpPr>
        <p:spPr bwMode="auto">
          <a:xfrm>
            <a:off x="3810000" y="4191000"/>
            <a:ext cx="2819400" cy="914400"/>
          </a:xfrm>
          <a:prstGeom prst="ellipse">
            <a:avLst/>
          </a:prstGeom>
          <a:solidFill>
            <a:srgbClr val="FFFFCC"/>
          </a:solidFill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Text Box 1043"/>
          <p:cNvSpPr txBox="1">
            <a:spLocks noChangeArrowheads="1"/>
          </p:cNvSpPr>
          <p:nvPr/>
        </p:nvSpPr>
        <p:spPr bwMode="auto">
          <a:xfrm>
            <a:off x="2362200" y="4464050"/>
            <a:ext cx="152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>
                <a:latin typeface="Arial Black" panose="020B0A04020102020204" pitchFamily="34" charset="0"/>
              </a:rPr>
              <a:t>COMPANY</a:t>
            </a:r>
          </a:p>
        </p:txBody>
      </p:sp>
      <p:sp>
        <p:nvSpPr>
          <p:cNvPr id="28692" name="Text Box 1044"/>
          <p:cNvSpPr txBox="1">
            <a:spLocks noChangeArrowheads="1"/>
          </p:cNvSpPr>
          <p:nvPr/>
        </p:nvSpPr>
        <p:spPr bwMode="auto">
          <a:xfrm>
            <a:off x="4495800" y="4495800"/>
            <a:ext cx="152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>
                <a:latin typeface="Arial Black" panose="020B0A04020102020204" pitchFamily="34" charset="0"/>
              </a:rPr>
              <a:t>SOCIETY</a:t>
            </a:r>
          </a:p>
        </p:txBody>
      </p:sp>
      <p:sp>
        <p:nvSpPr>
          <p:cNvPr id="28693" name="Oval 1045"/>
          <p:cNvSpPr>
            <a:spLocks noChangeArrowheads="1"/>
          </p:cNvSpPr>
          <p:nvPr/>
        </p:nvSpPr>
        <p:spPr bwMode="auto">
          <a:xfrm>
            <a:off x="3733800" y="3810000"/>
            <a:ext cx="609600" cy="1676400"/>
          </a:xfrm>
          <a:prstGeom prst="ellipse">
            <a:avLst/>
          </a:prstGeom>
          <a:gradFill rotWithShape="0">
            <a:gsLst>
              <a:gs pos="0">
                <a:srgbClr val="CCFFFF"/>
              </a:gs>
              <a:gs pos="100000">
                <a:srgbClr val="FFFFCC"/>
              </a:gs>
            </a:gsLst>
            <a:lin ang="0" scaled="1"/>
          </a:gra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8" name="AutoShape 1050"/>
          <p:cNvSpPr>
            <a:spLocks noChangeArrowheads="1"/>
          </p:cNvSpPr>
          <p:nvPr/>
        </p:nvSpPr>
        <p:spPr bwMode="auto">
          <a:xfrm rot="5358746">
            <a:off x="3695700" y="3086100"/>
            <a:ext cx="609600" cy="533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4"/>
          <p:cNvSpPr txBox="1">
            <a:spLocks noChangeArrowheads="1"/>
          </p:cNvSpPr>
          <p:nvPr/>
        </p:nvSpPr>
        <p:spPr bwMode="auto">
          <a:xfrm>
            <a:off x="457200" y="762000"/>
            <a:ext cx="8458200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 u="sng">
                <a:solidFill>
                  <a:srgbClr val="3333FF"/>
                </a:solidFill>
                <a:latin typeface="Arial Black" panose="020B0A04020102020204" pitchFamily="34" charset="0"/>
              </a:rPr>
              <a:t>Choosing which social issues to address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Each company must select issues that intersect with its particular business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Other social agendas are best left to those companies in other industries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The essential test that should guide CSR is </a:t>
            </a:r>
            <a:r>
              <a:rPr lang="en-US" altLang="en-US" sz="1800" b="1">
                <a:solidFill>
                  <a:srgbClr val="FF3300"/>
                </a:solidFill>
                <a:latin typeface="Arial Black" panose="020B0A04020102020204" pitchFamily="34" charset="0"/>
              </a:rPr>
              <a:t>NOT</a:t>
            </a:r>
            <a:r>
              <a:rPr lang="en-US" altLang="en-US" sz="1800" b="1"/>
              <a:t> whether a cause is worthy </a:t>
            </a:r>
            <a:r>
              <a:rPr lang="en-US" altLang="en-US" sz="1800" b="1">
                <a:solidFill>
                  <a:srgbClr val="00CC00"/>
                </a:solidFill>
                <a:latin typeface="Arial Black" panose="020B0A04020102020204" pitchFamily="34" charset="0"/>
              </a:rPr>
              <a:t>BUT </a:t>
            </a:r>
            <a:r>
              <a:rPr lang="en-US" altLang="en-US" sz="1800" b="1"/>
              <a:t>whether it presents an opportunity to create shared value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 u="sng">
                <a:solidFill>
                  <a:srgbClr val="3333FF"/>
                </a:solidFill>
                <a:latin typeface="Arial Black" panose="020B0A04020102020204" pitchFamily="34" charset="0"/>
              </a:rPr>
              <a:t>Prioritizing Social Issues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12" name="Oval 5"/>
          <p:cNvSpPr>
            <a:spLocks noChangeArrowheads="1"/>
          </p:cNvSpPr>
          <p:nvPr/>
        </p:nvSpPr>
        <p:spPr bwMode="auto">
          <a:xfrm>
            <a:off x="228600" y="11430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13" name="Oval 6"/>
          <p:cNvSpPr>
            <a:spLocks noChangeArrowheads="1"/>
          </p:cNvSpPr>
          <p:nvPr/>
        </p:nvSpPr>
        <p:spPr bwMode="auto">
          <a:xfrm>
            <a:off x="228600" y="14478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14" name="Oval 8"/>
          <p:cNvSpPr>
            <a:spLocks noChangeArrowheads="1"/>
          </p:cNvSpPr>
          <p:nvPr/>
        </p:nvSpPr>
        <p:spPr bwMode="auto">
          <a:xfrm>
            <a:off x="228600" y="17526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15" name="Text Box 9"/>
          <p:cNvSpPr txBox="1">
            <a:spLocks noChangeArrowheads="1"/>
          </p:cNvSpPr>
          <p:nvPr/>
        </p:nvSpPr>
        <p:spPr bwMode="auto">
          <a:xfrm>
            <a:off x="152400" y="0"/>
            <a:ext cx="883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/>
              <a:t>Strategy &amp; Society</a:t>
            </a:r>
            <a:r>
              <a:rPr lang="en-US" altLang="en-US"/>
              <a:t> </a:t>
            </a:r>
            <a:r>
              <a:rPr lang="en-US" altLang="en-US" sz="1600" b="1" i="1"/>
              <a:t>M. Porter &amp; M. Kramer  </a:t>
            </a:r>
            <a:r>
              <a:rPr lang="en-US" altLang="en-US" sz="2000" b="1"/>
              <a:t>Cont’d.</a:t>
            </a:r>
          </a:p>
        </p:txBody>
      </p:sp>
      <p:sp>
        <p:nvSpPr>
          <p:cNvPr id="43022" name="Text Box 4"/>
          <p:cNvSpPr txBox="1">
            <a:spLocks noChangeArrowheads="1"/>
          </p:cNvSpPr>
          <p:nvPr/>
        </p:nvSpPr>
        <p:spPr bwMode="auto">
          <a:xfrm>
            <a:off x="304800" y="2608263"/>
            <a:ext cx="2819400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 u="sng">
                <a:solidFill>
                  <a:srgbClr val="CC0099"/>
                </a:solidFill>
              </a:rPr>
              <a:t>Generic Social Issues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 i="1"/>
              <a:t>Social issues that are not significantly affected by a company’s operations nor materially affect its long-term competitiveness</a:t>
            </a:r>
          </a:p>
        </p:txBody>
      </p:sp>
      <p:sp>
        <p:nvSpPr>
          <p:cNvPr id="43023" name="Text Box 4"/>
          <p:cNvSpPr txBox="1">
            <a:spLocks noChangeArrowheads="1"/>
          </p:cNvSpPr>
          <p:nvPr/>
        </p:nvSpPr>
        <p:spPr bwMode="auto">
          <a:xfrm>
            <a:off x="6172200" y="2601913"/>
            <a:ext cx="2819400" cy="204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>
                <a:solidFill>
                  <a:srgbClr val="33CC33"/>
                </a:solidFill>
              </a:rPr>
              <a:t>Social Dimensions of </a:t>
            </a:r>
            <a:r>
              <a:rPr lang="en-US" altLang="en-US" sz="1800" b="1" u="sng">
                <a:solidFill>
                  <a:srgbClr val="33CC33"/>
                </a:solidFill>
              </a:rPr>
              <a:t>Competitive Context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 i="1"/>
              <a:t>Social issues in the external environment that significantly affect the underling drivers of a company’s competitiveness in the locations where it operates</a:t>
            </a:r>
          </a:p>
        </p:txBody>
      </p:sp>
      <p:sp>
        <p:nvSpPr>
          <p:cNvPr id="43024" name="Text Box 4"/>
          <p:cNvSpPr txBox="1">
            <a:spLocks noChangeArrowheads="1"/>
          </p:cNvSpPr>
          <p:nvPr/>
        </p:nvSpPr>
        <p:spPr bwMode="auto">
          <a:xfrm>
            <a:off x="3200400" y="2601913"/>
            <a:ext cx="2895600" cy="1220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 u="sng">
                <a:solidFill>
                  <a:schemeClr val="tx2"/>
                </a:solidFill>
              </a:rPr>
              <a:t>Value Chain Social Impacts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 i="1"/>
              <a:t>Social issues that are significantly affected by  a company’s activities in the ordinary course of business</a:t>
            </a:r>
          </a:p>
        </p:txBody>
      </p:sp>
      <p:sp>
        <p:nvSpPr>
          <p:cNvPr id="43025" name="Line 1041"/>
          <p:cNvSpPr>
            <a:spLocks noChangeShapeType="1"/>
          </p:cNvSpPr>
          <p:nvPr/>
        </p:nvSpPr>
        <p:spPr bwMode="auto">
          <a:xfrm>
            <a:off x="3048000" y="2449513"/>
            <a:ext cx="0" cy="2133600"/>
          </a:xfrm>
          <a:prstGeom prst="line">
            <a:avLst/>
          </a:prstGeom>
          <a:noFill/>
          <a:ln w="5715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6" name="Line 1042"/>
          <p:cNvSpPr>
            <a:spLocks noChangeShapeType="1"/>
          </p:cNvSpPr>
          <p:nvPr/>
        </p:nvSpPr>
        <p:spPr bwMode="auto">
          <a:xfrm>
            <a:off x="6096000" y="2449513"/>
            <a:ext cx="0" cy="2133600"/>
          </a:xfrm>
          <a:prstGeom prst="line">
            <a:avLst/>
          </a:prstGeom>
          <a:noFill/>
          <a:ln w="5715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4"/>
          <p:cNvSpPr txBox="1">
            <a:spLocks noChangeArrowheads="1"/>
          </p:cNvSpPr>
          <p:nvPr/>
        </p:nvSpPr>
        <p:spPr bwMode="auto">
          <a:xfrm>
            <a:off x="457200" y="762000"/>
            <a:ext cx="8458200" cy="506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 u="sng">
                <a:solidFill>
                  <a:srgbClr val="3333FF"/>
                </a:solidFill>
                <a:latin typeface="Arial Black" panose="020B0A04020102020204" pitchFamily="34" charset="0"/>
              </a:rPr>
              <a:t>Create a corporate social agenda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A social agenda moves from: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     mitigating harm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     to finding ways to reinforce corporate strategy by advancing social conditions 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Because there are a myriad of possible value chain impacts for each business unit, many companies have adopted a </a:t>
            </a:r>
            <a:r>
              <a:rPr lang="en-US" altLang="en-US" sz="1800" b="1" i="1" u="sng">
                <a:solidFill>
                  <a:srgbClr val="3333FF"/>
                </a:solidFill>
              </a:rPr>
              <a:t>checklist approach</a:t>
            </a:r>
            <a:r>
              <a:rPr lang="en-US" altLang="en-US" sz="1800" b="1"/>
              <a:t> to CSR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The </a:t>
            </a:r>
            <a:r>
              <a:rPr lang="en-US" altLang="en-US" sz="1800" b="1" u="sng">
                <a:solidFill>
                  <a:srgbClr val="3333FF"/>
                </a:solidFill>
                <a:latin typeface="Arial Black" panose="020B0A04020102020204" pitchFamily="34" charset="0"/>
              </a:rPr>
              <a:t>Global Reporting Initiative</a:t>
            </a:r>
            <a:r>
              <a:rPr lang="en-US" altLang="en-US" sz="1800" b="1"/>
              <a:t>, which is rapidly becoming a standard for CSR reporting, has enumerated a list of 141 CSR issues, supplemented by auxiliary lists for different industries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     these lists make for an excellent starting point, 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     but companies need a more proactive and tailored internal process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For any company, strategy must go beyond best practices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It is about choosing a unique position 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     doing things differently from competitors in a way that: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           lowers costs or 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           better serves a particular set of customer needs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These principles apply to a company’s relationship to society as readily as to its relationship to its customers and rivals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0" name="Oval 5"/>
          <p:cNvSpPr>
            <a:spLocks noChangeArrowheads="1"/>
          </p:cNvSpPr>
          <p:nvPr/>
        </p:nvSpPr>
        <p:spPr bwMode="auto">
          <a:xfrm>
            <a:off x="228600" y="11430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1" name="Oval 6"/>
          <p:cNvSpPr>
            <a:spLocks noChangeArrowheads="1"/>
          </p:cNvSpPr>
          <p:nvPr/>
        </p:nvSpPr>
        <p:spPr bwMode="auto">
          <a:xfrm>
            <a:off x="228600" y="20574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2" name="Oval 8"/>
          <p:cNvSpPr>
            <a:spLocks noChangeArrowheads="1"/>
          </p:cNvSpPr>
          <p:nvPr/>
        </p:nvSpPr>
        <p:spPr bwMode="auto">
          <a:xfrm>
            <a:off x="228600" y="25146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3" name="Text Box 9"/>
          <p:cNvSpPr txBox="1">
            <a:spLocks noChangeArrowheads="1"/>
          </p:cNvSpPr>
          <p:nvPr/>
        </p:nvSpPr>
        <p:spPr bwMode="auto">
          <a:xfrm>
            <a:off x="152400" y="0"/>
            <a:ext cx="883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/>
              <a:t>Strategy &amp; Society</a:t>
            </a:r>
            <a:r>
              <a:rPr lang="en-US" altLang="en-US"/>
              <a:t> </a:t>
            </a:r>
            <a:r>
              <a:rPr lang="en-US" altLang="en-US" sz="1600" b="1" i="1"/>
              <a:t>M. Porter &amp; M. Kramer  </a:t>
            </a:r>
            <a:r>
              <a:rPr lang="en-US" altLang="en-US" sz="2000" b="1"/>
              <a:t>Cont’d.</a:t>
            </a:r>
          </a:p>
        </p:txBody>
      </p:sp>
      <p:sp>
        <p:nvSpPr>
          <p:cNvPr id="45064" name="Rectangle 1032"/>
          <p:cNvSpPr>
            <a:spLocks noChangeArrowheads="1"/>
          </p:cNvSpPr>
          <p:nvPr/>
        </p:nvSpPr>
        <p:spPr bwMode="auto">
          <a:xfrm>
            <a:off x="609600" y="4495800"/>
            <a:ext cx="152400" cy="76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Rectangle 1033"/>
          <p:cNvSpPr>
            <a:spLocks noChangeArrowheads="1"/>
          </p:cNvSpPr>
          <p:nvPr/>
        </p:nvSpPr>
        <p:spPr bwMode="auto">
          <a:xfrm>
            <a:off x="609600" y="1447800"/>
            <a:ext cx="152400" cy="76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Rectangle 1034"/>
          <p:cNvSpPr>
            <a:spLocks noChangeArrowheads="1"/>
          </p:cNvSpPr>
          <p:nvPr/>
        </p:nvSpPr>
        <p:spPr bwMode="auto">
          <a:xfrm>
            <a:off x="609600" y="1752600"/>
            <a:ext cx="152400" cy="76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Rectangle 1035"/>
          <p:cNvSpPr>
            <a:spLocks noChangeArrowheads="1"/>
          </p:cNvSpPr>
          <p:nvPr/>
        </p:nvSpPr>
        <p:spPr bwMode="auto">
          <a:xfrm>
            <a:off x="609600" y="3276600"/>
            <a:ext cx="152400" cy="76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Rectangle 1036"/>
          <p:cNvSpPr>
            <a:spLocks noChangeArrowheads="1"/>
          </p:cNvSpPr>
          <p:nvPr/>
        </p:nvSpPr>
        <p:spPr bwMode="auto">
          <a:xfrm>
            <a:off x="609600" y="3581400"/>
            <a:ext cx="152400" cy="76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Oval 8"/>
          <p:cNvSpPr>
            <a:spLocks noChangeArrowheads="1"/>
          </p:cNvSpPr>
          <p:nvPr/>
        </p:nvSpPr>
        <p:spPr bwMode="auto">
          <a:xfrm>
            <a:off x="228600" y="38862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71" name="Oval 8"/>
          <p:cNvSpPr>
            <a:spLocks noChangeArrowheads="1"/>
          </p:cNvSpPr>
          <p:nvPr/>
        </p:nvSpPr>
        <p:spPr bwMode="auto">
          <a:xfrm>
            <a:off x="228600" y="54102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72" name="Oval 8"/>
          <p:cNvSpPr>
            <a:spLocks noChangeArrowheads="1"/>
          </p:cNvSpPr>
          <p:nvPr/>
        </p:nvSpPr>
        <p:spPr bwMode="auto">
          <a:xfrm>
            <a:off x="228600" y="41910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73" name="Oval 1041"/>
          <p:cNvSpPr>
            <a:spLocks noChangeArrowheads="1"/>
          </p:cNvSpPr>
          <p:nvPr/>
        </p:nvSpPr>
        <p:spPr bwMode="auto">
          <a:xfrm>
            <a:off x="990600" y="4800600"/>
            <a:ext cx="76200" cy="76200"/>
          </a:xfrm>
          <a:prstGeom prst="ellipse">
            <a:avLst/>
          </a:prstGeom>
          <a:solidFill>
            <a:srgbClr val="DDDDDD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Oval 1042"/>
          <p:cNvSpPr>
            <a:spLocks noChangeArrowheads="1"/>
          </p:cNvSpPr>
          <p:nvPr/>
        </p:nvSpPr>
        <p:spPr bwMode="auto">
          <a:xfrm>
            <a:off x="990600" y="5105400"/>
            <a:ext cx="76200" cy="76200"/>
          </a:xfrm>
          <a:prstGeom prst="ellipse">
            <a:avLst/>
          </a:prstGeom>
          <a:solidFill>
            <a:srgbClr val="DDDDDD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457200" y="762000"/>
            <a:ext cx="8458200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 u="sng">
                <a:solidFill>
                  <a:srgbClr val="3333FF"/>
                </a:solidFill>
                <a:latin typeface="Arial Black" panose="020B0A04020102020204" pitchFamily="34" charset="0"/>
              </a:rPr>
              <a:t>Integrating inside-out and outside-in practices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Pioneering value chain innovations and addressing social constraints to competitiveness are each powerful tools for creating economic and social value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The impact is even greater if they work together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800" b="1"/>
              <a:t>When value chain practices and investments in competitive context are fully integrated, CSR becomes hard to distinguish from the day-to-day business of the company</a:t>
            </a:r>
          </a:p>
        </p:txBody>
      </p:sp>
      <p:sp>
        <p:nvSpPr>
          <p:cNvPr id="34818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820" name="Oval 5"/>
          <p:cNvSpPr>
            <a:spLocks noChangeArrowheads="1"/>
          </p:cNvSpPr>
          <p:nvPr/>
        </p:nvSpPr>
        <p:spPr bwMode="auto">
          <a:xfrm>
            <a:off x="228600" y="11430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821" name="Oval 6"/>
          <p:cNvSpPr>
            <a:spLocks noChangeArrowheads="1"/>
          </p:cNvSpPr>
          <p:nvPr/>
        </p:nvSpPr>
        <p:spPr bwMode="auto">
          <a:xfrm>
            <a:off x="228600" y="16764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822" name="Oval 8"/>
          <p:cNvSpPr>
            <a:spLocks noChangeArrowheads="1"/>
          </p:cNvSpPr>
          <p:nvPr/>
        </p:nvSpPr>
        <p:spPr bwMode="auto">
          <a:xfrm>
            <a:off x="228600" y="1981200"/>
            <a:ext cx="2286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823" name="Text Box 9"/>
          <p:cNvSpPr txBox="1">
            <a:spLocks noChangeArrowheads="1"/>
          </p:cNvSpPr>
          <p:nvPr/>
        </p:nvSpPr>
        <p:spPr bwMode="auto">
          <a:xfrm>
            <a:off x="152400" y="0"/>
            <a:ext cx="883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/>
              <a:t>Strategy &amp; Society</a:t>
            </a:r>
            <a:r>
              <a:rPr lang="en-US" altLang="en-US"/>
              <a:t> </a:t>
            </a:r>
            <a:r>
              <a:rPr lang="en-US" altLang="en-US" sz="1600" b="1" i="1"/>
              <a:t>M. Porter &amp; M. Kramer  </a:t>
            </a:r>
            <a:r>
              <a:rPr lang="en-US" altLang="en-US" sz="2000" b="1"/>
              <a:t>Cont’d.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2590800" y="1166813"/>
            <a:ext cx="3886200" cy="2809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/>
              <a:t>INBOUND LOGISTICS</a:t>
            </a:r>
            <a:endParaRPr lang="en-US" altLang="en-US" sz="1400" b="1" i="1" u="sng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33CC"/>
                </a:solidFill>
                <a:latin typeface="Arial Black" panose="020B0A04020102020204" pitchFamily="34" charset="0"/>
              </a:rPr>
              <a:t>Looking Inside Out</a:t>
            </a: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0" y="533400"/>
            <a:ext cx="9144000" cy="76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21" name="Text Box 2"/>
          <p:cNvSpPr txBox="1">
            <a:spLocks noChangeArrowheads="1"/>
          </p:cNvSpPr>
          <p:nvPr/>
        </p:nvSpPr>
        <p:spPr bwMode="auto">
          <a:xfrm rot="10800000" flipV="1">
            <a:off x="454025" y="685800"/>
            <a:ext cx="1831975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FF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>
                <a:solidFill>
                  <a:srgbClr val="0000FF"/>
                </a:solidFill>
                <a:latin typeface="Arial Black" panose="020B0A04020102020204" pitchFamily="34" charset="0"/>
              </a:rPr>
              <a:t>STRATEGIC</a:t>
            </a:r>
            <a:endParaRPr lang="en-US" altLang="en-US" sz="1400" b="1" i="1" u="sng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60422" name="Text Box 2"/>
          <p:cNvSpPr txBox="1">
            <a:spLocks noChangeArrowheads="1"/>
          </p:cNvSpPr>
          <p:nvPr/>
        </p:nvSpPr>
        <p:spPr bwMode="auto">
          <a:xfrm rot="10800000" flipV="1">
            <a:off x="6705600" y="685800"/>
            <a:ext cx="1831975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FF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>
                <a:solidFill>
                  <a:srgbClr val="FF3300"/>
                </a:solidFill>
                <a:latin typeface="Arial Black" panose="020B0A04020102020204" pitchFamily="34" charset="0"/>
              </a:rPr>
              <a:t>SOCIETY</a:t>
            </a:r>
            <a:endParaRPr lang="en-US" altLang="en-US" sz="1400" b="1" i="1" u="sng">
              <a:solidFill>
                <a:srgbClr val="FF3300"/>
              </a:solidFill>
              <a:latin typeface="Arial Black" panose="020B0A04020102020204" pitchFamily="34" charset="0"/>
            </a:endParaRPr>
          </a:p>
        </p:txBody>
      </p:sp>
      <p:sp>
        <p:nvSpPr>
          <p:cNvPr id="60423" name="Text Box 2"/>
          <p:cNvSpPr txBox="1">
            <a:spLocks noChangeArrowheads="1"/>
          </p:cNvSpPr>
          <p:nvPr/>
        </p:nvSpPr>
        <p:spPr bwMode="auto">
          <a:xfrm rot="10800000" flipV="1">
            <a:off x="152400" y="990600"/>
            <a:ext cx="2212975" cy="585788"/>
          </a:xfrm>
          <a:prstGeom prst="rect">
            <a:avLst/>
          </a:prstGeom>
          <a:solidFill>
            <a:srgbClr val="0000FF"/>
          </a:soli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>
                <a:solidFill>
                  <a:schemeClr val="bg1"/>
                </a:solidFill>
              </a:rPr>
              <a:t>Incoming material storage, data collection, service, customer access</a:t>
            </a:r>
            <a:endParaRPr lang="en-US" altLang="en-US" sz="1400" b="1" i="1" u="sng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0424" name="Text Box 2"/>
          <p:cNvSpPr txBox="1">
            <a:spLocks noChangeArrowheads="1"/>
          </p:cNvSpPr>
          <p:nvPr/>
        </p:nvSpPr>
        <p:spPr bwMode="auto">
          <a:xfrm rot="10800000" flipV="1">
            <a:off x="6632575" y="912813"/>
            <a:ext cx="2211388" cy="585787"/>
          </a:xfrm>
          <a:prstGeom prst="rect">
            <a:avLst/>
          </a:prstGeom>
          <a:solidFill>
            <a:srgbClr val="FF0000"/>
          </a:solidFill>
          <a:ln w="12700">
            <a:solidFill>
              <a:srgbClr val="A5002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>
                <a:solidFill>
                  <a:schemeClr val="bg1"/>
                </a:solidFill>
              </a:rPr>
              <a:t>Fuel emissions, congestion, destruction of environment</a:t>
            </a:r>
            <a:endParaRPr lang="en-US" altLang="en-US" sz="1400" b="1" i="1" u="sng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0425" name="Text Box 2"/>
          <p:cNvSpPr txBox="1">
            <a:spLocks noChangeArrowheads="1"/>
          </p:cNvSpPr>
          <p:nvPr/>
        </p:nvSpPr>
        <p:spPr bwMode="auto">
          <a:xfrm>
            <a:off x="2590800" y="1928813"/>
            <a:ext cx="3886200" cy="2809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/>
              <a:t>OPERATIONS</a:t>
            </a:r>
            <a:endParaRPr lang="en-US" altLang="en-US" sz="1400" b="1" i="1" u="sng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60426" name="Text Box 2"/>
          <p:cNvSpPr txBox="1">
            <a:spLocks noChangeArrowheads="1"/>
          </p:cNvSpPr>
          <p:nvPr/>
        </p:nvSpPr>
        <p:spPr bwMode="auto">
          <a:xfrm rot="10800000" flipV="1">
            <a:off x="152400" y="1776413"/>
            <a:ext cx="2211388" cy="585787"/>
          </a:xfrm>
          <a:prstGeom prst="rect">
            <a:avLst/>
          </a:prstGeom>
          <a:solidFill>
            <a:srgbClr val="0000FF"/>
          </a:soli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>
                <a:solidFill>
                  <a:schemeClr val="bg1"/>
                </a:solidFill>
              </a:rPr>
              <a:t>Assembly component fabrication, branch operations</a:t>
            </a:r>
            <a:endParaRPr lang="en-US" altLang="en-US" sz="1400" b="1" i="1" u="sng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0427" name="Text Box 2"/>
          <p:cNvSpPr txBox="1">
            <a:spLocks noChangeArrowheads="1"/>
          </p:cNvSpPr>
          <p:nvPr/>
        </p:nvSpPr>
        <p:spPr bwMode="auto">
          <a:xfrm rot="10800000" flipV="1">
            <a:off x="6632575" y="1600200"/>
            <a:ext cx="2211388" cy="1066800"/>
          </a:xfrm>
          <a:prstGeom prst="rect">
            <a:avLst/>
          </a:prstGeom>
          <a:solidFill>
            <a:srgbClr val="FF0000"/>
          </a:solidFill>
          <a:ln w="12700">
            <a:solidFill>
              <a:srgbClr val="A5002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>
                <a:solidFill>
                  <a:schemeClr val="bg1"/>
                </a:solidFill>
              </a:rPr>
              <a:t>Emissions, waste, biodiversity, ecological impacts, energy &amp; water usage, worker safety, labor relations, hazardous materials</a:t>
            </a:r>
            <a:endParaRPr lang="en-US" altLang="en-US" sz="1400" b="1" i="1" u="sng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0428" name="Text Box 2"/>
          <p:cNvSpPr txBox="1">
            <a:spLocks noChangeArrowheads="1"/>
          </p:cNvSpPr>
          <p:nvPr/>
        </p:nvSpPr>
        <p:spPr bwMode="auto">
          <a:xfrm>
            <a:off x="2590800" y="2690813"/>
            <a:ext cx="3886200" cy="2809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/>
              <a:t>OUTBOUND LOGISTICS</a:t>
            </a:r>
            <a:endParaRPr lang="en-US" altLang="en-US" sz="1400" b="1" i="1" u="sng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60429" name="Text Box 2"/>
          <p:cNvSpPr txBox="1">
            <a:spLocks noChangeArrowheads="1"/>
          </p:cNvSpPr>
          <p:nvPr/>
        </p:nvSpPr>
        <p:spPr bwMode="auto">
          <a:xfrm rot="10800000" flipV="1">
            <a:off x="3352800" y="655638"/>
            <a:ext cx="24384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FF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>
                <a:latin typeface="Arial Black" panose="020B0A04020102020204" pitchFamily="34" charset="0"/>
              </a:rPr>
              <a:t>VALUE CHAIN</a:t>
            </a:r>
          </a:p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>
                <a:latin typeface="Arial Black" panose="020B0A04020102020204" pitchFamily="34" charset="0"/>
              </a:rPr>
              <a:t>Primary Activities</a:t>
            </a:r>
            <a:endParaRPr lang="en-US" altLang="en-US" sz="1400" b="1" i="1" u="sng">
              <a:latin typeface="Arial Black" panose="020B0A04020102020204" pitchFamily="34" charset="0"/>
            </a:endParaRPr>
          </a:p>
        </p:txBody>
      </p:sp>
      <p:sp>
        <p:nvSpPr>
          <p:cNvPr id="60430" name="Text Box 2"/>
          <p:cNvSpPr txBox="1">
            <a:spLocks noChangeArrowheads="1"/>
          </p:cNvSpPr>
          <p:nvPr/>
        </p:nvSpPr>
        <p:spPr bwMode="auto">
          <a:xfrm rot="10800000" flipV="1">
            <a:off x="152400" y="3300413"/>
            <a:ext cx="2212975" cy="585787"/>
          </a:xfrm>
          <a:prstGeom prst="rect">
            <a:avLst/>
          </a:prstGeom>
          <a:solidFill>
            <a:srgbClr val="0000FF"/>
          </a:soli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>
                <a:solidFill>
                  <a:schemeClr val="bg1"/>
                </a:solidFill>
              </a:rPr>
              <a:t>Sales force, promotion, advertising, proposal, writing, Web site</a:t>
            </a:r>
            <a:endParaRPr lang="en-US" altLang="en-US" sz="1400" b="1" i="1" u="sng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0431" name="Text Box 2"/>
          <p:cNvSpPr txBox="1">
            <a:spLocks noChangeArrowheads="1"/>
          </p:cNvSpPr>
          <p:nvPr/>
        </p:nvSpPr>
        <p:spPr bwMode="auto">
          <a:xfrm>
            <a:off x="2590800" y="3452813"/>
            <a:ext cx="3886200" cy="2809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/>
              <a:t>MARKETING &amp; SALES</a:t>
            </a:r>
            <a:endParaRPr lang="en-US" altLang="en-US" sz="1400" b="1" i="1" u="sng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60432" name="Text Box 2"/>
          <p:cNvSpPr txBox="1">
            <a:spLocks noChangeArrowheads="1"/>
          </p:cNvSpPr>
          <p:nvPr/>
        </p:nvSpPr>
        <p:spPr bwMode="auto">
          <a:xfrm rot="10800000" flipV="1">
            <a:off x="152400" y="2514600"/>
            <a:ext cx="2211388" cy="585788"/>
          </a:xfrm>
          <a:prstGeom prst="rect">
            <a:avLst/>
          </a:prstGeom>
          <a:solidFill>
            <a:srgbClr val="0000FF"/>
          </a:soli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>
                <a:solidFill>
                  <a:schemeClr val="bg1"/>
                </a:solidFill>
              </a:rPr>
              <a:t>Order processing, warehousing, report preparation</a:t>
            </a:r>
            <a:endParaRPr lang="en-US" altLang="en-US" sz="1400" b="1" i="1" u="sng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0433" name="Line 17"/>
          <p:cNvSpPr>
            <a:spLocks noChangeShapeType="1"/>
          </p:cNvSpPr>
          <p:nvPr/>
        </p:nvSpPr>
        <p:spPr bwMode="auto">
          <a:xfrm>
            <a:off x="2362200" y="1219200"/>
            <a:ext cx="457200" cy="76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4" name="Text Box 2"/>
          <p:cNvSpPr txBox="1">
            <a:spLocks noChangeArrowheads="1"/>
          </p:cNvSpPr>
          <p:nvPr/>
        </p:nvSpPr>
        <p:spPr bwMode="auto">
          <a:xfrm rot="10800000" flipV="1">
            <a:off x="6630988" y="2843213"/>
            <a:ext cx="2211387" cy="585787"/>
          </a:xfrm>
          <a:prstGeom prst="rect">
            <a:avLst/>
          </a:prstGeom>
          <a:solidFill>
            <a:srgbClr val="FF0000"/>
          </a:solidFill>
          <a:ln w="12700">
            <a:solidFill>
              <a:srgbClr val="A5002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>
                <a:solidFill>
                  <a:schemeClr val="bg1"/>
                </a:solidFill>
              </a:rPr>
              <a:t>Packaging use &amp; materials, transportation impacts</a:t>
            </a:r>
            <a:endParaRPr lang="en-US" altLang="en-US" sz="1400" b="1" i="1" u="sng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0435" name="Text Box 2"/>
          <p:cNvSpPr txBox="1">
            <a:spLocks noChangeArrowheads="1"/>
          </p:cNvSpPr>
          <p:nvPr/>
        </p:nvSpPr>
        <p:spPr bwMode="auto">
          <a:xfrm rot="10800000" flipV="1">
            <a:off x="6630988" y="3587750"/>
            <a:ext cx="2211387" cy="1066800"/>
          </a:xfrm>
          <a:prstGeom prst="rect">
            <a:avLst/>
          </a:prstGeom>
          <a:solidFill>
            <a:srgbClr val="FF0000"/>
          </a:solidFill>
          <a:ln w="12700">
            <a:solidFill>
              <a:srgbClr val="A5002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>
                <a:solidFill>
                  <a:schemeClr val="bg1"/>
                </a:solidFill>
              </a:rPr>
              <a:t>Truthful advertising, advertising to children, price discrimination, anticompetitive pricing, consumer information, privacy</a:t>
            </a:r>
            <a:endParaRPr lang="en-US" altLang="en-US" sz="1400" b="1" i="1" u="sng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0436" name="Line 20"/>
          <p:cNvSpPr>
            <a:spLocks noChangeShapeType="1"/>
          </p:cNvSpPr>
          <p:nvPr/>
        </p:nvSpPr>
        <p:spPr bwMode="auto">
          <a:xfrm flipV="1">
            <a:off x="6400800" y="1219200"/>
            <a:ext cx="304800" cy="76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7" name="Line 21"/>
          <p:cNvSpPr>
            <a:spLocks noChangeShapeType="1"/>
          </p:cNvSpPr>
          <p:nvPr/>
        </p:nvSpPr>
        <p:spPr bwMode="auto">
          <a:xfrm>
            <a:off x="6400800" y="2057400"/>
            <a:ext cx="228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8" name="Line 22"/>
          <p:cNvSpPr>
            <a:spLocks noChangeShapeType="1"/>
          </p:cNvSpPr>
          <p:nvPr/>
        </p:nvSpPr>
        <p:spPr bwMode="auto">
          <a:xfrm>
            <a:off x="6400800" y="2819400"/>
            <a:ext cx="3048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9" name="Line 23"/>
          <p:cNvSpPr>
            <a:spLocks noChangeShapeType="1"/>
          </p:cNvSpPr>
          <p:nvPr/>
        </p:nvSpPr>
        <p:spPr bwMode="auto">
          <a:xfrm>
            <a:off x="6248400" y="3581400"/>
            <a:ext cx="45720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40" name="Text Box 2"/>
          <p:cNvSpPr txBox="1">
            <a:spLocks noChangeArrowheads="1"/>
          </p:cNvSpPr>
          <p:nvPr/>
        </p:nvSpPr>
        <p:spPr bwMode="auto">
          <a:xfrm>
            <a:off x="2590800" y="4214813"/>
            <a:ext cx="3886200" cy="2809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/>
              <a:t>AFTER SALES SERVICE</a:t>
            </a:r>
            <a:endParaRPr lang="en-US" altLang="en-US" sz="1400" b="1" i="1" u="sng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60441" name="Text Box 2"/>
          <p:cNvSpPr txBox="1">
            <a:spLocks noChangeArrowheads="1"/>
          </p:cNvSpPr>
          <p:nvPr/>
        </p:nvSpPr>
        <p:spPr bwMode="auto">
          <a:xfrm rot="10800000" flipV="1">
            <a:off x="152400" y="4038600"/>
            <a:ext cx="2212975" cy="585788"/>
          </a:xfrm>
          <a:prstGeom prst="rect">
            <a:avLst/>
          </a:prstGeom>
          <a:solidFill>
            <a:srgbClr val="0000FF"/>
          </a:soli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>
                <a:solidFill>
                  <a:schemeClr val="bg1"/>
                </a:solidFill>
              </a:rPr>
              <a:t>Installation, customer support, complaint resolution, repair</a:t>
            </a:r>
            <a:endParaRPr lang="en-US" altLang="en-US" sz="1400" b="1" i="1" u="sng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0442" name="Text Box 2"/>
          <p:cNvSpPr txBox="1">
            <a:spLocks noChangeArrowheads="1"/>
          </p:cNvSpPr>
          <p:nvPr/>
        </p:nvSpPr>
        <p:spPr bwMode="auto">
          <a:xfrm rot="10800000" flipV="1">
            <a:off x="6630988" y="4816475"/>
            <a:ext cx="2211387" cy="746125"/>
          </a:xfrm>
          <a:prstGeom prst="rect">
            <a:avLst/>
          </a:prstGeom>
          <a:solidFill>
            <a:srgbClr val="FF0000"/>
          </a:solidFill>
          <a:ln w="12700">
            <a:solidFill>
              <a:srgbClr val="A5002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>
                <a:solidFill>
                  <a:schemeClr val="bg1"/>
                </a:solidFill>
              </a:rPr>
              <a:t>Disposal of obsolete products, handling of consumables, customer privacy</a:t>
            </a:r>
            <a:endParaRPr lang="en-US" altLang="en-US" sz="1400" b="1" i="1" u="sng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0443" name="Line 27"/>
          <p:cNvSpPr>
            <a:spLocks noChangeShapeType="1"/>
          </p:cNvSpPr>
          <p:nvPr/>
        </p:nvSpPr>
        <p:spPr bwMode="auto">
          <a:xfrm>
            <a:off x="2286000" y="1981200"/>
            <a:ext cx="381000" cy="76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44" name="Line 28"/>
          <p:cNvSpPr>
            <a:spLocks noChangeShapeType="1"/>
          </p:cNvSpPr>
          <p:nvPr/>
        </p:nvSpPr>
        <p:spPr bwMode="auto">
          <a:xfrm>
            <a:off x="2286000" y="2743200"/>
            <a:ext cx="457200" cy="76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45" name="Line 29"/>
          <p:cNvSpPr>
            <a:spLocks noChangeShapeType="1"/>
          </p:cNvSpPr>
          <p:nvPr/>
        </p:nvSpPr>
        <p:spPr bwMode="auto">
          <a:xfrm flipV="1">
            <a:off x="2286000" y="3505200"/>
            <a:ext cx="457200" cy="76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46" name="Line 30"/>
          <p:cNvSpPr>
            <a:spLocks noChangeShapeType="1"/>
          </p:cNvSpPr>
          <p:nvPr/>
        </p:nvSpPr>
        <p:spPr bwMode="auto">
          <a:xfrm flipV="1">
            <a:off x="2133600" y="4343400"/>
            <a:ext cx="685800" cy="152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47" name="Line 31"/>
          <p:cNvSpPr>
            <a:spLocks noChangeShapeType="1"/>
          </p:cNvSpPr>
          <p:nvPr/>
        </p:nvSpPr>
        <p:spPr bwMode="auto">
          <a:xfrm>
            <a:off x="6324600" y="4343400"/>
            <a:ext cx="3810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2590800" y="1166813"/>
            <a:ext cx="3886200" cy="2809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/>
              <a:t>FIRM INFRASTRUCTURE</a:t>
            </a:r>
            <a:endParaRPr lang="en-US" altLang="en-US" sz="1400" b="1" i="1" u="sng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33CC"/>
                </a:solidFill>
                <a:latin typeface="Arial Black" panose="020B0A04020102020204" pitchFamily="34" charset="0"/>
              </a:rPr>
              <a:t>Looking Inside Out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0" y="533400"/>
            <a:ext cx="9144000" cy="76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469" name="Text Box 2"/>
          <p:cNvSpPr txBox="1">
            <a:spLocks noChangeArrowheads="1"/>
          </p:cNvSpPr>
          <p:nvPr/>
        </p:nvSpPr>
        <p:spPr bwMode="auto">
          <a:xfrm rot="10800000" flipV="1">
            <a:off x="454025" y="685800"/>
            <a:ext cx="1831975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FF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>
                <a:solidFill>
                  <a:srgbClr val="0000FF"/>
                </a:solidFill>
                <a:latin typeface="Arial Black" panose="020B0A04020102020204" pitchFamily="34" charset="0"/>
              </a:rPr>
              <a:t>STRATEGIC</a:t>
            </a:r>
            <a:endParaRPr lang="en-US" altLang="en-US" sz="1400" b="1" i="1" u="sng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62470" name="Text Box 2"/>
          <p:cNvSpPr txBox="1">
            <a:spLocks noChangeArrowheads="1"/>
          </p:cNvSpPr>
          <p:nvPr/>
        </p:nvSpPr>
        <p:spPr bwMode="auto">
          <a:xfrm rot="10800000" flipV="1">
            <a:off x="6705600" y="685800"/>
            <a:ext cx="1831975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FF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>
                <a:solidFill>
                  <a:srgbClr val="FF3300"/>
                </a:solidFill>
                <a:latin typeface="Arial Black" panose="020B0A04020102020204" pitchFamily="34" charset="0"/>
              </a:rPr>
              <a:t>SOCIETY</a:t>
            </a:r>
            <a:endParaRPr lang="en-US" altLang="en-US" sz="1400" b="1" i="1" u="sng">
              <a:solidFill>
                <a:srgbClr val="FF3300"/>
              </a:solidFill>
              <a:latin typeface="Arial Black" panose="020B0A04020102020204" pitchFamily="34" charset="0"/>
            </a:endParaRPr>
          </a:p>
        </p:txBody>
      </p:sp>
      <p:sp>
        <p:nvSpPr>
          <p:cNvPr id="62471" name="Text Box 2"/>
          <p:cNvSpPr txBox="1">
            <a:spLocks noChangeArrowheads="1"/>
          </p:cNvSpPr>
          <p:nvPr/>
        </p:nvSpPr>
        <p:spPr bwMode="auto">
          <a:xfrm rot="10800000" flipV="1">
            <a:off x="227013" y="990600"/>
            <a:ext cx="2211387" cy="425450"/>
          </a:xfrm>
          <a:prstGeom prst="rect">
            <a:avLst/>
          </a:prstGeom>
          <a:solidFill>
            <a:srgbClr val="0000FF"/>
          </a:soli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>
                <a:solidFill>
                  <a:schemeClr val="bg1"/>
                </a:solidFill>
              </a:rPr>
              <a:t>Finance, planning, investor relations</a:t>
            </a:r>
            <a:endParaRPr lang="en-US" altLang="en-US" sz="1400" b="1" i="1" u="sng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2472" name="Text Box 2"/>
          <p:cNvSpPr txBox="1">
            <a:spLocks noChangeArrowheads="1"/>
          </p:cNvSpPr>
          <p:nvPr/>
        </p:nvSpPr>
        <p:spPr bwMode="auto">
          <a:xfrm rot="10800000" flipV="1">
            <a:off x="6630988" y="914400"/>
            <a:ext cx="2211387" cy="746125"/>
          </a:xfrm>
          <a:prstGeom prst="rect">
            <a:avLst/>
          </a:prstGeom>
          <a:solidFill>
            <a:srgbClr val="FF0000"/>
          </a:solidFill>
          <a:ln w="12700">
            <a:solidFill>
              <a:srgbClr val="A5002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>
                <a:solidFill>
                  <a:schemeClr val="bg1"/>
                </a:solidFill>
              </a:rPr>
              <a:t>Reporting practices, governmental practices, transparency, use of lobbying</a:t>
            </a:r>
            <a:endParaRPr lang="en-US" altLang="en-US" sz="1400" b="1" i="1" u="sng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2473" name="Text Box 2"/>
          <p:cNvSpPr txBox="1">
            <a:spLocks noChangeArrowheads="1"/>
          </p:cNvSpPr>
          <p:nvPr/>
        </p:nvSpPr>
        <p:spPr bwMode="auto">
          <a:xfrm>
            <a:off x="2590800" y="1928813"/>
            <a:ext cx="3886200" cy="2809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/>
              <a:t>HUMAN RESOURCE MANAGEMENT</a:t>
            </a:r>
            <a:endParaRPr lang="en-US" altLang="en-US" sz="1400" b="1" i="1" u="sng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62474" name="Text Box 2"/>
          <p:cNvSpPr txBox="1">
            <a:spLocks noChangeArrowheads="1"/>
          </p:cNvSpPr>
          <p:nvPr/>
        </p:nvSpPr>
        <p:spPr bwMode="auto">
          <a:xfrm rot="10800000" flipV="1">
            <a:off x="228600" y="1524000"/>
            <a:ext cx="2211388" cy="425450"/>
          </a:xfrm>
          <a:prstGeom prst="rect">
            <a:avLst/>
          </a:prstGeom>
          <a:solidFill>
            <a:srgbClr val="0000FF"/>
          </a:soli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>
                <a:solidFill>
                  <a:schemeClr val="bg1"/>
                </a:solidFill>
              </a:rPr>
              <a:t>Recruiting, training, compensation systems</a:t>
            </a:r>
            <a:endParaRPr lang="en-US" altLang="en-US" sz="1400" b="1" i="1" u="sng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2475" name="Text Box 2"/>
          <p:cNvSpPr txBox="1">
            <a:spLocks noChangeArrowheads="1"/>
          </p:cNvSpPr>
          <p:nvPr/>
        </p:nvSpPr>
        <p:spPr bwMode="auto">
          <a:xfrm rot="10800000" flipV="1">
            <a:off x="6630988" y="1768475"/>
            <a:ext cx="2211387" cy="746125"/>
          </a:xfrm>
          <a:prstGeom prst="rect">
            <a:avLst/>
          </a:prstGeom>
          <a:solidFill>
            <a:srgbClr val="FF0000"/>
          </a:solidFill>
          <a:ln w="12700">
            <a:solidFill>
              <a:srgbClr val="A5002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>
                <a:solidFill>
                  <a:schemeClr val="bg1"/>
                </a:solidFill>
              </a:rPr>
              <a:t>Safe working conditions, diversity, discrimination, benefits, compensation policies, layoff policies</a:t>
            </a:r>
            <a:endParaRPr lang="en-US" altLang="en-US" sz="1400" b="1" i="1" u="sng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2476" name="Text Box 2"/>
          <p:cNvSpPr txBox="1">
            <a:spLocks noChangeArrowheads="1"/>
          </p:cNvSpPr>
          <p:nvPr/>
        </p:nvSpPr>
        <p:spPr bwMode="auto">
          <a:xfrm>
            <a:off x="2590800" y="2690813"/>
            <a:ext cx="3886200" cy="2809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/>
              <a:t>TECHNOLOGY DEVELOPMENT</a:t>
            </a:r>
            <a:endParaRPr lang="en-US" altLang="en-US" sz="1400" b="1" i="1" u="sng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62477" name="Text Box 2"/>
          <p:cNvSpPr txBox="1">
            <a:spLocks noChangeArrowheads="1"/>
          </p:cNvSpPr>
          <p:nvPr/>
        </p:nvSpPr>
        <p:spPr bwMode="auto">
          <a:xfrm rot="10800000" flipV="1">
            <a:off x="3352800" y="655638"/>
            <a:ext cx="24384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FF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>
                <a:latin typeface="Arial Black" panose="020B0A04020102020204" pitchFamily="34" charset="0"/>
              </a:rPr>
              <a:t>VALUE CHAIN</a:t>
            </a:r>
          </a:p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>
                <a:latin typeface="Arial Black" panose="020B0A04020102020204" pitchFamily="34" charset="0"/>
              </a:rPr>
              <a:t>Supporting Activities</a:t>
            </a:r>
            <a:endParaRPr lang="en-US" altLang="en-US" sz="1400" b="1" i="1" u="sng">
              <a:latin typeface="Arial Black" panose="020B0A04020102020204" pitchFamily="34" charset="0"/>
            </a:endParaRPr>
          </a:p>
        </p:txBody>
      </p:sp>
      <p:sp>
        <p:nvSpPr>
          <p:cNvPr id="62478" name="Text Box 2"/>
          <p:cNvSpPr txBox="1">
            <a:spLocks noChangeArrowheads="1"/>
          </p:cNvSpPr>
          <p:nvPr/>
        </p:nvSpPr>
        <p:spPr bwMode="auto">
          <a:xfrm rot="10800000" flipV="1">
            <a:off x="228600" y="2774950"/>
            <a:ext cx="2211388" cy="425450"/>
          </a:xfrm>
          <a:prstGeom prst="rect">
            <a:avLst/>
          </a:prstGeom>
          <a:solidFill>
            <a:srgbClr val="0000FF"/>
          </a:soli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>
                <a:solidFill>
                  <a:schemeClr val="bg1"/>
                </a:solidFill>
              </a:rPr>
              <a:t>Components, machinery, advertising, services</a:t>
            </a:r>
            <a:endParaRPr lang="en-US" altLang="en-US" sz="1400" b="1" i="1" u="sng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2479" name="Text Box 2"/>
          <p:cNvSpPr txBox="1">
            <a:spLocks noChangeArrowheads="1"/>
          </p:cNvSpPr>
          <p:nvPr/>
        </p:nvSpPr>
        <p:spPr bwMode="auto">
          <a:xfrm>
            <a:off x="2590800" y="3452813"/>
            <a:ext cx="3886200" cy="2809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/>
              <a:t>PROCUREMENT</a:t>
            </a:r>
            <a:endParaRPr lang="en-US" altLang="en-US" sz="1400" b="1" i="1" u="sng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62480" name="Text Box 2"/>
          <p:cNvSpPr txBox="1">
            <a:spLocks noChangeArrowheads="1"/>
          </p:cNvSpPr>
          <p:nvPr/>
        </p:nvSpPr>
        <p:spPr bwMode="auto">
          <a:xfrm rot="10800000" flipV="1">
            <a:off x="230188" y="2057400"/>
            <a:ext cx="2211387" cy="585788"/>
          </a:xfrm>
          <a:prstGeom prst="rect">
            <a:avLst/>
          </a:prstGeom>
          <a:solidFill>
            <a:srgbClr val="0000FF"/>
          </a:soli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>
                <a:solidFill>
                  <a:schemeClr val="bg1"/>
                </a:solidFill>
              </a:rPr>
              <a:t>Product design, testing, process design, material research, market research</a:t>
            </a:r>
            <a:endParaRPr lang="en-US" altLang="en-US" sz="1400" b="1" i="1" u="sng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2481" name="Line 17"/>
          <p:cNvSpPr>
            <a:spLocks noChangeShapeType="1"/>
          </p:cNvSpPr>
          <p:nvPr/>
        </p:nvSpPr>
        <p:spPr bwMode="auto">
          <a:xfrm>
            <a:off x="2362200" y="1219200"/>
            <a:ext cx="457200" cy="76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2" name="Text Box 2"/>
          <p:cNvSpPr txBox="1">
            <a:spLocks noChangeArrowheads="1"/>
          </p:cNvSpPr>
          <p:nvPr/>
        </p:nvSpPr>
        <p:spPr bwMode="auto">
          <a:xfrm rot="10800000" flipV="1">
            <a:off x="6630988" y="2606675"/>
            <a:ext cx="2211387" cy="906463"/>
          </a:xfrm>
          <a:prstGeom prst="rect">
            <a:avLst/>
          </a:prstGeom>
          <a:solidFill>
            <a:srgbClr val="FF0000"/>
          </a:solidFill>
          <a:ln w="12700">
            <a:solidFill>
              <a:srgbClr val="A5002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>
                <a:solidFill>
                  <a:schemeClr val="bg1"/>
                </a:solidFill>
              </a:rPr>
              <a:t>Relationships with universities, ethical research practices, product safety, recycling, conservation</a:t>
            </a:r>
            <a:endParaRPr lang="en-US" altLang="en-US" sz="1400" b="1" i="1" u="sng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2483" name="Text Box 2"/>
          <p:cNvSpPr txBox="1">
            <a:spLocks noChangeArrowheads="1"/>
          </p:cNvSpPr>
          <p:nvPr/>
        </p:nvSpPr>
        <p:spPr bwMode="auto">
          <a:xfrm rot="10800000" flipV="1">
            <a:off x="6630988" y="3587750"/>
            <a:ext cx="2211387" cy="746125"/>
          </a:xfrm>
          <a:prstGeom prst="rect">
            <a:avLst/>
          </a:prstGeom>
          <a:solidFill>
            <a:srgbClr val="FF0000"/>
          </a:solidFill>
          <a:ln w="12700">
            <a:solidFill>
              <a:srgbClr val="A5002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>
                <a:solidFill>
                  <a:schemeClr val="bg1"/>
                </a:solidFill>
              </a:rPr>
              <a:t>Bribery, child labor, endangered products, natural resource utilization</a:t>
            </a:r>
            <a:endParaRPr lang="en-US" altLang="en-US" sz="1400" b="1" i="1" u="sng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2484" name="Line 20"/>
          <p:cNvSpPr>
            <a:spLocks noChangeShapeType="1"/>
          </p:cNvSpPr>
          <p:nvPr/>
        </p:nvSpPr>
        <p:spPr bwMode="auto">
          <a:xfrm>
            <a:off x="2362200" y="1752600"/>
            <a:ext cx="38100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5" name="Line 21"/>
          <p:cNvSpPr>
            <a:spLocks noChangeShapeType="1"/>
          </p:cNvSpPr>
          <p:nvPr/>
        </p:nvSpPr>
        <p:spPr bwMode="auto">
          <a:xfrm>
            <a:off x="2438400" y="2438400"/>
            <a:ext cx="3048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6" name="Line 22"/>
          <p:cNvSpPr>
            <a:spLocks noChangeShapeType="1"/>
          </p:cNvSpPr>
          <p:nvPr/>
        </p:nvSpPr>
        <p:spPr bwMode="auto">
          <a:xfrm>
            <a:off x="2438400" y="3048000"/>
            <a:ext cx="304800" cy="6096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7" name="Line 23"/>
          <p:cNvSpPr>
            <a:spLocks noChangeShapeType="1"/>
          </p:cNvSpPr>
          <p:nvPr/>
        </p:nvSpPr>
        <p:spPr bwMode="auto">
          <a:xfrm flipV="1">
            <a:off x="6400800" y="1219200"/>
            <a:ext cx="304800" cy="76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8" name="Line 24"/>
          <p:cNvSpPr>
            <a:spLocks noChangeShapeType="1"/>
          </p:cNvSpPr>
          <p:nvPr/>
        </p:nvSpPr>
        <p:spPr bwMode="auto">
          <a:xfrm>
            <a:off x="6400800" y="2057400"/>
            <a:ext cx="228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9" name="Line 25"/>
          <p:cNvSpPr>
            <a:spLocks noChangeShapeType="1"/>
          </p:cNvSpPr>
          <p:nvPr/>
        </p:nvSpPr>
        <p:spPr bwMode="auto">
          <a:xfrm>
            <a:off x="6400800" y="2819400"/>
            <a:ext cx="3048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90" name="Line 26"/>
          <p:cNvSpPr>
            <a:spLocks noChangeShapeType="1"/>
          </p:cNvSpPr>
          <p:nvPr/>
        </p:nvSpPr>
        <p:spPr bwMode="auto">
          <a:xfrm>
            <a:off x="6248400" y="3581400"/>
            <a:ext cx="45720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3429000" y="1143000"/>
            <a:ext cx="1905000" cy="1157288"/>
          </a:xfrm>
          <a:prstGeom prst="rect">
            <a:avLst/>
          </a:prstGeom>
          <a:solidFill>
            <a:srgbClr val="FFCC00"/>
          </a:solidFill>
          <a:ln w="28575">
            <a:solidFill>
              <a:srgbClr val="FF66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>
                <a:latin typeface="Arial Black" panose="020B0A04020102020204" pitchFamily="34" charset="0"/>
              </a:rPr>
              <a:t>Context for Firm Strategy &amp; Rivalry</a:t>
            </a:r>
          </a:p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 i="1"/>
              <a:t>The rules and incentives that govern competition</a:t>
            </a:r>
            <a:endParaRPr lang="en-US" altLang="en-US" sz="1400" b="1" i="1" u="sng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33CC"/>
                </a:solidFill>
                <a:latin typeface="Arial Black" panose="020B0A04020102020204" pitchFamily="34" charset="0"/>
              </a:rPr>
              <a:t>Looking Outside In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0" y="533400"/>
            <a:ext cx="9144000" cy="76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17" name="Text Box 2"/>
          <p:cNvSpPr txBox="1">
            <a:spLocks noChangeArrowheads="1"/>
          </p:cNvSpPr>
          <p:nvPr/>
        </p:nvSpPr>
        <p:spPr bwMode="auto">
          <a:xfrm rot="10800000" flipV="1">
            <a:off x="303213" y="685800"/>
            <a:ext cx="2820987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8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 i="1"/>
              <a:t>Availability of Human resources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 i="1"/>
              <a:t>Access to research labs and universities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 i="1"/>
              <a:t>Efficient physical infrastructure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 i="1"/>
              <a:t>Efficient administrative infrastructure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 i="1"/>
              <a:t>Availability of scientific &amp; technological infrastructure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 i="1"/>
              <a:t>Sustainable natural resources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 i="1"/>
              <a:t>Efficient access to capital</a:t>
            </a:r>
            <a:endParaRPr lang="en-US" altLang="en-US" sz="1400" b="1" i="1" u="sng">
              <a:latin typeface="Arial Black" panose="020B0A04020102020204" pitchFamily="34" charset="0"/>
            </a:endParaRPr>
          </a:p>
        </p:txBody>
      </p:sp>
      <p:sp>
        <p:nvSpPr>
          <p:cNvPr id="64518" name="Text Box 2"/>
          <p:cNvSpPr txBox="1">
            <a:spLocks noChangeArrowheads="1"/>
          </p:cNvSpPr>
          <p:nvPr/>
        </p:nvSpPr>
        <p:spPr bwMode="auto">
          <a:xfrm>
            <a:off x="5562600" y="3035300"/>
            <a:ext cx="1905000" cy="1231900"/>
          </a:xfrm>
          <a:prstGeom prst="rect">
            <a:avLst/>
          </a:prstGeom>
          <a:solidFill>
            <a:srgbClr val="CCCCFF"/>
          </a:solidFill>
          <a:ln w="28575">
            <a:solidFill>
              <a:srgbClr val="000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>
                <a:latin typeface="Arial Black" panose="020B0A04020102020204" pitchFamily="34" charset="0"/>
              </a:rPr>
              <a:t>Local Demand Conditions</a:t>
            </a:r>
          </a:p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endParaRPr lang="en-US" altLang="en-US" sz="1400" b="1">
              <a:latin typeface="Arial Black" panose="020B0A04020102020204" pitchFamily="34" charset="0"/>
            </a:endParaRPr>
          </a:p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 i="1"/>
              <a:t>The nature &amp; sophistication of local customer needs</a:t>
            </a:r>
            <a:endParaRPr lang="en-US" altLang="en-US" sz="1400" b="1" i="1" u="sng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64519" name="Text Box 2"/>
          <p:cNvSpPr txBox="1">
            <a:spLocks noChangeArrowheads="1"/>
          </p:cNvSpPr>
          <p:nvPr/>
        </p:nvSpPr>
        <p:spPr bwMode="auto">
          <a:xfrm>
            <a:off x="3505200" y="4862513"/>
            <a:ext cx="1905000" cy="1157287"/>
          </a:xfrm>
          <a:prstGeom prst="rect">
            <a:avLst/>
          </a:prstGeom>
          <a:solidFill>
            <a:srgbClr val="CCFF66"/>
          </a:solidFill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>
                <a:latin typeface="Arial Black" panose="020B0A04020102020204" pitchFamily="34" charset="0"/>
              </a:rPr>
              <a:t>Related &amp; Supporting Industries</a:t>
            </a:r>
          </a:p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 i="1"/>
              <a:t>The local availability of supporting industries</a:t>
            </a:r>
            <a:endParaRPr lang="en-US" altLang="en-US" sz="1400" b="1" i="1" u="sng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64520" name="Text Box 2"/>
          <p:cNvSpPr txBox="1">
            <a:spLocks noChangeArrowheads="1"/>
          </p:cNvSpPr>
          <p:nvPr/>
        </p:nvSpPr>
        <p:spPr bwMode="auto">
          <a:xfrm>
            <a:off x="1295400" y="2957513"/>
            <a:ext cx="1905000" cy="1157287"/>
          </a:xfrm>
          <a:prstGeom prst="rect">
            <a:avLst/>
          </a:prstGeom>
          <a:solidFill>
            <a:srgbClr val="FFCCFF"/>
          </a:solidFill>
          <a:ln w="28575">
            <a:solidFill>
              <a:srgbClr val="FF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>
                <a:latin typeface="Arial Black" panose="020B0A04020102020204" pitchFamily="34" charset="0"/>
              </a:rPr>
              <a:t>Factor (input) Conditions</a:t>
            </a:r>
          </a:p>
          <a:p>
            <a:pPr algn="ctr"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 i="1"/>
              <a:t>Presence of high-quality, specialized inputs available to firms</a:t>
            </a:r>
            <a:endParaRPr lang="en-US" altLang="en-US" sz="1400" b="1" i="1" u="sng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>
            <a:off x="152400" y="609600"/>
            <a:ext cx="0" cy="259080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>
            <a:off x="152400" y="3200400"/>
            <a:ext cx="11430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3" name="Text Box 2"/>
          <p:cNvSpPr txBox="1">
            <a:spLocks noChangeArrowheads="1"/>
          </p:cNvSpPr>
          <p:nvPr/>
        </p:nvSpPr>
        <p:spPr bwMode="auto">
          <a:xfrm rot="10800000" flipV="1">
            <a:off x="5789613" y="838200"/>
            <a:ext cx="2820987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8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 i="1"/>
              <a:t>Fair &amp; open local competition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 i="1"/>
              <a:t>Intellectual property protection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 i="1"/>
              <a:t>Transparency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 i="1"/>
              <a:t>Rule of law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 i="1"/>
              <a:t>Meritocratic incentive systems</a:t>
            </a:r>
            <a:endParaRPr lang="en-US" altLang="en-US" sz="1400" b="1" i="1" u="sng">
              <a:latin typeface="Arial Black" panose="020B0A04020102020204" pitchFamily="34" charset="0"/>
            </a:endParaRPr>
          </a:p>
        </p:txBody>
      </p:sp>
      <p:sp>
        <p:nvSpPr>
          <p:cNvPr id="64524" name="Line 12"/>
          <p:cNvSpPr>
            <a:spLocks noChangeShapeType="1"/>
          </p:cNvSpPr>
          <p:nvPr/>
        </p:nvSpPr>
        <p:spPr bwMode="auto">
          <a:xfrm>
            <a:off x="8534400" y="762000"/>
            <a:ext cx="0" cy="14478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5" name="Line 13"/>
          <p:cNvSpPr>
            <a:spLocks noChangeShapeType="1"/>
          </p:cNvSpPr>
          <p:nvPr/>
        </p:nvSpPr>
        <p:spPr bwMode="auto">
          <a:xfrm>
            <a:off x="5334000" y="2209800"/>
            <a:ext cx="32004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6" name="Text Box 2"/>
          <p:cNvSpPr txBox="1">
            <a:spLocks noChangeArrowheads="1"/>
          </p:cNvSpPr>
          <p:nvPr/>
        </p:nvSpPr>
        <p:spPr bwMode="auto">
          <a:xfrm rot="10800000" flipV="1">
            <a:off x="5788025" y="4679950"/>
            <a:ext cx="282257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8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 i="1"/>
              <a:t>Sophistication of local demand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 i="1"/>
              <a:t>Demanding regulatory standards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 i="1"/>
              <a:t>Unusual local needs that can be served nationally and globally</a:t>
            </a:r>
            <a:endParaRPr lang="en-US" altLang="en-US" sz="1400" b="1" i="1" u="sng">
              <a:latin typeface="Arial Black" panose="020B0A04020102020204" pitchFamily="34" charset="0"/>
            </a:endParaRPr>
          </a:p>
        </p:txBody>
      </p:sp>
      <p:sp>
        <p:nvSpPr>
          <p:cNvPr id="64527" name="Line 15"/>
          <p:cNvSpPr>
            <a:spLocks noChangeShapeType="1"/>
          </p:cNvSpPr>
          <p:nvPr/>
        </p:nvSpPr>
        <p:spPr bwMode="auto">
          <a:xfrm>
            <a:off x="7467600" y="3733800"/>
            <a:ext cx="1143000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8" name="Line 16"/>
          <p:cNvSpPr>
            <a:spLocks noChangeShapeType="1"/>
          </p:cNvSpPr>
          <p:nvPr/>
        </p:nvSpPr>
        <p:spPr bwMode="auto">
          <a:xfrm>
            <a:off x="8610600" y="3733800"/>
            <a:ext cx="0" cy="1752600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9" name="Text Box 2"/>
          <p:cNvSpPr txBox="1">
            <a:spLocks noChangeArrowheads="1"/>
          </p:cNvSpPr>
          <p:nvPr/>
        </p:nvSpPr>
        <p:spPr bwMode="auto">
          <a:xfrm rot="10800000" flipV="1">
            <a:off x="301625" y="4495800"/>
            <a:ext cx="282257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8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 i="1"/>
              <a:t>Availability of local suppliers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 i="1"/>
              <a:t>Access to firms in related fields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</a:pPr>
            <a:r>
              <a:rPr lang="en-US" altLang="en-US" sz="1400" b="1" i="1"/>
              <a:t>Presence of clusters instead of isolated industries</a:t>
            </a:r>
            <a:endParaRPr lang="en-US" altLang="en-US" sz="1400" b="1" i="1" u="sng">
              <a:latin typeface="Arial Black" panose="020B0A04020102020204" pitchFamily="34" charset="0"/>
            </a:endParaRPr>
          </a:p>
        </p:txBody>
      </p:sp>
      <p:sp>
        <p:nvSpPr>
          <p:cNvPr id="64530" name="Line 18"/>
          <p:cNvSpPr>
            <a:spLocks noChangeShapeType="1"/>
          </p:cNvSpPr>
          <p:nvPr/>
        </p:nvSpPr>
        <p:spPr bwMode="auto">
          <a:xfrm>
            <a:off x="152400" y="5562600"/>
            <a:ext cx="3352800" cy="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31" name="Line 19"/>
          <p:cNvSpPr>
            <a:spLocks noChangeShapeType="1"/>
          </p:cNvSpPr>
          <p:nvPr/>
        </p:nvSpPr>
        <p:spPr bwMode="auto">
          <a:xfrm>
            <a:off x="152400" y="4419600"/>
            <a:ext cx="0" cy="1143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32" name="Line 20"/>
          <p:cNvSpPr>
            <a:spLocks noChangeShapeType="1"/>
          </p:cNvSpPr>
          <p:nvPr/>
        </p:nvSpPr>
        <p:spPr bwMode="auto">
          <a:xfrm>
            <a:off x="2743200" y="4267200"/>
            <a:ext cx="685800" cy="6858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33" name="Line 21"/>
          <p:cNvSpPr>
            <a:spLocks noChangeShapeType="1"/>
          </p:cNvSpPr>
          <p:nvPr/>
        </p:nvSpPr>
        <p:spPr bwMode="auto">
          <a:xfrm>
            <a:off x="5334000" y="2286000"/>
            <a:ext cx="685800" cy="6858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34" name="Line 22"/>
          <p:cNvSpPr>
            <a:spLocks noChangeShapeType="1"/>
          </p:cNvSpPr>
          <p:nvPr/>
        </p:nvSpPr>
        <p:spPr bwMode="auto">
          <a:xfrm flipV="1">
            <a:off x="2667000" y="2209800"/>
            <a:ext cx="685800" cy="6858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35" name="Line 23"/>
          <p:cNvSpPr>
            <a:spLocks noChangeShapeType="1"/>
          </p:cNvSpPr>
          <p:nvPr/>
        </p:nvSpPr>
        <p:spPr bwMode="auto">
          <a:xfrm flipV="1">
            <a:off x="5410200" y="4267200"/>
            <a:ext cx="685800" cy="6858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36" name="Line 24"/>
          <p:cNvSpPr>
            <a:spLocks noChangeShapeType="1"/>
          </p:cNvSpPr>
          <p:nvPr/>
        </p:nvSpPr>
        <p:spPr bwMode="auto">
          <a:xfrm>
            <a:off x="3352800" y="3581400"/>
            <a:ext cx="20574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37" name="Line 25"/>
          <p:cNvSpPr>
            <a:spLocks noChangeShapeType="1"/>
          </p:cNvSpPr>
          <p:nvPr/>
        </p:nvSpPr>
        <p:spPr bwMode="auto">
          <a:xfrm>
            <a:off x="4419600" y="2438400"/>
            <a:ext cx="0" cy="22098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38" name="Oval 26"/>
          <p:cNvSpPr>
            <a:spLocks noChangeArrowheads="1"/>
          </p:cNvSpPr>
          <p:nvPr/>
        </p:nvSpPr>
        <p:spPr bwMode="auto">
          <a:xfrm>
            <a:off x="5715000" y="5181600"/>
            <a:ext cx="76200" cy="76200"/>
          </a:xfrm>
          <a:prstGeom prst="ellipse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9" name="Oval 27"/>
          <p:cNvSpPr>
            <a:spLocks noChangeArrowheads="1"/>
          </p:cNvSpPr>
          <p:nvPr/>
        </p:nvSpPr>
        <p:spPr bwMode="auto">
          <a:xfrm>
            <a:off x="5715000" y="4953000"/>
            <a:ext cx="76200" cy="76200"/>
          </a:xfrm>
          <a:prstGeom prst="ellipse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40" name="Oval 28"/>
          <p:cNvSpPr>
            <a:spLocks noChangeArrowheads="1"/>
          </p:cNvSpPr>
          <p:nvPr/>
        </p:nvSpPr>
        <p:spPr bwMode="auto">
          <a:xfrm>
            <a:off x="5715000" y="4724400"/>
            <a:ext cx="76200" cy="76200"/>
          </a:xfrm>
          <a:prstGeom prst="ellipse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41" name="Oval 29"/>
          <p:cNvSpPr>
            <a:spLocks noChangeArrowheads="1"/>
          </p:cNvSpPr>
          <p:nvPr/>
        </p:nvSpPr>
        <p:spPr bwMode="auto">
          <a:xfrm>
            <a:off x="5715000" y="1371600"/>
            <a:ext cx="76200" cy="76200"/>
          </a:xfrm>
          <a:prstGeom prst="ellipse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42" name="Oval 30"/>
          <p:cNvSpPr>
            <a:spLocks noChangeArrowheads="1"/>
          </p:cNvSpPr>
          <p:nvPr/>
        </p:nvSpPr>
        <p:spPr bwMode="auto">
          <a:xfrm>
            <a:off x="5715000" y="1143000"/>
            <a:ext cx="76200" cy="76200"/>
          </a:xfrm>
          <a:prstGeom prst="ellipse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43" name="Oval 31"/>
          <p:cNvSpPr>
            <a:spLocks noChangeArrowheads="1"/>
          </p:cNvSpPr>
          <p:nvPr/>
        </p:nvSpPr>
        <p:spPr bwMode="auto">
          <a:xfrm>
            <a:off x="5715000" y="914400"/>
            <a:ext cx="76200" cy="76200"/>
          </a:xfrm>
          <a:prstGeom prst="ellipse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44" name="Oval 32"/>
          <p:cNvSpPr>
            <a:spLocks noChangeArrowheads="1"/>
          </p:cNvSpPr>
          <p:nvPr/>
        </p:nvSpPr>
        <p:spPr bwMode="auto">
          <a:xfrm>
            <a:off x="5715000" y="1828800"/>
            <a:ext cx="76200" cy="76200"/>
          </a:xfrm>
          <a:prstGeom prst="ellipse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45" name="Oval 33"/>
          <p:cNvSpPr>
            <a:spLocks noChangeArrowheads="1"/>
          </p:cNvSpPr>
          <p:nvPr/>
        </p:nvSpPr>
        <p:spPr bwMode="auto">
          <a:xfrm>
            <a:off x="5715000" y="1600200"/>
            <a:ext cx="76200" cy="76200"/>
          </a:xfrm>
          <a:prstGeom prst="ellipse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46" name="Oval 34"/>
          <p:cNvSpPr>
            <a:spLocks noChangeArrowheads="1"/>
          </p:cNvSpPr>
          <p:nvPr/>
        </p:nvSpPr>
        <p:spPr bwMode="auto">
          <a:xfrm>
            <a:off x="228600" y="5029200"/>
            <a:ext cx="762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47" name="Oval 35"/>
          <p:cNvSpPr>
            <a:spLocks noChangeArrowheads="1"/>
          </p:cNvSpPr>
          <p:nvPr/>
        </p:nvSpPr>
        <p:spPr bwMode="auto">
          <a:xfrm>
            <a:off x="228600" y="4800600"/>
            <a:ext cx="762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48" name="Oval 36"/>
          <p:cNvSpPr>
            <a:spLocks noChangeArrowheads="1"/>
          </p:cNvSpPr>
          <p:nvPr/>
        </p:nvSpPr>
        <p:spPr bwMode="auto">
          <a:xfrm>
            <a:off x="228600" y="4572000"/>
            <a:ext cx="762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49" name="Oval 37"/>
          <p:cNvSpPr>
            <a:spLocks noChangeArrowheads="1"/>
          </p:cNvSpPr>
          <p:nvPr/>
        </p:nvSpPr>
        <p:spPr bwMode="auto">
          <a:xfrm>
            <a:off x="228600" y="1981200"/>
            <a:ext cx="76200" cy="76200"/>
          </a:xfrm>
          <a:prstGeom prst="ellipse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50" name="Oval 38"/>
          <p:cNvSpPr>
            <a:spLocks noChangeArrowheads="1"/>
          </p:cNvSpPr>
          <p:nvPr/>
        </p:nvSpPr>
        <p:spPr bwMode="auto">
          <a:xfrm>
            <a:off x="228600" y="990600"/>
            <a:ext cx="76200" cy="76200"/>
          </a:xfrm>
          <a:prstGeom prst="ellipse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51" name="Oval 39"/>
          <p:cNvSpPr>
            <a:spLocks noChangeArrowheads="1"/>
          </p:cNvSpPr>
          <p:nvPr/>
        </p:nvSpPr>
        <p:spPr bwMode="auto">
          <a:xfrm>
            <a:off x="228600" y="762000"/>
            <a:ext cx="76200" cy="76200"/>
          </a:xfrm>
          <a:prstGeom prst="ellipse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52" name="Oval 40"/>
          <p:cNvSpPr>
            <a:spLocks noChangeArrowheads="1"/>
          </p:cNvSpPr>
          <p:nvPr/>
        </p:nvSpPr>
        <p:spPr bwMode="auto">
          <a:xfrm>
            <a:off x="228600" y="1600200"/>
            <a:ext cx="76200" cy="76200"/>
          </a:xfrm>
          <a:prstGeom prst="ellipse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53" name="Oval 41"/>
          <p:cNvSpPr>
            <a:spLocks noChangeArrowheads="1"/>
          </p:cNvSpPr>
          <p:nvPr/>
        </p:nvSpPr>
        <p:spPr bwMode="auto">
          <a:xfrm>
            <a:off x="228600" y="1371600"/>
            <a:ext cx="76200" cy="76200"/>
          </a:xfrm>
          <a:prstGeom prst="ellipse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54" name="Oval 42"/>
          <p:cNvSpPr>
            <a:spLocks noChangeArrowheads="1"/>
          </p:cNvSpPr>
          <p:nvPr/>
        </p:nvSpPr>
        <p:spPr bwMode="auto">
          <a:xfrm>
            <a:off x="228600" y="2667000"/>
            <a:ext cx="76200" cy="76200"/>
          </a:xfrm>
          <a:prstGeom prst="ellipse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55" name="Oval 43"/>
          <p:cNvSpPr>
            <a:spLocks noChangeArrowheads="1"/>
          </p:cNvSpPr>
          <p:nvPr/>
        </p:nvSpPr>
        <p:spPr bwMode="auto">
          <a:xfrm>
            <a:off x="228600" y="2438400"/>
            <a:ext cx="76200" cy="76200"/>
          </a:xfrm>
          <a:prstGeom prst="ellipse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2177</TotalTime>
  <Words>1307</Words>
  <Application>Microsoft Office PowerPoint</Application>
  <PresentationFormat>On-screen Show (4:3)</PresentationFormat>
  <Paragraphs>160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Times New Roman</vt:lpstr>
      <vt:lpstr>Arial</vt:lpstr>
      <vt:lpstr>Arial Black</vt:lpstr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CN Investment Division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H_Campbell</dc:creator>
  <cp:lastModifiedBy>Howard J. Campbell</cp:lastModifiedBy>
  <cp:revision>97</cp:revision>
  <dcterms:created xsi:type="dcterms:W3CDTF">2010-07-24T02:42:56Z</dcterms:created>
  <dcterms:modified xsi:type="dcterms:W3CDTF">2015-05-06T15:58:52Z</dcterms:modified>
</cp:coreProperties>
</file>