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7" r:id="rId3"/>
    <p:sldId id="258" r:id="rId4"/>
    <p:sldId id="260" r:id="rId5"/>
    <p:sldId id="266" r:id="rId6"/>
    <p:sldId id="267" r:id="rId7"/>
    <p:sldId id="263" r:id="rId8"/>
    <p:sldId id="271" r:id="rId9"/>
    <p:sldId id="272" r:id="rId10"/>
    <p:sldId id="273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DDDDDD"/>
    <a:srgbClr val="FFFFCC"/>
    <a:srgbClr val="CCFFFF"/>
    <a:srgbClr val="3333FF"/>
    <a:srgbClr val="CC0099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369" autoAdjust="0"/>
    <p:restoredTop sz="90929"/>
  </p:normalViewPr>
  <p:slideViewPr>
    <p:cSldViewPr>
      <p:cViewPr varScale="1">
        <p:scale>
          <a:sx n="112" d="100"/>
          <a:sy n="112" d="100"/>
        </p:scale>
        <p:origin x="15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C81E79-E1F6-4520-91BF-18C0B891C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192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B7A914-10DF-4FA8-BB47-050FC374DC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456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E158D218-305E-4618-AE6C-2C392551FFB4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307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56637A-3946-4797-AA94-0A5F9F076DB4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4787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5424452-AFFA-4CE4-BBC6-AA3DCD2F2315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228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A5ECFA73-0505-47FE-8165-9E0F83F109E7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061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5AF8CDF-3838-42F5-BF1C-5B3BE2533CCF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640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8791CD34-95D9-4018-ACCB-76BBB64CB795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5698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8843291-41D2-4E75-8D1A-D4EB21403B6F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304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7A005ED-6291-4C12-BFC2-17AACBAE7BA2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1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3D441247-67EB-4138-B1C6-967A36F2AEF5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56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4F16BE61-DFE0-4E8D-8467-7F9375957C51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64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520EF-7528-4ACF-BA1A-16B813D2E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16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FD9C0-2DA7-42B7-811F-09FC2ECBB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6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035D6-5A7B-430B-AC8F-46D71A2CF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48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08D5-2AE8-41ED-9303-797F0271A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11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5185-6D95-473E-9C9C-007ECE071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73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38282-2F98-4B2B-AACB-BD34D66CA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227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B2D2-5567-443E-A300-A34B52F59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33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0455-89E2-47A9-87A4-6735E2D90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541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94172-BD32-4144-99BD-BA32C8F7E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496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D33BC-2058-40FF-9E7E-5B5C9D6FF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922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563AE-49EA-4652-AF91-E7B5918CC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50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53300-E449-49CA-A914-741758742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89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B0B8-74A3-400F-82C0-554417CC2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434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296A7-79BB-43EC-8211-DA59400F2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814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0ECD2-F8D1-4CED-8B96-20CBE62CB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7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583CC-A297-4DFA-967F-FEE016D14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37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09837-3F56-42B5-82B8-A89483545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C818E-2827-41D1-A308-74F79A9DC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56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20A05-48CA-4D42-8E6B-1E38E19CF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0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D2B5B-0F94-48A5-A917-35F5A01681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5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EAF94-20FA-4619-B856-41891DDA5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88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1E9DF-43F7-4114-889A-8DFAFF86D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50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4DE9AC-8FA1-49D3-B5AD-8BDDC015A3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6938193-F13E-4A3B-937D-9406FFF865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If corporations analyzed their prospects for social responsibility using the same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frameworks that guide their core business choices,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They would discover that CSR can be much more than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a cost,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a constraint,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or a charitable deed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It can be a source of: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opportunity,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innovation,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and competitive advantage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228600" y="838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Oval 6"/>
          <p:cNvSpPr>
            <a:spLocks noChangeArrowheads="1"/>
          </p:cNvSpPr>
          <p:nvPr/>
        </p:nvSpPr>
        <p:spPr bwMode="auto">
          <a:xfrm>
            <a:off x="228600" y="14478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Oval 8"/>
          <p:cNvSpPr>
            <a:spLocks noChangeArrowheads="1"/>
          </p:cNvSpPr>
          <p:nvPr/>
        </p:nvSpPr>
        <p:spPr bwMode="auto">
          <a:xfrm>
            <a:off x="228600" y="2667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</a:t>
            </a:r>
            <a:endParaRPr lang="en-US" altLang="en-US" sz="2000" b="1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85800" y="17526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85800" y="2057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685800" y="23622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85800" y="29718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685800" y="32766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85800" y="3581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466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Creating a social dimension to the value proposition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most strategic CSR occurs when a company makes social impact integral to the overall strategy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Integrating business and social needs takes more than good intentions and strong leadership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It requires adjustments in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organization,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reporting relationships,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and incentives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focus must move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</a:t>
            </a:r>
            <a:r>
              <a:rPr lang="en-US" altLang="en-US" sz="1800" b="1" i="1" u="sng">
                <a:solidFill>
                  <a:srgbClr val="FF3300"/>
                </a:solidFill>
              </a:rPr>
              <a:t>away from</a:t>
            </a:r>
            <a:r>
              <a:rPr lang="en-US" altLang="en-US" sz="1800" b="1"/>
              <a:t> an emphasis on image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</a:t>
            </a:r>
            <a:r>
              <a:rPr lang="en-US" altLang="en-US" sz="1800" b="1" i="1" u="sng">
                <a:solidFill>
                  <a:srgbClr val="33CC33"/>
                </a:solidFill>
              </a:rPr>
              <a:t>to</a:t>
            </a:r>
            <a:r>
              <a:rPr lang="en-US" altLang="en-US" sz="1800" b="1"/>
              <a:t> an emphasis on substance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Creating shared value should be viewed like research and development, as a long-term investment in a company’s future competitiveness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Companies are called on to address hundreds of social issues, but only a few represent opportunities to make a real difference to society or to confer a competitive advantage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>
            <a:off x="228600" y="1143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Oval 6"/>
          <p:cNvSpPr>
            <a:spLocks noChangeArrowheads="1"/>
          </p:cNvSpPr>
          <p:nvPr/>
        </p:nvSpPr>
        <p:spPr bwMode="auto">
          <a:xfrm>
            <a:off x="228600" y="16764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Oval 8"/>
          <p:cNvSpPr>
            <a:spLocks noChangeArrowheads="1"/>
          </p:cNvSpPr>
          <p:nvPr/>
        </p:nvSpPr>
        <p:spPr bwMode="auto">
          <a:xfrm>
            <a:off x="228600" y="2133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47112" name="Rectangle 1032"/>
          <p:cNvSpPr>
            <a:spLocks noChangeArrowheads="1"/>
          </p:cNvSpPr>
          <p:nvPr/>
        </p:nvSpPr>
        <p:spPr bwMode="auto">
          <a:xfrm>
            <a:off x="609600" y="2438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1033"/>
          <p:cNvSpPr>
            <a:spLocks noChangeArrowheads="1"/>
          </p:cNvSpPr>
          <p:nvPr/>
        </p:nvSpPr>
        <p:spPr bwMode="auto">
          <a:xfrm>
            <a:off x="609600" y="27432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1034"/>
          <p:cNvSpPr>
            <a:spLocks noChangeArrowheads="1"/>
          </p:cNvSpPr>
          <p:nvPr/>
        </p:nvSpPr>
        <p:spPr bwMode="auto">
          <a:xfrm>
            <a:off x="609600" y="30480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1035"/>
          <p:cNvSpPr>
            <a:spLocks noChangeArrowheads="1"/>
          </p:cNvSpPr>
          <p:nvPr/>
        </p:nvSpPr>
        <p:spPr bwMode="auto">
          <a:xfrm>
            <a:off x="609600" y="37338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36"/>
          <p:cNvSpPr>
            <a:spLocks noChangeArrowheads="1"/>
          </p:cNvSpPr>
          <p:nvPr/>
        </p:nvSpPr>
        <p:spPr bwMode="auto">
          <a:xfrm>
            <a:off x="609600" y="40386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8"/>
          <p:cNvSpPr>
            <a:spLocks noChangeArrowheads="1"/>
          </p:cNvSpPr>
          <p:nvPr/>
        </p:nvSpPr>
        <p:spPr bwMode="auto">
          <a:xfrm>
            <a:off x="228600" y="4267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9" name="Oval 8"/>
          <p:cNvSpPr>
            <a:spLocks noChangeArrowheads="1"/>
          </p:cNvSpPr>
          <p:nvPr/>
        </p:nvSpPr>
        <p:spPr bwMode="auto">
          <a:xfrm>
            <a:off x="228600" y="4800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en-US" sz="2000" b="1" i="1">
                <a:solidFill>
                  <a:srgbClr val="3333FF"/>
                </a:solidFill>
              </a:rPr>
              <a:t>One of the best ways to gain competitive advantage while serving society is to: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en-US" sz="2000" b="1" i="1">
                <a:solidFill>
                  <a:srgbClr val="3333FF"/>
                </a:solidFill>
              </a:rPr>
              <a:t>     identify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en-US" sz="2000" b="1" i="1">
                <a:solidFill>
                  <a:srgbClr val="3333FF"/>
                </a:solidFill>
              </a:rPr>
              <a:t>     and invest in disruptive innovations in the social sector</a:t>
            </a: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228600" y="838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609600" y="1295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609600" y="1676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interdependence of a company and society can be analyzed with the same tools used to analyze competitive position and develop strategy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endParaRPr lang="en-US" altLang="en-US" sz="1800" b="1"/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endParaRPr lang="en-US" altLang="en-US" sz="1800" b="1"/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endParaRPr lang="en-US" altLang="en-US" sz="1800" b="1"/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endParaRPr lang="en-US" altLang="en-US" sz="1800" b="1"/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When a company uses the </a:t>
            </a:r>
            <a:r>
              <a:rPr lang="en-US" altLang="en-US" sz="1800" b="1" i="1" u="sng">
                <a:solidFill>
                  <a:srgbClr val="3333FF"/>
                </a:solidFill>
              </a:rPr>
              <a:t>value chain</a:t>
            </a:r>
            <a:r>
              <a:rPr lang="en-US" altLang="en-US" sz="1800" b="1"/>
              <a:t> to chart all the social consequences of its activities, it has created an inventory of problems and opportunities – mostly operational issues – that need to be investigated, prioritized , and addressed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task is to identify those areas of social context with the greatest strategic value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value chain depicts all the activities a company engages in while doing business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It can be used as a framework to identify the positive and negative social impacts of those activities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A company should not be driven solely to satisfy stakeholders; by seeking to satisfy stakeholders, companies cede primary control of their CSR agendas to outsiders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Stakeholders’ views are obviously important, but these groups can never fully understand a corporations’ capabilities, competitive positioning, or the trade-offs it must make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228600" y="838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228600" y="56388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Oval 8"/>
          <p:cNvSpPr>
            <a:spLocks noChangeArrowheads="1"/>
          </p:cNvSpPr>
          <p:nvPr/>
        </p:nvSpPr>
        <p:spPr bwMode="auto">
          <a:xfrm>
            <a:off x="228600" y="48768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24590" name="Oval 8"/>
          <p:cNvSpPr>
            <a:spLocks noChangeArrowheads="1"/>
          </p:cNvSpPr>
          <p:nvPr/>
        </p:nvSpPr>
        <p:spPr bwMode="auto">
          <a:xfrm>
            <a:off x="228600" y="35814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1" name="Oval 8"/>
          <p:cNvSpPr>
            <a:spLocks noChangeArrowheads="1"/>
          </p:cNvSpPr>
          <p:nvPr/>
        </p:nvSpPr>
        <p:spPr bwMode="auto">
          <a:xfrm>
            <a:off x="228600" y="2514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2" name="Oval 8"/>
          <p:cNvSpPr>
            <a:spLocks noChangeArrowheads="1"/>
          </p:cNvSpPr>
          <p:nvPr/>
        </p:nvSpPr>
        <p:spPr bwMode="auto">
          <a:xfrm>
            <a:off x="228600" y="3276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3" name="Oval 8"/>
          <p:cNvSpPr>
            <a:spLocks noChangeArrowheads="1"/>
          </p:cNvSpPr>
          <p:nvPr/>
        </p:nvSpPr>
        <p:spPr bwMode="auto">
          <a:xfrm>
            <a:off x="228600" y="3886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4" name="Text Box 4"/>
          <p:cNvSpPr txBox="1">
            <a:spLocks noChangeArrowheads="1"/>
          </p:cNvSpPr>
          <p:nvPr/>
        </p:nvSpPr>
        <p:spPr bwMode="auto">
          <a:xfrm>
            <a:off x="457200" y="5562600"/>
            <a:ext cx="84582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In addition to understanding the social ramifications of the value chain, effective CSR requires an understanding of the </a:t>
            </a:r>
            <a:r>
              <a:rPr lang="en-US" altLang="en-US" sz="1800" b="1" i="1" u="sng">
                <a:solidFill>
                  <a:srgbClr val="3333FF"/>
                </a:solidFill>
              </a:rPr>
              <a:t>social dimensions of the company’s competitive context</a:t>
            </a:r>
            <a:r>
              <a:rPr lang="en-US" altLang="en-US" sz="1800" b="1"/>
              <a:t> – the linkages that affect its ability to improve productivity and execute strategy</a:t>
            </a:r>
          </a:p>
        </p:txBody>
      </p:sp>
      <p:sp>
        <p:nvSpPr>
          <p:cNvPr id="24595" name="Oval 8"/>
          <p:cNvSpPr>
            <a:spLocks noChangeArrowheads="1"/>
          </p:cNvSpPr>
          <p:nvPr/>
        </p:nvSpPr>
        <p:spPr bwMode="auto">
          <a:xfrm>
            <a:off x="228600" y="4419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96" name="Oval 1044"/>
          <p:cNvSpPr>
            <a:spLocks noChangeArrowheads="1"/>
          </p:cNvSpPr>
          <p:nvPr/>
        </p:nvSpPr>
        <p:spPr bwMode="auto">
          <a:xfrm>
            <a:off x="1905000" y="1447800"/>
            <a:ext cx="2590800" cy="914400"/>
          </a:xfrm>
          <a:prstGeom prst="ellipse">
            <a:avLst/>
          </a:prstGeom>
          <a:solidFill>
            <a:srgbClr val="CCFFFF"/>
          </a:solidFill>
          <a:ln w="2857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Oval 1045"/>
          <p:cNvSpPr>
            <a:spLocks noChangeArrowheads="1"/>
          </p:cNvSpPr>
          <p:nvPr/>
        </p:nvSpPr>
        <p:spPr bwMode="auto">
          <a:xfrm>
            <a:off x="3810000" y="1447800"/>
            <a:ext cx="2819400" cy="914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1046"/>
          <p:cNvSpPr txBox="1">
            <a:spLocks noChangeArrowheads="1"/>
          </p:cNvSpPr>
          <p:nvPr/>
        </p:nvSpPr>
        <p:spPr bwMode="auto">
          <a:xfrm>
            <a:off x="2362200" y="172085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Black" panose="020B0A04020102020204" pitchFamily="34" charset="0"/>
              </a:rPr>
              <a:t>COMPANY</a:t>
            </a:r>
          </a:p>
        </p:txBody>
      </p:sp>
      <p:sp>
        <p:nvSpPr>
          <p:cNvPr id="24599" name="Text Box 1047"/>
          <p:cNvSpPr txBox="1">
            <a:spLocks noChangeArrowheads="1"/>
          </p:cNvSpPr>
          <p:nvPr/>
        </p:nvSpPr>
        <p:spPr bwMode="auto">
          <a:xfrm>
            <a:off x="4495800" y="17526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Black" panose="020B0A04020102020204" pitchFamily="34" charset="0"/>
              </a:rPr>
              <a:t>SOCIETY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Successful corporations need a healthy society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Ultimately, a healthy society creates expanding demand for business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Any business that pursues its ends at the expense of the society in which it operates will find its success to be illusory and ultimately temporary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At the same time, a healthy society needs successful companies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mutual dependence of corporations and society implies that both business decisions and social policies must follow the principle of shared value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It is crucial to identify the </a:t>
            </a:r>
            <a:r>
              <a:rPr lang="en-US" altLang="en-US" sz="1800" b="1" i="1" u="sng">
                <a:solidFill>
                  <a:srgbClr val="3333FF"/>
                </a:solidFill>
              </a:rPr>
              <a:t>points of intersection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228600" y="838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228600" y="1143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8" name="Oval 8"/>
          <p:cNvSpPr>
            <a:spLocks noChangeArrowheads="1"/>
          </p:cNvSpPr>
          <p:nvPr/>
        </p:nvSpPr>
        <p:spPr bwMode="auto">
          <a:xfrm>
            <a:off x="228600" y="14478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28686" name="Oval 5"/>
          <p:cNvSpPr>
            <a:spLocks noChangeArrowheads="1"/>
          </p:cNvSpPr>
          <p:nvPr/>
        </p:nvSpPr>
        <p:spPr bwMode="auto">
          <a:xfrm>
            <a:off x="228600" y="1981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7" name="Oval 6"/>
          <p:cNvSpPr>
            <a:spLocks noChangeArrowheads="1"/>
          </p:cNvSpPr>
          <p:nvPr/>
        </p:nvSpPr>
        <p:spPr bwMode="auto">
          <a:xfrm>
            <a:off x="228600" y="2286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8" name="Oval 8"/>
          <p:cNvSpPr>
            <a:spLocks noChangeArrowheads="1"/>
          </p:cNvSpPr>
          <p:nvPr/>
        </p:nvSpPr>
        <p:spPr bwMode="auto">
          <a:xfrm>
            <a:off x="228600" y="2743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9" name="Oval 1041"/>
          <p:cNvSpPr>
            <a:spLocks noChangeArrowheads="1"/>
          </p:cNvSpPr>
          <p:nvPr/>
        </p:nvSpPr>
        <p:spPr bwMode="auto">
          <a:xfrm>
            <a:off x="1905000" y="4191000"/>
            <a:ext cx="2590800" cy="914400"/>
          </a:xfrm>
          <a:prstGeom prst="ellipse">
            <a:avLst/>
          </a:prstGeom>
          <a:solidFill>
            <a:srgbClr val="CCFFFF"/>
          </a:solidFill>
          <a:ln w="2857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042"/>
          <p:cNvSpPr>
            <a:spLocks noChangeArrowheads="1"/>
          </p:cNvSpPr>
          <p:nvPr/>
        </p:nvSpPr>
        <p:spPr bwMode="auto">
          <a:xfrm>
            <a:off x="3810000" y="4191000"/>
            <a:ext cx="2819400" cy="91440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1043"/>
          <p:cNvSpPr txBox="1">
            <a:spLocks noChangeArrowheads="1"/>
          </p:cNvSpPr>
          <p:nvPr/>
        </p:nvSpPr>
        <p:spPr bwMode="auto">
          <a:xfrm>
            <a:off x="2362200" y="446405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Black" panose="020B0A04020102020204" pitchFamily="34" charset="0"/>
              </a:rPr>
              <a:t>COMPANY</a:t>
            </a:r>
          </a:p>
        </p:txBody>
      </p:sp>
      <p:sp>
        <p:nvSpPr>
          <p:cNvPr id="28692" name="Text Box 1044"/>
          <p:cNvSpPr txBox="1">
            <a:spLocks noChangeArrowheads="1"/>
          </p:cNvSpPr>
          <p:nvPr/>
        </p:nvSpPr>
        <p:spPr bwMode="auto">
          <a:xfrm>
            <a:off x="4495800" y="4495800"/>
            <a:ext cx="152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Arial Black" panose="020B0A04020102020204" pitchFamily="34" charset="0"/>
              </a:rPr>
              <a:t>SOCIETY</a:t>
            </a:r>
          </a:p>
        </p:txBody>
      </p:sp>
      <p:sp>
        <p:nvSpPr>
          <p:cNvPr id="28693" name="Oval 1045"/>
          <p:cNvSpPr>
            <a:spLocks noChangeArrowheads="1"/>
          </p:cNvSpPr>
          <p:nvPr/>
        </p:nvSpPr>
        <p:spPr bwMode="auto">
          <a:xfrm>
            <a:off x="3733800" y="3810000"/>
            <a:ext cx="609600" cy="1676400"/>
          </a:xfrm>
          <a:prstGeom prst="ellipse">
            <a:avLst/>
          </a:prstGeom>
          <a:gradFill rotWithShape="0">
            <a:gsLst>
              <a:gs pos="0">
                <a:srgbClr val="CCFFFF"/>
              </a:gs>
              <a:gs pos="100000">
                <a:srgbClr val="FFFFCC"/>
              </a:gs>
            </a:gsLst>
            <a:lin ang="0" scaled="1"/>
          </a:gra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AutoShape 1050"/>
          <p:cNvSpPr>
            <a:spLocks noChangeArrowheads="1"/>
          </p:cNvSpPr>
          <p:nvPr/>
        </p:nvSpPr>
        <p:spPr bwMode="auto">
          <a:xfrm rot="5358746">
            <a:off x="3695700" y="3086100"/>
            <a:ext cx="609600" cy="533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Choosing which social issues to address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Each company must select issues that intersect with its particular business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Other social agendas are best left to those companies in other industries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essential test that should guide CSR is </a:t>
            </a:r>
            <a:r>
              <a:rPr lang="en-US" altLang="en-US" sz="1800" b="1">
                <a:solidFill>
                  <a:srgbClr val="FF3300"/>
                </a:solidFill>
                <a:latin typeface="Arial Black" panose="020B0A04020102020204" pitchFamily="34" charset="0"/>
              </a:rPr>
              <a:t>NOT</a:t>
            </a:r>
            <a:r>
              <a:rPr lang="en-US" altLang="en-US" sz="1800" b="1"/>
              <a:t> whether a cause is worthy </a:t>
            </a:r>
            <a:r>
              <a:rPr lang="en-US" altLang="en-US" sz="1800" b="1">
                <a:solidFill>
                  <a:srgbClr val="00CC00"/>
                </a:solidFill>
                <a:latin typeface="Arial Black" panose="020B0A04020102020204" pitchFamily="34" charset="0"/>
              </a:rPr>
              <a:t>BUT </a:t>
            </a:r>
            <a:r>
              <a:rPr lang="en-US" altLang="en-US" sz="1800" b="1"/>
              <a:t>whether it presents an opportunity to create shared value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Prioritizing Social Issues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2" name="Oval 5"/>
          <p:cNvSpPr>
            <a:spLocks noChangeArrowheads="1"/>
          </p:cNvSpPr>
          <p:nvPr/>
        </p:nvSpPr>
        <p:spPr bwMode="auto">
          <a:xfrm>
            <a:off x="228600" y="1143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Oval 6"/>
          <p:cNvSpPr>
            <a:spLocks noChangeArrowheads="1"/>
          </p:cNvSpPr>
          <p:nvPr/>
        </p:nvSpPr>
        <p:spPr bwMode="auto">
          <a:xfrm>
            <a:off x="228600" y="14478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4" name="Oval 8"/>
          <p:cNvSpPr>
            <a:spLocks noChangeArrowheads="1"/>
          </p:cNvSpPr>
          <p:nvPr/>
        </p:nvSpPr>
        <p:spPr bwMode="auto">
          <a:xfrm>
            <a:off x="228600" y="1752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43022" name="Text Box 4"/>
          <p:cNvSpPr txBox="1">
            <a:spLocks noChangeArrowheads="1"/>
          </p:cNvSpPr>
          <p:nvPr/>
        </p:nvSpPr>
        <p:spPr bwMode="auto">
          <a:xfrm>
            <a:off x="304800" y="2608263"/>
            <a:ext cx="281940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CC0099"/>
                </a:solidFill>
              </a:rPr>
              <a:t>Generic Social Issues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i="1"/>
              <a:t>Social issues that are not significantly affected by a company’s operations nor materially affect its long-term competitiveness</a:t>
            </a:r>
          </a:p>
        </p:txBody>
      </p:sp>
      <p:sp>
        <p:nvSpPr>
          <p:cNvPr id="43023" name="Text Box 4"/>
          <p:cNvSpPr txBox="1">
            <a:spLocks noChangeArrowheads="1"/>
          </p:cNvSpPr>
          <p:nvPr/>
        </p:nvSpPr>
        <p:spPr bwMode="auto">
          <a:xfrm>
            <a:off x="6172200" y="2601913"/>
            <a:ext cx="2819400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>
                <a:solidFill>
                  <a:srgbClr val="33CC33"/>
                </a:solidFill>
              </a:rPr>
              <a:t>Social Dimensions of </a:t>
            </a:r>
            <a:r>
              <a:rPr lang="en-US" altLang="en-US" sz="1800" b="1" u="sng">
                <a:solidFill>
                  <a:srgbClr val="33CC33"/>
                </a:solidFill>
              </a:rPr>
              <a:t>Competitive Context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i="1"/>
              <a:t>Social issues in the external environment that significantly affect the underling drivers of a company’s competitiveness in the locations where it operates</a:t>
            </a:r>
          </a:p>
        </p:txBody>
      </p:sp>
      <p:sp>
        <p:nvSpPr>
          <p:cNvPr id="43024" name="Text Box 4"/>
          <p:cNvSpPr txBox="1">
            <a:spLocks noChangeArrowheads="1"/>
          </p:cNvSpPr>
          <p:nvPr/>
        </p:nvSpPr>
        <p:spPr bwMode="auto">
          <a:xfrm>
            <a:off x="3200400" y="2601913"/>
            <a:ext cx="289560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chemeClr val="tx2"/>
                </a:solidFill>
              </a:rPr>
              <a:t>Value Chain Social Impacts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i="1"/>
              <a:t>Social issues that are significantly affected by  a company’s activities in the ordinary course of business</a:t>
            </a:r>
          </a:p>
        </p:txBody>
      </p:sp>
      <p:sp>
        <p:nvSpPr>
          <p:cNvPr id="43025" name="Line 1041"/>
          <p:cNvSpPr>
            <a:spLocks noChangeShapeType="1"/>
          </p:cNvSpPr>
          <p:nvPr/>
        </p:nvSpPr>
        <p:spPr bwMode="auto">
          <a:xfrm>
            <a:off x="3048000" y="2449513"/>
            <a:ext cx="0" cy="2133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042"/>
          <p:cNvSpPr>
            <a:spLocks noChangeShapeType="1"/>
          </p:cNvSpPr>
          <p:nvPr/>
        </p:nvSpPr>
        <p:spPr bwMode="auto">
          <a:xfrm>
            <a:off x="6096000" y="2449513"/>
            <a:ext cx="0" cy="2133600"/>
          </a:xfrm>
          <a:prstGeom prst="line">
            <a:avLst/>
          </a:prstGeom>
          <a:noFill/>
          <a:ln w="5715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Create a corporate social agenda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A social agenda moves from: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mitigating harm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to finding ways to reinforce corporate strategy by advancing social conditions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Because there are a myriad of possible value chain impacts for each business unit, many companies have adopted a </a:t>
            </a:r>
            <a:r>
              <a:rPr lang="en-US" altLang="en-US" sz="1800" b="1" i="1" u="sng">
                <a:solidFill>
                  <a:srgbClr val="3333FF"/>
                </a:solidFill>
              </a:rPr>
              <a:t>checklist approach</a:t>
            </a:r>
            <a:r>
              <a:rPr lang="en-US" altLang="en-US" sz="1800" b="1"/>
              <a:t> to CSR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</a:t>
            </a: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Global Reporting Initiative</a:t>
            </a:r>
            <a:r>
              <a:rPr lang="en-US" altLang="en-US" sz="1800" b="1"/>
              <a:t>, which is rapidly becoming a standard for CSR reporting, has enumerated a list of 141 CSR issues, supplemented by auxiliary lists for different industries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these lists make for an excellent starting point,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but companies need a more proactive and tailored internal process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For any company, strategy must go beyond best practices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It is about choosing a unique position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doing things differently from competitors in a way that: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     lowers costs or 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           better serves a particular set of customer needs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These principles apply to a company’s relationship to society as readily as to its relationship to its customers and rivals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Oval 5"/>
          <p:cNvSpPr>
            <a:spLocks noChangeArrowheads="1"/>
          </p:cNvSpPr>
          <p:nvPr/>
        </p:nvSpPr>
        <p:spPr bwMode="auto">
          <a:xfrm>
            <a:off x="228600" y="1143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Oval 6"/>
          <p:cNvSpPr>
            <a:spLocks noChangeArrowheads="1"/>
          </p:cNvSpPr>
          <p:nvPr/>
        </p:nvSpPr>
        <p:spPr bwMode="auto">
          <a:xfrm>
            <a:off x="228600" y="20574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2" name="Oval 8"/>
          <p:cNvSpPr>
            <a:spLocks noChangeArrowheads="1"/>
          </p:cNvSpPr>
          <p:nvPr/>
        </p:nvSpPr>
        <p:spPr bwMode="auto">
          <a:xfrm>
            <a:off x="228600" y="25146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  <p:sp>
        <p:nvSpPr>
          <p:cNvPr id="45064" name="Rectangle 1032"/>
          <p:cNvSpPr>
            <a:spLocks noChangeArrowheads="1"/>
          </p:cNvSpPr>
          <p:nvPr/>
        </p:nvSpPr>
        <p:spPr bwMode="auto">
          <a:xfrm>
            <a:off x="609600" y="44958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1033"/>
          <p:cNvSpPr>
            <a:spLocks noChangeArrowheads="1"/>
          </p:cNvSpPr>
          <p:nvPr/>
        </p:nvSpPr>
        <p:spPr bwMode="auto">
          <a:xfrm>
            <a:off x="609600" y="14478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034"/>
          <p:cNvSpPr>
            <a:spLocks noChangeArrowheads="1"/>
          </p:cNvSpPr>
          <p:nvPr/>
        </p:nvSpPr>
        <p:spPr bwMode="auto">
          <a:xfrm>
            <a:off x="609600" y="17526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035"/>
          <p:cNvSpPr>
            <a:spLocks noChangeArrowheads="1"/>
          </p:cNvSpPr>
          <p:nvPr/>
        </p:nvSpPr>
        <p:spPr bwMode="auto">
          <a:xfrm>
            <a:off x="609600" y="32766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036"/>
          <p:cNvSpPr>
            <a:spLocks noChangeArrowheads="1"/>
          </p:cNvSpPr>
          <p:nvPr/>
        </p:nvSpPr>
        <p:spPr bwMode="auto">
          <a:xfrm>
            <a:off x="609600" y="3581400"/>
            <a:ext cx="152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8"/>
          <p:cNvSpPr>
            <a:spLocks noChangeArrowheads="1"/>
          </p:cNvSpPr>
          <p:nvPr/>
        </p:nvSpPr>
        <p:spPr bwMode="auto">
          <a:xfrm>
            <a:off x="228600" y="3886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1" name="Oval 8"/>
          <p:cNvSpPr>
            <a:spLocks noChangeArrowheads="1"/>
          </p:cNvSpPr>
          <p:nvPr/>
        </p:nvSpPr>
        <p:spPr bwMode="auto">
          <a:xfrm>
            <a:off x="228600" y="5410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2" name="Oval 8"/>
          <p:cNvSpPr>
            <a:spLocks noChangeArrowheads="1"/>
          </p:cNvSpPr>
          <p:nvPr/>
        </p:nvSpPr>
        <p:spPr bwMode="auto">
          <a:xfrm>
            <a:off x="228600" y="4191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3" name="Oval 1041"/>
          <p:cNvSpPr>
            <a:spLocks noChangeArrowheads="1"/>
          </p:cNvSpPr>
          <p:nvPr/>
        </p:nvSpPr>
        <p:spPr bwMode="auto">
          <a:xfrm>
            <a:off x="990600" y="4800600"/>
            <a:ext cx="76200" cy="762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042"/>
          <p:cNvSpPr>
            <a:spLocks noChangeArrowheads="1"/>
          </p:cNvSpPr>
          <p:nvPr/>
        </p:nvSpPr>
        <p:spPr bwMode="auto">
          <a:xfrm>
            <a:off x="990600" y="5105400"/>
            <a:ext cx="76200" cy="762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 u="sng">
                <a:solidFill>
                  <a:srgbClr val="3333FF"/>
                </a:solidFill>
                <a:latin typeface="Arial Black" panose="020B0A04020102020204" pitchFamily="34" charset="0"/>
              </a:rPr>
              <a:t>Integrating inside-out and outside-in practices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Pioneering value chain innovations and addressing social constraints to competitiveness are each powerful tools for creating economic and social value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The impact is even greater if they work together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800" b="1"/>
              <a:t>When value chain practices and investments in competitive context are fully integrated, CSR becomes hard to distinguish from the day-to-day business of the company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0" name="Oval 5"/>
          <p:cNvSpPr>
            <a:spLocks noChangeArrowheads="1"/>
          </p:cNvSpPr>
          <p:nvPr/>
        </p:nvSpPr>
        <p:spPr bwMode="auto">
          <a:xfrm>
            <a:off x="228600" y="11430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1" name="Oval 6"/>
          <p:cNvSpPr>
            <a:spLocks noChangeArrowheads="1"/>
          </p:cNvSpPr>
          <p:nvPr/>
        </p:nvSpPr>
        <p:spPr bwMode="auto">
          <a:xfrm>
            <a:off x="228600" y="16764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2" name="Oval 8"/>
          <p:cNvSpPr>
            <a:spLocks noChangeArrowheads="1"/>
          </p:cNvSpPr>
          <p:nvPr/>
        </p:nvSpPr>
        <p:spPr bwMode="auto">
          <a:xfrm>
            <a:off x="228600" y="1981200"/>
            <a:ext cx="2286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152400" y="0"/>
            <a:ext cx="883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Strategy &amp; Society</a:t>
            </a:r>
            <a:r>
              <a:rPr lang="en-US" altLang="en-US"/>
              <a:t> </a:t>
            </a:r>
            <a:r>
              <a:rPr lang="en-US" altLang="en-US" sz="1600" b="1" i="1"/>
              <a:t>M. Porter &amp; M. Kramer  </a:t>
            </a:r>
            <a:r>
              <a:rPr lang="en-US" altLang="en-US" sz="2000" b="1"/>
              <a:t>Cont’d.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590800" y="1166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INBOUND LOGISTICS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CC"/>
                </a:solidFill>
                <a:latin typeface="Arial Black" panose="020B0A04020102020204" pitchFamily="34" charset="0"/>
              </a:rPr>
              <a:t>Looking Inside Out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0421" name="Text Box 2"/>
          <p:cNvSpPr txBox="1">
            <a:spLocks noChangeArrowheads="1"/>
          </p:cNvSpPr>
          <p:nvPr/>
        </p:nvSpPr>
        <p:spPr bwMode="auto">
          <a:xfrm rot="10800000" flipV="1">
            <a:off x="454025" y="685800"/>
            <a:ext cx="18319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rgbClr val="0000FF"/>
                </a:solidFill>
                <a:latin typeface="Arial Black" panose="020B0A04020102020204" pitchFamily="34" charset="0"/>
              </a:rPr>
              <a:t>STRATEGIC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22" name="Text Box 2"/>
          <p:cNvSpPr txBox="1">
            <a:spLocks noChangeArrowheads="1"/>
          </p:cNvSpPr>
          <p:nvPr/>
        </p:nvSpPr>
        <p:spPr bwMode="auto">
          <a:xfrm rot="10800000" flipV="1">
            <a:off x="6705600" y="685800"/>
            <a:ext cx="18319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rgbClr val="FF3300"/>
                </a:solidFill>
                <a:latin typeface="Arial Black" panose="020B0A04020102020204" pitchFamily="34" charset="0"/>
              </a:rPr>
              <a:t>SOCIETY</a:t>
            </a:r>
            <a:endParaRPr lang="en-US" altLang="en-US" sz="1400" b="1" i="1" u="sng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0423" name="Text Box 2"/>
          <p:cNvSpPr txBox="1">
            <a:spLocks noChangeArrowheads="1"/>
          </p:cNvSpPr>
          <p:nvPr/>
        </p:nvSpPr>
        <p:spPr bwMode="auto">
          <a:xfrm rot="10800000" flipV="1">
            <a:off x="152400" y="990600"/>
            <a:ext cx="2212975" cy="585788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Incoming material storage, data collection, service, customer access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24" name="Text Box 2"/>
          <p:cNvSpPr txBox="1">
            <a:spLocks noChangeArrowheads="1"/>
          </p:cNvSpPr>
          <p:nvPr/>
        </p:nvSpPr>
        <p:spPr bwMode="auto">
          <a:xfrm rot="10800000" flipV="1">
            <a:off x="6632575" y="912813"/>
            <a:ext cx="2211388" cy="585787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Fuel emissions, congestion, destruction of environment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25" name="Text Box 2"/>
          <p:cNvSpPr txBox="1">
            <a:spLocks noChangeArrowheads="1"/>
          </p:cNvSpPr>
          <p:nvPr/>
        </p:nvSpPr>
        <p:spPr bwMode="auto">
          <a:xfrm>
            <a:off x="2590800" y="1928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OPERATIONS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26" name="Text Box 2"/>
          <p:cNvSpPr txBox="1">
            <a:spLocks noChangeArrowheads="1"/>
          </p:cNvSpPr>
          <p:nvPr/>
        </p:nvSpPr>
        <p:spPr bwMode="auto">
          <a:xfrm rot="10800000" flipV="1">
            <a:off x="152400" y="1776413"/>
            <a:ext cx="2211388" cy="585787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Assembly component fabrication, branch operations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27" name="Text Box 2"/>
          <p:cNvSpPr txBox="1">
            <a:spLocks noChangeArrowheads="1"/>
          </p:cNvSpPr>
          <p:nvPr/>
        </p:nvSpPr>
        <p:spPr bwMode="auto">
          <a:xfrm rot="10800000" flipV="1">
            <a:off x="6632575" y="1600200"/>
            <a:ext cx="2211388" cy="1066800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Emissions, waste, biodiversity, ecological impacts, energy &amp; water usage, worker safety, labor relations, hazardous materials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28" name="Text Box 2"/>
          <p:cNvSpPr txBox="1">
            <a:spLocks noChangeArrowheads="1"/>
          </p:cNvSpPr>
          <p:nvPr/>
        </p:nvSpPr>
        <p:spPr bwMode="auto">
          <a:xfrm>
            <a:off x="2590800" y="2690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OUTBOUND LOGISTICS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29" name="Text Box 2"/>
          <p:cNvSpPr txBox="1">
            <a:spLocks noChangeArrowheads="1"/>
          </p:cNvSpPr>
          <p:nvPr/>
        </p:nvSpPr>
        <p:spPr bwMode="auto">
          <a:xfrm rot="10800000" flipV="1">
            <a:off x="3352800" y="655638"/>
            <a:ext cx="243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VALUE CHAIN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Primary Activities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0430" name="Text Box 2"/>
          <p:cNvSpPr txBox="1">
            <a:spLocks noChangeArrowheads="1"/>
          </p:cNvSpPr>
          <p:nvPr/>
        </p:nvSpPr>
        <p:spPr bwMode="auto">
          <a:xfrm rot="10800000" flipV="1">
            <a:off x="152400" y="3300413"/>
            <a:ext cx="2212975" cy="585787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Sales force, promotion, advertising, proposal, writing, Web site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31" name="Text Box 2"/>
          <p:cNvSpPr txBox="1">
            <a:spLocks noChangeArrowheads="1"/>
          </p:cNvSpPr>
          <p:nvPr/>
        </p:nvSpPr>
        <p:spPr bwMode="auto">
          <a:xfrm>
            <a:off x="2590800" y="3452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MARKETING &amp; SALES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32" name="Text Box 2"/>
          <p:cNvSpPr txBox="1">
            <a:spLocks noChangeArrowheads="1"/>
          </p:cNvSpPr>
          <p:nvPr/>
        </p:nvSpPr>
        <p:spPr bwMode="auto">
          <a:xfrm rot="10800000" flipV="1">
            <a:off x="152400" y="2514600"/>
            <a:ext cx="2211388" cy="585788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Order processing, warehousing, report preparation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2362200" y="1219200"/>
            <a:ext cx="4572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Text Box 2"/>
          <p:cNvSpPr txBox="1">
            <a:spLocks noChangeArrowheads="1"/>
          </p:cNvSpPr>
          <p:nvPr/>
        </p:nvSpPr>
        <p:spPr bwMode="auto">
          <a:xfrm rot="10800000" flipV="1">
            <a:off x="6630988" y="2843213"/>
            <a:ext cx="2211387" cy="585787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Packaging use &amp; materials, transportation impacts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35" name="Text Box 2"/>
          <p:cNvSpPr txBox="1">
            <a:spLocks noChangeArrowheads="1"/>
          </p:cNvSpPr>
          <p:nvPr/>
        </p:nvSpPr>
        <p:spPr bwMode="auto">
          <a:xfrm rot="10800000" flipV="1">
            <a:off x="6630988" y="3587750"/>
            <a:ext cx="2211387" cy="1066800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Truthful advertising, advertising to children, price discrimination, anticompetitive pricing, consumer information, privacy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V="1">
            <a:off x="6400800" y="1219200"/>
            <a:ext cx="304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6400800" y="20574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6400800" y="2819400"/>
            <a:ext cx="30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6248400" y="3581400"/>
            <a:ext cx="457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Text Box 2"/>
          <p:cNvSpPr txBox="1">
            <a:spLocks noChangeArrowheads="1"/>
          </p:cNvSpPr>
          <p:nvPr/>
        </p:nvSpPr>
        <p:spPr bwMode="auto">
          <a:xfrm>
            <a:off x="2590800" y="4214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AFTER SALES SERVICE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0441" name="Text Box 2"/>
          <p:cNvSpPr txBox="1">
            <a:spLocks noChangeArrowheads="1"/>
          </p:cNvSpPr>
          <p:nvPr/>
        </p:nvSpPr>
        <p:spPr bwMode="auto">
          <a:xfrm rot="10800000" flipV="1">
            <a:off x="152400" y="4038600"/>
            <a:ext cx="2212975" cy="585788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Installation, customer support, complaint resolution, repair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42" name="Text Box 2"/>
          <p:cNvSpPr txBox="1">
            <a:spLocks noChangeArrowheads="1"/>
          </p:cNvSpPr>
          <p:nvPr/>
        </p:nvSpPr>
        <p:spPr bwMode="auto">
          <a:xfrm rot="10800000" flipV="1">
            <a:off x="6630988" y="4816475"/>
            <a:ext cx="2211387" cy="746125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Disposal of obsolete products, handling of consumables, customer privacy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2286000" y="1981200"/>
            <a:ext cx="3810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>
            <a:off x="2286000" y="2743200"/>
            <a:ext cx="4572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V="1">
            <a:off x="2286000" y="3505200"/>
            <a:ext cx="4572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V="1">
            <a:off x="2133600" y="4343400"/>
            <a:ext cx="6858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6324600" y="4343400"/>
            <a:ext cx="381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590800" y="1166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FIRM INFRASTRUCTURE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CC"/>
                </a:solidFill>
                <a:latin typeface="Arial Black" panose="020B0A04020102020204" pitchFamily="34" charset="0"/>
              </a:rPr>
              <a:t>Looking Inside Out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2469" name="Text Box 2"/>
          <p:cNvSpPr txBox="1">
            <a:spLocks noChangeArrowheads="1"/>
          </p:cNvSpPr>
          <p:nvPr/>
        </p:nvSpPr>
        <p:spPr bwMode="auto">
          <a:xfrm rot="10800000" flipV="1">
            <a:off x="454025" y="685800"/>
            <a:ext cx="18319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rgbClr val="0000FF"/>
                </a:solidFill>
                <a:latin typeface="Arial Black" panose="020B0A04020102020204" pitchFamily="34" charset="0"/>
              </a:rPr>
              <a:t>STRATEGIC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2470" name="Text Box 2"/>
          <p:cNvSpPr txBox="1">
            <a:spLocks noChangeArrowheads="1"/>
          </p:cNvSpPr>
          <p:nvPr/>
        </p:nvSpPr>
        <p:spPr bwMode="auto">
          <a:xfrm rot="10800000" flipV="1">
            <a:off x="6705600" y="685800"/>
            <a:ext cx="18319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rgbClr val="FF3300"/>
                </a:solidFill>
                <a:latin typeface="Arial Black" panose="020B0A04020102020204" pitchFamily="34" charset="0"/>
              </a:rPr>
              <a:t>SOCIETY</a:t>
            </a:r>
            <a:endParaRPr lang="en-US" altLang="en-US" sz="1400" b="1" i="1" u="sng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62471" name="Text Box 2"/>
          <p:cNvSpPr txBox="1">
            <a:spLocks noChangeArrowheads="1"/>
          </p:cNvSpPr>
          <p:nvPr/>
        </p:nvSpPr>
        <p:spPr bwMode="auto">
          <a:xfrm rot="10800000" flipV="1">
            <a:off x="227013" y="990600"/>
            <a:ext cx="2211387" cy="42545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Finance, planning, investor relations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72" name="Text Box 2"/>
          <p:cNvSpPr txBox="1">
            <a:spLocks noChangeArrowheads="1"/>
          </p:cNvSpPr>
          <p:nvPr/>
        </p:nvSpPr>
        <p:spPr bwMode="auto">
          <a:xfrm rot="10800000" flipV="1">
            <a:off x="6630988" y="914400"/>
            <a:ext cx="2211387" cy="746125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Reporting practices, governmental practices, transparency, use of lobbying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73" name="Text Box 2"/>
          <p:cNvSpPr txBox="1">
            <a:spLocks noChangeArrowheads="1"/>
          </p:cNvSpPr>
          <p:nvPr/>
        </p:nvSpPr>
        <p:spPr bwMode="auto">
          <a:xfrm>
            <a:off x="2590800" y="1928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HUMAN RESOURCE MANAGEMENT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2474" name="Text Box 2"/>
          <p:cNvSpPr txBox="1">
            <a:spLocks noChangeArrowheads="1"/>
          </p:cNvSpPr>
          <p:nvPr/>
        </p:nvSpPr>
        <p:spPr bwMode="auto">
          <a:xfrm rot="10800000" flipV="1">
            <a:off x="228600" y="1524000"/>
            <a:ext cx="2211388" cy="42545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Recruiting, training, compensation systems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75" name="Text Box 2"/>
          <p:cNvSpPr txBox="1">
            <a:spLocks noChangeArrowheads="1"/>
          </p:cNvSpPr>
          <p:nvPr/>
        </p:nvSpPr>
        <p:spPr bwMode="auto">
          <a:xfrm rot="10800000" flipV="1">
            <a:off x="6630988" y="1768475"/>
            <a:ext cx="2211387" cy="746125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Safe working conditions, diversity, discrimination, benefits, compensation policies, layoff policies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76" name="Text Box 2"/>
          <p:cNvSpPr txBox="1">
            <a:spLocks noChangeArrowheads="1"/>
          </p:cNvSpPr>
          <p:nvPr/>
        </p:nvSpPr>
        <p:spPr bwMode="auto">
          <a:xfrm>
            <a:off x="2590800" y="2690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TECHNOLOGY DEVELOPMENT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2477" name="Text Box 2"/>
          <p:cNvSpPr txBox="1">
            <a:spLocks noChangeArrowheads="1"/>
          </p:cNvSpPr>
          <p:nvPr/>
        </p:nvSpPr>
        <p:spPr bwMode="auto">
          <a:xfrm rot="10800000" flipV="1">
            <a:off x="3352800" y="655638"/>
            <a:ext cx="24384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VALUE CHAIN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Supporting Activities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2478" name="Text Box 2"/>
          <p:cNvSpPr txBox="1">
            <a:spLocks noChangeArrowheads="1"/>
          </p:cNvSpPr>
          <p:nvPr/>
        </p:nvSpPr>
        <p:spPr bwMode="auto">
          <a:xfrm rot="10800000" flipV="1">
            <a:off x="228600" y="2774950"/>
            <a:ext cx="2211388" cy="42545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Components, machinery, advertising, services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79" name="Text Box 2"/>
          <p:cNvSpPr txBox="1">
            <a:spLocks noChangeArrowheads="1"/>
          </p:cNvSpPr>
          <p:nvPr/>
        </p:nvSpPr>
        <p:spPr bwMode="auto">
          <a:xfrm>
            <a:off x="2590800" y="3452813"/>
            <a:ext cx="3886200" cy="280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/>
              <a:t>PROCUREMENT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2480" name="Text Box 2"/>
          <p:cNvSpPr txBox="1">
            <a:spLocks noChangeArrowheads="1"/>
          </p:cNvSpPr>
          <p:nvPr/>
        </p:nvSpPr>
        <p:spPr bwMode="auto">
          <a:xfrm rot="10800000" flipV="1">
            <a:off x="230188" y="2057400"/>
            <a:ext cx="2211387" cy="585788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Product design, testing, process design, material research, market research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2362200" y="1219200"/>
            <a:ext cx="4572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Text Box 2"/>
          <p:cNvSpPr txBox="1">
            <a:spLocks noChangeArrowheads="1"/>
          </p:cNvSpPr>
          <p:nvPr/>
        </p:nvSpPr>
        <p:spPr bwMode="auto">
          <a:xfrm rot="10800000" flipV="1">
            <a:off x="6630988" y="2606675"/>
            <a:ext cx="2211387" cy="906463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Relationships with universities, ethical research practices, product safety, recycling, conservation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83" name="Text Box 2"/>
          <p:cNvSpPr txBox="1">
            <a:spLocks noChangeArrowheads="1"/>
          </p:cNvSpPr>
          <p:nvPr/>
        </p:nvSpPr>
        <p:spPr bwMode="auto">
          <a:xfrm rot="10800000" flipV="1">
            <a:off x="6630988" y="3587750"/>
            <a:ext cx="2211387" cy="746125"/>
          </a:xfrm>
          <a:prstGeom prst="rect">
            <a:avLst/>
          </a:prstGeom>
          <a:solidFill>
            <a:srgbClr val="FF0000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Bribery, child labor, endangered products, natural resource utilization</a:t>
            </a:r>
            <a:endParaRPr lang="en-US" altLang="en-US" sz="1400" b="1" i="1" u="sng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>
            <a:off x="2362200" y="1752600"/>
            <a:ext cx="3810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2438400" y="2438400"/>
            <a:ext cx="3048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Line 22"/>
          <p:cNvSpPr>
            <a:spLocks noChangeShapeType="1"/>
          </p:cNvSpPr>
          <p:nvPr/>
        </p:nvSpPr>
        <p:spPr bwMode="auto">
          <a:xfrm>
            <a:off x="2438400" y="3048000"/>
            <a:ext cx="304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Line 23"/>
          <p:cNvSpPr>
            <a:spLocks noChangeShapeType="1"/>
          </p:cNvSpPr>
          <p:nvPr/>
        </p:nvSpPr>
        <p:spPr bwMode="auto">
          <a:xfrm flipV="1">
            <a:off x="6400800" y="1219200"/>
            <a:ext cx="3048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Line 24"/>
          <p:cNvSpPr>
            <a:spLocks noChangeShapeType="1"/>
          </p:cNvSpPr>
          <p:nvPr/>
        </p:nvSpPr>
        <p:spPr bwMode="auto">
          <a:xfrm>
            <a:off x="6400800" y="2057400"/>
            <a:ext cx="228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>
            <a:off x="6400800" y="2819400"/>
            <a:ext cx="304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6248400" y="3581400"/>
            <a:ext cx="457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429000" y="1143000"/>
            <a:ext cx="1905000" cy="1157288"/>
          </a:xfrm>
          <a:prstGeom prst="rect">
            <a:avLst/>
          </a:prstGeom>
          <a:solidFill>
            <a:srgbClr val="FFCC00"/>
          </a:solidFill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Context for Firm Strategy &amp; Rivalry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The rules and incentives that govern competition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33CC"/>
                </a:solidFill>
                <a:latin typeface="Arial Black" panose="020B0A04020102020204" pitchFamily="34" charset="0"/>
              </a:rPr>
              <a:t>Looking Outside In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 rot="10800000" flipV="1">
            <a:off x="303213" y="685800"/>
            <a:ext cx="2820987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Availability of Human resources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Access to research labs and universities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Efficient physical infrastructure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Efficient administrative infrastructure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Availability of scientific &amp; technological infrastructure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Sustainable natural resources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Efficient access to capital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4518" name="Text Box 2"/>
          <p:cNvSpPr txBox="1">
            <a:spLocks noChangeArrowheads="1"/>
          </p:cNvSpPr>
          <p:nvPr/>
        </p:nvSpPr>
        <p:spPr bwMode="auto">
          <a:xfrm>
            <a:off x="5562600" y="3035300"/>
            <a:ext cx="1905000" cy="1231900"/>
          </a:xfrm>
          <a:prstGeom prst="rect">
            <a:avLst/>
          </a:prstGeom>
          <a:solidFill>
            <a:srgbClr val="CCCCFF"/>
          </a:solidFill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Local Demand Conditions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endParaRPr lang="en-US" altLang="en-US" sz="1400" b="1"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The nature &amp; sophistication of local customer needs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3505200" y="4862513"/>
            <a:ext cx="1905000" cy="1157287"/>
          </a:xfrm>
          <a:prstGeom prst="rect">
            <a:avLst/>
          </a:prstGeom>
          <a:solidFill>
            <a:srgbClr val="CCFF66"/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Related &amp; Supporting Industries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The local availability of supporting industries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4520" name="Text Box 2"/>
          <p:cNvSpPr txBox="1">
            <a:spLocks noChangeArrowheads="1"/>
          </p:cNvSpPr>
          <p:nvPr/>
        </p:nvSpPr>
        <p:spPr bwMode="auto">
          <a:xfrm>
            <a:off x="1295400" y="2957513"/>
            <a:ext cx="1905000" cy="1157287"/>
          </a:xfrm>
          <a:prstGeom prst="rect">
            <a:avLst/>
          </a:prstGeom>
          <a:solidFill>
            <a:srgbClr val="FFCCFF"/>
          </a:solidFill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>
                <a:latin typeface="Arial Black" panose="020B0A04020102020204" pitchFamily="34" charset="0"/>
              </a:rPr>
              <a:t>Factor (input) Conditions</a:t>
            </a:r>
          </a:p>
          <a:p>
            <a:pPr algn="ctr"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Presence of high-quality, specialized inputs available to firms</a:t>
            </a:r>
            <a:endParaRPr lang="en-US" altLang="en-US" sz="1400" b="1" i="1" u="sng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52400" y="609600"/>
            <a:ext cx="0" cy="25908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152400" y="3200400"/>
            <a:ext cx="1143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Text Box 2"/>
          <p:cNvSpPr txBox="1">
            <a:spLocks noChangeArrowheads="1"/>
          </p:cNvSpPr>
          <p:nvPr/>
        </p:nvSpPr>
        <p:spPr bwMode="auto">
          <a:xfrm rot="10800000" flipV="1">
            <a:off x="5789613" y="838200"/>
            <a:ext cx="2820987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Fair &amp; open local competition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Intellectual property protection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Transparency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Rule of law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Meritocratic incentive systems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8534400" y="762000"/>
            <a:ext cx="0" cy="1447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5334000" y="2209800"/>
            <a:ext cx="3200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2"/>
          <p:cNvSpPr txBox="1">
            <a:spLocks noChangeArrowheads="1"/>
          </p:cNvSpPr>
          <p:nvPr/>
        </p:nvSpPr>
        <p:spPr bwMode="auto">
          <a:xfrm rot="10800000" flipV="1">
            <a:off x="5788025" y="4679950"/>
            <a:ext cx="28225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Sophistication of local demand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Demanding regulatory standards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Unusual local needs that can be served nationally and globally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7467600" y="3733800"/>
            <a:ext cx="1143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8610600" y="3733800"/>
            <a:ext cx="0" cy="175260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9" name="Text Box 2"/>
          <p:cNvSpPr txBox="1">
            <a:spLocks noChangeArrowheads="1"/>
          </p:cNvSpPr>
          <p:nvPr/>
        </p:nvSpPr>
        <p:spPr bwMode="auto">
          <a:xfrm rot="10800000" flipV="1">
            <a:off x="301625" y="4495800"/>
            <a:ext cx="28225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8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Availability of local suppliers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Access to firms in related fields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</a:pPr>
            <a:r>
              <a:rPr lang="en-US" altLang="en-US" sz="1400" b="1" i="1"/>
              <a:t>Presence of clusters instead of isolated industries</a:t>
            </a:r>
            <a:endParaRPr lang="en-US" altLang="en-US" sz="1400" b="1" i="1" u="sng">
              <a:latin typeface="Arial Black" panose="020B0A04020102020204" pitchFamily="34" charset="0"/>
            </a:endParaRPr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>
            <a:off x="152400" y="5562600"/>
            <a:ext cx="33528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Line 19"/>
          <p:cNvSpPr>
            <a:spLocks noChangeShapeType="1"/>
          </p:cNvSpPr>
          <p:nvPr/>
        </p:nvSpPr>
        <p:spPr bwMode="auto">
          <a:xfrm>
            <a:off x="152400" y="4419600"/>
            <a:ext cx="0" cy="1143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Line 20"/>
          <p:cNvSpPr>
            <a:spLocks noChangeShapeType="1"/>
          </p:cNvSpPr>
          <p:nvPr/>
        </p:nvSpPr>
        <p:spPr bwMode="auto">
          <a:xfrm>
            <a:off x="2743200" y="4267200"/>
            <a:ext cx="685800" cy="685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3" name="Line 21"/>
          <p:cNvSpPr>
            <a:spLocks noChangeShapeType="1"/>
          </p:cNvSpPr>
          <p:nvPr/>
        </p:nvSpPr>
        <p:spPr bwMode="auto">
          <a:xfrm>
            <a:off x="5334000" y="2286000"/>
            <a:ext cx="685800" cy="685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2667000" y="2209800"/>
            <a:ext cx="685800" cy="685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flipV="1">
            <a:off x="5410200" y="4267200"/>
            <a:ext cx="685800" cy="685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>
            <a:off x="3352800" y="3581400"/>
            <a:ext cx="2057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4419600" y="2438400"/>
            <a:ext cx="0" cy="2209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5715000" y="5181600"/>
            <a:ext cx="76200" cy="762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Oval 27"/>
          <p:cNvSpPr>
            <a:spLocks noChangeArrowheads="1"/>
          </p:cNvSpPr>
          <p:nvPr/>
        </p:nvSpPr>
        <p:spPr bwMode="auto">
          <a:xfrm>
            <a:off x="5715000" y="4953000"/>
            <a:ext cx="76200" cy="762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5715000" y="4724400"/>
            <a:ext cx="76200" cy="76200"/>
          </a:xfrm>
          <a:prstGeom prst="ellipse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5715000" y="1371600"/>
            <a:ext cx="76200" cy="762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5715000" y="1143000"/>
            <a:ext cx="76200" cy="762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Oval 31"/>
          <p:cNvSpPr>
            <a:spLocks noChangeArrowheads="1"/>
          </p:cNvSpPr>
          <p:nvPr/>
        </p:nvSpPr>
        <p:spPr bwMode="auto">
          <a:xfrm>
            <a:off x="5715000" y="914400"/>
            <a:ext cx="76200" cy="762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Oval 32"/>
          <p:cNvSpPr>
            <a:spLocks noChangeArrowheads="1"/>
          </p:cNvSpPr>
          <p:nvPr/>
        </p:nvSpPr>
        <p:spPr bwMode="auto">
          <a:xfrm>
            <a:off x="5715000" y="1828800"/>
            <a:ext cx="76200" cy="762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Oval 33"/>
          <p:cNvSpPr>
            <a:spLocks noChangeArrowheads="1"/>
          </p:cNvSpPr>
          <p:nvPr/>
        </p:nvSpPr>
        <p:spPr bwMode="auto">
          <a:xfrm>
            <a:off x="5715000" y="1600200"/>
            <a:ext cx="76200" cy="76200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Oval 34"/>
          <p:cNvSpPr>
            <a:spLocks noChangeArrowheads="1"/>
          </p:cNvSpPr>
          <p:nvPr/>
        </p:nvSpPr>
        <p:spPr bwMode="auto">
          <a:xfrm>
            <a:off x="228600" y="5029200"/>
            <a:ext cx="762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Oval 35"/>
          <p:cNvSpPr>
            <a:spLocks noChangeArrowheads="1"/>
          </p:cNvSpPr>
          <p:nvPr/>
        </p:nvSpPr>
        <p:spPr bwMode="auto">
          <a:xfrm>
            <a:off x="228600" y="4800600"/>
            <a:ext cx="762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Oval 36"/>
          <p:cNvSpPr>
            <a:spLocks noChangeArrowheads="1"/>
          </p:cNvSpPr>
          <p:nvPr/>
        </p:nvSpPr>
        <p:spPr bwMode="auto">
          <a:xfrm>
            <a:off x="228600" y="4572000"/>
            <a:ext cx="762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228600" y="19812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Oval 38"/>
          <p:cNvSpPr>
            <a:spLocks noChangeArrowheads="1"/>
          </p:cNvSpPr>
          <p:nvPr/>
        </p:nvSpPr>
        <p:spPr bwMode="auto">
          <a:xfrm>
            <a:off x="228600" y="9906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Oval 39"/>
          <p:cNvSpPr>
            <a:spLocks noChangeArrowheads="1"/>
          </p:cNvSpPr>
          <p:nvPr/>
        </p:nvSpPr>
        <p:spPr bwMode="auto">
          <a:xfrm>
            <a:off x="228600" y="7620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Oval 40"/>
          <p:cNvSpPr>
            <a:spLocks noChangeArrowheads="1"/>
          </p:cNvSpPr>
          <p:nvPr/>
        </p:nvSpPr>
        <p:spPr bwMode="auto">
          <a:xfrm>
            <a:off x="228600" y="16002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228600" y="13716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Oval 42"/>
          <p:cNvSpPr>
            <a:spLocks noChangeArrowheads="1"/>
          </p:cNvSpPr>
          <p:nvPr/>
        </p:nvSpPr>
        <p:spPr bwMode="auto">
          <a:xfrm>
            <a:off x="228600" y="26670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5" name="Oval 43"/>
          <p:cNvSpPr>
            <a:spLocks noChangeArrowheads="1"/>
          </p:cNvSpPr>
          <p:nvPr/>
        </p:nvSpPr>
        <p:spPr bwMode="auto">
          <a:xfrm>
            <a:off x="228600" y="24384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1307</Words>
  <Application>Microsoft Office PowerPoint</Application>
  <PresentationFormat>On-screen Show (4:3)</PresentationFormat>
  <Paragraphs>160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Arial Black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H_Campbell</dc:creator>
  <cp:lastModifiedBy>Howard J. Campbell</cp:lastModifiedBy>
  <cp:revision>97</cp:revision>
  <dcterms:created xsi:type="dcterms:W3CDTF">2010-07-24T02:42:56Z</dcterms:created>
  <dcterms:modified xsi:type="dcterms:W3CDTF">2015-05-06T15:58:52Z</dcterms:modified>
</cp:coreProperties>
</file>