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92" r:id="rId3"/>
    <p:sldId id="296" r:id="rId4"/>
    <p:sldId id="293" r:id="rId5"/>
    <p:sldId id="294" r:id="rId6"/>
    <p:sldId id="295" r:id="rId7"/>
    <p:sldId id="286" r:id="rId8"/>
    <p:sldId id="258" r:id="rId9"/>
    <p:sldId id="287" r:id="rId10"/>
    <p:sldId id="259" r:id="rId11"/>
    <p:sldId id="261" r:id="rId12"/>
    <p:sldId id="289" r:id="rId13"/>
    <p:sldId id="262" r:id="rId14"/>
    <p:sldId id="290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1" r:id="rId23"/>
    <p:sldId id="277" r:id="rId24"/>
    <p:sldId id="291" r:id="rId25"/>
    <p:sldId id="284" r:id="rId26"/>
    <p:sldId id="285" r:id="rId27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27CE8F5-0797-45C8-A3CB-4F62895BAB1D}" type="datetimeFigureOut">
              <a:rPr lang="en-US"/>
              <a:pPr>
                <a:defRPr/>
              </a:pPr>
              <a:t>5/26/2015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7679C48-2DEB-4741-B201-80ECA04A93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7966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ABB3EB0-A010-4C38-81ED-6FD30F0D16ED}" type="slidenum">
              <a:rPr lang="en-CA" altLang="en-US">
                <a:latin typeface="Calibri" panose="020F0502020204030204" pitchFamily="34" charset="0"/>
              </a:rPr>
              <a:pPr eaLnBrk="1" hangingPunct="1"/>
              <a:t>1</a:t>
            </a:fld>
            <a:endParaRPr lang="en-CA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3414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10B9B5D-9A7E-4A9D-B3E5-4A9B9B68B31B}" type="slidenum">
              <a:rPr lang="en-US" altLang="en-US">
                <a:latin typeface="Calibri" panose="020F0502020204030204" pitchFamily="34" charset="0"/>
              </a:rPr>
              <a:pPr eaLnBrk="1" hangingPunct="1"/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344328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BD3BAFF-C679-46E0-B190-276AC4682CB3}" type="slidenum">
              <a:rPr lang="en-US" altLang="en-US">
                <a:latin typeface="Calibri" panose="020F0502020204030204" pitchFamily="34" charset="0"/>
              </a:rPr>
              <a:pPr eaLnBrk="1" hangingPunct="1"/>
              <a:t>16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414837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CE18BBA-9E25-415D-9C02-A2DAB96C5301}" type="slidenum">
              <a:rPr lang="en-US" altLang="en-US">
                <a:latin typeface="Calibri" panose="020F0502020204030204" pitchFamily="34" charset="0"/>
              </a:rPr>
              <a:pPr eaLnBrk="1" hangingPunct="1"/>
              <a:t>17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03802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0DA42E0-3C3B-4732-9DFD-C1433AC1AA4D}" type="slidenum">
              <a:rPr lang="en-US" altLang="en-US">
                <a:latin typeface="Calibri" panose="020F0502020204030204" pitchFamily="34" charset="0"/>
              </a:rPr>
              <a:pPr eaLnBrk="1" hangingPunct="1"/>
              <a:t>18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734971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DB95AE7-1BE4-4DD7-9FFF-968ED48CC5FB}" type="slidenum">
              <a:rPr lang="en-US" altLang="en-US">
                <a:latin typeface="Calibri" panose="020F0502020204030204" pitchFamily="34" charset="0"/>
              </a:rPr>
              <a:pPr eaLnBrk="1" hangingPunct="1"/>
              <a:t>19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939728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94E9665-FAF2-48CB-83AC-FFBD08E7B2F8}" type="slidenum">
              <a:rPr lang="en-US" altLang="en-US">
                <a:latin typeface="Calibri" panose="020F0502020204030204" pitchFamily="34" charset="0"/>
              </a:rPr>
              <a:pPr eaLnBrk="1" hangingPunct="1"/>
              <a:t>20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00569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B179DDA-A779-4431-A009-F9E876FCD580}" type="slidenum">
              <a:rPr lang="en-CA" altLang="en-US">
                <a:latin typeface="Calibri" panose="020F0502020204030204" pitchFamily="34" charset="0"/>
              </a:rPr>
              <a:pPr eaLnBrk="1" hangingPunct="1"/>
              <a:t>22</a:t>
            </a:fld>
            <a:endParaRPr lang="en-CA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960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FEBB6AD-DF7C-46A0-BCDD-6181BAB7C73D}" type="slidenum">
              <a:rPr lang="en-CA" altLang="en-US">
                <a:latin typeface="Calibri" panose="020F0502020204030204" pitchFamily="34" charset="0"/>
              </a:rPr>
              <a:pPr eaLnBrk="1" hangingPunct="1"/>
              <a:t>7</a:t>
            </a:fld>
            <a:endParaRPr lang="en-CA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188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BCE747A-2830-441F-850A-94BC0978A47D}" type="slidenum">
              <a:rPr lang="en-CA" altLang="en-US">
                <a:latin typeface="Calibri" panose="020F0502020204030204" pitchFamily="34" charset="0"/>
              </a:rPr>
              <a:pPr eaLnBrk="1" hangingPunct="1"/>
              <a:t>8</a:t>
            </a:fld>
            <a:endParaRPr lang="en-CA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507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C2AA6FB-39C4-4245-851E-EB6A48A8D519}" type="slidenum">
              <a:rPr lang="en-CA" altLang="en-US">
                <a:latin typeface="Calibri" panose="020F0502020204030204" pitchFamily="34" charset="0"/>
              </a:rPr>
              <a:pPr eaLnBrk="1" hangingPunct="1"/>
              <a:t>9</a:t>
            </a:fld>
            <a:endParaRPr lang="en-CA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376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D5645EE-2939-4AE1-A149-291730F747B6}" type="slidenum">
              <a:rPr lang="en-CA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en-CA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980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329B049-BB86-4701-8EE2-7F05E7A0B531}" type="slidenum">
              <a:rPr lang="en-CA" altLang="en-US">
                <a:latin typeface="Calibri" panose="020F0502020204030204" pitchFamily="34" charset="0"/>
              </a:rPr>
              <a:pPr eaLnBrk="1" hangingPunct="1"/>
              <a:t>11</a:t>
            </a:fld>
            <a:endParaRPr lang="en-CA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8261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B4A17C3-1625-4CAD-923F-81CF72B199C4}" type="slidenum">
              <a:rPr lang="en-CA" altLang="en-US">
                <a:latin typeface="Calibri" panose="020F0502020204030204" pitchFamily="34" charset="0"/>
              </a:rPr>
              <a:pPr eaLnBrk="1" hangingPunct="1"/>
              <a:t>12</a:t>
            </a:fld>
            <a:endParaRPr lang="en-CA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901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C3577AC-DBE8-4726-A984-E18168955A16}" type="slidenum">
              <a:rPr lang="en-US" altLang="en-US">
                <a:latin typeface="Calibri" panose="020F0502020204030204" pitchFamily="34" charset="0"/>
              </a:rPr>
              <a:pPr eaLnBrk="1" hangingPunct="1"/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522935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BEDDBD3-E7BD-4D41-8AAC-3BA2A79D7DA5}" type="slidenum">
              <a:rPr lang="en-US" altLang="en-US">
                <a:latin typeface="Calibri" panose="020F0502020204030204" pitchFamily="34" charset="0"/>
              </a:rPr>
              <a:pPr eaLnBrk="1" hangingPunct="1"/>
              <a:t>14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99245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E4B72-BB86-445E-B7D5-C431CF0431B3}" type="datetimeFigureOut">
              <a:rPr lang="en-US"/>
              <a:pPr>
                <a:defRPr/>
              </a:pPr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D5EB9-E23D-4994-87D0-5E217729D5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087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C4213-D247-4A7F-A6FA-F621D0B33EB3}" type="datetimeFigureOut">
              <a:rPr lang="en-US"/>
              <a:pPr>
                <a:defRPr/>
              </a:pPr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9EA4A6-3817-4911-BA1C-4E3140E866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10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9F462-93FC-46A8-80CA-1E90A91AD19B}" type="datetimeFigureOut">
              <a:rPr lang="en-US"/>
              <a:pPr>
                <a:defRPr/>
              </a:pPr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360892-DCB6-4E45-97E6-E75B550B82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2776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2354C-8CEA-4D77-B084-1417E62C839A}" type="datetimeFigureOut">
              <a:rPr lang="en-US"/>
              <a:pPr>
                <a:defRPr/>
              </a:pPr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41FF7-9272-46C4-978C-ABDE0232F9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7704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782C5-78A0-4381-AE9C-E1F496ADEADF}" type="datetimeFigureOut">
              <a:rPr lang="en-US"/>
              <a:pPr>
                <a:defRPr/>
              </a:pPr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2AFB74-A7D4-476A-9720-6E43C11B13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424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44D66-D95A-4BD5-ADDE-88087976D32E}" type="datetimeFigureOut">
              <a:rPr lang="en-US"/>
              <a:pPr>
                <a:defRPr/>
              </a:pPr>
              <a:t>5/26/2015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BB4A7-F030-4F7D-8383-1995172C7D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7813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EC2D0-9CD3-4AA1-8EAA-9A37CB3CE137}" type="datetimeFigureOut">
              <a:rPr lang="en-US"/>
              <a:pPr>
                <a:defRPr/>
              </a:pPr>
              <a:t>5/26/2015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9ECDF-6548-4574-BF1F-26BCC35894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4948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DE6EF-876B-466A-9BD7-D6BA5A0CC60D}" type="datetimeFigureOut">
              <a:rPr lang="en-US"/>
              <a:pPr>
                <a:defRPr/>
              </a:pPr>
              <a:t>5/26/2015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860FF-A273-4C0B-A142-28F51083D6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588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D7699-2311-4F11-88E1-9E02E8BE815A}" type="datetimeFigureOut">
              <a:rPr lang="en-US"/>
              <a:pPr>
                <a:defRPr/>
              </a:pPr>
              <a:t>5/26/2015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B638D-BBA4-44CA-BD38-5CBB901A05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8264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FDE26-6801-4491-9999-64FFAEB1530B}" type="datetimeFigureOut">
              <a:rPr lang="en-US"/>
              <a:pPr>
                <a:defRPr/>
              </a:pPr>
              <a:t>5/26/2015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4648C7-D3B8-495E-90DE-C688549798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056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A7E58-9A4F-4584-9B1A-BFFB9A4DEF88}" type="datetimeFigureOut">
              <a:rPr lang="en-US"/>
              <a:pPr>
                <a:defRPr/>
              </a:pPr>
              <a:t>5/26/2015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15799-2108-4091-8AC9-11BA976B8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280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CC"/>
            </a:gs>
            <a:gs pos="100000">
              <a:srgbClr val="CC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CC22D3-DAA1-42FF-BE24-5F037DA99C0D}" type="datetimeFigureOut">
              <a:rPr lang="en-US"/>
              <a:pPr>
                <a:defRPr/>
              </a:pPr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B6440BD-F9AB-4774-8D4B-2EA776285D3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\\en.wikipedia.org\wiki\trade_pact" TargetMode="External"/><Relationship Id="rId2" Type="http://schemas.openxmlformats.org/officeDocument/2006/relationships/hyperlink" Target="file:///\\en.wikipedia.org\wiki\economic_integration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//upload.wikimedia.org/wikipedia/commons/3/37/Economic_integration_stages_(World).pn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5" descr="http://outsourcemagazine.co.uk/wp-content/uploads/2013/03/it-service-providers-smes-going-global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4" r="920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26"/>
          <p:cNvSpPr>
            <a:spLocks noGrp="1"/>
          </p:cNvSpPr>
          <p:nvPr>
            <p:ph type="ctrTitle"/>
          </p:nvPr>
        </p:nvSpPr>
        <p:spPr>
          <a:xfrm>
            <a:off x="609600" y="0"/>
            <a:ext cx="8153400" cy="685800"/>
          </a:xfrm>
        </p:spPr>
        <p:txBody>
          <a:bodyPr/>
          <a:lstStyle/>
          <a:p>
            <a:r>
              <a:rPr lang="en-US" altLang="en-US" b="1" smtClean="0">
                <a:solidFill>
                  <a:srgbClr val="0033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GOING GLOBAL</a:t>
            </a:r>
            <a:endParaRPr lang="en-CA" altLang="en-US" b="1" smtClean="0">
              <a:solidFill>
                <a:srgbClr val="0033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96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Approaches to World Markets</a:t>
            </a:r>
            <a:endParaRPr lang="en-CA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588963"/>
            <a:ext cx="8763000" cy="762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0244" name="TextBox 15"/>
          <p:cNvSpPr txBox="1">
            <a:spLocks noChangeArrowheads="1"/>
          </p:cNvSpPr>
          <p:nvPr/>
        </p:nvSpPr>
        <p:spPr bwMode="auto">
          <a:xfrm>
            <a:off x="381000" y="666750"/>
            <a:ext cx="8763000" cy="618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u="sng">
                <a:solidFill>
                  <a:srgbClr val="0000FF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Regionalization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in industries in which competitiveness is determined on a country-by-country basis rather than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on a global basis, a regional strategy is more appropriate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local markets are linked together within a region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allows for more local responsiveness &amp; specialization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top managers within each region decide on their own: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investment locations 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product mixes and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competitive positioning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they run their subsidiaries as quasi-independent organization</a:t>
            </a:r>
          </a:p>
          <a:p>
            <a:pPr eaLnBrk="1" hangingPunct="1"/>
            <a:endParaRPr lang="en-US" altLang="en-U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There should be some rationale to the formation of regions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Ghemawat proposed the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CAGE</a:t>
            </a: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framework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en-US" sz="24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16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ultural distance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form regions around countries that have similar cultural backgrounds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en-US" sz="24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6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dministrative distance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choose countries that have similar forms of government, legal systems &amp; rules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en-US" sz="24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en-US" sz="16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eographic distance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whenever possible expand like an inkblot to the countries close in distance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en-US" sz="24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en-US" sz="16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conomic distance 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choose countries that have reached a similar level of development</a:t>
            </a:r>
          </a:p>
          <a:p>
            <a:pPr eaLnBrk="1" hangingPunct="1"/>
            <a:endParaRPr lang="en-US" altLang="en-U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457200" y="112871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0246" name="AutoShape 2" descr="data:image/jpeg;base64,/9j/4AAQSkZJRgABAQAAAQABAAD/2wCEAAkGBhQSERUUEhQWFRUWFx4aGRgYGB8fIBgdICEhIxsdHxsgHyYeHSEjHx4fIC8gJScpLy0sIB8yNTAqNSYrLCkBCQoKDgwOGg8PGiolHyQ1LDAsLSwvLCwsLC8vLSosLTQsKiwsLCwsLSwpLCwsLCwsLCwsLCwsLCwsLCwpLCwsLP/AABEIAOEA4AMBIgACEQEDEQH/xAAcAAADAAMBAQEAAAAAAAAAAAAEBQYCAwcAAQj/xABIEAACAgAEBQIDBAYGCQQCAwEBAgMRAAQSIQUTIjFBBlEyYXEUI0KBBzNSkaGxYnJzgpKyFSQ0Q3SiwdHwNVOzwhbhF5PDCP/EABoBAAIDAQEAAAAAAAAAAAAAAAMEAQIFAAb/xAA3EQABBAAEAggFBAIBBQAAAAABAAIDEQQSITFBUQUTIjJhcYGRobHB4fAUQtHxBiMzFlJic7L/2gAMAwEAAhEDEQA/AHfqXiOYdZxmdmA5QijY8tDJA0kbny76xyrJ09ioBONMXE4OTGueyomzGY1ZhIHjvmyOLLJNZiCBNKgHcAAHfDseq4pHmljVYQRyjNPszuilkKwnq0qZFYu4HSfzxG8N4lNmTJnHVZZnk0pCJF5kaLseXG24XVdgG2PbFVdjQXdrZVvD/Wrq6rJw0xRtpUtHIkmlVHRaKASF7CsUeU9b5SSQxcwxyUDplRkJB2BGoC+3jHPM76iGXZFzEUsOsdJZe9f1SSD+Xvhhk+IpKmpbK/0lI/gwH8sWyhaH6WN/ccpz1Xn88eJEM8x0ySFI1YqggC9LgqKNrq1Bjfjzg7KesTNkoIIZWCpw3MCa1K3KkS6epgCaLE2NsYcQgjEjCCX7NIQWeVJGjSOgOqRUI1Mw2UGtR/i+zHFWzeXg/wBXilMYDJJnk1ltvi5afAx+Z9tsRSUdh3B2VuqV8F/SnLG8MUoQQo8ULHlydKGNSJDJenUSa0188dgU7Y4/PkkEk0ucXNNE8gmePLOvKZgFAJisSkDSNurtiq9SeutCocsVdGFl16juSNI8AgiiCDXtgcjwwWVQxPBohXF4+3jm8HrDMcyFpJIjWrmInSew0miTYJYfuYg4Z+nPVGalzHLmWPTZFIrAjYkMCWNrtpNjuy/MYXGKjJAB3UGJwVrj2JiL17A0xj6lUO0fNagpdbBG5vuKDVRNDDbL8fgdwiTRM57KrqT+4G+2Dh7TsUO0xx7AsnE41bS0iKx7AsAf3E4Xcf8AVkOTVWlJOpwoEY1NZ/ojc/lixIXJ3j2FvA+OpmkZ0DjS5Qh1ohgAe1nwR5wxvHeK5fcexpmzaoLZlUe7ED+ePkOcV11IysPdSCP3gkY5ct+PhOJjiPryFGKoryUVGoLUfUQL5nYgXuwBG1d8Ct6/FyDk/q1ZmPMAFBb26e5phVD4cWynkosKqllBtQwDVfvXzrH589Y5XTxAxzu6ozamkGxCsKdwGB6QBR3JYj2x1yH1lG8MrpDKjARkqyhSzSnSoHfqsUbF1vWITjPBFmzIV9JXSGsbkKp0AMWB16gDXatPejQs1hJqlObLqpX01wnlSasjA+YlYHltJWpASoEqKthCupW1NfxAUDeH/wCjf0trlgzBkYaZnop06ukM4s/ebO2li22xB204reESLlcsIoVRXWRYS4QdcfLaWyO1kagTVXgLLzNDNEIZJY1EcjFFYMgDOAtRv0L1azsPFYsInEKHSXum3BfS5ji4i4Fy5ieUBnIJ5fYbjfTuzBaB3Axz9oqbSHvUFG3aiQAAKv8AERXyx0XL+qZFSVQyyymSQIxVQI0UKuqXTVkuGpRRYdu1jRw3jC5cMZV5mlGlgLKurXYEka0KGpmUqF8MR4xzQWi6TmGxYgsVd+NJPk/TOZkNyxaYgoLa9vhG40E2xNHwKvfGHBAmYVYwwKxK76aPV8BFHtViv7pwfk2khJML1KR1E2UeQm2Z0vcFidxTBaAIrFhluJHMZNpSpXUrUCe4BIDD3VgNQPsRi8gczvcVDsa6QHT2Sbjvp/LRvmM3m5CkRKk6Xde6qkiPpPWr6EtfNYgOPet0kCwZaFMvEkxkR5VV31FixMSsGSM6iSKNj2xHes/WkuczDPLzAhP3ajtGn4aWypY/iNnfthDlc5Z+IBvBqm+Z3Om8Ua3mpYxoPaXQ8rxZWmLfezZgity0srKNwAKJVd+2wvDniTTQxjmlY5nj1pAoLygHa21aY0o97bwavEZ6d9dz5RWiy4Xr7s8YLFvLcwN3qu9jbCn/AEk9uySuzORbybm/NMDqP7iMTSYzu2Gg8N1d8A4MFT/WDzXMhlo9QVjW4BFa/dqvsLoDD/KcYjkZlR1Yps1G6PsT2vbEPDxtSXEwc6aaFFFidwfgkezpUnuK3F7jy34TmFjWiQWJLOdh1MSSfkN6F9gBjsqYjcLpo0G5Tzj3FTHC2hqcqdJ/ZAou5+SL1E/TyRj6ITPyWivKwxi0RTcjDqIZpPwMdRJKlib3N4m+HoZ802YbeHTpjRvJArVp/CO5APfv7YpMzxZYlDG9yFUDuzMQFA+pOKFl7ri0Odndsvo9P04ZJGZK3ikdyCwum1A6uxrzhhwnjYy0OYGYCwTnpWcLaSHRSHXQqmHaStzQJGF3FZ8xl9DFstIWlCcmN2ZwD7n4Qw3vVSiu+GTEMpDUQRvdf+fvwHqmA2Ah9VHODkKj2zolkTUazPMt0CgEOoqRio2tioLBfP1w49NykZkSOQSu5ZfxaI5SHogGioU0a2+uFyBcugOkmKLMCASsLkboYsu3xBS7DVVna7rbWVIhcx3GrKu4BOrXCOqgS1MWF+QPAGMqWPJLZ/LWK9mRxCxmjDFB9nWSQsjuaBMzMsmq9iSQSR+/3xszUaxRh48tEN/vNCi1pwDtpBI23uqH50dwCzmYSVI+9javDDUqqy+dwSTfkfvFmmPKKxu5a3CqLJlHMFI5AB0lQSSB4Ha6IxHZAde9HU8rHxVKtO8vxvMCFPs7ctQwdrQbh3LsWJGwWOmNCzqrxvpzHG5tIlD5lxq5aoJJA0gBOuXSG86bAA6V+pwPAGKqjHUGDK7BjY/DH399NC/ZPmR8Gd1QSFomm5RkV5VViu7UzWCA4J3NBq6q2x6OONrGACvurglZz7xxPmIxmGCluZM1mO2B+NySoVTqO/4drxuyPFColjiQpFmNIDjp1U1SNpqwWVtAbv0ntQwPLmUVNUhPIZRGAVa9x30UWUPrKAsBui++KNIYDl0jcKk08pRpYwtiWLVJqkN1Y0W9EgktW2+Je4AALgCpnNZpHnjj54U69Jy6qCejRy9VDUoYkMvYVGNzZxvmy+mOY6lfnSaQUN0rPpAuyNQDPftvgBM3JMHeoeXAvMaRCwordMVmVHCCgekPYIAOGcWUlaGOVMvKcuGMura2jpxGypq1k0yuRpBrV52wQSNurUZSjxKAg8l8wz/3YIwB+QmI/M4Vz55YjmJnBKx6EoGr00CP/wCyRh+RxknF4LLIGdyOywSBnrfSS0aqO34iMap8gTlxE3xyDUwPdm0PM5HuNa9/pgjXBuYg+KqbKNMMnOJIPKEZ6vHNDFK+vKJOPmVf76R++lljH0jHUP8AGX/dgpGGq76SQ3fx37fQ4VpNImVR471swkb30gmeYfmF0/3sFJEYtU7x0TfJZANII4I1GtjIVshVBNNI7d2JI0irJIAOkb4K4vwlYWgQnmygGR5W2OlSNCqvaNOYQwRdrjvc41JPyJRKLPKLFq/FGf1godyABIPmvzwfxXJtNmjJFJBKjRqCqyDmLoLHoG6EHVvqK1tvhWQ/7KdsiN7qW5TI82TlnZAuqVv2Ywd1+slMu3YB/NYbycZkaSZRG4hWMJWnZSRYbbtXwFf6pHmgm4VmFHKUEGROZNoZQxBOkopO1ogVVshd3N9rB4t6vjyyjKQAPMdCTOSSqlvj6/iduon2F7+2BSyGR1osUROgSb1bwng0EojRHM4YK0UUrrV92ZiGFgeLvEp679ApBKTlXbMKXYaRCziALVh5Qe9+KwPLKs+fLx6tE2aJV22IVnFGu9jUdvkMdXzMZyRdI5WDFrFqp5tqzaXsHtTUw3OwJO2E34jqxblpYiIRNZqSSLNr87hiRojXSp3amDX9d9h8tsXHp/0EJsk+YlzUUCINWl0LECyFcgG0ViNgAxPjF8vC8rqpoYpU6NDvl0BDMWUjo0dJ06v5DxhL6v4M8yLFAxRmg1yJpH3psaAzK3REgJCg0o0/DdYlmMY8b1zvRL5nLmU2d0SEKSbJDUdyvgi6O/et/ngheJEoY7otsfkg+VXZ3Hb8saeK+mpss1zK2mxbVqVrFjS472MKlmLvZ7k7DxX17ih5w614cLCMJHDdXPCeMki2bsN/Yb/mBt8/yGGcGajeaOUTMGW1UK4AF7Gvmfr4wL6b4X9jgXOZqESrKt5eNyCsjdy8nfpVfhBBu/GxwTJ6thkChuH5QdZao46LhfANDSSdzVbViCb2CN1hcKDbCa5biOXy9IGjjJJNagCSdz3N7m+9YPWeScDkukMR+LNS7IvsEDFeYx+R0jyfGJX1GCJOuGFNUYDxqq/dU2/gkMdCk2SQHPihisz3CYM1wrLiKZZ48uW5zgltAKHVpWxehipXdQFHtYNXCgqy4h7WCtAeSM4n6lyEECZSMGQJpkA1FGZw2skl1F6qdmYbHqXzWJ3/AE6s3+s5VXiYhS2WZSxVFFJKjAbx6FAoA0fO4tfxzP5UwzPFeadUoPKQHRnaVAU0bbOwcgk3qXtWAos4UegzRiOljlT4oggrb9pGK9SHbe69052Z+zlvmst5ZXbNWaCsvUuRnibJOFaM8mOMtYNS9WhR8xbE+P3DDLgvppcpmpJ5XEMUMzCNpnFNGyG9JJFHUbJ+owlf11z2iGfBifLSrmPuULI8QoCQsXB+NrJANC9t8S/rT1zJnrc5eHkxSqA51FlpiQpDdOpgu9L2YAnEMjaO1emlfJT1etUuheqeLZKLh4iyghcZkHQF3QKDbzMe5WMi+/egMRCCQ5P7LGpzGmXN6QX0UdEciSncaiod2C2Nz8sYZ6R53ZmQIX25a7CGPusCgbAUQ713bY3gVJZl1CJmjelYy6QQqNHype92xKKFA3N9xi2YipCaabr4a/wuD2vc6JurhV+vD+UTLxpTLrQO8mZfRmLNMsZlg+zlzuvwKVoHeyexwTLlZwzaQWGZGZn1LR2bXHOwH9FSDsb6jQOrpXNkJIlVYUL6SjaCd35ciHU7e9bd6UbDthnw7jmbilknVo2XMRgCQ7rlyWYFYIgN/wAO1b0Cbs4gzhhp+h+1ojGCQZo9Rz9aTrjHqCOVuRNLHJlDLFymiiJ1xxjWYBTFmJIjBYWL1WBRwu9X+up81DOqucqixP8AcoQXatuuQdKjf9Wu/ucKv9HFRsDdk6zWs3ZIFdMQs7rHW4+eFXE4dMU39k38XS/54K+KUx9ZsNPPce3z8kqzFwmcQN7RPHgNPj8vNdxf1XkliWGTMxtqIy5XVqtqAZTpv33N0L3OEE/G8lw/PDKJlBGHA1zathrGwF21drNir81jnZ4NAmTQoXMthnJI0xabUgVudYaydttPezh6/DJ8/m0bSGkWJQd7DaLGuRtqD7bbm77juF01aN3Wi3DWC52gCx4HxCfMS8neLL6THJFPMeo6WXQZAlDahWncjvvjoHBOAy80jMRqqCJ0Gl9QYyFdX4VIpVrceThBlPScSF43eSTMFQ0iRoGEZY3qZmpTdEWxF9wAcP19SLFEOscqIaGb4t123lYqgO3bf64O18lEOS0nVAjIkmXmKxxOFZ5eWKjQWzvH0yADxTKbY7C63YgHTwMD7lY9JMUyugjXaGPX1gsRYCwlk66LWNtXZrwLOZdVknykond5urUVOnmG+WrISI1LWR4Lne7sB/pN9SkZeKKFiv2gF3I2PLFCvcFmOk/INg7pSd1WKIvcGDio3j36Vsw2shjHFMQoCgXEovUNVWS3k14FeDhH6ceGWSFpCRCCRpG1SCuVqrfTq/mPnhh6Y4K0ksE8zZYZQSHWrutqqWDaH9rcBd9gO22C/WOWy8WfizGUeNsrm2VCIyCqSqR2A7BhX/N8sBC0TIxhMbdjufHz5KZz7vDmJVUMpikkG4r8baSL71WOpcKzzZvJoZJV5jI/NYkjZJbF6KIUqxX52BWOf+sOLnNZ2aUqB1mIKf2YiRd+T3b868b3HoHIc/IGOLQriZeY7Ci8RpwCQN9/f2rCjmB1tIWhjGuOEY5++noKoe4r2TxRGkqg6eTIGBKNqK6eYHsgWgDMF1DsRXnAHp/hUUrNE3VHHHE8aDZNw6liBWskpfWW7g98Y/ZVlzKxxNJGkrNK2l2DCIaiG1d15srA17L53wZFkJMlIJXzHO5rxxEOippVSxLawe6qXPbeh2wODDjNbR2fiVgSyBoy8Uq9McPXNBBuiRwxxy9RDPtWlT3RdiWK6SSFF7HE3kuDcLidIMzDOhkVjzUdyqhZGRtXUdIIAtgNr8Yq/Tpkyzu0sfLj0csEMHMjCWRg2lLKjS57/LCjjcdoMwoI+zzTWR3MRl0SH6DWG/LElroGNyjUk+uhpTE8SSUTpomXrvM5ObIwnKyxvHBIq6YXUkIRpIHfSR00T+ffHNYMpqk6QSNzpI33vcgedIsj5k+2NsmR+8dZUWQg1qbZrHZuYvVuKNG++DsjmJcvEzRldRVgpdVWSIttqXMr2O53bc2bIxotlLWZi00dQeH29QiwYuNlxg9ocCa+HH3Q3BcmJRycw65d45QjCcmPVR66aiNQKp0mjuffGORWOOSbkM5CyOglXpdo5ASoKnocHrHUDZqqxnlYJvv1dJNErCU80CUbNRt/hktSHsUenDKL0+IjK6qyjSNKLbLasWFDdlo2KquokYVdKZLNWARsb00+lqZpK7LjTiDQIrXX0W+TjkpyCZEwqwDxu0sYIARSHbmqxLBzW7bg4wyvBjQv8/r5xQxcERwCVB22PY0fF9xYqxhrFw/GlDGYXEk38/4Xm8VN+qa0Zarfl/Kjs76bEkekqWUEtS/EG8FL2u6tT0n2vG/K8GKBeWhYWVAcXudzK4PfrAb5Ch5xTcRzUOXXVO6oPF9yfYLuWP0GEkfr2Dn6CjLDoZua12SouhHWrtff2OFp8PA55LuPDhfPzT2FdjBF/rBIbxq9OR8EbBwYAVv9T5Pk/md8fctwGiSx1UzFB4UN/M99/Y4T5z9JFtWXhBStpJCVv6JV/vrAsH6SpgdLQxuSLvUV07+QAb/LF3YmCwDWiPF0HjywyNYQHaciVVScCVmVmB27C9juDv77j/zagZcvDCkjhgxUG+sE3uQu3w2fFD52d8R+c9QZmYnmTvpO2hOhQD4IXdvzOGXojLqq5oKBS8mSgK2BbVt/VGF/1jHOJY2yATfp/CdxHQGIwuHzzOoaDL5n23Q8fq+0t4Lvty28fRu+MJcxHmqVAoLgq0UwZSQNLWug+NPvhGkekafKkr+40f5Yc+kMvqzq/wBGKQ/5R/1wOPFumd1TxYK1ukegcLhcKcbhyWuABHEa+aHzXAwim44683NPVf4+2Bjy1IgOnLPIemQzzKka+XcF/I+EUb8+2Lji/DAy0e1g7Ejt27Yns7PKh2lkuid38DuST2HuThmbB5QHx7De3O+68phuknFxZNZJ2Aa37Kmn9TZPKZXlZTPRuyRMVcvqZpCDZOoFSSVVQCKGofXDmR1y6wy8Py3PfMjXzW1ylha2OYSxW1YsNwo0t5xJemOHHPRmSRzLlI3YOAeqchdWg11JGtAb/FqHjFnwrirZThrgVeVflMTdKivpL7DcCMrJ9Nr84pG5zm24AJyQAGmm1h6jzl5wuV5Ygy7q8rqwSRpKpNdGwmnXZ7HT7nCj1R6dk4hyWyhEckSkFZztIrENQZbplJu/IZT52tvT/E3aCSTMEcoMdEjKUEkQWy2ht1X4hv3C6ux2m/T0TJlFk0ShCpKDluQE1Hl/qyZK5WgduyjFlzHFhDm7hc84t6Sz2WZRKmWLtuiLLbtXfSD3OF+TjWcxllKkSKRfcEMPbxt/53w//SO7MuVzW75d15RJk5iiyTufBBFb9wBe4OAvSnpmTOyyaZRHFlQjsALLHchO/T8OIWtFiM0TnSG/DxSfjUWnNTqSK+0zFSDd2x2vt8sdt9KejIstkmjjldvtCg62oEArSAV4AP52ffHJuKcIJ4hmMsGCFs2VBazQkYMpod/iBrHSOIZiN1WIRvKkKVFCgtn5Z0mW7AG40rbb3td7KSSBlmifBGxhHUxNB4A/Lfxu1lwbOrFmMyZdKAxRylmoBAtxupJ7KGS/zxM5/guejSNgJZEjV5JSZ1kVnIIUxAtqrSz9AA/D3xQcB4ZDnHM5FxL0Klk6ydMmt/o0hAXfcsT7YCk4/PlwuXdVAifkhw3UV03E7aloB1U0QfiUjxguGH+thfp+cV5/EHV2XXmpXMcXkaDL5gysdckylRsNq7+WI3Nnt2GGXpL1blHjeDMvpDGeJ7U9pNJBJo+Q2/uBhUs+WzSGNJREq5l3NRyPQeNdWkKtEh9Q3I8n5Y+ZgRwgPk48wGPRIuhrlXca2ZtlcfEoAIo0SMAll/adSDeugrhr4piCHtZqoEfH+184dEJAjXq7xFvDGMnS3z1JvfyxR5XhgqqwJkogWqVzqjOr4qBAvrr27g77EH5Y05r1wqOOVHzYxRaTVVjzoFHVQs2aB8X3OjhJergGZwo7V57eizsRhH4vFOMLHWO9pxH8o7imVghQySMYwVK0Du9jsE7OwHbbbCeH1c7TQpGoWIvGjaxbtqIBsA6V99rwX66HMSCRGBjFOCB8QYhCb8AakNedXyxKyyaAHAsoVYD30sD+XbCk+IEctMAF7r0XRPREeLwT5ZSSW2AL0GnuujepfVEeUpAuuZgdK+BXlzew7e94kv8A83zv/uIPkIlofLff+OFvEsxzcxLISDbFQR5C9yPlquvlWNBYdXelrUQDS2aWz4s+/wAsLz4yR7qbotvoroPCR4cSYloJdz2HyW7jnqKTNNFzlUMmoDSOkggb14ax28eMLs3CDovtq/mDX5Y35qHUu3cbj6j/AMrGud7j1D2DfxBwuXlzg4rbiwkeGidAwdnvD3WbAigFLEkBVUWST2AHnGc/CpoZbmTSGWgOoHbfcMAR58b0cZ2elkYqykMrDurDcEfTDfjvqUZqFeaAk8dXXaQDYsvts72vittjiGAFh5oHSE2IixETgP8AVpfn/RSiFIuYnPZ1i6tRQFj8JK7KQTuMdB9HcSy0yy5fLxOg5ZYl1RS2q17J28d/c457Iar6gb3W5As1vX0x0H0h6cOSeWfMSaduWNelVC7MWvUe5G17/IYYwhceyAsb/I2Qg5nOOY1TeCgc/FpmlH9PV/iAb+ZOHPoRLz30gf8AzJgT1c6DMCRGDRSAhWXcGjqFEXe0gH93DL9HsDfank0toERUsVIAYshqyBvW9YrhmkTg8FbF4tknQ1EjNQFcdDyVNx6QpGzKpY+wF/wG5HyG+OfcfyTyPRJaLTZ5Vc0voOkslhtIeukDYD3x0zicoVSWIAG5J7D5nEN6gzcZIVyAGFgvY+Wygaz9QK+eNbEMBpxfVcKu/ReCwkpY4hkWa+N0R9Ez9D5FctBMIczG7MYXGXsiXmKKnuNgHokkDbtv4w7yOezCSSfZlhZJFBc5gSqmqNQrEMsZjcMgQ1qu9Q8GofhmQbOzDL6LVhSPmNhGQpIKqtubA/ERjosXCly0CQZjPNNpLJqdDY1KBykUEsxqzQ1Nub2wGNziO0FpSNbwKI4LknzWWXNcRe0A5whQFUCgal1j4pOkg6WNA+MOuG+pC8kUbQvEJouZHq07qNOxCsdJGpdj74UcE4pmYoFgm4dmHCryy6crSwA06tLSK1Mu+krYusE8JfhuVEkkOmJo1COHLhox3CkSG1HtWx8Xi5QgKCT+tOFRlszlSKizMCykD/dyq+gOo7C+iwO5HzOFvDPRKZXPlcsimOLKo7NJK+oF+aCwQDSzEgbsdgKGGZnObmkZ/uzKFVQR+rhjtlLdqMrEPR+FQt1eC8h6njkzeZiKIhMJSKTV1SrGGJtSNh1MR52YeMdsrsDn2RsFp9Y+koUzX28l9ZU6ipFLy42OtVqzJpFA3tV0cE5Pl5LLHMZjoZtJYAFtA7JEgAJKqCTtuSXb6Hets+qoFY2FR5HVd2KhSoA9tRfY+aIxM8SzjPwwSurCbJ2siedQUxvX1V9QPzGFWEmRxHCqUynstB4r2ckbKrOmWPeWLNxb0rpI6pJGT4Um/wAmHthD+kyVcwsGZjLCNukkHT/TQsPdSHXfsSQMGepMwqP9nL6GORjjNCwhQ2dQ2vuCBa9vniYz/GyI3Rg1SFpea4AVmL2GRRsF5i3Q86sPMGvD78ki91bX4+Sy9HcMkldzC5jZUU7fq5GLKlOBQPfuCCPfBU2SeKcQzIyyhSzRs2sEd9UT9nH9HuPc4Kb1jLNlxJFEYgjKyuRqAJUWEy6gI/VvrkJA71hblZhNMzszGRxTsX1OTvZDbaB7KgWvc4Qia+aQvaBm9CB4HmnJzHFCGS3l4c/Sk2zeUWWArGFBlRk1BRfwM2nwd2UCj74mIGBVT4IHb6YuIqjRSAAEdGoewYX/AMt2cRc2V5TyRf8AtSOn5Amv4UcD6RsS5fC/nf0W/wD4hKCZGjj7rflM2TGcod1cPyDvsSt6PkNSoy/mMB2HS/DD+eMOcGJUGmUg7dwdip/hj2WUqgDGyPOE3uJ7R3FL1mEwYhlf1fcdr5HiPmtfDx90nyH8cXXp7gsTcJLlV1ytJqahZBcppJ70AAQPej4xCZawWX2b+B3/AO+HuS9WNBk2yoiZiXJRxVAE6qbyKbzvYPywWMi3A8VndMYeWTDRCIE5Tr8klyb6o1J76R++sa8olqV9mZfyvbG/LxUoX2AH7hWNWTW9fbdz/wBsBvQkLeDCOrDt6IPsPqi14dpy8cqEsugGQXZQ2RsfIsdjuvzG+B5oA4o7g/w+Y+eMciWQyaGKEtvR7+QaIIvetXeiR2ON8cVADwBWOfQdYSmBjmEbo5qLeB4+qHQ6gUb4l8/yI/8AO+Cs5mJJbM0kkpJv7xiQD8l+EfkMBiQGViSAFUAn5k3X5YN5EhUMsTlW2DVS/wCI1/C8S5zh2Wndc52GaOsmq22ATyXspxMRRIioGcSPWvdUApgyqKOr7yr1Vt22w04J6nnimUPIZUlkVXDAWC3SGBAG/awbse2NEXpNyjSsN7AUxfeFasNaHQGVgRuDsVBwbwr0w6yLJO4Kp1KgWjqHYtuarvpxoQRyukBArmvG4rFdFsimadXEnKfl7Ko4vnAq9Q1AnTVX3972r64kuJ5RGdC/3ZR9QZmUMny+Ilk/oHvexw54jnAQQaojcYlM/DrfVHXOCFVJ/wB6lVy78OAelu5rDmNikIDtK4mtR48NF5boyaLOWOJDjsL0PnuqD0XnUeZt3+0BmYEA8sjYLpNAjrKgqSSBYs7Ve+kcisssmZbqCyPHCDvpVCYy4/pyMGZm7npHjEh6Sy06QrPzQ8J6VQyazHL0sAxI6PvIwhXxzBt070/pbjMeXdoXIVWkd4GYgCRXYuUF/wC8jYlGXv2PmscBSdkAa41smK+snYxyLB/qsriNJi4DFixUERVekkd77b1WBfXXD4w2XnKrq5nLJKg2GRyhIPco4DKT8NtVXeGGU9M5OGQzohDAsw1SOVQv8TKjMY0J33AHnCPN508TzsceWl0Q5UiRpAquJGcMoCE9PSoa2IYWex03iKUZheiLzHCVzMEsbHRNITVWNdUaJ7kEgKx7sFF45blMy0eYDMwWVmBZyCaIejHGCe51Ux3uz2rfqHH8k2UkjkDyOkj23MctUqAsrLeyB0EkelQBbKa2xE8Ty7rmG7l+ZzQ9B2dGYuyolUoUnqcHbQe90J3Whg3loczwVXk8p9pzAEpJXlLM4B2mcuQA/uqBdlut98Z8WmWHMyLILjzMIYqRsWQ6G/erp8tvljfwplGcbTsFyqaPmutrofLSoP1GIb1NkdIeYFuaJ8xDIWYkAOS0Zo/0QoH1wng5QI2F37j+Ws/Exlz3AHYL76xly80lq+mWNgHNHcabpgdmXSRRB87HC3h/BhJETJMzJB01p35ZCPuRuFW38E0SBvhO2RLOmhvvNIiNjYsHUKD2Oknp9x0nteKv9G0DGWYSqyIRHG6sCpJk1oasdwGq/wDthzGFoaBsQR7HQ0lsI12a9wQfcbI6PKcHXKTzoVEgPLR41ZCJCv3YjVTZBNkE2TRs7bRfDopWesy3ONkcqWnCebZu5P8ARU7eSMVuU9JRy59Yi80WYRSJJRKrCSuxXULJv4u7e9Yk8yuajmVJ44NxqfoAdBfkLurN+EHc2DVYTfGA7VttHv7/AHtagLnRkNdTvHUD88dFYcOyg5Rjs7gj9/sOwrbt7YnPUQ/1nX/70Ucn96tD/wDMn8cN+CDSD1N1GwGbVoHgX/P53gL1RF+qf9mR4/yf71P4h1wTpOM5WPqtxXKwD9Piqf4ziRHjqLgb4jj6JDl8kXlYKOsqGU/tFTWj6Na7+G0+LxlGwYAjse3/AF/djfBm1jkjkb4VamHujDQwH5G/yGGHqThvJkMn4GPWf6RvS/0YABv6dn8QxnGMujDvRe4bjRhMe6B57L9R58UhkOmS6OkrbED4Qp7n5b98GKQRY3GD+C8HeWeFipRA7E3YegvcAbxkg9LNW4GH+d/R/l5JC4kkjurEZVR9dh3PucMR4R0rQQk8R/kcOFxDmd5vCuHNSMcLyMscQ1SPso/iSfFDvgzKelpU22SCwRO52IYA9Kg6nJYkUB3rF7wPhUOUQrCO5ssx1MT827kfLG7JwRw/AN/2ibarutXgDsB2wY9HPoBrvPT5LCxP+TvklL2CtKH1+ijo/QUoY6S51b6301/RtLV1NeBqGMovQeZZ9DvGieXUEn5hQTsfmRX1xaPnhgd+JfPDTMA0HMSVk/8AUGLDCwPS2D0Vlk00otWvVp6mHeixs3ZJ1LR/cMM2jjV+YFHMqtZ3avYsdz+ZwFmOKgAm9sJJuNsoGsoXIvQjdQB3UaCdRNHesE6uCB4a6gTz1/r5LN6zEYgOcy3AfVOeJcZVN3NAmrN99z+WEuf4jZUa9ILgMRR239wRsSDgDM8Wpg1/AwY/Kjv/AAvAUeScxl5Xjc6pIiidLgp+JrHLYFaILFTvQ3xeeUsOQDQiwRvarhoBM3rCdWmiDtX3ROazFoZCJUj5hi1mLUC4NEdLd9u1YTz52Dt9oX+9FKu/+E4+5iYcyjzTJKqHSAysrADmfd1qPMAQ/Oj32wXwTgubduT9nlBexqkhZVXcMWLsBQ1D6kDSO+M8TTn9xrxr6hbf6HCjXKL8L/lbeFeuFyyySBo5tY0zQMSBOK2ksrtIOx/aHzrFQPWsWYjAbIRtHKylllk1B2/a0gFb+Z3oC8S0vKSJuZG6M5Bh1grpVdy/juGUbbFg3gYw9PZdnzCRRAOSxPUzGgFa2JHnY6R2G3nFWFwpg5ph7GG3kcKC6tw3gGTTh0T5pFdBGhbmkstmgOknSNyAKGCeD8HXhxzkxb7iuYgA/VRqvwfRTqoDwcLOMss3BI0sfeLl1/xMn/cfuwVxLiRm4MACObmYkiX+vLS/XYkk/TDqzQRQTr1jHryEzDvGvNX+tGQ4/wAtfQnEr6giiqOaJdMsb6EVR3VjexPwjSrE/IuBuwIPb1ak+TEUIM000fL5aEEozrR5m/3YWzZau2E3H/Ts5kjIBPKAdwNgwjREvUw07sC2m70g+SMQAixvGYWUb6pTllpF25M69iQSkoXWorsNTBt/K/TE1xE8x3EhAjkdJHXzrjAQgnwuymxuQKxc8c5eYVzvy2Xly2KIBNJIB7Amr7igfGOSz5mSMNFN8cTEP862v52umvqcL4AsLnRu55h+eBS+PDwGvZyoplwPgSyZqeRntYplYRqaLlzaktY0oJLvv8Py36fFwGWORZps2DFGTIyGNQFIs7SWCFWx48b1iD9N+npESTMMQGaELRYCkfqG/mQnfzpXtbGsOvXfFlzAykEJ+6b76TehoXZEP1Y7qfbApcpe6Z2oG3gPD1TuFieWMjAondDevcz9mmVcjII5czcsxBoAWoEsh2LJQYBSaJJ2OOcniEettU0a0bLO+ppG3HMOgNuQaAvpXYdzigyvAMquZnklZkhigDPsGIfUOUsYZWsmiCh7g+xxTcY4JkZODiVufGjSCYHTEJ3a9KIAoCAeABVAA4uxxfUgNcleaINuFwvy4qHy3FVMiRpK/V+NY7SqJu2INUrbgeDgrN5gPAUkdgz0ymgzBkbUvTtdKWU+2rzj7wb0tz8xKcnFmJ4+SqpLK6qLcanJckEbHSNIJ3bBHHOHZjJOI5OQpMMrlYFY0NkS3Yai1sew8ecVlkeQ4OsjSiSBR35fRCjw0bCwxU0g2askr3DeERARs1Ow6izCyTYK1f6sD9lRv74b5jPqSBba6OkISGI89t6JrftYG4NYlc1xFcsAJ3ZLG0aUZPlt8KCt7J/LDvM8AlXJJm+aipzodCQMWDI7qCZZDuW3+EUPf2wy6WNjCyFtjiTt9/TRJsw888glxLyOQ4/b11TDK8RXQNIChurx+LckgebOM04yCLVrHbbffz/HEk+aEKjmhj3CRr8UhU7X4VKFWdz2GNmZzaj7xwyxyaSiJ8UhZVOlB4F7Fj2wYY+IGgNK35nTQD67JQdG4hzbvW6rkOZ5eW6pBxuz2Okmg34S2/SD5O2MW4x88TUSSyRyZktqCMUeGO9AiCgkx2AdaE3fkg40T5gqRvqDDUrD8Snsf+48G8Gw05cckuhO1cuXmEvjMLlbngNgaHz/AIPBP81xe7+80AAs7j8KjzXmzQ/M4HfjGtaLAKQWLDtyxZZ1+RCmvbCaeBpItANF0aZz7Rx3yxf9J7P0rDDOcDAISN0XLylWlRm6kFgkJZJqQ0CPzwo+WWQvMZ0Og+RI8fom44oImsbLeYdo/MBY5biQmBIBWMG5FJBMKVe5B+ErdHwSRtQwPx3MokIizEEbS5hUzWtnCyJqJ0xjbsIwo7r3OHvFOAxzPCCSgM0cblKGpHcBlI7EWRt9cSjwjSKmMveIM25GgHZNQBoeAdvmMCe1zDbjelDwG+p4/ZavR5jn1YKs2R47Cvn6rJnbdtMk+sCkNWBXbn6tex7CmU/LBORgkleUR5acAKjE6S1Mq6T8IIa+htW1V23vAmWR36dK6+lVXc6iduoVXm9u30x2PgUcPCstondNZkPTGCx3+AdtXYd2ofOgMUgcI3Z+Xt/Cbx8LHMyjc+65ZJxaUyo6O4Ma6ISGNxAjYoxrQtCiB3Hcb4Ny3qnNsUAzGYYHpKiWSw5qtwdW79NWdjYrDn1D6jy2bzIjSOIGFdbAgl6DKZNkPKLKtsOp/II3xzjM+rTl5XRcvEzI7LrmuRtjVjdUHYdl9saIxjHaNZZWL+kkvV+ip85xnmMWmzOtlOlOa+pgrbEiMgggDVYNEgjucdBX1OrxZeRDHzAil1VXpWBBIpY22+IEeNXmscr9O8emzMczTHUyWUIUDSHjkQgEAV1FD+Q9sTXCIM9mAxgaVglajzdIF9t2Yd6/hhZ85kJ0ApMRwZB3iV3nhOQygRgXMkkQ5kccjSVDudBjWQKtoTQNWPcXhvwPgkDEVHYj60YO5QM1m40ZjoYbnZRV7Y5Cc5mcvw9mdys8cVaiwcgGda3th22xp4Bxvi00PMQRTxklak5YJr5Wp/jhdszi0nTet6RTE0LqwzzZHLST5iOTofckKDI+qgyRr0ANf6xjq7mvGOfcb/Sdms5KBCDBCSvwneQagGPYMwINb0BvhOPVMubjnglVonhUuUV25ZKsAQ0bMdLAnpKmr8HHuH8LcKsmkUsiKK3FksTufcFtvcDBmTtHeGun92qvIauitl9CSxKSkmtgx1aii0AbuhudIs1ajbcG13G/TH2mVZi5TUqiRljJ5xHZVFkRyjcaTq7gixir9TT5eGZy5dpJEBEabURsrs/j4aAN+TWJXMeppNBijLKFfUa2ZwFHcrSjxSigdAB7nCMGDmD7BocDx/PzdPx4aSZoOXTx20+vLmtfOkkk+zxkoiKB1gEIqKFZtXdtKaur67bggHJzoqyT1pVyXF9wgvSCQNyR1E+7HGriXEFjWoXdZMw2kMpqo10s5vuGNAUDQth7YwbOIE6mATYEHYUfHuPpgXSDgwNhYNFt9HYcBzpL20B8VoyOXadRq6DLIdJfp3bUTI19gkWyn5WRvimzPEFzDI62uXgGjLhj2VQVMhJ/aFUT2AwnzOTEpjJYhVLWo/GCKKk96IsH3Bx7iGcDBl/3KA8w/t7Cox8jq3OFv1Je3K3j8ET9GI3536gbePMon0VmnglLLK0UIaTMTgkU8XUFpDuHJoUDsAD5wyeJeJcREy51MujQxoIdhmGUEswpv1fUfGq68YStln2gkUc2V0nzK9J5aKLghPTudwx+hHnGqVnkzSNEAgjVgsugE2OklCfKHpHsSxHbGh1jW9lwvn4LIMDpbkZoSaHilPrDhbwZ0rlsq8YU8rKqVJaeVjTzWb17A97AOg0O2FkGdlzASCC4YyEhVGIrXGRLPO/ilYFifYj9nHROFTRnOZePPSc4lXGXldmV0ZtiupaB1K1BjuCo+WF3qn9FjZRBPl81y8vHCyTF1GpY2syMnuz3prYm+9Ycjka9tt2WfLG+J5a7dYcLly8vC8zMkZDiWPVM76nzFPWsrQ0IbYBe2zCzWB+A8GmyhSWOZeaEMZd01aUFaQgJpaA7kHucSPDYtZVsvKxZ43eeJT0RRqQIVJogte+mu5HknF3lpmQwGZVYmZSyE7MrCgNu+zagN7IF+cFa0AbbLMxT5c4ymrWfA5RoljMmsLKVBJB+MBq2FfEWwil9L8jKZfnSqYJgGVwK+zMwtkYE7rIAaP7Qw+ymXSCeZFRQglYrsoBINCgoFGwf+wxgZ4Zcrl8vJpcKrGSxWqiQkfueXrJ+RB9sRLH1grb6KuHd1DnlwvnfFD+luFDNOOYKSc8yQE1oy0YARCe41WBq22Le2HPGosqsv2TKQqiRuJJ2G+pu6JZJOxGo7/hGB9TQicghEZEAZVJaNUs0N9FXZIo+PYYS8OzaRo2qRm1X1gb2T8XhRRNA+6n5gyxgbQGwVHSmSNxHeO6fQcC+2rJbqiAMkZY1qlO2sftBTcfi2Zt7UYgc9kHgkELRsrqxAWrAUKbAFA7nqDAkEHxWKfJxiLlFTJcJAZmdmUNROgqDoAo6jQ3NeWxs/Svki0InTpJhVttjQdhMLsmmMysd9x7AkYDO0nVaXR8ohblaFN+muMJBnINMoLq1oNIZNTD4GlsGyCVsDpJHcXjR635krwJE5WOeRwVY0OYZCbc++l0BHuDthnxfheXHD2KFV6GlSlAMZQoYiGHURIkgUliesD3IAnqvJOcs01EMJEmB7Uxjj51f3njbbyDhZppwpMucXEkpn6M/R2IZBNI4PUUVmblRuxtSqWC8wN1sFxGR5ULxICXS2oarb4dTR6lJvbZiO/ti09Ow53PyB1jRYxGZEQG1Dvq0trYnlW4ukv4e2Jr1zkhFxCLmqNIbQ48EJKykf4AuCNsk3uUM1Wiuc76jyk+WSKATatQsvWkELutA7d9rHjEF+j31CuVLlkdiJI5ABFzB0q4IYWCPjsfTFqmRyOWygdsxGJy4+6GhdP3gVuhACaUHdr2xN/ojrXJqDMgkh1hNRJT7wGwnURZXb6Yj9p9F3JUH6S+Ic7KzPoRDoRTpXTqqbuR/0+WMf0dxA8Mm2HVCqi/dsw6j8+2Mv0q5uAwTLACo0Q7FXU2ZZCx6wCfBJ3xF8C9efZoI4hG5CkFgHAWTTIZE1DSSNLHwd8SGlzTWuv0XHQpx6Py4m4jniRqDyhK9xJmUsfmoP8cdX/SHmY8vlYsskOzsojoUsegqfzNbAd+58Y57+hfh7PKHYfrJ+Z/dhVify5kqD8sdW40sOeDRldccQMiyAkDmRkqUBrx5o+48GuDbzV4D5IcmraXNs7xN5c48kw3YlSimgAh+AfPSGF+/yxpjzLq7DS9MqDpWw5U6gL73qI7d6wC87EmR21HXrJ9x+L6mid/OOlcC9GxpHDPNcTR9ToWGjpvQxvZCKDEX32NY0C4MFFevxjmYONrSNaGnCwP54rluamLzO7Mh5K8lSCKCx7H5m21EHfb2wvdGkdGcAAnmBSKGkUNXzDN2Hsp98dc4pk+CNMOYmXaQjV0b6rJ7ldiSd6Nn5YgPVfOGcnkaKkdwsLF1S0UARoocijt2+fbfGXLAQS8ak7LJgxzHZY3aAanxQec4sV6ImHMY0CTYU2P++3/6wdAY44+VokZQgaRh2UE/EzCqttrwDno0hkZG7wk803dvsWFdqiNxg76rJGD2PJQQahzZNMmaAWtI0jlQ2DTLpJY77GrF4z/07Wgg7DfxK0jinvIIGrthyHFbsyVy8LmKy72dyWPbdvfpQX+W+NGazxXLZeMxDLzRkgzgDSU2anBttTNV2e+qsCwOM1Pqq44jpphdsO9G7B3Nn2AwW5E8tbGOE3V7PJ48V07g+2IZKY9DqTv9ApkgbKbGw0b48yi8pl40kZZHMskgUMWFjyVWhtZosB5q8NOHSlJ4cszLJlJ2Ikhl6lRVQkMjH4FXSNrr6YWZUu6w8xAnLLSOdQYySvtqNbAIgCjc7GvF4BkzIzOaKKNUUYAZr2PlgNr6ukfkfckXY7JJYdYA15IUsfWxUW0Sabz8yqY8YywypTJRxwa2BVDGusrV621XqUggjyO3nCSGKnjsNpG5onY1T7k2Ws2KIHjtjfIIcydLAs0Z2NFSpvco1DypFr5GH/pXKc3LZaad7WOd15jgANGh0xizsLPT4JZj3s3pYXFdZYIorBx+A6qntdYKUZvhs02d5VKpVGZwx/AKLA0O41fF8W/cVgXi/BmgkVU3YqJAVOwGmyC1htQoEfvJ6rxU8Rn15mSRI2+8iGlW2aeJCOYF8iw26tRpaA0teE/G+GLCObEtoo5mo1eg0IyQ3iMnSbHYLeOfjWhwY1JdRYJKXHgJjjXm6hzTpXuoDWNRYnqIK9itbke+MMlwlplkZr1xSBdA1W2rpOw/EG32r8R7kYr+EwxOmXMSBEklDFb1dce/N1g03SukyWQbU70ATMtwwwpnXyx1yOwIKjxQvSbIJ3YjvuBgsM4laXDyXGEZq5qNzfph0ZYE0yyFiV0jStezUoawRflbA2F70HGeEocmI22dBUikiwj2jsQBX40Yt/RG/ThYOJzJrZ+aJGQqrPq1JuBa3vv8NbE+aIxU5TjUMmUaKd2J0Mr6x1MCStir1dx2J8YvIHOaQmf0xjOYar87f6akidYswvNGWJVIiaUMG31aaZgDdWfl2w34Z6hE8rQyxctptQQ8yWtUg3DK7stPdagoI2o7YZS5JP8ASIZ0DHMxErqHadDTgezMyEX41g+2Nv6T+GDSmYjJJjdQHPdopBzMuxJ3NdSX323wqSHaVvx8f7Ciig/Rfr05GEqWKuhMZXSCxQnUAt7BlfVu21P2wN+kHPDMxxZkEnmEvbVYLAKwOkAWGjvYfiGFvqHgck2ZV4I2f7REs9KOxYdd+wDBtzQxS+nPQU+ayiQOGoTEh4wJFVSovrB5Z61Gwa9z7YuSBTh7ea7XZJPTfqzNT5yCOWZ2R2EZW6UhgV3UUD3xJtaMQCQQa/djq/D/ANHCZbMxDlSSSq6uv+sQLqo2vQHZgCRii/8A4vyn2dXzKZaORr1F5mWm1HbWraSaI7YkSAOOVpr0UbjUrnHGwV4Vl7JJZIzv83nP/wBRhv6S9KwyZSOZoobWMyO8hlJa5JFRURGClqTsf34e8e9AtLEA1R5SJU0TRyxyJpUOPLK7Wz7UD7Y05ULl4vsyya4VhjWQyZc245sjLSODQs7tR7H2sLukDG06+JpSSBqqlcxFDlpZEOhTFpaWRQisoukyyrSkjqNVRJUsThXF6qnkJYTLGshIEUSIaFCwxKM5aviohQcJo+LO6GSWRGzK9CyPTIoPwIHToWx+Gxve2PuUnljkUu/JzTs5uhTq2lXQbkMCFG12DvgMs/aDBbQPc/bxS7nWU44pwyE5pXjXMJCak0mAsC134vSnkow9/GMuJ5hs1fLmfMDUDTuVhsiiBpLA0PCoVvvj7Jxj7RHK8vTFHYMQ3PSNRLNsWsUQBQHm++A5eJ1E0+WAYTRsyKRtzVBNEA7EqCCPdMelbE0bopfJPTpXE8kmzweNWfcwHp0vRKMPirbSvZgpG4Ok7E1g3J5VIc39na3jliJUuS3w9wGPy1H81xvYDNwkL2zUOsf0ZFoN+46T/dOMooDLBlJFH3sWhiPOkgJKK+h/euCgDguEYbsqY5PIPFlZs5H99zBGXVD1yRkDr0jqDaQeraj88QPqTg88BmaR4pEkka545A1EkmnHdDV0u/ahdYushnQqypoLsZIygVirXJ0tpIB7GIE/K98ZHisHM+5jllE0NtH0kEVISjszULUHqXwm53F5GIhaSWFHhmdC/MFzOedoVVINN3pWt7922vt5bBHDJ3BUKy8sMwYXqZmABYkVYUk7GxZVu/g/Lfo+nlcPlYdEcrEqz1cCMQU1rqYGgbFVYG++BZkj5snLsxKTHGSfwJe90Pics+/a6vbGRLCGNN638St2DE9c9obw1PgBwRrNM+XectFHlw7xghm5zFdhoWqskgd9rJ8Y1ZbKOmWZUP3jj5bbAUCa7L2J84X5biOrL5eMN91CGlJ8NLJuxFi6QEp531b9sfRxpzG7h0Ua9KlgTS2vUfpZOKTNoiOIDSr80aB2YOlmJ414DwTdpWQSTGNYwsQSKNDvpWyuo+ZGY713JOLHhOQSOKODVEzrAoC6/wBZOVfXqF7FSfh7gsCa6cacv6AnSp3nSblKZIlSMrcldDbsbAO4WtzVnBGR4c/MRDMmhxvJQtySxTxsxXlsBtbAHqqiTK4WyQ05x4eCx8VNG8NZF3W8+a99nY8pkkB0HSpc6esAmPbuCwfQ48Dv8Ax5eItIipTGRZAqHSNwxClJAQVXpLDcUSvuMbYIJDNLqjKQnS0sjsFSN1DCbSTuQ6EEHtZJvCPM8cRJYxll/wBTTMpJNJZZp9JBaUk9kU2xoCyCRQNGYsAZXW4bLOfMGaFe4tERnes6mhiVSAekObsIAAAAmjYCrJ74JWRXqmKsu40sVZPmK7du+CvV2SAzbFf95Gr7ftglb/vKF/ccKOoZbnUAzZpo0LebjVTZ/Z5iX/dbG9G1rIwANFkyZ3zO12TBZufPHlphGylmcy1odGbVpUHUQWdr2oeO5rAnFuEyxzvzhpUtSuhKjSxsFfGqlrT4C/O8fYsnHUo1c1HO7tX3lKAWAAACk3pHgVjfmOKzRywsW1xR2BrAIFlBpY18JAID0Sp81jiw7hOQY0x9h5SP9JnpxoAGiLu8DJPGx3ZgaSXsNyHWNiB+1fnE7Lw3N5tD9oAy2X1a2jAYy0LqkPUEUsa1aVW77Y7RBPBn+W2to5YrJRXAkUkdaEEbg0Nx3oGx2xAfpRhGXKQQKEi3kZRdvJ4LsTZodlO29/LGbIMhv25rSw8YxDwxvFFZDIRRxGaJ8r9yqwxiWXWEVbayFBV5GLGgNS0NtW4C+KbO5mNpVzMDaSAI0blAbHtG4Xzv1AAkXe2I6NSCW8Vtvfa1s/Px+/wcaHjtu2ul3quoatvp2JxTMKqlrnocPaS15vWtOX18FWZzh00D1Ok/Q6sCVLAkle8oJVu56QSQ2/e8efNyGQiQFgyfdkRFmWzvrTTQ9rJF1YPgIczxWZ+p3bXTICa3LuWO1VVkf9MNeE58LmU+4h0M6oY0DglWah1FyxIJ73vVbYAYmu4+6z39ETtbm8Cfb68fJE5nmCN0AjJDs5XVq6QQXWqtKLWpC/hI7jcU5kJPzU1MsjaGEkjxqTu+oEoWI3Ior+WKX1Hw2LLycnLuxUAAozKQNR3QNs5OlrrVe61qwNBMI8x2VAHdB21KoCmwzFgRp3NCySKq6xZuFkLrNV+cPNZOUpanESGh64Q51a2pTGVogqQaV23GxF7E0MaeIIrDLRgsyq28iqWA6SACwBUEn9wGH0nF55IZI55WEYQCmVRqYgsdJGx6VLWQKsbHBkQ1NbyAtZVr7prVinVWwK2KHxMw7DbBG4HKR2jQv3K6lM8Hzpjm5cgouDE6n9tbq/r1Kb7gjBOS4c8EMybctX5kJLb7b0Rtp7Ba82R5x8/S5ws5fNiZTpE4DA+BItX3+it+ZwL6hlMuVy2diJBidXK+N6BBHbZgB8t8eibKHts7qYhlBaeC2cK+5EsYuoJBMl7HlsBqH+A9vn8ty+N5sw5vKN+BtaMfk2gA/wCIg4NXJrJKmcD1GYaYH8QPYlrrbt2PYb40r6Pmz6RKhMYjiepHRtDkEKoD+CdOuwDt4OJc8MbqUbUNVBwjMCPMgnzDJXTqopTih3JADeRhLBxeRQqZnKQxzZmBeSY9SUsxWNi4B2oEGhRUKdxtRfqz0jmvsUjtWtENRw63d3YaRTDTp3NkU1gViLkbN8OnfIqZMws4j2jVr8GUIS5dWAtSQRv7VhGZzXPsKHKs4Lx+cSRFGULNlzMyQQavul0xRNp1h9bb31mgo9sa81+iWRsozRTyNKQDGh0x2CQx5l6jrote/evzEn9HcRjyLsFzPNPUgXOnUgBOhRFyyxoEBlEgsi8Z8A4xmJ4lycE+adpiS0rtbQoKVrNa4+oFQeoXfthdzA7dSyRzLylSYMaMuXzFwBL5wO7BVBOkFQQWcgC9t++BEjByznUACC1Dst7gd728A/K7x3zg3C8tkYo4AyqWJ062XVIx3O9Aub81eIb9I/oCF85k5UUIMxOsMoGw3FhxRADUpHbexfbC5wwqmnjadb0gbJeL0rkn0fqTiZy6yJkYVURBi02YAJpbLFANr70TeJzJ+pUaFZikjZllRky8aERkkl41dzepFLKw7FQAtnc4p/WcaZPhOaCM28egux1MdZC2T5oMf3Y1ehuAKW+2yIU1oFgiayYoh2Y3+N6DX4FAYYLGu3Gyz81cVu4rwTOZrKj7RmoY1oSOq5Zq6RZVrmNrd/Wsc94NxQSxKXYKzg7aaRh42JNWO++OnfpAzR+xPEnx5h0y6fWVtJ/5dR+gOI/jP6NTlImdJ4RGhOnmMY6W+lS5JUkdr2vDMD2t7xSGMidI22CyEviGk9ckhbYB2a6VRSqDXwD2NnvvZONz8QLZaGHpIeR8zIP6JYiNPlqW2Yd9JHhsKM9wwpGNUisr/wDskute7NQQf1RZbbcAblcN4XNLIIYV5jVrDg0AP2ix7Wdt7s4YLWmjwCz2ukZY/e7TyR82bje4yxAoHSBuX3KrtsqitbH2CjbWMFcRnDJoB3kpR9DWo/QKCb7bAdzhPGvJdyIpEzJPXEQb3/EB2VDV2PFH2ww4L6efMymMArdHMP40XuinwWFgD6t9anQEq7QXODAE/wCFcBkzJWZAsSFeiU7uQf2QCGUHveoXttic9U+nWneRUnZ+WWQGSyCdK6gDdgBxQu633OOn8c4yuVhLfiqo0FWx2Aoewvc+BiD4eUCKgPYUfc+5r3O5/fgDWdb3hon3TnB0YjTlGn0zKtsRR7AawxO4rYDqYjz4o332Jm9EZgOqlCr6GaYki1UaTsLOrYkCrs37Yp8vmpBMjxHS3WQ9KSqBtAC6gVDO6sdRBOha84+R8GiBZiutmNln6mJPc21kd722+WAnBgnQ0n29N4iIDO6zv7rnkkVSaHscsrRv4m1aa1dmFWQR8vmMMeByw/aotZIVZwXrewDSEeK1kbfU+MUPE+C5dV1yK7AUAnMYhj3RVS9JsnYVVk405j08ujU53I6lVENlqAVAVtfCqAa/ecDOEIAN2mR0+57Cx430v0r89lZer/R0Ots48uZSmVnERHYdOoKQaPazfYXWwwqHAeHCExzCYWwHOeMWoFKq9N1QAGqu+5O2wnDuGywLPAZpQrAxMjPzK26qLDSAQRQC7b7nGmSPMxqLzCMOwCw9b/IXJVmu9YZbFpqsh+JF034ppxL0XAsMrLnLca5FQyIVGzdABOvdDoJJJwhi4ZK8oJdlaYJKU5ekSBFdlJ1NYACHbY9I74awZFgArhJJHcKgKr3aqBIA1VuxNDYH2xvXgU3Ob7M8TJllUaw4OxDtNa7kFuZIFUABenc4kgMOqtHIZRYGy0+oc62azEuXzVclZGGmtQOkWAABs1VTdwW9huD6O9MjltlDOFRy1IyFpEJXUQGH3fYFgTv8sdC9T8Ey0tySNokWM2y7nQNza+RV77UCcSXo3hubmy4JePL5dwWEib5h0YDT95uIrA7XYvCEYnjeaOi05HROaDWqqpeB8PywAZEGgiQIbIUizrWPcL2YkgeDhVw/juZ4prbKzDKZZWpJQgeWYCxelxpRbHkavyxMcT4EkHGMtlMsoCTZf712NsVWR2d2P4mYLptvc4ovUvHZ4jJBkTFH9lgM88ki2oBBMaDf4npiT7Ya1O6WLuCXesM3neHxo02YOagZirMVEbgkHSjBOlw9adVWDROGeTyEHDcumZniU5oqsYCDqZm+CFNyLBpdX78C+quMmbIZTWNMk02VYr7NqV2H5U2E/rLjCnPI0rOqRxXFpjZ9Tl/vRS/jKBQLIFFtxeL9WeAQhICatWXp71ZJLLLl81CMtPGFYIJA4ZGuiCNrFEEYUeispFFmeJSKANWbK7eAFDEf4nJxP8EzxycE08xYmQlwhNlF/Am22s3vV7nGv0nxO8oCT1SNI8g862Y6hXcVsPywxHhySAd0s/EgAkbbIXimfTOB5nW8xLOn2ZzuY40kOhIhtu+hnLEqOruaxV+peLmSTh6NQY5oSsB4EaMx/mB+/Etk4DDyzNMGiyqMsC9tCn4mc9i1dOr2xhw3ignmOZPwBTHEP6N9b/LUQK+QwaPCnZ26HJixVt2HzVzm+NZfNc3LyKsmgoZEYGgT1L8j2vbGH/5ov2sZUAluUZGN7LuKFfMG9sc39LcRZWzUsm3MZZforLqX/lN4++mA7ZmXMlHJljVr0tQ1MSADVbKEHfucSIm9kf8Acque4Z//ABV9xfi6nO5Pmtpjg5uZc+AI00qf8T+MB+sf0kZWaIwxQDN2NTa0OmMg6VJVlsnUwrsN8RnEUTMcRijmLCPlhCQaKs7EJv8A1gtj2wTxHhkOXPNY9QdYy6Do2VY5kdQAUOxNVfUCL3xkY2YQyFgGq2MDGHxhzuKHGTzWTB5hOkRNIYmUaQdQGm99iDdr2oihgz0x66OWkleKFbdYwwdm0x7nfYE0WcAXXbveAcxxeGBGiVpSRK7NIjqR1IRcZBsamKE32IPfbGXBeL5iJpMwDEvNMcMiug3DgtYA6aIXcnfc+QcCw+IlNh/dPp8FeTBRnttFOWWdzUqStLMS7SNr1r7nsFHtVKAfAF+cXkPEJOG5UR8vmZyb72Svhh1DSpbywRVqhfwnxvhFxLgByaOGkgnypsoOYokCfRyBIa/Z7+1nE3ncqTpMEjSxydxqJcKosg/iqgBp9iBjWIbKBWywG54HOzDU8U4GcMxOZad3KKQCWJLrd2VGygmyFA8+9YyjzOkSvPswvcfh0Agr9Qwaz5PbAEPHG1xsOWWgYMsci7WNl1AEfCdx7EdtsB5uYNEqMTqeQa6a1NsWagdwCf8A94JlrTgli8P1cdb+Cq45uUuXHxBoAjH9mWLeVfn+su/kcExcTj5kJckx8xVcWRYe0B236WcN+XywVwT082Z4RA0RCzK8kyeAdTMpT6FNh7GvnhWYBNHu+zDwBqU9/wAiCP3jAo9WlqambkkbJwNIXOzDnpAxuSCdi4PfSgYKx8GwyGx8vN4oPTWS+0ZxL2jgXmEftSE6Y7+SjUw+dYR5OEM0rzuOe0h5hVtIJuwVHcDSwH5fTG45fuIpMym4JMchQEgdNt2Pf54ktJbXFDbI1s18BaIhmkLzuRZfMSkb+A5Vf+VQPywvymeZ5JJdIOhzEln4arWR82O30UfLGrNhYYiV/AhrU9mwNrob2QLxraRco86LVROE6gS7FUUEjxbNZH1GLVVAoROYOeOdBPeEIZTO0qjVqTLxjwokUvMR8zGdJ+QGI7L8cOU4hNKit9lV3yy0aBcjdWNFiASWA+Q7Vir47nHycMcSHVmCwdisZZedIyoUZ60qqptpJs9PasCcY4dHmtMcyjL5mFjJpO0czEDUyn8ZIAryPPyTeA7UhejwjS1mX3/PBX/GfTkkqThJVjDqdIA7tpNF2IJI10a3AUEVROIXM+mpMwkccua+0IrpJLoBSJVvqUHvIz3duQAoJUdgL3ifqFZAYYtTE2hZRVV8dHvaqSbqjVXjmGRmWSCYhnRMzYSjusSjSv8ARDEWxHuxqsWgiMhoJaaURtsoPMepmXin2xiw56cuABQ2mHWqq3cEa6NWPx3Z7F1xnIc2Z3aZ+XKE58QAqYx3otrtQLFgd/OJuLhC5nRk8nE8tOpkcbUqd7lPY9u11i2j/RUyRO+azM0wQFhCrKAwWyAz6dR1djXazucMXFCSH6nwS56yYZozSlc7mZc/mU+zlj9nYMhVdQdy1MdtwirYLC97w0zGdnR2U5XM6lJGnlGr/aD/AAkexJGLX0pxrmcpIcqiKOl2jWljUrqVRZDbArdjvfvgD9LnGdEEOWBo5iUaqJvloQzVXknSAPNnAhinhxIR/wBG2QCNQ3DoXzUoaeeDLaGBiSZ6tvDXQViN6AY0ffDqL01q1R8P4jluvd4G7Ob6mWT42BPgAjvgLLeo4pImkaNQiOEjWhZ309uw32Hys4Ez4HOVIBoMsgCsgrSEvmMGHw92+uke+BGZznZjutd3RjGR0DonMPoWLmcvP8Qh5gqsutKqt+DUznU3vpI3+eNM36OjCFgm4mkZZGKxplr6fxEdV1Zq8appYYPtOkKFoar3NxgtIwu96ZIxXc1274+ZadYvsxzLB5zcjuxtraxp1HehZ27dAxxneTmJQ29GtzdVWgW3i/pPIEcz/SXKi5SI8egAyCFQjUGYOCQANhtgQeloppzJFPmsjGVGlGiEiAaR2POLG+9FcZZaWNI81LJpZpJWIJAOlSSibeOxcj5g4Gn46Yp1bmfcLGF5Qpi2wCmhvq7k9hYXvvinWHgUwOjWgEv4/mqJzvAcqmUzR+2jMzEoQREVKGPUNJAuiQzd67Ync3HNJOWZuqXQZiB0rzKQEr5Olq1AbEnDX9Hcv2v7gWHmdpJWH4VJ6yD8lAAvyR7Yp/0hcO+y5mHMoo5RHLkAHbSBW39WiB7phfEFxaXDU+K6ONkRbGDvr5KX4RwIiNXXTMoucECijRHRIjdyQVIcH3UdsbZXJh1TwRkHVK8bHQG5YFSqym11K+n5nT5xq4PBms3MoyyCNluQOrFA63s2hhpOtRRAB7gntja3pmCCR487mGDIVBCezLbG2UigTVADtY2ohRuHfI4Pdofzloqvla2w42h+CcFhzMs06n7II0qG9TgP5BIXtQNrRrUO5xsHAXP35iky5BK2a0O426Tq1gmgK04pOHcdiy+t42hKssbNSPalQAQRo06PYg2bIrydglZNDNCeWSxQE2G5hUMxW+mioXu/xs3nGvG7IKGyx8RGJ3ZiFL5vMrmYoAMmokhRLkBcuUF910rszWdW/kY1FcvI6K8fK+KyGPetv54s5YI8xlpoVjKyoZPs7qypy/IXUGBA3PTRG9WThBw/0vnJZFVQmYjAapJGWrO3xL17VXwk34wxHK2tVnz4d5cC036Jn6Zz2Z4ejCEjNQEErETpKsTZZWoggnuprEonEWR6nhAYnfUCLs7+2378UR9GcSy/WiI4/ZhlsivBEixg/ljXxLK5/lAnLRdYrqePWoOwYKXPnze2LB0TbeCEN8U8gDHDZLsnxqNVdubGtuaCqSTVKtE+9Cvrh/6m4JDlMtlbiL5t2tyHYaqBaQnfTQZlF15GJPjOUly8SxyZdYttjSknTTdRVmIs1Z27/TDbj3HDxWaKSIaOXEVYMdI5jG3rfcUqgHyDiD2ntoqzaZG/MNeFoKPKtNJGpMcatKgKXZ06hrs+wWz47Yr8z6Tyecd8zlZ3lkRzM6A6uYxOtBvWkWKFDcbYkZfTTAxl5EA1gGmvuCL8eT+68bsoFhzeXSCYtNz46VRQoMNWo3WkLd/KvfFpWgkutDwspbTMu5tUfFMrzYnTUskHKLyou8jvrDhhW/WVYe9+NqE76mzqyrk8rCpVcxy5k1EsYxZLAEkk33O/j546TxxMqjSERVLoDtJGFUqovTbHuT1UtNd2Rvib4r6LWPOHNGWQyoqBAoVUVWJXQENkDTdm/wARIrasyXHRtBs8QPU6BehF8lRek/8AZ8x/54OOW8T/APQ4vov8hj7j2HINykptguufo7/9Ly39QYfy9n/P+Rx7HsLP7xTDO6FMek/jzP8AxB/lif8AWf8A63kf+Fm/649j2I4ojO8Fyjh3+y5T+3X/ADHF7wX/AGJv6z/ybHsexRekZ3W+TfkpPin6xP8AiT/80eAfVn68/wBlH/M4+49ip7qqz/md6f8AyUJF+pk/tUxq9I/7Uf6k/wD8TY9j2IburYvu+66X/wD8/wD6vN/SL+RwiT/Y87/xMX/3x7HsFHFYp/5h6fJWc/8At/5QfzwZmv1h/qx/55MfcexdqUl3Svh/ZP6q/wDzJjdxH/0jK/8ADD+cWPY9iUJas3/uP7U//wCeKLhP+2S/2cn+cY9j2O4KOKR8N/8AS85/aP8A/XC/058Tf2Df5Dj5j2MvHf8AAfzijs3Sr1D+qn/sT/mjxB5Xs2PY9jUwPcHqsvGbey2Zn9V+Y/mMVPof485/ww/zDHsewzL3Sl8L3x6/RXeW/UR/2uW/yxYE4V8Ob/tx/wDIcex7Hjz+/wD9jPm1ei4DyX//2Q=="/>
          <p:cNvSpPr>
            <a:spLocks noChangeAspect="1" noChangeArrowheads="1"/>
          </p:cNvSpPr>
          <p:nvPr/>
        </p:nvSpPr>
        <p:spPr bwMode="auto">
          <a:xfrm>
            <a:off x="63500" y="-1038225"/>
            <a:ext cx="21336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>
              <a:latin typeface="Calibri" panose="020F0502020204030204" pitchFamily="34" charset="0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228600" y="744538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5" name="Oval 34"/>
          <p:cNvSpPr/>
          <p:nvPr/>
        </p:nvSpPr>
        <p:spPr>
          <a:xfrm>
            <a:off x="457200" y="184626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3" name="Rectangle 32"/>
          <p:cNvSpPr/>
          <p:nvPr/>
        </p:nvSpPr>
        <p:spPr>
          <a:xfrm>
            <a:off x="762000" y="6049963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2" name="Rectangle 21"/>
          <p:cNvSpPr/>
          <p:nvPr/>
        </p:nvSpPr>
        <p:spPr>
          <a:xfrm>
            <a:off x="762000" y="5440363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0" name="Oval 49"/>
          <p:cNvSpPr/>
          <p:nvPr/>
        </p:nvSpPr>
        <p:spPr>
          <a:xfrm>
            <a:off x="457200" y="2084388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1" name="Oval 50"/>
          <p:cNvSpPr/>
          <p:nvPr/>
        </p:nvSpPr>
        <p:spPr>
          <a:xfrm>
            <a:off x="457200" y="1619250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3" name="Oval 52"/>
          <p:cNvSpPr/>
          <p:nvPr/>
        </p:nvSpPr>
        <p:spPr>
          <a:xfrm>
            <a:off x="457200" y="3068638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5" name="Rectangle 24"/>
          <p:cNvSpPr/>
          <p:nvPr/>
        </p:nvSpPr>
        <p:spPr>
          <a:xfrm>
            <a:off x="762000" y="4814888"/>
            <a:ext cx="76200" cy="444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6" name="Rectangle 25"/>
          <p:cNvSpPr/>
          <p:nvPr/>
        </p:nvSpPr>
        <p:spPr>
          <a:xfrm>
            <a:off x="762000" y="4181475"/>
            <a:ext cx="762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0256" name="TextBox 26"/>
          <p:cNvSpPr txBox="1">
            <a:spLocks noChangeArrowheads="1"/>
          </p:cNvSpPr>
          <p:nvPr/>
        </p:nvSpPr>
        <p:spPr bwMode="auto">
          <a:xfrm>
            <a:off x="8153400" y="6530975"/>
            <a:ext cx="990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Cont’d.</a:t>
            </a:r>
            <a:endParaRPr lang="en-CA" altLang="en-US" sz="1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457200" y="3495675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4" name="Oval 33"/>
          <p:cNvSpPr/>
          <p:nvPr/>
        </p:nvSpPr>
        <p:spPr>
          <a:xfrm>
            <a:off x="457200" y="385921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7" name="5-Point Star 26"/>
          <p:cNvSpPr/>
          <p:nvPr/>
        </p:nvSpPr>
        <p:spPr>
          <a:xfrm>
            <a:off x="914400" y="4505325"/>
            <a:ext cx="228600" cy="47625"/>
          </a:xfrm>
          <a:prstGeom prst="star5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8" name="5-Point Star 27"/>
          <p:cNvSpPr/>
          <p:nvPr/>
        </p:nvSpPr>
        <p:spPr>
          <a:xfrm>
            <a:off x="914400" y="5133975"/>
            <a:ext cx="228600" cy="47625"/>
          </a:xfrm>
          <a:prstGeom prst="star5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9" name="5-Point Star 28"/>
          <p:cNvSpPr/>
          <p:nvPr/>
        </p:nvSpPr>
        <p:spPr>
          <a:xfrm>
            <a:off x="914400" y="5751513"/>
            <a:ext cx="228600" cy="47625"/>
          </a:xfrm>
          <a:prstGeom prst="star5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1" name="5-Point Star 30"/>
          <p:cNvSpPr/>
          <p:nvPr/>
        </p:nvSpPr>
        <p:spPr>
          <a:xfrm>
            <a:off x="914400" y="6362700"/>
            <a:ext cx="228600" cy="47625"/>
          </a:xfrm>
          <a:prstGeom prst="star5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820738" y="2357438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0" name="Rectangle 39"/>
          <p:cNvSpPr/>
          <p:nvPr/>
        </p:nvSpPr>
        <p:spPr>
          <a:xfrm>
            <a:off x="820738" y="2608263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1" name="Rectangle 40"/>
          <p:cNvSpPr/>
          <p:nvPr/>
        </p:nvSpPr>
        <p:spPr>
          <a:xfrm>
            <a:off x="820738" y="2851150"/>
            <a:ext cx="76200" cy="444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96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Approaches to World Markets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cont’d.</a:t>
            </a:r>
            <a:endParaRPr lang="en-CA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588963"/>
            <a:ext cx="8763000" cy="762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1268" name="TextBox 15"/>
          <p:cNvSpPr txBox="1">
            <a:spLocks noChangeArrowheads="1"/>
          </p:cNvSpPr>
          <p:nvPr/>
        </p:nvSpPr>
        <p:spPr bwMode="auto">
          <a:xfrm>
            <a:off x="381000" y="666750"/>
            <a:ext cx="87630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u="sng">
                <a:solidFill>
                  <a:srgbClr val="0000FF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Localization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localization pressures include: 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unique consumer preferences resulting from cultural or national differences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domestic subsidies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new production technologies that facilitate product variation for less cost</a:t>
            </a:r>
          </a:p>
          <a:p>
            <a:pPr eaLnBrk="1" hangingPunct="1"/>
            <a:endParaRPr lang="en-US" altLang="en-U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000" b="1" u="sng">
                <a:solidFill>
                  <a:srgbClr val="0000FF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Global Integrative Strategies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many multinationals develop their global operations to the point of being fully integrated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often both vertically &amp; horizontally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includes facilities around the world like: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suppliers 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productive facilities 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marketing 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distribution outlets and 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contractors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 eaLnBrk="1" hangingPunct="1"/>
            <a:endParaRPr lang="en-US" altLang="en-U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457200" y="112871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1270" name="AutoShape 2" descr="data:image/jpeg;base64,/9j/4AAQSkZJRgABAQAAAQABAAD/2wCEAAkGBhQSERUUEhQWFRUWFx4aGRgYGB8fIBgdICEhIxsdHxsgHyYeHSEjHx4fIC8gJScpLy0sIB8yNTAqNSYrLCkBCQoKDgwOGg8PGiolHyQ1LDAsLSwvLCwsLC8vLSosLTQsKiwsLCwsLSwpLCwsLCwsLCwsLCwsLCwsLCwpLCwsLP/AABEIAOEA4AMBIgACEQEDEQH/xAAcAAADAAMBAQEAAAAAAAAAAAAEBQYCAwcAAQj/xABIEAACAgAEBQIDBAYGCQQCAwEBAgMRAAQSIQUTIjFBBlEyYXEUI0KBBzNSkaGxYnJzgpKyFSQ0Q3SiwdHwNVOzwhbhF5PDCP/EABoBAAIDAQEAAAAAAAAAAAAAAAMEAQIFAAb/xAA3EQABBAAEAggFBAIBBQAAAAABAAIDEQQSITFBUQUTIjJhcYGRobHB4fAUQtHxBiMzFlJic7L/2gAMAwEAAhEDEQA/AHfqXiOYdZxmdmA5QijY8tDJA0kbny76xyrJ09ioBONMXE4OTGueyomzGY1ZhIHjvmyOLLJNZiCBNKgHcAAHfDseq4pHmljVYQRyjNPszuilkKwnq0qZFYu4HSfzxG8N4lNmTJnHVZZnk0pCJF5kaLseXG24XVdgG2PbFVdjQXdrZVvD/Wrq6rJw0xRtpUtHIkmlVHRaKASF7CsUeU9b5SSQxcwxyUDplRkJB2BGoC+3jHPM76iGXZFzEUsOsdJZe9f1SSD+Xvhhk+IpKmpbK/0lI/gwH8sWyhaH6WN/ccpz1Xn88eJEM8x0ySFI1YqggC9LgqKNrq1Bjfjzg7KesTNkoIIZWCpw3MCa1K3KkS6epgCaLE2NsYcQgjEjCCX7NIQWeVJGjSOgOqRUI1Mw2UGtR/i+zHFWzeXg/wBXilMYDJJnk1ltvi5afAx+Z9tsRSUdh3B2VuqV8F/SnLG8MUoQQo8ULHlydKGNSJDJenUSa0188dgU7Y4/PkkEk0ucXNNE8gmePLOvKZgFAJisSkDSNurtiq9SeutCocsVdGFl16juSNI8AgiiCDXtgcjwwWVQxPBohXF4+3jm8HrDMcyFpJIjWrmInSew0miTYJYfuYg4Z+nPVGalzHLmWPTZFIrAjYkMCWNrtpNjuy/MYXGKjJAB3UGJwVrj2JiL17A0xj6lUO0fNagpdbBG5vuKDVRNDDbL8fgdwiTRM57KrqT+4G+2Dh7TsUO0xx7AsnE41bS0iKx7AsAf3E4Xcf8AVkOTVWlJOpwoEY1NZ/ojc/lixIXJ3j2FvA+OpmkZ0DjS5Qh1ohgAe1nwR5wxvHeK5fcexpmzaoLZlUe7ED+ePkOcV11IysPdSCP3gkY5ct+PhOJjiPryFGKoryUVGoLUfUQL5nYgXuwBG1d8Ct6/FyDk/q1ZmPMAFBb26e5phVD4cWynkosKqllBtQwDVfvXzrH589Y5XTxAxzu6ozamkGxCsKdwGB6QBR3JYj2x1yH1lG8MrpDKjARkqyhSzSnSoHfqsUbF1vWITjPBFmzIV9JXSGsbkKp0AMWB16gDXatPejQs1hJqlObLqpX01wnlSasjA+YlYHltJWpASoEqKthCupW1NfxAUDeH/wCjf0trlgzBkYaZnop06ukM4s/ebO2li22xB204reESLlcsIoVRXWRYS4QdcfLaWyO1kagTVXgLLzNDNEIZJY1EcjFFYMgDOAtRv0L1azsPFYsInEKHSXum3BfS5ji4i4Fy5ieUBnIJ5fYbjfTuzBaB3Axz9oqbSHvUFG3aiQAAKv8AERXyx0XL+qZFSVQyyymSQIxVQI0UKuqXTVkuGpRRYdu1jRw3jC5cMZV5mlGlgLKurXYEka0KGpmUqF8MR4xzQWi6TmGxYgsVd+NJPk/TOZkNyxaYgoLa9vhG40E2xNHwKvfGHBAmYVYwwKxK76aPV8BFHtViv7pwfk2khJML1KR1E2UeQm2Z0vcFidxTBaAIrFhluJHMZNpSpXUrUCe4BIDD3VgNQPsRi8gczvcVDsa6QHT2Sbjvp/LRvmM3m5CkRKk6Xde6qkiPpPWr6EtfNYgOPet0kCwZaFMvEkxkR5VV31FixMSsGSM6iSKNj2xHes/WkuczDPLzAhP3ajtGn4aWypY/iNnfthDlc5Z+IBvBqm+Z3Om8Ua3mpYxoPaXQ8rxZWmLfezZgity0srKNwAKJVd+2wvDniTTQxjmlY5nj1pAoLygHa21aY0o97bwavEZ6d9dz5RWiy4Xr7s8YLFvLcwN3qu9jbCn/AEk9uySuzORbybm/NMDqP7iMTSYzu2Gg8N1d8A4MFT/WDzXMhlo9QVjW4BFa/dqvsLoDD/KcYjkZlR1Yps1G6PsT2vbEPDxtSXEwc6aaFFFidwfgkezpUnuK3F7jy34TmFjWiQWJLOdh1MSSfkN6F9gBjsqYjcLpo0G5Tzj3FTHC2hqcqdJ/ZAou5+SL1E/TyRj6ITPyWivKwxi0RTcjDqIZpPwMdRJKlib3N4m+HoZ802YbeHTpjRvJArVp/CO5APfv7YpMzxZYlDG9yFUDuzMQFA+pOKFl7ri0Odndsvo9P04ZJGZK3ikdyCwum1A6uxrzhhwnjYy0OYGYCwTnpWcLaSHRSHXQqmHaStzQJGF3FZ8xl9DFstIWlCcmN2ZwD7n4Qw3vVSiu+GTEMpDUQRvdf+fvwHqmA2Ah9VHODkKj2zolkTUazPMt0CgEOoqRio2tioLBfP1w49NykZkSOQSu5ZfxaI5SHogGioU0a2+uFyBcugOkmKLMCASsLkboYsu3xBS7DVVna7rbWVIhcx3GrKu4BOrXCOqgS1MWF+QPAGMqWPJLZ/LWK9mRxCxmjDFB9nWSQsjuaBMzMsmq9iSQSR+/3xszUaxRh48tEN/vNCi1pwDtpBI23uqH50dwCzmYSVI+9javDDUqqy+dwSTfkfvFmmPKKxu5a3CqLJlHMFI5AB0lQSSB4Ha6IxHZAde9HU8rHxVKtO8vxvMCFPs7ctQwdrQbh3LsWJGwWOmNCzqrxvpzHG5tIlD5lxq5aoJJA0gBOuXSG86bAA6V+pwPAGKqjHUGDK7BjY/DH399NC/ZPmR8Gd1QSFomm5RkV5VViu7UzWCA4J3NBq6q2x6OONrGACvurglZz7xxPmIxmGCluZM1mO2B+NySoVTqO/4drxuyPFColjiQpFmNIDjp1U1SNpqwWVtAbv0ntQwPLmUVNUhPIZRGAVa9x30UWUPrKAsBui++KNIYDl0jcKk08pRpYwtiWLVJqkN1Y0W9EgktW2+Je4AALgCpnNZpHnjj54U69Jy6qCejRy9VDUoYkMvYVGNzZxvmy+mOY6lfnSaQUN0rPpAuyNQDPftvgBM3JMHeoeXAvMaRCwordMVmVHCCgekPYIAOGcWUlaGOVMvKcuGMura2jpxGypq1k0yuRpBrV52wQSNurUZSjxKAg8l8wz/3YIwB+QmI/M4Vz55YjmJnBKx6EoGr00CP/wCyRh+RxknF4LLIGdyOywSBnrfSS0aqO34iMap8gTlxE3xyDUwPdm0PM5HuNa9/pgjXBuYg+KqbKNMMnOJIPKEZ6vHNDFK+vKJOPmVf76R++lljH0jHUP8AGX/dgpGGq76SQ3fx37fQ4VpNImVR471swkb30gmeYfmF0/3sFJEYtU7x0TfJZANII4I1GtjIVshVBNNI7d2JI0irJIAOkb4K4vwlYWgQnmygGR5W2OlSNCqvaNOYQwRdrjvc41JPyJRKLPKLFq/FGf1godyABIPmvzwfxXJtNmjJFJBKjRqCqyDmLoLHoG6EHVvqK1tvhWQ/7KdsiN7qW5TI82TlnZAuqVv2Ywd1+slMu3YB/NYbycZkaSZRG4hWMJWnZSRYbbtXwFf6pHmgm4VmFHKUEGROZNoZQxBOkopO1ogVVshd3N9rB4t6vjyyjKQAPMdCTOSSqlvj6/iduon2F7+2BSyGR1osUROgSb1bwng0EojRHM4YK0UUrrV92ZiGFgeLvEp679ApBKTlXbMKXYaRCziALVh5Qe9+KwPLKs+fLx6tE2aJV22IVnFGu9jUdvkMdXzMZyRdI5WDFrFqp5tqzaXsHtTUw3OwJO2E34jqxblpYiIRNZqSSLNr87hiRojXSp3amDX9d9h8tsXHp/0EJsk+YlzUUCINWl0LECyFcgG0ViNgAxPjF8vC8rqpoYpU6NDvl0BDMWUjo0dJ06v5DxhL6v4M8yLFAxRmg1yJpH3psaAzK3REgJCg0o0/DdYlmMY8b1zvRL5nLmU2d0SEKSbJDUdyvgi6O/et/ngheJEoY7otsfkg+VXZ3Hb8saeK+mpss1zK2mxbVqVrFjS472MKlmLvZ7k7DxX17ih5w614cLCMJHDdXPCeMki2bsN/Yb/mBt8/yGGcGajeaOUTMGW1UK4AF7Gvmfr4wL6b4X9jgXOZqESrKt5eNyCsjdy8nfpVfhBBu/GxwTJ6thkChuH5QdZao46LhfANDSSdzVbViCb2CN1hcKDbCa5biOXy9IGjjJJNagCSdz3N7m+9YPWeScDkukMR+LNS7IvsEDFeYx+R0jyfGJX1GCJOuGFNUYDxqq/dU2/gkMdCk2SQHPihisz3CYM1wrLiKZZ48uW5zgltAKHVpWxehipXdQFHtYNXCgqy4h7WCtAeSM4n6lyEECZSMGQJpkA1FGZw2skl1F6qdmYbHqXzWJ3/AE6s3+s5VXiYhS2WZSxVFFJKjAbx6FAoA0fO4tfxzP5UwzPFeadUoPKQHRnaVAU0bbOwcgk3qXtWAos4UegzRiOljlT4oggrb9pGK9SHbe69052Z+zlvmst5ZXbNWaCsvUuRnibJOFaM8mOMtYNS9WhR8xbE+P3DDLgvppcpmpJ5XEMUMzCNpnFNGyG9JJFHUbJ+owlf11z2iGfBifLSrmPuULI8QoCQsXB+NrJANC9t8S/rT1zJnrc5eHkxSqA51FlpiQpDdOpgu9L2YAnEMjaO1emlfJT1etUuheqeLZKLh4iyghcZkHQF3QKDbzMe5WMi+/egMRCCQ5P7LGpzGmXN6QX0UdEciSncaiod2C2Nz8sYZ6R53ZmQIX25a7CGPusCgbAUQ713bY3gVJZl1CJmjelYy6QQqNHype92xKKFA3N9xi2YipCaabr4a/wuD2vc6JurhV+vD+UTLxpTLrQO8mZfRmLNMsZlg+zlzuvwKVoHeyexwTLlZwzaQWGZGZn1LR2bXHOwH9FSDsb6jQOrpXNkJIlVYUL6SjaCd35ciHU7e9bd6UbDthnw7jmbilknVo2XMRgCQ7rlyWYFYIgN/wAO1b0Cbs4gzhhp+h+1ojGCQZo9Rz9aTrjHqCOVuRNLHJlDLFymiiJ1xxjWYBTFmJIjBYWL1WBRwu9X+up81DOqucqixP8AcoQXatuuQdKjf9Wu/ucKv9HFRsDdk6zWs3ZIFdMQs7rHW4+eFXE4dMU39k38XS/54K+KUx9ZsNPPce3z8kqzFwmcQN7RPHgNPj8vNdxf1XkliWGTMxtqIy5XVqtqAZTpv33N0L3OEE/G8lw/PDKJlBGHA1zathrGwF21drNir81jnZ4NAmTQoXMthnJI0xabUgVudYaydttPezh6/DJ8/m0bSGkWJQd7DaLGuRtqD7bbm77juF01aN3Wi3DWC52gCx4HxCfMS8neLL6THJFPMeo6WXQZAlDahWncjvvjoHBOAy80jMRqqCJ0Gl9QYyFdX4VIpVrceThBlPScSF43eSTMFQ0iRoGEZY3qZmpTdEWxF9wAcP19SLFEOscqIaGb4t123lYqgO3bf64O18lEOS0nVAjIkmXmKxxOFZ5eWKjQWzvH0yADxTKbY7C63YgHTwMD7lY9JMUyugjXaGPX1gsRYCwlk66LWNtXZrwLOZdVknykond5urUVOnmG+WrISI1LWR4Lne7sB/pN9SkZeKKFiv2gF3I2PLFCvcFmOk/INg7pSd1WKIvcGDio3j36Vsw2shjHFMQoCgXEovUNVWS3k14FeDhH6ceGWSFpCRCCRpG1SCuVqrfTq/mPnhh6Y4K0ksE8zZYZQSHWrutqqWDaH9rcBd9gO22C/WOWy8WfizGUeNsrm2VCIyCqSqR2A7BhX/N8sBC0TIxhMbdjufHz5KZz7vDmJVUMpikkG4r8baSL71WOpcKzzZvJoZJV5jI/NYkjZJbF6KIUqxX52BWOf+sOLnNZ2aUqB1mIKf2YiRd+T3b868b3HoHIc/IGOLQriZeY7Ci8RpwCQN9/f2rCjmB1tIWhjGuOEY5++noKoe4r2TxRGkqg6eTIGBKNqK6eYHsgWgDMF1DsRXnAHp/hUUrNE3VHHHE8aDZNw6liBWskpfWW7g98Y/ZVlzKxxNJGkrNK2l2DCIaiG1d15srA17L53wZFkJMlIJXzHO5rxxEOippVSxLawe6qXPbeh2wODDjNbR2fiVgSyBoy8Uq9McPXNBBuiRwxxy9RDPtWlT3RdiWK6SSFF7HE3kuDcLidIMzDOhkVjzUdyqhZGRtXUdIIAtgNr8Yq/Tpkyzu0sfLj0csEMHMjCWRg2lLKjS57/LCjjcdoMwoI+zzTWR3MRl0SH6DWG/LElroGNyjUk+uhpTE8SSUTpomXrvM5ObIwnKyxvHBIq6YXUkIRpIHfSR00T+ffHNYMpqk6QSNzpI33vcgedIsj5k+2NsmR+8dZUWQg1qbZrHZuYvVuKNG++DsjmJcvEzRldRVgpdVWSIttqXMr2O53bc2bIxotlLWZi00dQeH29QiwYuNlxg9ocCa+HH3Q3BcmJRycw65d45QjCcmPVR66aiNQKp0mjuffGORWOOSbkM5CyOglXpdo5ASoKnocHrHUDZqqxnlYJvv1dJNErCU80CUbNRt/hktSHsUenDKL0+IjK6qyjSNKLbLasWFDdlo2KquokYVdKZLNWARsb00+lqZpK7LjTiDQIrXX0W+TjkpyCZEwqwDxu0sYIARSHbmqxLBzW7bg4wyvBjQv8/r5xQxcERwCVB22PY0fF9xYqxhrFw/GlDGYXEk38/4Xm8VN+qa0Zarfl/Kjs76bEkekqWUEtS/EG8FL2u6tT0n2vG/K8GKBeWhYWVAcXudzK4PfrAb5Ch5xTcRzUOXXVO6oPF9yfYLuWP0GEkfr2Dn6CjLDoZua12SouhHWrtff2OFp8PA55LuPDhfPzT2FdjBF/rBIbxq9OR8EbBwYAVv9T5Pk/md8fctwGiSx1UzFB4UN/M99/Y4T5z9JFtWXhBStpJCVv6JV/vrAsH6SpgdLQxuSLvUV07+QAb/LF3YmCwDWiPF0HjywyNYQHaciVVScCVmVmB27C9juDv77j/zagZcvDCkjhgxUG+sE3uQu3w2fFD52d8R+c9QZmYnmTvpO2hOhQD4IXdvzOGXojLqq5oKBS8mSgK2BbVt/VGF/1jHOJY2yATfp/CdxHQGIwuHzzOoaDL5n23Q8fq+0t4Lvty28fRu+MJcxHmqVAoLgq0UwZSQNLWug+NPvhGkekafKkr+40f5Yc+kMvqzq/wBGKQ/5R/1wOPFumd1TxYK1ukegcLhcKcbhyWuABHEa+aHzXAwim44683NPVf4+2Bjy1IgOnLPIemQzzKka+XcF/I+EUb8+2Lji/DAy0e1g7Ejt27Yns7PKh2lkuid38DuST2HuThmbB5QHx7De3O+68phuknFxZNZJ2Aa37Kmn9TZPKZXlZTPRuyRMVcvqZpCDZOoFSSVVQCKGofXDmR1y6wy8Py3PfMjXzW1ylha2OYSxW1YsNwo0t5xJemOHHPRmSRzLlI3YOAeqchdWg11JGtAb/FqHjFnwrirZThrgVeVflMTdKivpL7DcCMrJ9Nr84pG5zm24AJyQAGmm1h6jzl5wuV5Ygy7q8rqwSRpKpNdGwmnXZ7HT7nCj1R6dk4hyWyhEckSkFZztIrENQZbplJu/IZT52tvT/E3aCSTMEcoMdEjKUEkQWy2ht1X4hv3C6ux2m/T0TJlFk0ShCpKDluQE1Hl/qyZK5WgduyjFlzHFhDm7hc84t6Sz2WZRKmWLtuiLLbtXfSD3OF+TjWcxllKkSKRfcEMPbxt/53w//SO7MuVzW75d15RJk5iiyTufBBFb9wBe4OAvSnpmTOyyaZRHFlQjsALLHchO/T8OIWtFiM0TnSG/DxSfjUWnNTqSK+0zFSDd2x2vt8sdt9KejIstkmjjldvtCg62oEArSAV4AP52ffHJuKcIJ4hmMsGCFs2VBazQkYMpod/iBrHSOIZiN1WIRvKkKVFCgtn5Z0mW7AG40rbb3td7KSSBlmifBGxhHUxNB4A/Lfxu1lwbOrFmMyZdKAxRylmoBAtxupJ7KGS/zxM5/guejSNgJZEjV5JSZ1kVnIIUxAtqrSz9AA/D3xQcB4ZDnHM5FxL0Klk6ydMmt/o0hAXfcsT7YCk4/PlwuXdVAifkhw3UV03E7aloB1U0QfiUjxguGH+thfp+cV5/EHV2XXmpXMcXkaDL5gysdckylRsNq7+WI3Nnt2GGXpL1blHjeDMvpDGeJ7U9pNJBJo+Q2/uBhUs+WzSGNJREq5l3NRyPQeNdWkKtEh9Q3I8n5Y+ZgRwgPk48wGPRIuhrlXca2ZtlcfEoAIo0SMAll/adSDeugrhr4piCHtZqoEfH+184dEJAjXq7xFvDGMnS3z1JvfyxR5XhgqqwJkogWqVzqjOr4qBAvrr27g77EH5Y05r1wqOOVHzYxRaTVVjzoFHVQs2aB8X3OjhJergGZwo7V57eizsRhH4vFOMLHWO9pxH8o7imVghQySMYwVK0Du9jsE7OwHbbbCeH1c7TQpGoWIvGjaxbtqIBsA6V99rwX66HMSCRGBjFOCB8QYhCb8AakNedXyxKyyaAHAsoVYD30sD+XbCk+IEctMAF7r0XRPREeLwT5ZSSW2AL0GnuujepfVEeUpAuuZgdK+BXlzew7e94kv8A83zv/uIPkIlofLff+OFvEsxzcxLISDbFQR5C9yPlquvlWNBYdXelrUQDS2aWz4s+/wAsLz4yR7qbotvoroPCR4cSYloJdz2HyW7jnqKTNNFzlUMmoDSOkggb14ax28eMLs3CDovtq/mDX5Y35qHUu3cbj6j/AMrGud7j1D2DfxBwuXlzg4rbiwkeGidAwdnvD3WbAigFLEkBVUWST2AHnGc/CpoZbmTSGWgOoHbfcMAR58b0cZ2elkYqykMrDurDcEfTDfjvqUZqFeaAk8dXXaQDYsvts72vittjiGAFh5oHSE2IixETgP8AVpfn/RSiFIuYnPZ1i6tRQFj8JK7KQTuMdB9HcSy0yy5fLxOg5ZYl1RS2q17J28d/c457Iar6gb3W5As1vX0x0H0h6cOSeWfMSaduWNelVC7MWvUe5G17/IYYwhceyAsb/I2Qg5nOOY1TeCgc/FpmlH9PV/iAb+ZOHPoRLz30gf8AzJgT1c6DMCRGDRSAhWXcGjqFEXe0gH93DL9HsDfank0toERUsVIAYshqyBvW9YrhmkTg8FbF4tknQ1EjNQFcdDyVNx6QpGzKpY+wF/wG5HyG+OfcfyTyPRJaLTZ5Vc0voOkslhtIeukDYD3x0zicoVSWIAG5J7D5nEN6gzcZIVyAGFgvY+Wygaz9QK+eNbEMBpxfVcKu/ReCwkpY4hkWa+N0R9Ez9D5FctBMIczG7MYXGXsiXmKKnuNgHokkDbtv4w7yOezCSSfZlhZJFBc5gSqmqNQrEMsZjcMgQ1qu9Q8GofhmQbOzDL6LVhSPmNhGQpIKqtubA/ERjosXCly0CQZjPNNpLJqdDY1KBykUEsxqzQ1Nub2wGNziO0FpSNbwKI4LknzWWXNcRe0A5whQFUCgal1j4pOkg6WNA+MOuG+pC8kUbQvEJouZHq07qNOxCsdJGpdj74UcE4pmYoFgm4dmHCryy6crSwA06tLSK1Mu+krYusE8JfhuVEkkOmJo1COHLhox3CkSG1HtWx8Xi5QgKCT+tOFRlszlSKizMCykD/dyq+gOo7C+iwO5HzOFvDPRKZXPlcsimOLKo7NJK+oF+aCwQDSzEgbsdgKGGZnObmkZ/uzKFVQR+rhjtlLdqMrEPR+FQt1eC8h6njkzeZiKIhMJSKTV1SrGGJtSNh1MR52YeMdsrsDn2RsFp9Y+koUzX28l9ZU6ipFLy42OtVqzJpFA3tV0cE5Pl5LLHMZjoZtJYAFtA7JEgAJKqCTtuSXb6Hets+qoFY2FR5HVd2KhSoA9tRfY+aIxM8SzjPwwSurCbJ2siedQUxvX1V9QPzGFWEmRxHCqUynstB4r2ckbKrOmWPeWLNxb0rpI6pJGT4Um/wAmHthD+kyVcwsGZjLCNukkHT/TQsPdSHXfsSQMGepMwqP9nL6GORjjNCwhQ2dQ2vuCBa9vniYz/GyI3Rg1SFpea4AVmL2GRRsF5i3Q86sPMGvD78ki91bX4+Sy9HcMkldzC5jZUU7fq5GLKlOBQPfuCCPfBU2SeKcQzIyyhSzRs2sEd9UT9nH9HuPc4Kb1jLNlxJFEYgjKyuRqAJUWEy6gI/VvrkJA71hblZhNMzszGRxTsX1OTvZDbaB7KgWvc4Qia+aQvaBm9CB4HmnJzHFCGS3l4c/Sk2zeUWWArGFBlRk1BRfwM2nwd2UCj74mIGBVT4IHb6YuIqjRSAAEdGoewYX/AMt2cRc2V5TyRf8AtSOn5Amv4UcD6RsS5fC/nf0W/wD4hKCZGjj7rflM2TGcod1cPyDvsSt6PkNSoy/mMB2HS/DD+eMOcGJUGmUg7dwdip/hj2WUqgDGyPOE3uJ7R3FL1mEwYhlf1fcdr5HiPmtfDx90nyH8cXXp7gsTcJLlV1ytJqahZBcppJ70AAQPej4xCZawWX2b+B3/AO+HuS9WNBk2yoiZiXJRxVAE6qbyKbzvYPywWMi3A8VndMYeWTDRCIE5Tr8klyb6o1J76R++sa8olqV9mZfyvbG/LxUoX2AH7hWNWTW9fbdz/wBsBvQkLeDCOrDt6IPsPqi14dpy8cqEsugGQXZQ2RsfIsdjuvzG+B5oA4o7g/w+Y+eMciWQyaGKEtvR7+QaIIvetXeiR2ON8cVADwBWOfQdYSmBjmEbo5qLeB4+qHQ6gUb4l8/yI/8AO+Cs5mJJbM0kkpJv7xiQD8l+EfkMBiQGViSAFUAn5k3X5YN5EhUMsTlW2DVS/wCI1/C8S5zh2Wndc52GaOsmq22ATyXspxMRRIioGcSPWvdUApgyqKOr7yr1Vt22w04J6nnimUPIZUlkVXDAWC3SGBAG/awbse2NEXpNyjSsN7AUxfeFasNaHQGVgRuDsVBwbwr0w6yLJO4Kp1KgWjqHYtuarvpxoQRyukBArmvG4rFdFsimadXEnKfl7Ko4vnAq9Q1AnTVX3972r64kuJ5RGdC/3ZR9QZmUMny+Ilk/oHvexw54jnAQQaojcYlM/DrfVHXOCFVJ/wB6lVy78OAelu5rDmNikIDtK4mtR48NF5boyaLOWOJDjsL0PnuqD0XnUeZt3+0BmYEA8sjYLpNAjrKgqSSBYs7Ve+kcisssmZbqCyPHCDvpVCYy4/pyMGZm7npHjEh6Sy06QrPzQ8J6VQyazHL0sAxI6PvIwhXxzBt070/pbjMeXdoXIVWkd4GYgCRXYuUF/wC8jYlGXv2PmscBSdkAa41smK+snYxyLB/qsriNJi4DFixUERVekkd77b1WBfXXD4w2XnKrq5nLJKg2GRyhIPco4DKT8NtVXeGGU9M5OGQzohDAsw1SOVQv8TKjMY0J33AHnCPN508TzsceWl0Q5UiRpAquJGcMoCE9PSoa2IYWex03iKUZheiLzHCVzMEsbHRNITVWNdUaJ7kEgKx7sFF45blMy0eYDMwWVmBZyCaIejHGCe51Ux3uz2rfqHH8k2UkjkDyOkj23MctUqAsrLeyB0EkelQBbKa2xE8Ty7rmG7l+ZzQ9B2dGYuyolUoUnqcHbQe90J3Whg3loczwVXk8p9pzAEpJXlLM4B2mcuQA/uqBdlut98Z8WmWHMyLILjzMIYqRsWQ6G/erp8tvljfwplGcbTsFyqaPmutrofLSoP1GIb1NkdIeYFuaJ8xDIWYkAOS0Zo/0QoH1wng5QI2F37j+Ws/Exlz3AHYL76xly80lq+mWNgHNHcabpgdmXSRRB87HC3h/BhJETJMzJB01p35ZCPuRuFW38E0SBvhO2RLOmhvvNIiNjYsHUKD2Oknp9x0nteKv9G0DGWYSqyIRHG6sCpJk1oasdwGq/wDthzGFoaBsQR7HQ0lsI12a9wQfcbI6PKcHXKTzoVEgPLR41ZCJCv3YjVTZBNkE2TRs7bRfDopWesy3ONkcqWnCebZu5P8ARU7eSMVuU9JRy59Yi80WYRSJJRKrCSuxXULJv4u7e9Yk8yuajmVJ44NxqfoAdBfkLurN+EHc2DVYTfGA7VttHv7/AHtagLnRkNdTvHUD88dFYcOyg5Rjs7gj9/sOwrbt7YnPUQ/1nX/70Ucn96tD/wDMn8cN+CDSD1N1GwGbVoHgX/P53gL1RF+qf9mR4/yf71P4h1wTpOM5WPqtxXKwD9Piqf4ziRHjqLgb4jj6JDl8kXlYKOsqGU/tFTWj6Na7+G0+LxlGwYAjse3/AF/djfBm1jkjkb4VamHujDQwH5G/yGGHqThvJkMn4GPWf6RvS/0YABv6dn8QxnGMujDvRe4bjRhMe6B57L9R58UhkOmS6OkrbED4Qp7n5b98GKQRY3GD+C8HeWeFipRA7E3YegvcAbxkg9LNW4GH+d/R/l5JC4kkjurEZVR9dh3PucMR4R0rQQk8R/kcOFxDmd5vCuHNSMcLyMscQ1SPso/iSfFDvgzKelpU22SCwRO52IYA9Kg6nJYkUB3rF7wPhUOUQrCO5ssx1MT827kfLG7JwRw/AN/2ibarutXgDsB2wY9HPoBrvPT5LCxP+TvklL2CtKH1+ijo/QUoY6S51b6301/RtLV1NeBqGMovQeZZ9DvGieXUEn5hQTsfmRX1xaPnhgd+JfPDTMA0HMSVk/8AUGLDCwPS2D0Vlk00otWvVp6mHeixs3ZJ1LR/cMM2jjV+YFHMqtZ3avYsdz+ZwFmOKgAm9sJJuNsoGsoXIvQjdQB3UaCdRNHesE6uCB4a6gTz1/r5LN6zEYgOcy3AfVOeJcZVN3NAmrN99z+WEuf4jZUa9ILgMRR239wRsSDgDM8Wpg1/AwY/Kjv/AAvAUeScxl5Xjc6pIiidLgp+JrHLYFaILFTvQ3xeeUsOQDQiwRvarhoBM3rCdWmiDtX3ROazFoZCJUj5hi1mLUC4NEdLd9u1YTz52Dt9oX+9FKu/+E4+5iYcyjzTJKqHSAysrADmfd1qPMAQ/Oj32wXwTgubduT9nlBexqkhZVXcMWLsBQ1D6kDSO+M8TTn9xrxr6hbf6HCjXKL8L/lbeFeuFyyySBo5tY0zQMSBOK2ksrtIOx/aHzrFQPWsWYjAbIRtHKylllk1B2/a0gFb+Z3oC8S0vKSJuZG6M5Bh1grpVdy/juGUbbFg3gYw9PZdnzCRRAOSxPUzGgFa2JHnY6R2G3nFWFwpg5ph7GG3kcKC6tw3gGTTh0T5pFdBGhbmkstmgOknSNyAKGCeD8HXhxzkxb7iuYgA/VRqvwfRTqoDwcLOMss3BI0sfeLl1/xMn/cfuwVxLiRm4MACObmYkiX+vLS/XYkk/TDqzQRQTr1jHryEzDvGvNX+tGQ4/wAtfQnEr6giiqOaJdMsb6EVR3VjexPwjSrE/IuBuwIPb1ak+TEUIM000fL5aEEozrR5m/3YWzZau2E3H/Ts5kjIBPKAdwNgwjREvUw07sC2m70g+SMQAixvGYWUb6pTllpF25M69iQSkoXWorsNTBt/K/TE1xE8x3EhAjkdJHXzrjAQgnwuymxuQKxc8c5eYVzvy2Xly2KIBNJIB7Amr7igfGOSz5mSMNFN8cTEP862v52umvqcL4AsLnRu55h+eBS+PDwGvZyoplwPgSyZqeRntYplYRqaLlzaktY0oJLvv8Py36fFwGWORZps2DFGTIyGNQFIs7SWCFWx48b1iD9N+npESTMMQGaELRYCkfqG/mQnfzpXtbGsOvXfFlzAykEJ+6b76TehoXZEP1Y7qfbApcpe6Z2oG3gPD1TuFieWMjAondDevcz9mmVcjII5czcsxBoAWoEsh2LJQYBSaJJ2OOcniEettU0a0bLO+ppG3HMOgNuQaAvpXYdzigyvAMquZnklZkhigDPsGIfUOUsYZWsmiCh7g+xxTcY4JkZODiVufGjSCYHTEJ3a9KIAoCAeABVAA4uxxfUgNcleaINuFwvy4qHy3FVMiRpK/V+NY7SqJu2INUrbgeDgrN5gPAUkdgz0ymgzBkbUvTtdKWU+2rzj7wb0tz8xKcnFmJ4+SqpLK6qLcanJckEbHSNIJ3bBHHOHZjJOI5OQpMMrlYFY0NkS3Yai1sew8ecVlkeQ4OsjSiSBR35fRCjw0bCwxU0g2askr3DeERARs1Ow6izCyTYK1f6sD9lRv74b5jPqSBba6OkISGI89t6JrftYG4NYlc1xFcsAJ3ZLG0aUZPlt8KCt7J/LDvM8AlXJJm+aipzodCQMWDI7qCZZDuW3+EUPf2wy6WNjCyFtjiTt9/TRJsw888glxLyOQ4/b11TDK8RXQNIChurx+LckgebOM04yCLVrHbbffz/HEk+aEKjmhj3CRr8UhU7X4VKFWdz2GNmZzaj7xwyxyaSiJ8UhZVOlB4F7Fj2wYY+IGgNK35nTQD67JQdG4hzbvW6rkOZ5eW6pBxuz2Okmg34S2/SD5O2MW4x88TUSSyRyZktqCMUeGO9AiCgkx2AdaE3fkg40T5gqRvqDDUrD8Snsf+48G8Gw05cckuhO1cuXmEvjMLlbngNgaHz/AIPBP81xe7+80AAs7j8KjzXmzQ/M4HfjGtaLAKQWLDtyxZZ1+RCmvbCaeBpItANF0aZz7Rx3yxf9J7P0rDDOcDAISN0XLylWlRm6kFgkJZJqQ0CPzwo+WWQvMZ0Og+RI8fom44oImsbLeYdo/MBY5biQmBIBWMG5FJBMKVe5B+ErdHwSRtQwPx3MokIizEEbS5hUzWtnCyJqJ0xjbsIwo7r3OHvFOAxzPCCSgM0cblKGpHcBlI7EWRt9cSjwjSKmMveIM25GgHZNQBoeAdvmMCe1zDbjelDwG+p4/ZavR5jn1YKs2R47Cvn6rJnbdtMk+sCkNWBXbn6tex7CmU/LBORgkleUR5acAKjE6S1Mq6T8IIa+htW1V23vAmWR36dK6+lVXc6iduoVXm9u30x2PgUcPCstondNZkPTGCx3+AdtXYd2ofOgMUgcI3Z+Xt/Cbx8LHMyjc+65ZJxaUyo6O4Ma6ISGNxAjYoxrQtCiB3Hcb4Ny3qnNsUAzGYYHpKiWSw5qtwdW79NWdjYrDn1D6jy2bzIjSOIGFdbAgl6DKZNkPKLKtsOp/II3xzjM+rTl5XRcvEzI7LrmuRtjVjdUHYdl9saIxjHaNZZWL+kkvV+ip85xnmMWmzOtlOlOa+pgrbEiMgggDVYNEgjucdBX1OrxZeRDHzAil1VXpWBBIpY22+IEeNXmscr9O8emzMczTHUyWUIUDSHjkQgEAV1FD+Q9sTXCIM9mAxgaVglajzdIF9t2Yd6/hhZ85kJ0ApMRwZB3iV3nhOQygRgXMkkQ5kccjSVDudBjWQKtoTQNWPcXhvwPgkDEVHYj60YO5QM1m40ZjoYbnZRV7Y5Cc5mcvw9mdys8cVaiwcgGda3th22xp4Bxvi00PMQRTxklak5YJr5Wp/jhdszi0nTet6RTE0LqwzzZHLST5iOTofckKDI+qgyRr0ANf6xjq7mvGOfcb/Sdms5KBCDBCSvwneQagGPYMwINb0BvhOPVMubjnglVonhUuUV25ZKsAQ0bMdLAnpKmr8HHuH8LcKsmkUsiKK3FksTufcFtvcDBmTtHeGun92qvIauitl9CSxKSkmtgx1aii0AbuhudIs1ajbcG13G/TH2mVZi5TUqiRljJ5xHZVFkRyjcaTq7gixir9TT5eGZy5dpJEBEabURsrs/j4aAN+TWJXMeppNBijLKFfUa2ZwFHcrSjxSigdAB7nCMGDmD7BocDx/PzdPx4aSZoOXTx20+vLmtfOkkk+zxkoiKB1gEIqKFZtXdtKaur67bggHJzoqyT1pVyXF9wgvSCQNyR1E+7HGriXEFjWoXdZMw2kMpqo10s5vuGNAUDQth7YwbOIE6mATYEHYUfHuPpgXSDgwNhYNFt9HYcBzpL20B8VoyOXadRq6DLIdJfp3bUTI19gkWyn5WRvimzPEFzDI62uXgGjLhj2VQVMhJ/aFUT2AwnzOTEpjJYhVLWo/GCKKk96IsH3Bx7iGcDBl/3KA8w/t7Cox8jq3OFv1Je3K3j8ET9GI3536gbePMon0VmnglLLK0UIaTMTgkU8XUFpDuHJoUDsAD5wyeJeJcREy51MujQxoIdhmGUEswpv1fUfGq68YStln2gkUc2V0nzK9J5aKLghPTudwx+hHnGqVnkzSNEAgjVgsugE2OklCfKHpHsSxHbGh1jW9lwvn4LIMDpbkZoSaHilPrDhbwZ0rlsq8YU8rKqVJaeVjTzWb17A97AOg0O2FkGdlzASCC4YyEhVGIrXGRLPO/ilYFifYj9nHROFTRnOZePPSc4lXGXldmV0ZtiupaB1K1BjuCo+WF3qn9FjZRBPl81y8vHCyTF1GpY2syMnuz3prYm+9Ycjka9tt2WfLG+J5a7dYcLly8vC8zMkZDiWPVM76nzFPWsrQ0IbYBe2zCzWB+A8GmyhSWOZeaEMZd01aUFaQgJpaA7kHucSPDYtZVsvKxZ43eeJT0RRqQIVJogte+mu5HknF3lpmQwGZVYmZSyE7MrCgNu+zagN7IF+cFa0AbbLMxT5c4ymrWfA5RoljMmsLKVBJB+MBq2FfEWwil9L8jKZfnSqYJgGVwK+zMwtkYE7rIAaP7Qw+ymXSCeZFRQglYrsoBINCgoFGwf+wxgZ4Zcrl8vJpcKrGSxWqiQkfueXrJ+RB9sRLH1grb6KuHd1DnlwvnfFD+luFDNOOYKSc8yQE1oy0YARCe41WBq22Le2HPGosqsv2TKQqiRuJJ2G+pu6JZJOxGo7/hGB9TQicghEZEAZVJaNUs0N9FXZIo+PYYS8OzaRo2qRm1X1gb2T8XhRRNA+6n5gyxgbQGwVHSmSNxHeO6fQcC+2rJbqiAMkZY1qlO2sftBTcfi2Zt7UYgc9kHgkELRsrqxAWrAUKbAFA7nqDAkEHxWKfJxiLlFTJcJAZmdmUNROgqDoAo6jQ3NeWxs/Svki0InTpJhVttjQdhMLsmmMysd9x7AkYDO0nVaXR8ohblaFN+muMJBnINMoLq1oNIZNTD4GlsGyCVsDpJHcXjR635krwJE5WOeRwVY0OYZCbc++l0BHuDthnxfheXHD2KFV6GlSlAMZQoYiGHURIkgUliesD3IAnqvJOcs01EMJEmB7Uxjj51f3njbbyDhZppwpMucXEkpn6M/R2IZBNI4PUUVmblRuxtSqWC8wN1sFxGR5ULxICXS2oarb4dTR6lJvbZiO/ti09Ow53PyB1jRYxGZEQG1Dvq0trYnlW4ukv4e2Jr1zkhFxCLmqNIbQ48EJKykf4AuCNsk3uUM1Wiuc76jyk+WSKATatQsvWkELutA7d9rHjEF+j31CuVLlkdiJI5ABFzB0q4IYWCPjsfTFqmRyOWygdsxGJy4+6GhdP3gVuhACaUHdr2xN/ojrXJqDMgkh1hNRJT7wGwnURZXb6Yj9p9F3JUH6S+Ic7KzPoRDoRTpXTqqbuR/0+WMf0dxA8Mm2HVCqi/dsw6j8+2Mv0q5uAwTLACo0Q7FXU2ZZCx6wCfBJ3xF8C9efZoI4hG5CkFgHAWTTIZE1DSSNLHwd8SGlzTWuv0XHQpx6Py4m4jniRqDyhK9xJmUsfmoP8cdX/SHmY8vlYsskOzsojoUsegqfzNbAd+58Y57+hfh7PKHYfrJ+Z/dhVify5kqD8sdW40sOeDRldccQMiyAkDmRkqUBrx5o+48GuDbzV4D5IcmraXNs7xN5c48kw3YlSimgAh+AfPSGF+/yxpjzLq7DS9MqDpWw5U6gL73qI7d6wC87EmR21HXrJ9x+L6mid/OOlcC9GxpHDPNcTR9ToWGjpvQxvZCKDEX32NY0C4MFFevxjmYONrSNaGnCwP54rluamLzO7Mh5K8lSCKCx7H5m21EHfb2wvdGkdGcAAnmBSKGkUNXzDN2Hsp98dc4pk+CNMOYmXaQjV0b6rJ7ldiSd6Nn5YgPVfOGcnkaKkdwsLF1S0UARoocijt2+fbfGXLAQS8ak7LJgxzHZY3aAanxQec4sV6ImHMY0CTYU2P++3/6wdAY44+VokZQgaRh2UE/EzCqttrwDno0hkZG7wk803dvsWFdqiNxg76rJGD2PJQQahzZNMmaAWtI0jlQ2DTLpJY77GrF4z/07Wgg7DfxK0jinvIIGrthyHFbsyVy8LmKy72dyWPbdvfpQX+W+NGazxXLZeMxDLzRkgzgDSU2anBttTNV2e+qsCwOM1Pqq44jpphdsO9G7B3Nn2AwW5E8tbGOE3V7PJ48V07g+2IZKY9DqTv9ApkgbKbGw0b48yi8pl40kZZHMskgUMWFjyVWhtZosB5q8NOHSlJ4cszLJlJ2Ikhl6lRVQkMjH4FXSNrr6YWZUu6w8xAnLLSOdQYySvtqNbAIgCjc7GvF4BkzIzOaKKNUUYAZr2PlgNr6ukfkfckXY7JJYdYA15IUsfWxUW0Sabz8yqY8YywypTJRxwa2BVDGusrV621XqUggjyO3nCSGKnjsNpG5onY1T7k2Ws2KIHjtjfIIcydLAs0Z2NFSpvco1DypFr5GH/pXKc3LZaad7WOd15jgANGh0xizsLPT4JZj3s3pYXFdZYIorBx+A6qntdYKUZvhs02d5VKpVGZwx/AKLA0O41fF8W/cVgXi/BmgkVU3YqJAVOwGmyC1htQoEfvJ6rxU8Rn15mSRI2+8iGlW2aeJCOYF8iw26tRpaA0teE/G+GLCObEtoo5mo1eg0IyQ3iMnSbHYLeOfjWhwY1JdRYJKXHgJjjXm6hzTpXuoDWNRYnqIK9itbke+MMlwlplkZr1xSBdA1W2rpOw/EG32r8R7kYr+EwxOmXMSBEklDFb1dce/N1g03SukyWQbU70ATMtwwwpnXyx1yOwIKjxQvSbIJ3YjvuBgsM4laXDyXGEZq5qNzfph0ZYE0yyFiV0jStezUoawRflbA2F70HGeEocmI22dBUikiwj2jsQBX40Yt/RG/ThYOJzJrZ+aJGQqrPq1JuBa3vv8NbE+aIxU5TjUMmUaKd2J0Mr6x1MCStir1dx2J8YvIHOaQmf0xjOYar87f6akidYswvNGWJVIiaUMG31aaZgDdWfl2w34Z6hE8rQyxctptQQ8yWtUg3DK7stPdagoI2o7YZS5JP8ASIZ0DHMxErqHadDTgezMyEX41g+2Nv6T+GDSmYjJJjdQHPdopBzMuxJ3NdSX323wqSHaVvx8f7Ciig/Rfr05GEqWKuhMZXSCxQnUAt7BlfVu21P2wN+kHPDMxxZkEnmEvbVYLAKwOkAWGjvYfiGFvqHgck2ZV4I2f7REs9KOxYdd+wDBtzQxS+nPQU+ayiQOGoTEh4wJFVSovrB5Z61Gwa9z7YuSBTh7ea7XZJPTfqzNT5yCOWZ2R2EZW6UhgV3UUD3xJtaMQCQQa/djq/D/ANHCZbMxDlSSSq6uv+sQLqo2vQHZgCRii/8A4vyn2dXzKZaORr1F5mWm1HbWraSaI7YkSAOOVpr0UbjUrnHGwV4Vl7JJZIzv83nP/wBRhv6S9KwyZSOZoobWMyO8hlJa5JFRURGClqTsf34e8e9AtLEA1R5SJU0TRyxyJpUOPLK7Wz7UD7Y05ULl4vsyya4VhjWQyZc245sjLSODQs7tR7H2sLukDG06+JpSSBqqlcxFDlpZEOhTFpaWRQisoukyyrSkjqNVRJUsThXF6qnkJYTLGshIEUSIaFCwxKM5aviohQcJo+LO6GSWRGzK9CyPTIoPwIHToWx+Gxve2PuUnljkUu/JzTs5uhTq2lXQbkMCFG12DvgMs/aDBbQPc/bxS7nWU44pwyE5pXjXMJCak0mAsC134vSnkow9/GMuJ5hs1fLmfMDUDTuVhsiiBpLA0PCoVvvj7Jxj7RHK8vTFHYMQ3PSNRLNsWsUQBQHm++A5eJ1E0+WAYTRsyKRtzVBNEA7EqCCPdMelbE0bopfJPTpXE8kmzweNWfcwHp0vRKMPirbSvZgpG4Ok7E1g3J5VIc39na3jliJUuS3w9wGPy1H81xvYDNwkL2zUOsf0ZFoN+46T/dOMooDLBlJFH3sWhiPOkgJKK+h/euCgDguEYbsqY5PIPFlZs5H99zBGXVD1yRkDr0jqDaQeraj88QPqTg88BmaR4pEkka545A1EkmnHdDV0u/ahdYushnQqypoLsZIygVirXJ0tpIB7GIE/K98ZHisHM+5jllE0NtH0kEVISjszULUHqXwm53F5GIhaSWFHhmdC/MFzOedoVVINN3pWt7922vt5bBHDJ3BUKy8sMwYXqZmABYkVYUk7GxZVu/g/Lfo+nlcPlYdEcrEqz1cCMQU1rqYGgbFVYG++BZkj5snLsxKTHGSfwJe90Pics+/a6vbGRLCGNN638St2DE9c9obw1PgBwRrNM+XectFHlw7xghm5zFdhoWqskgd9rJ8Y1ZbKOmWZUP3jj5bbAUCa7L2J84X5biOrL5eMN91CGlJ8NLJuxFi6QEp531b9sfRxpzG7h0Ua9KlgTS2vUfpZOKTNoiOIDSr80aB2YOlmJ414DwTdpWQSTGNYwsQSKNDvpWyuo+ZGY713JOLHhOQSOKODVEzrAoC6/wBZOVfXqF7FSfh7gsCa6cacv6AnSp3nSblKZIlSMrcldDbsbAO4WtzVnBGR4c/MRDMmhxvJQtySxTxsxXlsBtbAHqqiTK4WyQ05x4eCx8VNG8NZF3W8+a99nY8pkkB0HSpc6esAmPbuCwfQ48Dv8Ax5eItIipTGRZAqHSNwxClJAQVXpLDcUSvuMbYIJDNLqjKQnS0sjsFSN1DCbSTuQ6EEHtZJvCPM8cRJYxll/wBTTMpJNJZZp9JBaUk9kU2xoCyCRQNGYsAZXW4bLOfMGaFe4tERnes6mhiVSAekObsIAAAAmjYCrJ74JWRXqmKsu40sVZPmK7du+CvV2SAzbFf95Gr7ftglb/vKF/ccKOoZbnUAzZpo0LebjVTZ/Z5iX/dbG9G1rIwANFkyZ3zO12TBZufPHlphGylmcy1odGbVpUHUQWdr2oeO5rAnFuEyxzvzhpUtSuhKjSxsFfGqlrT4C/O8fYsnHUo1c1HO7tX3lKAWAAACk3pHgVjfmOKzRywsW1xR2BrAIFlBpY18JAID0Sp81jiw7hOQY0x9h5SP9JnpxoAGiLu8DJPGx3ZgaSXsNyHWNiB+1fnE7Lw3N5tD9oAy2X1a2jAYy0LqkPUEUsa1aVW77Y7RBPBn+W2to5YrJRXAkUkdaEEbg0Nx3oGx2xAfpRhGXKQQKEi3kZRdvJ4LsTZodlO29/LGbIMhv25rSw8YxDwxvFFZDIRRxGaJ8r9yqwxiWXWEVbayFBV5GLGgNS0NtW4C+KbO5mNpVzMDaSAI0blAbHtG4Xzv1AAkXe2I6NSCW8Vtvfa1s/Px+/wcaHjtu2ul3quoatvp2JxTMKqlrnocPaS15vWtOX18FWZzh00D1Ok/Q6sCVLAkle8oJVu56QSQ2/e8efNyGQiQFgyfdkRFmWzvrTTQ9rJF1YPgIczxWZ+p3bXTICa3LuWO1VVkf9MNeE58LmU+4h0M6oY0DglWah1FyxIJ73vVbYAYmu4+6z39ETtbm8Cfb68fJE5nmCN0AjJDs5XVq6QQXWqtKLWpC/hI7jcU5kJPzU1MsjaGEkjxqTu+oEoWI3Ior+WKX1Hw2LLycnLuxUAAozKQNR3QNs5OlrrVe61qwNBMI8x2VAHdB21KoCmwzFgRp3NCySKq6xZuFkLrNV+cPNZOUpanESGh64Q51a2pTGVogqQaV23GxF7E0MaeIIrDLRgsyq28iqWA6SACwBUEn9wGH0nF55IZI55WEYQCmVRqYgsdJGx6VLWQKsbHBkQ1NbyAtZVr7prVinVWwK2KHxMw7DbBG4HKR2jQv3K6lM8Hzpjm5cgouDE6n9tbq/r1Kb7gjBOS4c8EMybctX5kJLb7b0Rtp7Ba82R5x8/S5ws5fNiZTpE4DA+BItX3+it+ZwL6hlMuVy2diJBidXK+N6BBHbZgB8t8eibKHts7qYhlBaeC2cK+5EsYuoJBMl7HlsBqH+A9vn8ty+N5sw5vKN+BtaMfk2gA/wCIg4NXJrJKmcD1GYaYH8QPYlrrbt2PYb40r6Pmz6RKhMYjiepHRtDkEKoD+CdOuwDt4OJc8MbqUbUNVBwjMCPMgnzDJXTqopTih3JADeRhLBxeRQqZnKQxzZmBeSY9SUsxWNi4B2oEGhRUKdxtRfqz0jmvsUjtWtENRw63d3YaRTDTp3NkU1gViLkbN8OnfIqZMws4j2jVr8GUIS5dWAtSQRv7VhGZzXPsKHKs4Lx+cSRFGULNlzMyQQavul0xRNp1h9bb31mgo9sa81+iWRsozRTyNKQDGh0x2CQx5l6jrote/evzEn9HcRjyLsFzPNPUgXOnUgBOhRFyyxoEBlEgsi8Z8A4xmJ4lycE+adpiS0rtbQoKVrNa4+oFQeoXfthdzA7dSyRzLylSYMaMuXzFwBL5wO7BVBOkFQQWcgC9t++BEjByznUACC1Dst7gd728A/K7x3zg3C8tkYo4AyqWJ062XVIx3O9Aub81eIb9I/oCF85k5UUIMxOsMoGw3FhxRADUpHbexfbC5wwqmnjadb0gbJeL0rkn0fqTiZy6yJkYVURBi02YAJpbLFANr70TeJzJ+pUaFZikjZllRky8aERkkl41dzepFLKw7FQAtnc4p/WcaZPhOaCM28egux1MdZC2T5oMf3Y1ehuAKW+2yIU1oFgiayYoh2Y3+N6DX4FAYYLGu3Gyz81cVu4rwTOZrKj7RmoY1oSOq5Zq6RZVrmNrd/Wsc94NxQSxKXYKzg7aaRh42JNWO++OnfpAzR+xPEnx5h0y6fWVtJ/5dR+gOI/jP6NTlImdJ4RGhOnmMY6W+lS5JUkdr2vDMD2t7xSGMidI22CyEviGk9ckhbYB2a6VRSqDXwD2NnvvZONz8QLZaGHpIeR8zIP6JYiNPlqW2Yd9JHhsKM9wwpGNUisr/wDskute7NQQf1RZbbcAblcN4XNLIIYV5jVrDg0AP2ix7Wdt7s4YLWmjwCz2ukZY/e7TyR82bje4yxAoHSBuX3KrtsqitbH2CjbWMFcRnDJoB3kpR9DWo/QKCb7bAdzhPGvJdyIpEzJPXEQb3/EB2VDV2PFH2ww4L6efMymMArdHMP40XuinwWFgD6t9anQEq7QXODAE/wCFcBkzJWZAsSFeiU7uQf2QCGUHveoXttic9U+nWneRUnZ+WWQGSyCdK6gDdgBxQu633OOn8c4yuVhLfiqo0FWx2Aoewvc+BiD4eUCKgPYUfc+5r3O5/fgDWdb3hon3TnB0YjTlGn0zKtsRR7AawxO4rYDqYjz4o332Jm9EZgOqlCr6GaYki1UaTsLOrYkCrs37Yp8vmpBMjxHS3WQ9KSqBtAC6gVDO6sdRBOha84+R8GiBZiutmNln6mJPc21kd722+WAnBgnQ0n29N4iIDO6zv7rnkkVSaHscsrRv4m1aa1dmFWQR8vmMMeByw/aotZIVZwXrewDSEeK1kbfU+MUPE+C5dV1yK7AUAnMYhj3RVS9JsnYVVk405j08ujU53I6lVENlqAVAVtfCqAa/ecDOEIAN2mR0+57Cx430v0r89lZer/R0Ots48uZSmVnERHYdOoKQaPazfYXWwwqHAeHCExzCYWwHOeMWoFKq9N1QAGqu+5O2wnDuGywLPAZpQrAxMjPzK26qLDSAQRQC7b7nGmSPMxqLzCMOwCw9b/IXJVmu9YZbFpqsh+JF034ppxL0XAsMrLnLca5FQyIVGzdABOvdDoJJJwhi4ZK8oJdlaYJKU5ekSBFdlJ1NYACHbY9I74awZFgArhJJHcKgKr3aqBIA1VuxNDYH2xvXgU3Ob7M8TJllUaw4OxDtNa7kFuZIFUABenc4kgMOqtHIZRYGy0+oc62azEuXzVclZGGmtQOkWAABs1VTdwW9huD6O9MjltlDOFRy1IyFpEJXUQGH3fYFgTv8sdC9T8Ey0tySNokWM2y7nQNza+RV77UCcSXo3hubmy4JePL5dwWEib5h0YDT95uIrA7XYvCEYnjeaOi05HROaDWqqpeB8PywAZEGgiQIbIUizrWPcL2YkgeDhVw/juZ4prbKzDKZZWpJQgeWYCxelxpRbHkavyxMcT4EkHGMtlMsoCTZf712NsVWR2d2P4mYLptvc4ovUvHZ4jJBkTFH9lgM88ki2oBBMaDf4npiT7Ya1O6WLuCXesM3neHxo02YOagZirMVEbgkHSjBOlw9adVWDROGeTyEHDcumZniU5oqsYCDqZm+CFNyLBpdX78C+quMmbIZTWNMk02VYr7NqV2H5U2E/rLjCnPI0rOqRxXFpjZ9Tl/vRS/jKBQLIFFtxeL9WeAQhICatWXp71ZJLLLl81CMtPGFYIJA4ZGuiCNrFEEYUeispFFmeJSKANWbK7eAFDEf4nJxP8EzxycE08xYmQlwhNlF/Am22s3vV7nGv0nxO8oCT1SNI8g862Y6hXcVsPywxHhySAd0s/EgAkbbIXimfTOB5nW8xLOn2ZzuY40kOhIhtu+hnLEqOruaxV+peLmSTh6NQY5oSsB4EaMx/mB+/Etk4DDyzNMGiyqMsC9tCn4mc9i1dOr2xhw3ignmOZPwBTHEP6N9b/LUQK+QwaPCnZ26HJixVt2HzVzm+NZfNc3LyKsmgoZEYGgT1L8j2vbGH/5ov2sZUAluUZGN7LuKFfMG9sc39LcRZWzUsm3MZZforLqX/lN4++mA7ZmXMlHJljVr0tQ1MSADVbKEHfucSIm9kf8Acque4Z//ABV9xfi6nO5Pmtpjg5uZc+AI00qf8T+MB+sf0kZWaIwxQDN2NTa0OmMg6VJVlsnUwrsN8RnEUTMcRijmLCPlhCQaKs7EJv8A1gtj2wTxHhkOXPNY9QdYy6Do2VY5kdQAUOxNVfUCL3xkY2YQyFgGq2MDGHxhzuKHGTzWTB5hOkRNIYmUaQdQGm99iDdr2oihgz0x66OWkleKFbdYwwdm0x7nfYE0WcAXXbveAcxxeGBGiVpSRK7NIjqR1IRcZBsamKE32IPfbGXBeL5iJpMwDEvNMcMiug3DgtYA6aIXcnfc+QcCw+IlNh/dPp8FeTBRnttFOWWdzUqStLMS7SNr1r7nsFHtVKAfAF+cXkPEJOG5UR8vmZyb72Svhh1DSpbywRVqhfwnxvhFxLgByaOGkgnypsoOYokCfRyBIa/Z7+1nE3ncqTpMEjSxydxqJcKosg/iqgBp9iBjWIbKBWywG54HOzDU8U4GcMxOZad3KKQCWJLrd2VGygmyFA8+9YyjzOkSvPswvcfh0Agr9Qwaz5PbAEPHG1xsOWWgYMsci7WNl1AEfCdx7EdtsB5uYNEqMTqeQa6a1NsWagdwCf8A94JlrTgli8P1cdb+Cq45uUuXHxBoAjH9mWLeVfn+su/kcExcTj5kJckx8xVcWRYe0B236WcN+XywVwT082Z4RA0RCzK8kyeAdTMpT6FNh7GvnhWYBNHu+zDwBqU9/wAiCP3jAo9WlqambkkbJwNIXOzDnpAxuSCdi4PfSgYKx8GwyGx8vN4oPTWS+0ZxL2jgXmEftSE6Y7+SjUw+dYR5OEM0rzuOe0h5hVtIJuwVHcDSwH5fTG45fuIpMym4JMchQEgdNt2Pf54ktJbXFDbI1s18BaIhmkLzuRZfMSkb+A5Vf+VQPywvymeZ5JJdIOhzEln4arWR82O30UfLGrNhYYiV/AhrU9mwNrob2QLxraRco86LVROE6gS7FUUEjxbNZH1GLVVAoROYOeOdBPeEIZTO0qjVqTLxjwokUvMR8zGdJ+QGI7L8cOU4hNKit9lV3yy0aBcjdWNFiASWA+Q7Vir47nHycMcSHVmCwdisZZedIyoUZ60qqptpJs9PasCcY4dHmtMcyjL5mFjJpO0czEDUyn8ZIAryPPyTeA7UhejwjS1mX3/PBX/GfTkkqThJVjDqdIA7tpNF2IJI10a3AUEVROIXM+mpMwkccua+0IrpJLoBSJVvqUHvIz3duQAoJUdgL3ifqFZAYYtTE2hZRVV8dHvaqSbqjVXjmGRmWSCYhnRMzYSjusSjSv8ARDEWxHuxqsWgiMhoJaaURtsoPMepmXin2xiw56cuABQ2mHWqq3cEa6NWPx3Z7F1xnIc2Z3aZ+XKE58QAqYx3otrtQLFgd/OJuLhC5nRk8nE8tOpkcbUqd7lPY9u11i2j/RUyRO+azM0wQFhCrKAwWyAz6dR1djXazucMXFCSH6nwS56yYZozSlc7mZc/mU+zlj9nYMhVdQdy1MdtwirYLC97w0zGdnR2U5XM6lJGnlGr/aD/AAkexJGLX0pxrmcpIcqiKOl2jWljUrqVRZDbArdjvfvgD9LnGdEEOWBo5iUaqJvloQzVXknSAPNnAhinhxIR/wBG2QCNQ3DoXzUoaeeDLaGBiSZ6tvDXQViN6AY0ffDqL01q1R8P4jluvd4G7Ob6mWT42BPgAjvgLLeo4pImkaNQiOEjWhZ309uw32Hys4Ez4HOVIBoMsgCsgrSEvmMGHw92+uke+BGZznZjutd3RjGR0DonMPoWLmcvP8Qh5gqsutKqt+DUznU3vpI3+eNM36OjCFgm4mkZZGKxplr6fxEdV1Zq8appYYPtOkKFoar3NxgtIwu96ZIxXc1274+ZadYvsxzLB5zcjuxtraxp1HehZ27dAxxneTmJQ29GtzdVWgW3i/pPIEcz/SXKi5SI8egAyCFQjUGYOCQANhtgQeloppzJFPmsjGVGlGiEiAaR2POLG+9FcZZaWNI81LJpZpJWIJAOlSSibeOxcj5g4Gn46Yp1bmfcLGF5Qpi2wCmhvq7k9hYXvvinWHgUwOjWgEv4/mqJzvAcqmUzR+2jMzEoQREVKGPUNJAuiQzd67Ync3HNJOWZuqXQZiB0rzKQEr5Olq1AbEnDX9Hcv2v7gWHmdpJWH4VJ6yD8lAAvyR7Yp/0hcO+y5mHMoo5RHLkAHbSBW39WiB7phfEFxaXDU+K6ONkRbGDvr5KX4RwIiNXXTMoucECijRHRIjdyQVIcH3UdsbZXJh1TwRkHVK8bHQG5YFSqym11K+n5nT5xq4PBms3MoyyCNluQOrFA63s2hhpOtRRAB7gntja3pmCCR487mGDIVBCezLbG2UigTVADtY2ohRuHfI4Pdofzloqvla2w42h+CcFhzMs06n7II0qG9TgP5BIXtQNrRrUO5xsHAXP35iky5BK2a0O426Tq1gmgK04pOHcdiy+t42hKssbNSPalQAQRo06PYg2bIrydglZNDNCeWSxQE2G5hUMxW+mioXu/xs3nGvG7IKGyx8RGJ3ZiFL5vMrmYoAMmokhRLkBcuUF910rszWdW/kY1FcvI6K8fK+KyGPetv54s5YI8xlpoVjKyoZPs7qypy/IXUGBA3PTRG9WThBw/0vnJZFVQmYjAapJGWrO3xL17VXwk34wxHK2tVnz4d5cC036Jn6Zz2Z4ejCEjNQEErETpKsTZZWoggnuprEonEWR6nhAYnfUCLs7+2378UR9GcSy/WiI4/ZhlsivBEixg/ljXxLK5/lAnLRdYrqePWoOwYKXPnze2LB0TbeCEN8U8gDHDZLsnxqNVdubGtuaCqSTVKtE+9Cvrh/6m4JDlMtlbiL5t2tyHYaqBaQnfTQZlF15GJPjOUly8SxyZdYttjSknTTdRVmIs1Z27/TDbj3HDxWaKSIaOXEVYMdI5jG3rfcUqgHyDiD2ntoqzaZG/MNeFoKPKtNJGpMcatKgKXZ06hrs+wWz47Yr8z6Tyecd8zlZ3lkRzM6A6uYxOtBvWkWKFDcbYkZfTTAxl5EA1gGmvuCL8eT+68bsoFhzeXSCYtNz46VRQoMNWo3WkLd/KvfFpWgkutDwspbTMu5tUfFMrzYnTUskHKLyou8jvrDhhW/WVYe9+NqE76mzqyrk8rCpVcxy5k1EsYxZLAEkk33O/j546TxxMqjSERVLoDtJGFUqovTbHuT1UtNd2Rvib4r6LWPOHNGWQyoqBAoVUVWJXQENkDTdm/wARIrasyXHRtBs8QPU6BehF8lRek/8AZ8x/54OOW8T/APQ4vov8hj7j2HINykptguufo7/9Ly39QYfy9n/P+Rx7HsLP7xTDO6FMek/jzP8AxB/lif8AWf8A63kf+Fm/649j2I4ojO8Fyjh3+y5T+3X/ADHF7wX/AGJv6z/ybHsexRekZ3W+TfkpPin6xP8AiT/80eAfVn68/wBlH/M4+49ip7qqz/md6f8AyUJF+pk/tUxq9I/7Uf6k/wD8TY9j2IburYvu+66X/wD8/wD6vN/SL+RwiT/Y87/xMX/3x7HsFHFYp/5h6fJWc/8At/5QfzwZmv1h/qx/55MfcexdqUl3Svh/ZP6q/wDzJjdxH/0jK/8ADD+cWPY9iUJas3/uP7U//wCeKLhP+2S/2cn+cY9j2O4KOKR8N/8AS85/aP8A/XC/058Tf2Df5Dj5j2MvHf8AAfzijs3Sr1D+qn/sT/mjxB5Xs2PY9jUwPcHqsvGbey2Zn9V+Y/mMVPof485/ww/zDHsewzL3Sl8L3x6/RXeW/UR/2uW/yxYE4V8Ob/tx/wDIcex7Hjz+/wD9jPm1ei4DyX//2Q=="/>
          <p:cNvSpPr>
            <a:spLocks noChangeAspect="1" noChangeArrowheads="1"/>
          </p:cNvSpPr>
          <p:nvPr/>
        </p:nvSpPr>
        <p:spPr bwMode="auto">
          <a:xfrm>
            <a:off x="63500" y="-1038225"/>
            <a:ext cx="21336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>
              <a:latin typeface="Calibri" panose="020F0502020204030204" pitchFamily="34" charset="0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228600" y="744538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3" name="Rectangle 32"/>
          <p:cNvSpPr/>
          <p:nvPr/>
        </p:nvSpPr>
        <p:spPr>
          <a:xfrm>
            <a:off x="762000" y="1390650"/>
            <a:ext cx="762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2" name="Rectangle 21"/>
          <p:cNvSpPr/>
          <p:nvPr/>
        </p:nvSpPr>
        <p:spPr>
          <a:xfrm>
            <a:off x="762000" y="1641475"/>
            <a:ext cx="762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5" name="Rectangle 24"/>
          <p:cNvSpPr/>
          <p:nvPr/>
        </p:nvSpPr>
        <p:spPr>
          <a:xfrm>
            <a:off x="762000" y="1846263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1275" name="TextBox 26"/>
          <p:cNvSpPr txBox="1">
            <a:spLocks noChangeArrowheads="1"/>
          </p:cNvSpPr>
          <p:nvPr/>
        </p:nvSpPr>
        <p:spPr bwMode="auto">
          <a:xfrm>
            <a:off x="8153400" y="6530975"/>
            <a:ext cx="990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Cont’d.</a:t>
            </a:r>
            <a:endParaRPr lang="en-CA" altLang="en-US" sz="1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457200" y="2674938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7" name="Right Arrow 26"/>
          <p:cNvSpPr/>
          <p:nvPr/>
        </p:nvSpPr>
        <p:spPr>
          <a:xfrm>
            <a:off x="228600" y="2290763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8" name="Rectangle 27"/>
          <p:cNvSpPr/>
          <p:nvPr/>
        </p:nvSpPr>
        <p:spPr>
          <a:xfrm>
            <a:off x="762000" y="2936875"/>
            <a:ext cx="762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9" name="Rectangle 28"/>
          <p:cNvSpPr/>
          <p:nvPr/>
        </p:nvSpPr>
        <p:spPr>
          <a:xfrm>
            <a:off x="762000" y="3409950"/>
            <a:ext cx="762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0" name="Oval 29"/>
          <p:cNvSpPr/>
          <p:nvPr/>
        </p:nvSpPr>
        <p:spPr>
          <a:xfrm>
            <a:off x="457200" y="3136900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1" name="Rectangle 30"/>
          <p:cNvSpPr/>
          <p:nvPr/>
        </p:nvSpPr>
        <p:spPr>
          <a:xfrm>
            <a:off x="762000" y="3614738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5" name="Rectangle 34"/>
          <p:cNvSpPr/>
          <p:nvPr/>
        </p:nvSpPr>
        <p:spPr>
          <a:xfrm>
            <a:off x="771525" y="3859213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8" name="Rectangle 37"/>
          <p:cNvSpPr/>
          <p:nvPr/>
        </p:nvSpPr>
        <p:spPr>
          <a:xfrm>
            <a:off x="771525" y="4110038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9" name="Rectangle 38"/>
          <p:cNvSpPr/>
          <p:nvPr/>
        </p:nvSpPr>
        <p:spPr>
          <a:xfrm>
            <a:off x="771525" y="4314825"/>
            <a:ext cx="762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96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Approaches to World Markets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cont’d.</a:t>
            </a:r>
            <a:endParaRPr lang="en-CA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588963"/>
            <a:ext cx="8763000" cy="762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2292" name="TextBox 15"/>
          <p:cNvSpPr txBox="1">
            <a:spLocks noChangeArrowheads="1"/>
          </p:cNvSpPr>
          <p:nvPr/>
        </p:nvSpPr>
        <p:spPr bwMode="auto">
          <a:xfrm>
            <a:off x="381000" y="666750"/>
            <a:ext cx="8763000" cy="581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u="sng">
                <a:solidFill>
                  <a:srgbClr val="0000FF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Normal Progression</a:t>
            </a:r>
          </a:p>
          <a:p>
            <a:pPr eaLnBrk="1" hangingPunct="1"/>
            <a:endParaRPr lang="en-US" altLang="en-US" sz="2000" b="1" u="sng">
              <a:solidFill>
                <a:srgbClr val="0000FF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000" b="1" u="sng">
              <a:solidFill>
                <a:srgbClr val="0000FF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000" b="1" u="sng">
              <a:solidFill>
                <a:srgbClr val="0000FF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000" b="1" u="sng">
              <a:solidFill>
                <a:srgbClr val="0000FF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000" b="1" u="sng">
              <a:solidFill>
                <a:srgbClr val="0000FF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000" b="1" u="sng">
              <a:solidFill>
                <a:srgbClr val="0000FF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000" b="1" u="sng">
              <a:solidFill>
                <a:srgbClr val="0000FF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eaLnBrk="1" hangingPunct="1"/>
            <a:endParaRPr lang="en-US" altLang="en-U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000" b="1" u="sng">
                <a:solidFill>
                  <a:srgbClr val="0000FF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More Recently Companies are “BORN GLOBAL”</a:t>
            </a:r>
            <a:endParaRPr lang="en-US" altLang="en-U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brought about by the internet that allows small firms to attain global reach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also through the hiring of people with international experience &amp; contacts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have issues assessing resources &amp; physical &amp; cultural distances of markets</a:t>
            </a:r>
          </a:p>
        </p:txBody>
      </p:sp>
      <p:sp>
        <p:nvSpPr>
          <p:cNvPr id="19" name="Oval 18"/>
          <p:cNvSpPr/>
          <p:nvPr/>
        </p:nvSpPr>
        <p:spPr>
          <a:xfrm>
            <a:off x="457200" y="5970588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4" name="Right Arrow 23"/>
          <p:cNvSpPr/>
          <p:nvPr/>
        </p:nvSpPr>
        <p:spPr>
          <a:xfrm>
            <a:off x="228600" y="744538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9" name="Oval 48"/>
          <p:cNvSpPr/>
          <p:nvPr/>
        </p:nvSpPr>
        <p:spPr>
          <a:xfrm>
            <a:off x="457200" y="5734050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3" name="Oval 52"/>
          <p:cNvSpPr/>
          <p:nvPr/>
        </p:nvSpPr>
        <p:spPr>
          <a:xfrm>
            <a:off x="457200" y="6219825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6" name="Right Arrow 35"/>
          <p:cNvSpPr/>
          <p:nvPr/>
        </p:nvSpPr>
        <p:spPr>
          <a:xfrm>
            <a:off x="228600" y="5381625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2298" name="TextBox 26"/>
          <p:cNvSpPr txBox="1">
            <a:spLocks noChangeArrowheads="1"/>
          </p:cNvSpPr>
          <p:nvPr/>
        </p:nvSpPr>
        <p:spPr bwMode="auto">
          <a:xfrm>
            <a:off x="8153400" y="6530975"/>
            <a:ext cx="990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Cont’d.</a:t>
            </a:r>
            <a:endParaRPr lang="en-CA" altLang="en-US" sz="1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9" name="TextBox 27"/>
          <p:cNvSpPr txBox="1">
            <a:spLocks noChangeArrowheads="1"/>
          </p:cNvSpPr>
          <p:nvPr/>
        </p:nvSpPr>
        <p:spPr bwMode="auto">
          <a:xfrm>
            <a:off x="914400" y="1143000"/>
            <a:ext cx="2971800" cy="369888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Starts with simple exporting</a:t>
            </a:r>
          </a:p>
        </p:txBody>
      </p:sp>
      <p:sp>
        <p:nvSpPr>
          <p:cNvPr id="12300" name="TextBox 30"/>
          <p:cNvSpPr txBox="1">
            <a:spLocks noChangeArrowheads="1"/>
          </p:cNvSpPr>
          <p:nvPr/>
        </p:nvSpPr>
        <p:spPr bwMode="auto">
          <a:xfrm>
            <a:off x="914400" y="1600200"/>
            <a:ext cx="2743200" cy="369888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Licensing or Franchising</a:t>
            </a:r>
          </a:p>
        </p:txBody>
      </p:sp>
      <p:sp>
        <p:nvSpPr>
          <p:cNvPr id="12301" name="TextBox 38"/>
          <p:cNvSpPr txBox="1">
            <a:spLocks noChangeArrowheads="1"/>
          </p:cNvSpPr>
          <p:nvPr/>
        </p:nvSpPr>
        <p:spPr bwMode="auto">
          <a:xfrm>
            <a:off x="914400" y="2514600"/>
            <a:ext cx="7010400" cy="369888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Contracting a foreign agent to operate an operation in a host country</a:t>
            </a:r>
          </a:p>
        </p:txBody>
      </p:sp>
      <p:sp>
        <p:nvSpPr>
          <p:cNvPr id="12302" name="TextBox 39"/>
          <p:cNvSpPr txBox="1">
            <a:spLocks noChangeArrowheads="1"/>
          </p:cNvSpPr>
          <p:nvPr/>
        </p:nvSpPr>
        <p:spPr bwMode="auto">
          <a:xfrm>
            <a:off x="914400" y="2971800"/>
            <a:ext cx="6553200" cy="369888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Signing a srategic alliance agreement with a foreign organization</a:t>
            </a:r>
          </a:p>
        </p:txBody>
      </p:sp>
      <p:sp>
        <p:nvSpPr>
          <p:cNvPr id="12303" name="TextBox 30"/>
          <p:cNvSpPr txBox="1">
            <a:spLocks noChangeArrowheads="1"/>
          </p:cNvSpPr>
          <p:nvPr/>
        </p:nvSpPr>
        <p:spPr bwMode="auto">
          <a:xfrm>
            <a:off x="914400" y="2057400"/>
            <a:ext cx="5105400" cy="369888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Moving part of an operation to another country</a:t>
            </a:r>
          </a:p>
        </p:txBody>
      </p:sp>
      <p:sp>
        <p:nvSpPr>
          <p:cNvPr id="12304" name="TextBox 39"/>
          <p:cNvSpPr txBox="1">
            <a:spLocks noChangeArrowheads="1"/>
          </p:cNvSpPr>
          <p:nvPr/>
        </p:nvSpPr>
        <p:spPr bwMode="auto">
          <a:xfrm>
            <a:off x="914400" y="3429000"/>
            <a:ext cx="4876800" cy="369888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Forming a joint venture with a foreign partner</a:t>
            </a:r>
          </a:p>
        </p:txBody>
      </p:sp>
      <p:sp>
        <p:nvSpPr>
          <p:cNvPr id="12305" name="TextBox 39"/>
          <p:cNvSpPr txBox="1">
            <a:spLocks noChangeArrowheads="1"/>
          </p:cNvSpPr>
          <p:nvPr/>
        </p:nvSpPr>
        <p:spPr bwMode="auto">
          <a:xfrm>
            <a:off x="914400" y="3886200"/>
            <a:ext cx="4876800" cy="369888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Buying a foreign company or merfing with one</a:t>
            </a:r>
          </a:p>
        </p:txBody>
      </p:sp>
      <p:sp>
        <p:nvSpPr>
          <p:cNvPr id="12306" name="TextBox 39"/>
          <p:cNvSpPr txBox="1">
            <a:spLocks noChangeArrowheads="1"/>
          </p:cNvSpPr>
          <p:nvPr/>
        </p:nvSpPr>
        <p:spPr bwMode="auto">
          <a:xfrm>
            <a:off x="914400" y="4343400"/>
            <a:ext cx="3962400" cy="369888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Establishing a fully-owned subsidiary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458200" cy="47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en-US" sz="16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growth strategies are centered on ways to gain market share either by attracting it away from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the competition or by entering virgin markets first with new &amp; improved products/services</a:t>
            </a:r>
          </a:p>
          <a:p>
            <a:pPr eaLnBrk="1" hangingPunct="1">
              <a:lnSpc>
                <a:spcPct val="85000"/>
              </a:lnSpc>
            </a:pPr>
            <a:endParaRPr lang="en-US" altLang="en-U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these alternatives are not mutually exclusive; several can be employed at the same time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they are presented in the normal order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as the list advances , more risk will likely be faced</a:t>
            </a:r>
          </a:p>
          <a:p>
            <a:pPr eaLnBrk="1" hangingPunct="1">
              <a:lnSpc>
                <a:spcPct val="85000"/>
              </a:lnSpc>
            </a:pPr>
            <a:endParaRPr lang="en-US" altLang="en-U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5000"/>
              </a:lnSpc>
            </a:pPr>
            <a:r>
              <a:rPr lang="en-US" altLang="en-US" sz="2000" b="1" u="sng">
                <a:solidFill>
                  <a:srgbClr val="0000FF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Exporting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testing the overseas market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low risk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little investment is involved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fast withdrawal is relatively easy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typically done by: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appointing a manager to handle these sales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establishing an export department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retaining an export management company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choice of distributor is most important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other critical environmental factors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export/import quotas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freight costs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distance from supplier countries </a:t>
            </a:r>
          </a:p>
          <a:p>
            <a:pPr eaLnBrk="1" hangingPunct="1">
              <a:lnSpc>
                <a:spcPct val="85000"/>
              </a:lnSpc>
            </a:pPr>
            <a:endParaRPr lang="en-US" altLang="en-U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Text Box 9"/>
          <p:cNvSpPr txBox="1">
            <a:spLocks noChangeArrowheads="1"/>
          </p:cNvSpPr>
          <p:nvPr/>
        </p:nvSpPr>
        <p:spPr bwMode="auto">
          <a:xfrm>
            <a:off x="152400" y="0"/>
            <a:ext cx="883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Growth Strategies</a:t>
            </a:r>
            <a:endParaRPr lang="en-US" alt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04800" y="170656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7" name="Oval 16"/>
          <p:cNvSpPr/>
          <p:nvPr/>
        </p:nvSpPr>
        <p:spPr>
          <a:xfrm>
            <a:off x="304800" y="1493838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8" name="Oval 17"/>
          <p:cNvSpPr/>
          <p:nvPr/>
        </p:nvSpPr>
        <p:spPr>
          <a:xfrm>
            <a:off x="304800" y="1924050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9" name="Oval 18"/>
          <p:cNvSpPr/>
          <p:nvPr/>
        </p:nvSpPr>
        <p:spPr>
          <a:xfrm>
            <a:off x="533400" y="2813050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0" name="Oval 19"/>
          <p:cNvSpPr/>
          <p:nvPr/>
        </p:nvSpPr>
        <p:spPr>
          <a:xfrm>
            <a:off x="533400" y="2590800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1" name="Rectangle 20"/>
          <p:cNvSpPr/>
          <p:nvPr/>
        </p:nvSpPr>
        <p:spPr>
          <a:xfrm>
            <a:off x="838200" y="3649663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2" name="Rectangle 21"/>
          <p:cNvSpPr/>
          <p:nvPr/>
        </p:nvSpPr>
        <p:spPr>
          <a:xfrm>
            <a:off x="838200" y="4048125"/>
            <a:ext cx="762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3" name="Rectangle 22"/>
          <p:cNvSpPr/>
          <p:nvPr/>
        </p:nvSpPr>
        <p:spPr>
          <a:xfrm>
            <a:off x="838200" y="3849688"/>
            <a:ext cx="76200" cy="444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7" name="Rounded Rectangle 26"/>
          <p:cNvSpPr/>
          <p:nvPr/>
        </p:nvSpPr>
        <p:spPr>
          <a:xfrm>
            <a:off x="152400" y="615950"/>
            <a:ext cx="8763000" cy="762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8" name="Right Arrow 27"/>
          <p:cNvSpPr/>
          <p:nvPr/>
        </p:nvSpPr>
        <p:spPr>
          <a:xfrm>
            <a:off x="304800" y="2305050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9" name="Rectangle 28"/>
          <p:cNvSpPr/>
          <p:nvPr/>
        </p:nvSpPr>
        <p:spPr>
          <a:xfrm>
            <a:off x="838200" y="4679950"/>
            <a:ext cx="762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0" name="Rectangle 29"/>
          <p:cNvSpPr/>
          <p:nvPr/>
        </p:nvSpPr>
        <p:spPr>
          <a:xfrm>
            <a:off x="838200" y="5078413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1" name="Rectangle 30"/>
          <p:cNvSpPr/>
          <p:nvPr/>
        </p:nvSpPr>
        <p:spPr>
          <a:xfrm>
            <a:off x="838200" y="4879975"/>
            <a:ext cx="762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2" name="Oval 31"/>
          <p:cNvSpPr/>
          <p:nvPr/>
        </p:nvSpPr>
        <p:spPr>
          <a:xfrm>
            <a:off x="533400" y="3205163"/>
            <a:ext cx="152400" cy="4445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3" name="Oval 32"/>
          <p:cNvSpPr/>
          <p:nvPr/>
        </p:nvSpPr>
        <p:spPr>
          <a:xfrm>
            <a:off x="533400" y="2992438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4" name="Oval 33"/>
          <p:cNvSpPr/>
          <p:nvPr/>
        </p:nvSpPr>
        <p:spPr>
          <a:xfrm>
            <a:off x="533400" y="3422650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5" name="Oval 34"/>
          <p:cNvSpPr/>
          <p:nvPr/>
        </p:nvSpPr>
        <p:spPr>
          <a:xfrm>
            <a:off x="533400" y="4460875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6" name="Oval 35"/>
          <p:cNvSpPr/>
          <p:nvPr/>
        </p:nvSpPr>
        <p:spPr>
          <a:xfrm>
            <a:off x="533400" y="4248150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3334" name="TextBox 37"/>
          <p:cNvSpPr txBox="1">
            <a:spLocks noChangeArrowheads="1"/>
          </p:cNvSpPr>
          <p:nvPr/>
        </p:nvSpPr>
        <p:spPr bwMode="auto">
          <a:xfrm>
            <a:off x="8153400" y="6530975"/>
            <a:ext cx="990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Cont’d.</a:t>
            </a:r>
            <a:endParaRPr lang="en-CA" altLang="en-US" sz="1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04800" y="895350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5" name="Oval 24"/>
          <p:cNvSpPr/>
          <p:nvPr/>
        </p:nvSpPr>
        <p:spPr>
          <a:xfrm>
            <a:off x="533400" y="576421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6" name="Right Arrow 25"/>
          <p:cNvSpPr/>
          <p:nvPr/>
        </p:nvSpPr>
        <p:spPr>
          <a:xfrm>
            <a:off x="304800" y="5478463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7" name="Oval 36"/>
          <p:cNvSpPr/>
          <p:nvPr/>
        </p:nvSpPr>
        <p:spPr>
          <a:xfrm>
            <a:off x="533400" y="6165850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9" name="Oval 38"/>
          <p:cNvSpPr/>
          <p:nvPr/>
        </p:nvSpPr>
        <p:spPr>
          <a:xfrm>
            <a:off x="533400" y="6394450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458200" cy="587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en-US" sz="2000" b="1" u="sng">
                <a:solidFill>
                  <a:srgbClr val="0000FF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e-Commerce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b="1">
                <a:latin typeface="Calibri" panose="020F0502020204030204" pitchFamily="34" charset="0"/>
              </a:rPr>
              <a:t>     </a:t>
            </a: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companies of all sizes are increasingly using the internet to expand global operations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it is probably the fastest way to become a global player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the following variables are important 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rate of internet penetration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level of development of the local telecommunications infrastructure</a:t>
            </a:r>
          </a:p>
          <a:p>
            <a:pPr eaLnBrk="1" hangingPunct="1">
              <a:lnSpc>
                <a:spcPct val="85000"/>
              </a:lnSpc>
            </a:pPr>
            <a:endParaRPr lang="en-US" altLang="en-U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5000"/>
              </a:lnSpc>
            </a:pPr>
            <a:r>
              <a:rPr lang="en-US" altLang="en-US" sz="2000" b="1" u="sng">
                <a:solidFill>
                  <a:srgbClr val="0000FF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Licensing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gives a host country firm the right to sell and/or produce a foreign company’s product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agreement involves a limited period transfer of rights to: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patents 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trademarks or 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technology for a         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the licensee pays a fee for this right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advantages: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it is a relatively low risk strategy because it involves little investment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a useful option in countries where market entry by other means is difficult 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ideal approach in countries where profit repatriation is restricted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it avoids tariffs and quotas sometimes imposed on exports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worst disadvantage: 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the lack of control over the licensee’s practices &amp; performance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critical environmental factors to consider: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sufficient patent &amp; trademark protection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the track record of the licensee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the risk that the licensee may develop its competence &amp; become a direct competitor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how wide the licensee’s market territory is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legal limits on the royalty rate structure imposed by the host government</a:t>
            </a:r>
          </a:p>
        </p:txBody>
      </p:sp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152400" y="0"/>
            <a:ext cx="883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Growth Strategies</a:t>
            </a:r>
            <a:endParaRPr lang="en-US" alt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33400" y="1355725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0" name="Oval 19"/>
          <p:cNvSpPr/>
          <p:nvPr/>
        </p:nvSpPr>
        <p:spPr>
          <a:xfrm>
            <a:off x="533400" y="1163638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1" name="Rectangle 20"/>
          <p:cNvSpPr/>
          <p:nvPr/>
        </p:nvSpPr>
        <p:spPr>
          <a:xfrm>
            <a:off x="838200" y="1795463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3" name="Rectangle 22"/>
          <p:cNvSpPr/>
          <p:nvPr/>
        </p:nvSpPr>
        <p:spPr>
          <a:xfrm>
            <a:off x="838200" y="1995488"/>
            <a:ext cx="76200" cy="444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7" name="Rounded Rectangle 26"/>
          <p:cNvSpPr/>
          <p:nvPr/>
        </p:nvSpPr>
        <p:spPr>
          <a:xfrm>
            <a:off x="152400" y="615950"/>
            <a:ext cx="8763000" cy="762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8" name="Right Arrow 27"/>
          <p:cNvSpPr/>
          <p:nvPr/>
        </p:nvSpPr>
        <p:spPr>
          <a:xfrm>
            <a:off x="304800" y="847725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3" name="Oval 32"/>
          <p:cNvSpPr/>
          <p:nvPr/>
        </p:nvSpPr>
        <p:spPr>
          <a:xfrm>
            <a:off x="533400" y="1557338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4347" name="TextBox 37"/>
          <p:cNvSpPr txBox="1">
            <a:spLocks noChangeArrowheads="1"/>
          </p:cNvSpPr>
          <p:nvPr/>
        </p:nvSpPr>
        <p:spPr bwMode="auto">
          <a:xfrm>
            <a:off x="8153400" y="6530975"/>
            <a:ext cx="990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Cont’d.</a:t>
            </a:r>
            <a:endParaRPr lang="en-CA" altLang="en-US" sz="1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533400" y="5354638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0" name="Oval 39"/>
          <p:cNvSpPr/>
          <p:nvPr/>
        </p:nvSpPr>
        <p:spPr>
          <a:xfrm>
            <a:off x="533400" y="2895600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1" name="Oval 40"/>
          <p:cNvSpPr/>
          <p:nvPr/>
        </p:nvSpPr>
        <p:spPr>
          <a:xfrm>
            <a:off x="533400" y="2655888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2" name="Rectangle 41"/>
          <p:cNvSpPr/>
          <p:nvPr/>
        </p:nvSpPr>
        <p:spPr>
          <a:xfrm>
            <a:off x="887413" y="4733925"/>
            <a:ext cx="762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3" name="Rectangle 42"/>
          <p:cNvSpPr/>
          <p:nvPr/>
        </p:nvSpPr>
        <p:spPr>
          <a:xfrm>
            <a:off x="887413" y="5991225"/>
            <a:ext cx="762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4" name="Rectangle 43"/>
          <p:cNvSpPr/>
          <p:nvPr/>
        </p:nvSpPr>
        <p:spPr>
          <a:xfrm>
            <a:off x="877888" y="5164138"/>
            <a:ext cx="76200" cy="444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5" name="Right Arrow 44"/>
          <p:cNvSpPr/>
          <p:nvPr/>
        </p:nvSpPr>
        <p:spPr>
          <a:xfrm>
            <a:off x="304800" y="2343150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6" name="Rectangle 45"/>
          <p:cNvSpPr/>
          <p:nvPr/>
        </p:nvSpPr>
        <p:spPr>
          <a:xfrm>
            <a:off x="877888" y="5586413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7" name="Rectangle 46"/>
          <p:cNvSpPr/>
          <p:nvPr/>
        </p:nvSpPr>
        <p:spPr>
          <a:xfrm>
            <a:off x="877888" y="5786438"/>
            <a:ext cx="76200" cy="444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8" name="Oval 47"/>
          <p:cNvSpPr/>
          <p:nvPr/>
        </p:nvSpPr>
        <p:spPr>
          <a:xfrm>
            <a:off x="533400" y="368776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0" name="Oval 49"/>
          <p:cNvSpPr/>
          <p:nvPr/>
        </p:nvSpPr>
        <p:spPr>
          <a:xfrm>
            <a:off x="533400" y="3906838"/>
            <a:ext cx="152400" cy="4445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2" name="Oval 51"/>
          <p:cNvSpPr/>
          <p:nvPr/>
        </p:nvSpPr>
        <p:spPr>
          <a:xfrm>
            <a:off x="533400" y="4954588"/>
            <a:ext cx="152400" cy="4445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3" name="Rectangle 52"/>
          <p:cNvSpPr/>
          <p:nvPr/>
        </p:nvSpPr>
        <p:spPr>
          <a:xfrm>
            <a:off x="887413" y="3090863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4" name="Rectangle 53"/>
          <p:cNvSpPr/>
          <p:nvPr/>
        </p:nvSpPr>
        <p:spPr>
          <a:xfrm>
            <a:off x="887413" y="3489325"/>
            <a:ext cx="762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5" name="Rectangle 54"/>
          <p:cNvSpPr/>
          <p:nvPr/>
        </p:nvSpPr>
        <p:spPr>
          <a:xfrm>
            <a:off x="887413" y="3290888"/>
            <a:ext cx="76200" cy="444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6" name="Rectangle 55"/>
          <p:cNvSpPr/>
          <p:nvPr/>
        </p:nvSpPr>
        <p:spPr>
          <a:xfrm>
            <a:off x="896938" y="4105275"/>
            <a:ext cx="762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7" name="Rectangle 56"/>
          <p:cNvSpPr/>
          <p:nvPr/>
        </p:nvSpPr>
        <p:spPr>
          <a:xfrm>
            <a:off x="896938" y="4503738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8" name="Rectangle 57"/>
          <p:cNvSpPr/>
          <p:nvPr/>
        </p:nvSpPr>
        <p:spPr>
          <a:xfrm>
            <a:off x="896938" y="4305300"/>
            <a:ext cx="76200" cy="444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9" name="Rectangle 58"/>
          <p:cNvSpPr/>
          <p:nvPr/>
        </p:nvSpPr>
        <p:spPr>
          <a:xfrm>
            <a:off x="877888" y="6173788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60" name="Rectangle 59"/>
          <p:cNvSpPr/>
          <p:nvPr/>
        </p:nvSpPr>
        <p:spPr>
          <a:xfrm>
            <a:off x="877888" y="6373813"/>
            <a:ext cx="76200" cy="444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458200" cy="595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en-US" sz="2000" b="1" u="sng">
                <a:solidFill>
                  <a:srgbClr val="0000FF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Franchising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franchisor licenses its: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trademark 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products or services and 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operating principles 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…. to a franchisee for an initial fee &amp; ongoing royalties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usually no time limit is set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advantages: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involves relatively little risk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involves relatively little investment in capital &amp; human resources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a critical consideration is quality control so that the brand is not damaged</a:t>
            </a:r>
          </a:p>
          <a:p>
            <a:pPr eaLnBrk="1" hangingPunct="1">
              <a:lnSpc>
                <a:spcPct val="85000"/>
              </a:lnSpc>
            </a:pPr>
            <a:endParaRPr lang="en-US" altLang="en-US" sz="1600" b="1" u="sng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5000"/>
              </a:lnSpc>
            </a:pPr>
            <a:r>
              <a:rPr lang="en-US" altLang="en-US" sz="2000" b="1" u="sng">
                <a:solidFill>
                  <a:srgbClr val="0000FF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Off-Shoring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a firm moves one or all of its factories from the home country to another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provides the company with access to foreign markets while avoiding trade barriers </a:t>
            </a:r>
          </a:p>
          <a:p>
            <a:pPr eaLnBrk="1" hangingPunct="1">
              <a:lnSpc>
                <a:spcPct val="85000"/>
              </a:lnSpc>
            </a:pPr>
            <a:endParaRPr lang="en-US" altLang="en-U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5000"/>
              </a:lnSpc>
            </a:pPr>
            <a:r>
              <a:rPr lang="en-US" altLang="en-US" sz="2000" b="1" u="sng">
                <a:solidFill>
                  <a:srgbClr val="0000FF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Management Contracts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gives a foreign company the rights to manage the daily operations of a business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the foreign company cannot make decisions regarding ownership, financing or strategic or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policy changes</a:t>
            </a:r>
          </a:p>
          <a:p>
            <a:pPr eaLnBrk="1" hangingPunct="1">
              <a:lnSpc>
                <a:spcPct val="85000"/>
              </a:lnSpc>
            </a:pPr>
            <a:endParaRPr lang="en-US" altLang="en-U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5000"/>
              </a:lnSpc>
            </a:pPr>
            <a:r>
              <a:rPr lang="en-US" altLang="en-US" sz="2000" b="1" u="sng">
                <a:solidFill>
                  <a:srgbClr val="0000FF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Non-Equity Strategic Alliances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Calibri" panose="020F0502020204030204" pitchFamily="34" charset="0"/>
              </a:rPr>
              <a:t>     </a:t>
            </a: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agreements carried out through contracts rather than ownership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often with a firm’s suppliers, distributors or manufacturers - consortium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sometimes two companies in the same industry agree to cooperate rather than compete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e.g. airlines feed each other passengers by agreement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endParaRPr lang="en-US" altLang="en-US" b="1">
              <a:latin typeface="Calibri" panose="020F0502020204030204" pitchFamily="34" charset="0"/>
            </a:endParaRPr>
          </a:p>
        </p:txBody>
      </p:sp>
      <p:sp>
        <p:nvSpPr>
          <p:cNvPr id="15363" name="Text Box 9"/>
          <p:cNvSpPr txBox="1">
            <a:spLocks noChangeArrowheads="1"/>
          </p:cNvSpPr>
          <p:nvPr/>
        </p:nvSpPr>
        <p:spPr bwMode="auto">
          <a:xfrm>
            <a:off x="152400" y="0"/>
            <a:ext cx="883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Growth Strategies 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cont’d.</a:t>
            </a:r>
          </a:p>
        </p:txBody>
      </p:sp>
      <p:sp>
        <p:nvSpPr>
          <p:cNvPr id="16" name="Oval 15"/>
          <p:cNvSpPr/>
          <p:nvPr/>
        </p:nvSpPr>
        <p:spPr>
          <a:xfrm>
            <a:off x="533400" y="2992438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8" name="Oval 17"/>
          <p:cNvSpPr/>
          <p:nvPr/>
        </p:nvSpPr>
        <p:spPr>
          <a:xfrm>
            <a:off x="533400" y="239236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7" name="Rounded Rectangle 26"/>
          <p:cNvSpPr/>
          <p:nvPr/>
        </p:nvSpPr>
        <p:spPr>
          <a:xfrm>
            <a:off x="152400" y="615950"/>
            <a:ext cx="8763000" cy="762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5367" name="TextBox 37"/>
          <p:cNvSpPr txBox="1">
            <a:spLocks noChangeArrowheads="1"/>
          </p:cNvSpPr>
          <p:nvPr/>
        </p:nvSpPr>
        <p:spPr bwMode="auto">
          <a:xfrm>
            <a:off x="8153400" y="6530975"/>
            <a:ext cx="990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Cont’d.</a:t>
            </a:r>
            <a:endParaRPr lang="en-CA" altLang="en-US" sz="1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533400" y="115411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6" name="Oval 25"/>
          <p:cNvSpPr/>
          <p:nvPr/>
        </p:nvSpPr>
        <p:spPr>
          <a:xfrm>
            <a:off x="533400" y="217646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9" name="Right Arrow 38"/>
          <p:cNvSpPr/>
          <p:nvPr/>
        </p:nvSpPr>
        <p:spPr>
          <a:xfrm>
            <a:off x="304800" y="820738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0" name="Rectangle 29"/>
          <p:cNvSpPr/>
          <p:nvPr/>
        </p:nvSpPr>
        <p:spPr>
          <a:xfrm>
            <a:off x="887413" y="1347788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7" name="Rectangle 36"/>
          <p:cNvSpPr/>
          <p:nvPr/>
        </p:nvSpPr>
        <p:spPr>
          <a:xfrm>
            <a:off x="887413" y="1746250"/>
            <a:ext cx="762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8" name="Rectangle 37"/>
          <p:cNvSpPr/>
          <p:nvPr/>
        </p:nvSpPr>
        <p:spPr>
          <a:xfrm>
            <a:off x="887413" y="1547813"/>
            <a:ext cx="76200" cy="444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0" name="Rectangle 39"/>
          <p:cNvSpPr/>
          <p:nvPr/>
        </p:nvSpPr>
        <p:spPr>
          <a:xfrm>
            <a:off x="887413" y="2590800"/>
            <a:ext cx="762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2" name="Rectangle 41"/>
          <p:cNvSpPr/>
          <p:nvPr/>
        </p:nvSpPr>
        <p:spPr>
          <a:xfrm>
            <a:off x="887413" y="2790825"/>
            <a:ext cx="76200" cy="444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3" name="Oval 42"/>
          <p:cNvSpPr/>
          <p:nvPr/>
        </p:nvSpPr>
        <p:spPr>
          <a:xfrm>
            <a:off x="533400" y="6067425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4" name="Oval 43"/>
          <p:cNvSpPr/>
          <p:nvPr/>
        </p:nvSpPr>
        <p:spPr>
          <a:xfrm>
            <a:off x="533400" y="391636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5" name="Oval 44"/>
          <p:cNvSpPr/>
          <p:nvPr/>
        </p:nvSpPr>
        <p:spPr>
          <a:xfrm>
            <a:off x="533400" y="369411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6" name="Right Arrow 45"/>
          <p:cNvSpPr/>
          <p:nvPr/>
        </p:nvSpPr>
        <p:spPr>
          <a:xfrm>
            <a:off x="304800" y="3390900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7" name="Oval 46"/>
          <p:cNvSpPr/>
          <p:nvPr/>
        </p:nvSpPr>
        <p:spPr>
          <a:xfrm>
            <a:off x="533400" y="477361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8" name="Oval 47"/>
          <p:cNvSpPr/>
          <p:nvPr/>
        </p:nvSpPr>
        <p:spPr>
          <a:xfrm>
            <a:off x="533400" y="4562475"/>
            <a:ext cx="152400" cy="4445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9" name="Oval 48"/>
          <p:cNvSpPr/>
          <p:nvPr/>
        </p:nvSpPr>
        <p:spPr>
          <a:xfrm>
            <a:off x="533400" y="5851525"/>
            <a:ext cx="152400" cy="4445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0" name="Oval 49"/>
          <p:cNvSpPr/>
          <p:nvPr/>
        </p:nvSpPr>
        <p:spPr>
          <a:xfrm>
            <a:off x="533400" y="5638800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1" name="Right Arrow 50"/>
          <p:cNvSpPr/>
          <p:nvPr/>
        </p:nvSpPr>
        <p:spPr>
          <a:xfrm>
            <a:off x="304800" y="4257675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2" name="Right Arrow 51"/>
          <p:cNvSpPr/>
          <p:nvPr/>
        </p:nvSpPr>
        <p:spPr>
          <a:xfrm>
            <a:off x="304800" y="5334000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3" name="Rectangle 52"/>
          <p:cNvSpPr/>
          <p:nvPr/>
        </p:nvSpPr>
        <p:spPr>
          <a:xfrm>
            <a:off x="896938" y="6270625"/>
            <a:ext cx="76200" cy="444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533400" y="762000"/>
            <a:ext cx="8458200" cy="516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en-US" sz="2000" b="1" u="sng">
                <a:solidFill>
                  <a:srgbClr val="0000FF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Joint Ventures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involves an agreement by two or more companies to produce a product or service together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it facilitates rapid entry into new markets by means of an already established partner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one who has local contacts &amp; familiarities with local operations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they can be a means to overcome trade barriers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allow both partners to establish significant economies of scale &amp; thus 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this has a huge positive impact on each partner’s competitive position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can be used to secure additional raw materials &amp; managerial &amp; technological skills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it requires a higher level of capital investment &amp; risk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it is however a less risky method of operating in a foreign environment than going it alone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it reduces the risks of expropriation &amp; harassment by the host country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in some cases, it may be the only way to enter certain countries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partners must share management &amp; decision making for a successful alliance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when choosing a partner make certain that there will be enough of a “fit” between the: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partners’ objectives   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strategies and 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resources 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…. to make the venture work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some pitfalls include: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potential loss of technology, knowledge &amp; skill base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incompatibility over management &amp; control systems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conflicting goals &amp; objectives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cultural clashes</a:t>
            </a:r>
          </a:p>
          <a:p>
            <a:pPr eaLnBrk="1" hangingPunct="1">
              <a:lnSpc>
                <a:spcPct val="85000"/>
              </a:lnSpc>
            </a:pPr>
            <a:endParaRPr lang="en-US" altLang="en-U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Text Box 9"/>
          <p:cNvSpPr txBox="1">
            <a:spLocks noChangeArrowheads="1"/>
          </p:cNvSpPr>
          <p:nvPr/>
        </p:nvSpPr>
        <p:spPr bwMode="auto">
          <a:xfrm>
            <a:off x="152400" y="0"/>
            <a:ext cx="883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Growth Strategies 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cont’d.</a:t>
            </a:r>
          </a:p>
        </p:txBody>
      </p:sp>
      <p:sp>
        <p:nvSpPr>
          <p:cNvPr id="16" name="Oval 15"/>
          <p:cNvSpPr/>
          <p:nvPr/>
        </p:nvSpPr>
        <p:spPr>
          <a:xfrm>
            <a:off x="609600" y="174466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8" name="Oval 17"/>
          <p:cNvSpPr/>
          <p:nvPr/>
        </p:nvSpPr>
        <p:spPr>
          <a:xfrm>
            <a:off x="609600" y="1955800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7" name="Rounded Rectangle 26"/>
          <p:cNvSpPr/>
          <p:nvPr/>
        </p:nvSpPr>
        <p:spPr>
          <a:xfrm>
            <a:off x="152400" y="615950"/>
            <a:ext cx="8763000" cy="762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6391" name="TextBox 37"/>
          <p:cNvSpPr txBox="1">
            <a:spLocks noChangeArrowheads="1"/>
          </p:cNvSpPr>
          <p:nvPr/>
        </p:nvSpPr>
        <p:spPr bwMode="auto">
          <a:xfrm>
            <a:off x="8153400" y="6530975"/>
            <a:ext cx="990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Cont’d.</a:t>
            </a:r>
            <a:endParaRPr lang="en-CA" altLang="en-US" sz="1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609600" y="111601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5" name="Oval 24"/>
          <p:cNvSpPr/>
          <p:nvPr/>
        </p:nvSpPr>
        <p:spPr>
          <a:xfrm>
            <a:off x="609600" y="1327150"/>
            <a:ext cx="152400" cy="4445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6" name="Oval 25"/>
          <p:cNvSpPr/>
          <p:nvPr/>
        </p:nvSpPr>
        <p:spPr>
          <a:xfrm>
            <a:off x="609600" y="2382838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9" name="Right Arrow 38"/>
          <p:cNvSpPr/>
          <p:nvPr/>
        </p:nvSpPr>
        <p:spPr>
          <a:xfrm>
            <a:off x="381000" y="820738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0" name="Oval 39"/>
          <p:cNvSpPr/>
          <p:nvPr/>
        </p:nvSpPr>
        <p:spPr>
          <a:xfrm>
            <a:off x="609600" y="296386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1" name="Oval 40"/>
          <p:cNvSpPr/>
          <p:nvPr/>
        </p:nvSpPr>
        <p:spPr>
          <a:xfrm>
            <a:off x="609600" y="2746375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2" name="Oval 41"/>
          <p:cNvSpPr/>
          <p:nvPr/>
        </p:nvSpPr>
        <p:spPr>
          <a:xfrm>
            <a:off x="609600" y="2555875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3" name="Oval 42"/>
          <p:cNvSpPr/>
          <p:nvPr/>
        </p:nvSpPr>
        <p:spPr>
          <a:xfrm>
            <a:off x="609600" y="3194050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9" name="Rectangle 28"/>
          <p:cNvSpPr/>
          <p:nvPr/>
        </p:nvSpPr>
        <p:spPr>
          <a:xfrm>
            <a:off x="963613" y="1549400"/>
            <a:ext cx="762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1" name="Rectangle 30"/>
          <p:cNvSpPr/>
          <p:nvPr/>
        </p:nvSpPr>
        <p:spPr>
          <a:xfrm>
            <a:off x="963613" y="2170113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4" name="Oval 33"/>
          <p:cNvSpPr/>
          <p:nvPr/>
        </p:nvSpPr>
        <p:spPr>
          <a:xfrm>
            <a:off x="609600" y="340836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8" name="Oval 37"/>
          <p:cNvSpPr/>
          <p:nvPr/>
        </p:nvSpPr>
        <p:spPr>
          <a:xfrm>
            <a:off x="609600" y="3638550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4" name="Rectangle 43"/>
          <p:cNvSpPr/>
          <p:nvPr/>
        </p:nvSpPr>
        <p:spPr>
          <a:xfrm>
            <a:off x="963613" y="3846513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5" name="Rectangle 44"/>
          <p:cNvSpPr/>
          <p:nvPr/>
        </p:nvSpPr>
        <p:spPr>
          <a:xfrm>
            <a:off x="963613" y="4244975"/>
            <a:ext cx="762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6" name="Rectangle 45"/>
          <p:cNvSpPr/>
          <p:nvPr/>
        </p:nvSpPr>
        <p:spPr>
          <a:xfrm>
            <a:off x="963613" y="4046538"/>
            <a:ext cx="76200" cy="444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7" name="Rectangle 46"/>
          <p:cNvSpPr/>
          <p:nvPr/>
        </p:nvSpPr>
        <p:spPr>
          <a:xfrm>
            <a:off x="973138" y="4862513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8" name="Rectangle 47"/>
          <p:cNvSpPr/>
          <p:nvPr/>
        </p:nvSpPr>
        <p:spPr>
          <a:xfrm>
            <a:off x="973138" y="5260975"/>
            <a:ext cx="762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9" name="Rectangle 48"/>
          <p:cNvSpPr/>
          <p:nvPr/>
        </p:nvSpPr>
        <p:spPr>
          <a:xfrm>
            <a:off x="973138" y="5062538"/>
            <a:ext cx="76200" cy="444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0" name="Oval 49"/>
          <p:cNvSpPr/>
          <p:nvPr/>
        </p:nvSpPr>
        <p:spPr>
          <a:xfrm>
            <a:off x="609600" y="4660900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1" name="Rectangle 50"/>
          <p:cNvSpPr/>
          <p:nvPr/>
        </p:nvSpPr>
        <p:spPr>
          <a:xfrm>
            <a:off x="973138" y="5480050"/>
            <a:ext cx="762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447675" y="762000"/>
            <a:ext cx="8458200" cy="391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en-US" sz="2000" b="1" u="sng">
                <a:solidFill>
                  <a:srgbClr val="0000FF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Joint Ventures </a:t>
            </a:r>
            <a:r>
              <a:rPr lang="en-US" altLang="en-US" sz="16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cont’d.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en-US" sz="16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1600" b="1" i="1" u="sng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Motivation &amp; Benefits of Global Alliances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to avoid import barriers, licensing requirements &amp; other protectionist legislation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to share the costs &amp; risks of the research &amp; development of new products &amp; processes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to gain access to specific markets where regulations favor domestic companies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to reduce political risk while making inroads into a new market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to gain rapid entry into a new or consolidating industry &amp; to take advantage of synergies</a:t>
            </a:r>
          </a:p>
          <a:p>
            <a:pPr eaLnBrk="1" hangingPunct="1">
              <a:lnSpc>
                <a:spcPct val="85000"/>
              </a:lnSpc>
            </a:pPr>
            <a:endParaRPr lang="en-US" altLang="en-U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1600" b="1" i="1" u="sng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Alliances between Multinationals &amp; Local Small Enterprises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to capture new ideas &amp; innovations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small local firms should seek opportunities to offer multinationals complementary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technologies as well as local market networks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a key to managing alliance portfolios is to consider not only what each partner will bring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but also how each partner will affect other partners in the portfolio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a long courtship with a potential partner usually results in a better alliance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establishing compatible strategies &amp; a coordinated set up plan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setting up some pilot programs on a short-term basis can highlight problem areas</a:t>
            </a:r>
          </a:p>
        </p:txBody>
      </p:sp>
      <p:sp>
        <p:nvSpPr>
          <p:cNvPr id="17411" name="Text Box 9"/>
          <p:cNvSpPr txBox="1">
            <a:spLocks noChangeArrowheads="1"/>
          </p:cNvSpPr>
          <p:nvPr/>
        </p:nvSpPr>
        <p:spPr bwMode="auto">
          <a:xfrm>
            <a:off x="152400" y="0"/>
            <a:ext cx="883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Growth Strategies 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cont’d.</a:t>
            </a:r>
          </a:p>
        </p:txBody>
      </p:sp>
      <p:sp>
        <p:nvSpPr>
          <p:cNvPr id="19" name="Oval 18"/>
          <p:cNvSpPr/>
          <p:nvPr/>
        </p:nvSpPr>
        <p:spPr>
          <a:xfrm>
            <a:off x="533400" y="1317625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7" name="Rounded Rectangle 26"/>
          <p:cNvSpPr/>
          <p:nvPr/>
        </p:nvSpPr>
        <p:spPr>
          <a:xfrm>
            <a:off x="152400" y="615950"/>
            <a:ext cx="8763000" cy="762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8" name="Right Arrow 27"/>
          <p:cNvSpPr/>
          <p:nvPr/>
        </p:nvSpPr>
        <p:spPr>
          <a:xfrm>
            <a:off x="304800" y="828675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2" name="Oval 31"/>
          <p:cNvSpPr/>
          <p:nvPr/>
        </p:nvSpPr>
        <p:spPr>
          <a:xfrm>
            <a:off x="533400" y="2782888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7416" name="TextBox 37"/>
          <p:cNvSpPr txBox="1">
            <a:spLocks noChangeArrowheads="1"/>
          </p:cNvSpPr>
          <p:nvPr/>
        </p:nvSpPr>
        <p:spPr bwMode="auto">
          <a:xfrm>
            <a:off x="8153400" y="6530975"/>
            <a:ext cx="990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Cont’d.</a:t>
            </a:r>
            <a:endParaRPr lang="en-CA" altLang="en-US" sz="1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77888" y="3011488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1" name="Rectangle 30"/>
          <p:cNvSpPr/>
          <p:nvPr/>
        </p:nvSpPr>
        <p:spPr>
          <a:xfrm>
            <a:off x="877888" y="3619500"/>
            <a:ext cx="76200" cy="444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4" name="Rectangle 33"/>
          <p:cNvSpPr/>
          <p:nvPr/>
        </p:nvSpPr>
        <p:spPr>
          <a:xfrm>
            <a:off x="877888" y="3211513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4" name="Rectangle 43"/>
          <p:cNvSpPr/>
          <p:nvPr/>
        </p:nvSpPr>
        <p:spPr>
          <a:xfrm>
            <a:off x="877888" y="4449763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5" name="Rectangle 44"/>
          <p:cNvSpPr/>
          <p:nvPr/>
        </p:nvSpPr>
        <p:spPr>
          <a:xfrm>
            <a:off x="877888" y="4029075"/>
            <a:ext cx="762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6" name="Rectangle 45"/>
          <p:cNvSpPr/>
          <p:nvPr/>
        </p:nvSpPr>
        <p:spPr>
          <a:xfrm>
            <a:off x="877888" y="1541463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7" name="Rectangle 46"/>
          <p:cNvSpPr/>
          <p:nvPr/>
        </p:nvSpPr>
        <p:spPr>
          <a:xfrm>
            <a:off x="877888" y="1939925"/>
            <a:ext cx="762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8" name="Rectangle 47"/>
          <p:cNvSpPr/>
          <p:nvPr/>
        </p:nvSpPr>
        <p:spPr>
          <a:xfrm>
            <a:off x="877888" y="1741488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9" name="Rectangle 48"/>
          <p:cNvSpPr/>
          <p:nvPr/>
        </p:nvSpPr>
        <p:spPr>
          <a:xfrm>
            <a:off x="877888" y="2151063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5" name="Rectangle 34"/>
          <p:cNvSpPr/>
          <p:nvPr/>
        </p:nvSpPr>
        <p:spPr>
          <a:xfrm>
            <a:off x="877888" y="2379663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533400" y="762000"/>
            <a:ext cx="8458200" cy="600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en-US" sz="2000" b="1" u="sng">
                <a:solidFill>
                  <a:srgbClr val="0000FF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Joint Ventures </a:t>
            </a:r>
            <a:r>
              <a:rPr lang="en-US" altLang="en-US" sz="16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cont’d.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1600" b="1" i="1" u="sng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Alliances between Multinationals &amp; Local Small </a:t>
            </a:r>
            <a:r>
              <a:rPr lang="en-US" altLang="en-US" sz="1600" b="1" u="sng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Enterprises</a:t>
            </a:r>
            <a:r>
              <a:rPr lang="en-US" altLang="en-US" sz="1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cont’d.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choose a partner with compatible strategic goals &amp; objectives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form an alliance that will result in synergies through: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combined markets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complimentary technologies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and compatible management styles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seek alliances where complimentary skills, products &amp; markets will result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if each partner brings distinctive skills &amp; assets to the venture, each partner will need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each other and competition is not likely to ensue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begin the alliance in as balanced a relationship as possible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it is usually easier to manage if one player plays the dominant role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the dominant partner should have more decision-making responsibility over 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day-to-day operations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where ownership is divided among several partners, daily operations are usually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delegated to the local partner keeping partners out of daily operations     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increased autonomy tends to reduce staffing friction, blocked communication and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blurred organizational culture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special training to managers about the unique nature &amp; issues with joint ventures can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reduce issues of conflicting goals &amp; different working practices of partners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work out ahead of time how you will deal with proprietary technology or competitively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sensitive information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trust is essential to an alliance but should be backed up by contractual agreements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recognize that most alliances last only a few years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usually break up when one of the partners feels it can go it alone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with an inevitable split in mind, it is to each partner’s advantage to quickly &amp; thoroughly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learn all it can from the partner</a:t>
            </a:r>
          </a:p>
        </p:txBody>
      </p:sp>
      <p:sp>
        <p:nvSpPr>
          <p:cNvPr id="18435" name="Text Box 9"/>
          <p:cNvSpPr txBox="1">
            <a:spLocks noChangeArrowheads="1"/>
          </p:cNvSpPr>
          <p:nvPr/>
        </p:nvSpPr>
        <p:spPr bwMode="auto">
          <a:xfrm>
            <a:off x="152400" y="0"/>
            <a:ext cx="883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Growth Strategies 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cont’d.</a:t>
            </a:r>
          </a:p>
        </p:txBody>
      </p:sp>
      <p:sp>
        <p:nvSpPr>
          <p:cNvPr id="20" name="Oval 19"/>
          <p:cNvSpPr/>
          <p:nvPr/>
        </p:nvSpPr>
        <p:spPr>
          <a:xfrm>
            <a:off x="533400" y="1131888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7" name="Rounded Rectangle 26"/>
          <p:cNvSpPr/>
          <p:nvPr/>
        </p:nvSpPr>
        <p:spPr>
          <a:xfrm>
            <a:off x="152400" y="615950"/>
            <a:ext cx="8763000" cy="762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8" name="Right Arrow 27"/>
          <p:cNvSpPr/>
          <p:nvPr/>
        </p:nvSpPr>
        <p:spPr>
          <a:xfrm>
            <a:off x="304800" y="828675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8439" name="TextBox 37"/>
          <p:cNvSpPr txBox="1">
            <a:spLocks noChangeArrowheads="1"/>
          </p:cNvSpPr>
          <p:nvPr/>
        </p:nvSpPr>
        <p:spPr bwMode="auto">
          <a:xfrm>
            <a:off x="8153400" y="6530975"/>
            <a:ext cx="990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Cont’d.</a:t>
            </a:r>
            <a:endParaRPr lang="en-CA" altLang="en-US" sz="1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77888" y="5086350"/>
            <a:ext cx="762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1" name="Rectangle 30"/>
          <p:cNvSpPr/>
          <p:nvPr/>
        </p:nvSpPr>
        <p:spPr>
          <a:xfrm>
            <a:off x="877888" y="5484813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4" name="Rectangle 33"/>
          <p:cNvSpPr/>
          <p:nvPr/>
        </p:nvSpPr>
        <p:spPr>
          <a:xfrm>
            <a:off x="877888" y="6107113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4" name="Rectangle 43"/>
          <p:cNvSpPr/>
          <p:nvPr/>
        </p:nvSpPr>
        <p:spPr>
          <a:xfrm>
            <a:off x="877888" y="5695950"/>
            <a:ext cx="762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6" name="Rectangle 45"/>
          <p:cNvSpPr/>
          <p:nvPr/>
        </p:nvSpPr>
        <p:spPr>
          <a:xfrm>
            <a:off x="877888" y="1352550"/>
            <a:ext cx="762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7" name="Rectangle 46"/>
          <p:cNvSpPr/>
          <p:nvPr/>
        </p:nvSpPr>
        <p:spPr>
          <a:xfrm>
            <a:off x="877888" y="2389188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8" name="Rectangle 47"/>
          <p:cNvSpPr/>
          <p:nvPr/>
        </p:nvSpPr>
        <p:spPr>
          <a:xfrm>
            <a:off x="877888" y="1550988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9" name="Rectangle 48"/>
          <p:cNvSpPr/>
          <p:nvPr/>
        </p:nvSpPr>
        <p:spPr>
          <a:xfrm>
            <a:off x="877888" y="3001963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6" name="5-Point Star 25"/>
          <p:cNvSpPr/>
          <p:nvPr/>
        </p:nvSpPr>
        <p:spPr>
          <a:xfrm>
            <a:off x="1200150" y="1752600"/>
            <a:ext cx="76200" cy="46038"/>
          </a:xfrm>
          <a:prstGeom prst="star5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9" name="5-Point Star 38"/>
          <p:cNvSpPr/>
          <p:nvPr/>
        </p:nvSpPr>
        <p:spPr>
          <a:xfrm>
            <a:off x="1200150" y="1965325"/>
            <a:ext cx="76200" cy="44450"/>
          </a:xfrm>
          <a:prstGeom prst="star5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" name="5-Point Star 39"/>
          <p:cNvSpPr/>
          <p:nvPr/>
        </p:nvSpPr>
        <p:spPr>
          <a:xfrm>
            <a:off x="1200150" y="2182813"/>
            <a:ext cx="76200" cy="46037"/>
          </a:xfrm>
          <a:prstGeom prst="star5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1" name="5-Point Star 40"/>
          <p:cNvSpPr/>
          <p:nvPr/>
        </p:nvSpPr>
        <p:spPr>
          <a:xfrm>
            <a:off x="1200150" y="2582863"/>
            <a:ext cx="76200" cy="44450"/>
          </a:xfrm>
          <a:prstGeom prst="star5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895350" y="4668838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2" name="5-Point Star 21"/>
          <p:cNvSpPr/>
          <p:nvPr/>
        </p:nvSpPr>
        <p:spPr>
          <a:xfrm>
            <a:off x="1200150" y="3200400"/>
            <a:ext cx="76200" cy="46038"/>
          </a:xfrm>
          <a:prstGeom prst="star5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5-Point Star 22"/>
          <p:cNvSpPr/>
          <p:nvPr/>
        </p:nvSpPr>
        <p:spPr>
          <a:xfrm>
            <a:off x="1200150" y="3413125"/>
            <a:ext cx="76200" cy="44450"/>
          </a:xfrm>
          <a:prstGeom prst="star5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5-Point Star 23"/>
          <p:cNvSpPr/>
          <p:nvPr/>
        </p:nvSpPr>
        <p:spPr>
          <a:xfrm>
            <a:off x="1200150" y="3841750"/>
            <a:ext cx="76200" cy="46038"/>
          </a:xfrm>
          <a:prstGeom prst="star5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5" name="5-Point Star 24"/>
          <p:cNvSpPr/>
          <p:nvPr/>
        </p:nvSpPr>
        <p:spPr>
          <a:xfrm>
            <a:off x="1200150" y="4240213"/>
            <a:ext cx="76200" cy="46037"/>
          </a:xfrm>
          <a:prstGeom prst="star5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6"/>
          <p:cNvSpPr>
            <a:spLocks noChangeArrowheads="1"/>
          </p:cNvSpPr>
          <p:nvPr/>
        </p:nvSpPr>
        <p:spPr bwMode="auto">
          <a:xfrm>
            <a:off x="228600" y="762000"/>
            <a:ext cx="8915400" cy="519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en-US" sz="2400" b="1" u="sng">
                <a:solidFill>
                  <a:srgbClr val="0000FF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Mergers &amp; Acquisitions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    where foreign-owned businesses are permitted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    foreign company acquires or merges with an existing firm in the host country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    allows for rapid entry into a market with established products &amp; distribution 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networks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    provides a level of acceptability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    requires large capital investment</a:t>
            </a:r>
          </a:p>
          <a:p>
            <a:pPr eaLnBrk="1" hangingPunct="1">
              <a:lnSpc>
                <a:spcPct val="85000"/>
              </a:lnSpc>
            </a:pPr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5000"/>
              </a:lnSpc>
            </a:pPr>
            <a:r>
              <a:rPr lang="en-US" altLang="en-US" sz="2400" b="1" u="sng">
                <a:solidFill>
                  <a:srgbClr val="0000FF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Establishing a Fully-Owned Subsidiary from Scratch</a:t>
            </a:r>
            <a:endParaRPr lang="en-US" altLang="en-US" b="1" u="sng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5000"/>
              </a:lnSpc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    must be permitted by the host government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    allows firms to get around import quotas 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    the highest level of risk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political instability can be devastating to a fully-owned foreign subsidiary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negative local attitudes toward foreign ownership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currency instability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laws against profit repatriation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the threat of expropriation &amp; nationalism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    such a strategy however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allows the firm to have full control over decision making &amp; efficiency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gives the firm the ability to integrate operations with overall company-wide 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strategy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533400" y="762000"/>
            <a:ext cx="8458200" cy="349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endParaRPr lang="en-US" altLang="en-US" sz="2000" b="1" u="sng">
              <a:solidFill>
                <a:srgbClr val="0000FF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5000"/>
              </a:lnSpc>
            </a:pPr>
            <a:endParaRPr lang="en-US" altLang="en-US" sz="2000" b="1" u="sng">
              <a:solidFill>
                <a:srgbClr val="0000FF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5000"/>
              </a:lnSpc>
            </a:pPr>
            <a:endParaRPr lang="en-US" altLang="en-US" sz="2000" b="1" u="sng">
              <a:solidFill>
                <a:srgbClr val="0000FF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5000"/>
              </a:lnSpc>
            </a:pPr>
            <a:endParaRPr lang="en-US" altLang="en-US" sz="2000" b="1" u="sng">
              <a:solidFill>
                <a:srgbClr val="0000FF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5000"/>
              </a:lnSpc>
            </a:pPr>
            <a:endParaRPr lang="en-US" altLang="en-US" sz="2000" b="1" u="sng">
              <a:solidFill>
                <a:srgbClr val="0000FF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5000"/>
              </a:lnSpc>
            </a:pPr>
            <a:endParaRPr lang="en-US" altLang="en-US" sz="2000" b="1" u="sng">
              <a:solidFill>
                <a:srgbClr val="0000FF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5000"/>
              </a:lnSpc>
            </a:pPr>
            <a:endParaRPr lang="en-US" altLang="en-US" sz="2000" b="1" u="sng">
              <a:solidFill>
                <a:srgbClr val="0000FF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5000"/>
              </a:lnSpc>
            </a:pPr>
            <a:endParaRPr lang="en-US" altLang="en-US" sz="2000" b="1" u="sng">
              <a:solidFill>
                <a:srgbClr val="0000FF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5000"/>
              </a:lnSpc>
            </a:pPr>
            <a:endParaRPr lang="en-US" altLang="en-US" sz="2000" b="1" u="sng">
              <a:solidFill>
                <a:srgbClr val="0000FF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5000"/>
              </a:lnSpc>
            </a:pPr>
            <a:endParaRPr lang="en-US" altLang="en-US" sz="2000" b="1" u="sng">
              <a:solidFill>
                <a:srgbClr val="0000FF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5000"/>
              </a:lnSpc>
            </a:pPr>
            <a:endParaRPr lang="en-US" altLang="en-US" sz="2000" b="1" u="sng">
              <a:solidFill>
                <a:srgbClr val="0000FF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5000"/>
              </a:lnSpc>
            </a:pPr>
            <a:endParaRPr lang="en-US" altLang="en-US" sz="2000" b="1" u="sng">
              <a:solidFill>
                <a:srgbClr val="0000FF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5000"/>
              </a:lnSpc>
            </a:pPr>
            <a:endParaRPr lang="en-US" altLang="en-US" sz="2000" b="1" u="sng">
              <a:solidFill>
                <a:srgbClr val="0000FF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460" name="Text Box 9"/>
          <p:cNvSpPr txBox="1">
            <a:spLocks noChangeArrowheads="1"/>
          </p:cNvSpPr>
          <p:nvPr/>
        </p:nvSpPr>
        <p:spPr bwMode="auto">
          <a:xfrm>
            <a:off x="152400" y="0"/>
            <a:ext cx="883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Growth Strategies 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cont’d.</a:t>
            </a:r>
          </a:p>
        </p:txBody>
      </p:sp>
      <p:sp>
        <p:nvSpPr>
          <p:cNvPr id="19" name="Oval 18"/>
          <p:cNvSpPr/>
          <p:nvPr/>
        </p:nvSpPr>
        <p:spPr>
          <a:xfrm>
            <a:off x="381000" y="1658938"/>
            <a:ext cx="152400" cy="4445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0" name="Oval 19"/>
          <p:cNvSpPr/>
          <p:nvPr/>
        </p:nvSpPr>
        <p:spPr>
          <a:xfrm>
            <a:off x="371475" y="2133600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7" name="Rounded Rectangle 26"/>
          <p:cNvSpPr/>
          <p:nvPr/>
        </p:nvSpPr>
        <p:spPr>
          <a:xfrm>
            <a:off x="152400" y="615950"/>
            <a:ext cx="8763000" cy="762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8" name="Right Arrow 27"/>
          <p:cNvSpPr/>
          <p:nvPr/>
        </p:nvSpPr>
        <p:spPr>
          <a:xfrm>
            <a:off x="76200" y="2789238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2" name="Oval 31"/>
          <p:cNvSpPr/>
          <p:nvPr/>
        </p:nvSpPr>
        <p:spPr>
          <a:xfrm>
            <a:off x="381000" y="3132138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3" name="Oval 32"/>
          <p:cNvSpPr/>
          <p:nvPr/>
        </p:nvSpPr>
        <p:spPr>
          <a:xfrm>
            <a:off x="381000" y="3349625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9" name="Rectangle 28"/>
          <p:cNvSpPr/>
          <p:nvPr/>
        </p:nvSpPr>
        <p:spPr>
          <a:xfrm>
            <a:off x="687388" y="3819525"/>
            <a:ext cx="762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1" name="Rectangle 30"/>
          <p:cNvSpPr/>
          <p:nvPr/>
        </p:nvSpPr>
        <p:spPr>
          <a:xfrm>
            <a:off x="687388" y="4741863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4" name="Rectangle 33"/>
          <p:cNvSpPr/>
          <p:nvPr/>
        </p:nvSpPr>
        <p:spPr>
          <a:xfrm>
            <a:off x="687388" y="4065588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4" name="Rectangle 43"/>
          <p:cNvSpPr/>
          <p:nvPr/>
        </p:nvSpPr>
        <p:spPr>
          <a:xfrm>
            <a:off x="687388" y="4281488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5" name="Rectangle 44"/>
          <p:cNvSpPr/>
          <p:nvPr/>
        </p:nvSpPr>
        <p:spPr>
          <a:xfrm>
            <a:off x="685800" y="4513263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6" name="Rectangle 45"/>
          <p:cNvSpPr/>
          <p:nvPr/>
        </p:nvSpPr>
        <p:spPr>
          <a:xfrm>
            <a:off x="685800" y="5227638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8" name="Rectangle 47"/>
          <p:cNvSpPr/>
          <p:nvPr/>
        </p:nvSpPr>
        <p:spPr>
          <a:xfrm>
            <a:off x="685800" y="5467350"/>
            <a:ext cx="762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8" name="Oval 17"/>
          <p:cNvSpPr/>
          <p:nvPr/>
        </p:nvSpPr>
        <p:spPr>
          <a:xfrm>
            <a:off x="381000" y="1192213"/>
            <a:ext cx="152400" cy="4445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1" name="Right Arrow 20"/>
          <p:cNvSpPr/>
          <p:nvPr/>
        </p:nvSpPr>
        <p:spPr>
          <a:xfrm>
            <a:off x="76200" y="838200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2" name="Oval 21"/>
          <p:cNvSpPr/>
          <p:nvPr/>
        </p:nvSpPr>
        <p:spPr>
          <a:xfrm>
            <a:off x="371475" y="357981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3" name="Oval 22"/>
          <p:cNvSpPr/>
          <p:nvPr/>
        </p:nvSpPr>
        <p:spPr>
          <a:xfrm>
            <a:off x="371475" y="2376488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4" name="Oval 23"/>
          <p:cNvSpPr/>
          <p:nvPr/>
        </p:nvSpPr>
        <p:spPr>
          <a:xfrm>
            <a:off x="381000" y="1419225"/>
            <a:ext cx="152400" cy="4445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5" name="Oval 24"/>
          <p:cNvSpPr/>
          <p:nvPr/>
        </p:nvSpPr>
        <p:spPr>
          <a:xfrm>
            <a:off x="381000" y="4991100"/>
            <a:ext cx="152400" cy="4445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l" eaLnBrk="1" hangingPunct="1"/>
            <a:r>
              <a:rPr lang="en-US" alt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Globalization</a:t>
            </a:r>
            <a:endParaRPr lang="en-CA" altLang="en-US" sz="4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457200" y="838200"/>
            <a:ext cx="8610600" cy="5943600"/>
          </a:xfrm>
        </p:spPr>
        <p:txBody>
          <a:bodyPr/>
          <a:lstStyle/>
          <a:p>
            <a:pPr algn="l" eaLnBrk="1" hangingPunct="1"/>
            <a:r>
              <a:rPr lang="en-US" alt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Simply means that the world has become </a:t>
            </a:r>
            <a:r>
              <a:rPr lang="en-US" altLang="en-US" sz="2400" b="1" i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integrated</a:t>
            </a:r>
          </a:p>
          <a:p>
            <a:pPr algn="l" eaLnBrk="1" hangingPunct="1"/>
            <a:r>
              <a:rPr lang="en-US" alt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economically- look for countries that eliminated trade barriers</a:t>
            </a:r>
            <a:endParaRPr lang="en-US" altLang="en-US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US" alt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socially,</a:t>
            </a:r>
          </a:p>
          <a:p>
            <a:pPr algn="l" eaLnBrk="1" hangingPunct="1"/>
            <a:r>
              <a:rPr lang="en-US" alt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politically,</a:t>
            </a:r>
          </a:p>
          <a:p>
            <a:pPr algn="l" eaLnBrk="1" hangingPunct="1"/>
            <a:r>
              <a:rPr lang="en-US" alt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and culturally, through the advances of:</a:t>
            </a:r>
          </a:p>
          <a:p>
            <a:pPr algn="l" eaLnBrk="1" hangingPunct="1"/>
            <a:r>
              <a:rPr lang="en-US" alt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technology,</a:t>
            </a:r>
          </a:p>
          <a:p>
            <a:pPr algn="l" eaLnBrk="1" hangingPunct="1"/>
            <a:r>
              <a:rPr lang="en-US" alt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transportation,</a:t>
            </a:r>
          </a:p>
          <a:p>
            <a:pPr algn="l" eaLnBrk="1" hangingPunct="1"/>
            <a:r>
              <a:rPr lang="en-US" alt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and communication</a:t>
            </a:r>
          </a:p>
          <a:p>
            <a:pPr algn="l" eaLnBrk="1" hangingPunct="1"/>
            <a:endParaRPr lang="en-US" altLang="en-US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US" alt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Globalization has brought about both positive and negative effects</a:t>
            </a:r>
          </a:p>
          <a:p>
            <a:pPr algn="l" eaLnBrk="1" hangingPunct="1"/>
            <a:r>
              <a:rPr lang="en-US" alt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</a:t>
            </a:r>
            <a:r>
              <a:rPr lang="en-US" altLang="en-US" sz="1600" b="1" i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positive</a:t>
            </a:r>
            <a:r>
              <a:rPr lang="en-US" alt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side:</a:t>
            </a:r>
          </a:p>
          <a:p>
            <a:pPr algn="l" eaLnBrk="1" hangingPunct="1"/>
            <a:r>
              <a:rPr lang="en-US" alt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advances in science &amp; technology have allowed businesses to easily cross over territorial lines</a:t>
            </a:r>
          </a:p>
          <a:p>
            <a:pPr algn="l" eaLnBrk="1" hangingPunct="1"/>
            <a:r>
              <a:rPr lang="en-US" alt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as a result, firms tend to be more productive and competitive</a:t>
            </a:r>
          </a:p>
          <a:p>
            <a:pPr algn="l" eaLnBrk="1" hangingPunct="1"/>
            <a:r>
              <a:rPr lang="en-US" alt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thereby raising quality of goods, services and the world’s living standards</a:t>
            </a:r>
          </a:p>
          <a:p>
            <a:pPr algn="l" eaLnBrk="1" hangingPunct="1"/>
            <a:endParaRPr lang="en-US" altLang="en-US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US" alt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b="1" i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Negatively</a:t>
            </a:r>
            <a:r>
              <a:rPr lang="en-US" alt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developed countries …</a:t>
            </a:r>
          </a:p>
          <a:p>
            <a:pPr algn="l" eaLnBrk="1" hangingPunct="1"/>
            <a:r>
              <a:rPr lang="en-US" alt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firms establish foreign operations to take advantage of low labor costs in poorer countries</a:t>
            </a:r>
          </a:p>
          <a:p>
            <a:pPr algn="l" eaLnBrk="1" hangingPunct="1"/>
            <a:endParaRPr lang="en-US" altLang="en-US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/>
            <a:endParaRPr lang="en-US" altLang="en-US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/>
            <a:endParaRPr lang="en-CA" altLang="en-US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685800"/>
            <a:ext cx="8763000" cy="762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" name="Right Arrow 4"/>
          <p:cNvSpPr/>
          <p:nvPr/>
        </p:nvSpPr>
        <p:spPr>
          <a:xfrm>
            <a:off x="304800" y="1027113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" name="Oval 5"/>
          <p:cNvSpPr/>
          <p:nvPr/>
        </p:nvSpPr>
        <p:spPr>
          <a:xfrm>
            <a:off x="533400" y="138906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533400" y="1703388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533400" y="2008188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" name="Oval 8"/>
          <p:cNvSpPr/>
          <p:nvPr/>
        </p:nvSpPr>
        <p:spPr>
          <a:xfrm>
            <a:off x="533400" y="2286000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" name="Right Arrow 9"/>
          <p:cNvSpPr/>
          <p:nvPr/>
        </p:nvSpPr>
        <p:spPr>
          <a:xfrm>
            <a:off x="304800" y="3675063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" name="Right Arrow 10"/>
          <p:cNvSpPr/>
          <p:nvPr/>
        </p:nvSpPr>
        <p:spPr>
          <a:xfrm>
            <a:off x="304800" y="3971925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" name="Right Arrow 11"/>
          <p:cNvSpPr/>
          <p:nvPr/>
        </p:nvSpPr>
        <p:spPr>
          <a:xfrm>
            <a:off x="304800" y="5449888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" name="Oval 12"/>
          <p:cNvSpPr/>
          <p:nvPr/>
        </p:nvSpPr>
        <p:spPr>
          <a:xfrm>
            <a:off x="533400" y="4346575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" name="Oval 13"/>
          <p:cNvSpPr/>
          <p:nvPr/>
        </p:nvSpPr>
        <p:spPr>
          <a:xfrm>
            <a:off x="533400" y="4624388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533400" y="4911725"/>
            <a:ext cx="152400" cy="4445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6" name="Oval 15"/>
          <p:cNvSpPr/>
          <p:nvPr/>
        </p:nvSpPr>
        <p:spPr>
          <a:xfrm>
            <a:off x="533400" y="5773738"/>
            <a:ext cx="152400" cy="4445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7" name="Rectangle 16"/>
          <p:cNvSpPr/>
          <p:nvPr/>
        </p:nvSpPr>
        <p:spPr>
          <a:xfrm>
            <a:off x="914400" y="2541588"/>
            <a:ext cx="76200" cy="76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" name="Rectangle 17"/>
          <p:cNvSpPr/>
          <p:nvPr/>
        </p:nvSpPr>
        <p:spPr>
          <a:xfrm>
            <a:off x="914400" y="2847975"/>
            <a:ext cx="76200" cy="76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" name="Rectangle 18"/>
          <p:cNvSpPr/>
          <p:nvPr/>
        </p:nvSpPr>
        <p:spPr>
          <a:xfrm>
            <a:off x="914400" y="3151188"/>
            <a:ext cx="76200" cy="76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458200" cy="40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en-US" sz="16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defensive strategies are used by companies to stop competitors from gaining any of their 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market share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accomplish this by either: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patching holes in their offerings 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immediately matching moves of competitors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keeping costs as low as possible</a:t>
            </a:r>
          </a:p>
          <a:p>
            <a:pPr eaLnBrk="1" hangingPunct="1">
              <a:lnSpc>
                <a:spcPct val="85000"/>
              </a:lnSpc>
            </a:pPr>
            <a:endParaRPr lang="en-US" altLang="en-US" sz="2000" b="1" u="sng">
              <a:solidFill>
                <a:srgbClr val="0000FF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5000"/>
              </a:lnSpc>
            </a:pPr>
            <a:r>
              <a:rPr lang="en-US" altLang="en-US" sz="2000" b="1" u="sng">
                <a:solidFill>
                  <a:srgbClr val="0000FF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Contract Manufacturing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using cheap labor overseas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contracting for the production of finished goods or component parts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it is a quick entry strategy that requires little capital investment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it avoids problems of local ownership</a:t>
            </a:r>
          </a:p>
          <a:p>
            <a:pPr eaLnBrk="1" hangingPunct="1">
              <a:lnSpc>
                <a:spcPct val="85000"/>
              </a:lnSpc>
            </a:pPr>
            <a:endParaRPr lang="en-US" altLang="en-U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5000"/>
              </a:lnSpc>
            </a:pPr>
            <a:r>
              <a:rPr lang="en-US" altLang="en-US" sz="2000" b="1" u="sng">
                <a:solidFill>
                  <a:srgbClr val="0000FF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Service Sector Outsourcing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outsourcing “white-collar” jobs overseas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firms set up local offices, research labs, call centres etc. to utilize highly skilled but lower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wage human capital that is available in countries like India, the Philippines and China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this also allows companies to offer round-the-clock service from different time zones</a:t>
            </a:r>
            <a:endParaRPr lang="en-US" altLang="en-US" b="1">
              <a:latin typeface="Calibri" panose="020F0502020204030204" pitchFamily="34" charset="0"/>
            </a:endParaRPr>
          </a:p>
        </p:txBody>
      </p:sp>
      <p:sp>
        <p:nvSpPr>
          <p:cNvPr id="20483" name="Text Box 9"/>
          <p:cNvSpPr txBox="1">
            <a:spLocks noChangeArrowheads="1"/>
          </p:cNvSpPr>
          <p:nvPr/>
        </p:nvSpPr>
        <p:spPr bwMode="auto">
          <a:xfrm>
            <a:off x="152400" y="0"/>
            <a:ext cx="883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Defensive Strategies </a:t>
            </a:r>
            <a:endParaRPr lang="en-US" alt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33400" y="4133850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7" name="Oval 16"/>
          <p:cNvSpPr/>
          <p:nvPr/>
        </p:nvSpPr>
        <p:spPr>
          <a:xfrm>
            <a:off x="533400" y="3249613"/>
            <a:ext cx="152400" cy="4445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9" name="Oval 18"/>
          <p:cNvSpPr/>
          <p:nvPr/>
        </p:nvSpPr>
        <p:spPr>
          <a:xfrm>
            <a:off x="304800" y="1295400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0" name="Oval 19"/>
          <p:cNvSpPr/>
          <p:nvPr/>
        </p:nvSpPr>
        <p:spPr>
          <a:xfrm>
            <a:off x="304800" y="877888"/>
            <a:ext cx="152400" cy="4445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1" name="Rectangle 20"/>
          <p:cNvSpPr/>
          <p:nvPr/>
        </p:nvSpPr>
        <p:spPr>
          <a:xfrm>
            <a:off x="609600" y="1506538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2" name="Rectangle 21"/>
          <p:cNvSpPr/>
          <p:nvPr/>
        </p:nvSpPr>
        <p:spPr>
          <a:xfrm>
            <a:off x="609600" y="1906588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3" name="Rectangle 22"/>
          <p:cNvSpPr/>
          <p:nvPr/>
        </p:nvSpPr>
        <p:spPr>
          <a:xfrm>
            <a:off x="609600" y="1706563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7" name="Rounded Rectangle 26"/>
          <p:cNvSpPr/>
          <p:nvPr/>
        </p:nvSpPr>
        <p:spPr>
          <a:xfrm>
            <a:off x="152400" y="615950"/>
            <a:ext cx="8763000" cy="762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8" name="Right Arrow 27"/>
          <p:cNvSpPr/>
          <p:nvPr/>
        </p:nvSpPr>
        <p:spPr>
          <a:xfrm>
            <a:off x="276225" y="2314575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3" name="Oval 32"/>
          <p:cNvSpPr/>
          <p:nvPr/>
        </p:nvSpPr>
        <p:spPr>
          <a:xfrm>
            <a:off x="533400" y="2657475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5" name="Oval 34"/>
          <p:cNvSpPr/>
          <p:nvPr/>
        </p:nvSpPr>
        <p:spPr>
          <a:xfrm>
            <a:off x="533400" y="3032125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6" name="Oval 35"/>
          <p:cNvSpPr/>
          <p:nvPr/>
        </p:nvSpPr>
        <p:spPr>
          <a:xfrm>
            <a:off x="533400" y="2840038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0496" name="TextBox 37"/>
          <p:cNvSpPr txBox="1">
            <a:spLocks noChangeArrowheads="1"/>
          </p:cNvSpPr>
          <p:nvPr/>
        </p:nvSpPr>
        <p:spPr bwMode="auto">
          <a:xfrm>
            <a:off x="8153400" y="6530975"/>
            <a:ext cx="990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Cont’d.</a:t>
            </a:r>
            <a:endParaRPr lang="en-CA" altLang="en-US" sz="1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533400" y="4562475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5" name="Oval 24"/>
          <p:cNvSpPr/>
          <p:nvPr/>
        </p:nvSpPr>
        <p:spPr>
          <a:xfrm>
            <a:off x="533400" y="3952875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9" name="Right Arrow 38"/>
          <p:cNvSpPr/>
          <p:nvPr/>
        </p:nvSpPr>
        <p:spPr>
          <a:xfrm>
            <a:off x="257175" y="3657600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5334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latin typeface="Times New Roman" pitchFamily="18" charset="0"/>
              </a:rPr>
              <a:t>International Re-Grouping Strategies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52400" y="550863"/>
            <a:ext cx="8763000" cy="762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457200" y="717550"/>
            <a:ext cx="8458200" cy="328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en-US" sz="16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re-grouping strategies may be necessary when things don’t work out as well as planned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do not have to be as a result of disasters; they may be to take advantage or to make a profit 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from the sale of assets</a:t>
            </a:r>
          </a:p>
          <a:p>
            <a:pPr eaLnBrk="1" hangingPunct="1">
              <a:lnSpc>
                <a:spcPct val="85000"/>
              </a:lnSpc>
            </a:pPr>
            <a:endParaRPr lang="en-US" altLang="en-US" sz="2000" b="1" u="sng">
              <a:solidFill>
                <a:srgbClr val="0000FF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5000"/>
              </a:lnSpc>
            </a:pPr>
            <a:r>
              <a:rPr lang="en-US" altLang="en-US" sz="2000" b="1" u="sng">
                <a:solidFill>
                  <a:srgbClr val="0000FF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Re-trench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drastically reducing costs by downsizing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selling off underperforming assets</a:t>
            </a:r>
          </a:p>
          <a:p>
            <a:pPr eaLnBrk="1" hangingPunct="1">
              <a:lnSpc>
                <a:spcPct val="85000"/>
              </a:lnSpc>
            </a:pPr>
            <a:endParaRPr lang="en-US" altLang="en-U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5000"/>
              </a:lnSpc>
            </a:pPr>
            <a:r>
              <a:rPr lang="en-US" altLang="en-US" sz="2000" b="1" u="sng">
                <a:solidFill>
                  <a:srgbClr val="0000FF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Divest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sell off parts of the organization or operation</a:t>
            </a:r>
          </a:p>
          <a:p>
            <a:pPr eaLnBrk="1" hangingPunct="1">
              <a:lnSpc>
                <a:spcPct val="85000"/>
              </a:lnSpc>
            </a:pPr>
            <a:endParaRPr lang="en-US" altLang="en-U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5000"/>
              </a:lnSpc>
            </a:pPr>
            <a:r>
              <a:rPr lang="en-US" altLang="en-US" b="1">
                <a:latin typeface="Calibri" panose="020F0502020204030204" pitchFamily="34" charset="0"/>
              </a:rPr>
              <a:t> </a:t>
            </a:r>
            <a:r>
              <a:rPr lang="en-US" altLang="en-US" sz="2000" b="1" u="sng">
                <a:solidFill>
                  <a:srgbClr val="0000FF"/>
                </a:solidFill>
                <a:latin typeface="Arial Black" panose="020B0A04020102020204" pitchFamily="34" charset="0"/>
              </a:rPr>
              <a:t>Liquidate  </a:t>
            </a:r>
            <a:r>
              <a:rPr lang="en-US" altLang="en-US" b="1">
                <a:latin typeface="Calibri" panose="020F0502020204030204" pitchFamily="34" charset="0"/>
              </a:rPr>
              <a:t>  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b="1">
                <a:latin typeface="Calibri" panose="020F0502020204030204" pitchFamily="34" charset="0"/>
              </a:rPr>
              <a:t>     </a:t>
            </a: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sell the entire foreign operation elegantly and profitably</a:t>
            </a:r>
          </a:p>
          <a:p>
            <a:pPr eaLnBrk="1" hangingPunct="1">
              <a:lnSpc>
                <a:spcPct val="85000"/>
              </a:lnSpc>
            </a:pP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someone makes you an offer you can’t refuse </a:t>
            </a:r>
            <a:r>
              <a:rPr lang="en-US" altLang="en-US" b="1">
                <a:latin typeface="Calibri" panose="020F0502020204030204" pitchFamily="34" charset="0"/>
              </a:rPr>
              <a:t>    </a:t>
            </a:r>
          </a:p>
        </p:txBody>
      </p:sp>
      <p:sp>
        <p:nvSpPr>
          <p:cNvPr id="18" name="Oval 17"/>
          <p:cNvSpPr/>
          <p:nvPr/>
        </p:nvSpPr>
        <p:spPr>
          <a:xfrm>
            <a:off x="533400" y="3752850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9" name="Oval 18"/>
          <p:cNvSpPr/>
          <p:nvPr/>
        </p:nvSpPr>
        <p:spPr>
          <a:xfrm>
            <a:off x="304800" y="1047750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0" name="Oval 19"/>
          <p:cNvSpPr/>
          <p:nvPr/>
        </p:nvSpPr>
        <p:spPr>
          <a:xfrm>
            <a:off x="304800" y="838200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4" name="Right Arrow 23"/>
          <p:cNvSpPr/>
          <p:nvPr/>
        </p:nvSpPr>
        <p:spPr>
          <a:xfrm>
            <a:off x="276225" y="1693863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5" name="Oval 24"/>
          <p:cNvSpPr/>
          <p:nvPr/>
        </p:nvSpPr>
        <p:spPr>
          <a:xfrm>
            <a:off x="533400" y="2009775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6" name="Oval 25"/>
          <p:cNvSpPr/>
          <p:nvPr/>
        </p:nvSpPr>
        <p:spPr>
          <a:xfrm>
            <a:off x="533400" y="2879725"/>
            <a:ext cx="152400" cy="4445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7" name="Oval 26"/>
          <p:cNvSpPr/>
          <p:nvPr/>
        </p:nvSpPr>
        <p:spPr>
          <a:xfrm>
            <a:off x="533400" y="2193925"/>
            <a:ext cx="152400" cy="4445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8" name="Oval 27"/>
          <p:cNvSpPr/>
          <p:nvPr/>
        </p:nvSpPr>
        <p:spPr>
          <a:xfrm>
            <a:off x="533400" y="3571875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9" name="Right Arrow 28"/>
          <p:cNvSpPr/>
          <p:nvPr/>
        </p:nvSpPr>
        <p:spPr>
          <a:xfrm>
            <a:off x="257175" y="3236913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0" name="Right Arrow 29"/>
          <p:cNvSpPr/>
          <p:nvPr/>
        </p:nvSpPr>
        <p:spPr>
          <a:xfrm>
            <a:off x="276225" y="2562225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25"/>
          <p:cNvSpPr txBox="1">
            <a:spLocks noChangeArrowheads="1"/>
          </p:cNvSpPr>
          <p:nvPr/>
        </p:nvSpPr>
        <p:spPr bwMode="auto">
          <a:xfrm>
            <a:off x="381000" y="3111500"/>
            <a:ext cx="3962400" cy="18161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  <a:cs typeface="Times New Roman" panose="02020603050405020304" pitchFamily="18" charset="0"/>
              </a:rPr>
              <a:t>LOCATION FACTORS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extent of scale &amp; location economies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country risk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cultural distance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firm’s knowledge of local markets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growth/profit potential of local market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competition in the local market</a:t>
            </a:r>
            <a:endParaRPr lang="en-CA" altLang="en-U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1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pPr algn="l" eaLnBrk="1" hangingPunct="1"/>
            <a:r>
              <a:rPr lang="en-US" altLang="en-US" sz="3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Factors Affecting Choice of Int’l. Entry Modes</a:t>
            </a:r>
            <a:endParaRPr lang="en-CA" altLang="en-US" sz="35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552450"/>
            <a:ext cx="8763000" cy="762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2533" name="TextBox 15"/>
          <p:cNvSpPr txBox="1">
            <a:spLocks noChangeArrowheads="1"/>
          </p:cNvSpPr>
          <p:nvPr/>
        </p:nvSpPr>
        <p:spPr bwMode="auto">
          <a:xfrm>
            <a:off x="381000" y="914400"/>
            <a:ext cx="3962400" cy="18161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  <a:cs typeface="Times New Roman" panose="02020603050405020304" pitchFamily="18" charset="0"/>
              </a:rPr>
              <a:t>FIRM FACTORS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international experience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core competencies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core capabilities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national culture of home country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corporate culture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firm’s strategy, goals &amp; motivation</a:t>
            </a:r>
            <a:endParaRPr lang="en-CA" altLang="en-U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457200" y="1295400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5" name="Oval 34"/>
          <p:cNvSpPr/>
          <p:nvPr/>
        </p:nvSpPr>
        <p:spPr>
          <a:xfrm>
            <a:off x="457200" y="1570038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8" name="Oval 47"/>
          <p:cNvSpPr/>
          <p:nvPr/>
        </p:nvSpPr>
        <p:spPr>
          <a:xfrm>
            <a:off x="457200" y="2524125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9" name="Oval 48"/>
          <p:cNvSpPr/>
          <p:nvPr/>
        </p:nvSpPr>
        <p:spPr>
          <a:xfrm>
            <a:off x="457200" y="180181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1" name="Oval 50"/>
          <p:cNvSpPr/>
          <p:nvPr/>
        </p:nvSpPr>
        <p:spPr>
          <a:xfrm>
            <a:off x="457200" y="2047875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3" name="Oval 52"/>
          <p:cNvSpPr/>
          <p:nvPr/>
        </p:nvSpPr>
        <p:spPr>
          <a:xfrm>
            <a:off x="457200" y="2295525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2540" name="TextBox 24"/>
          <p:cNvSpPr txBox="1">
            <a:spLocks noChangeArrowheads="1"/>
          </p:cNvSpPr>
          <p:nvPr/>
        </p:nvSpPr>
        <p:spPr bwMode="auto">
          <a:xfrm>
            <a:off x="4800600" y="920750"/>
            <a:ext cx="3962400" cy="1077913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  <a:cs typeface="Times New Roman" panose="02020603050405020304" pitchFamily="18" charset="0"/>
              </a:rPr>
              <a:t>INDUSTRY FACTORS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industry globalization trends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industry growth rate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technical intensity of industry</a:t>
            </a:r>
            <a:endParaRPr lang="en-CA" altLang="en-U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41" name="TextBox 26"/>
          <p:cNvSpPr txBox="1">
            <a:spLocks noChangeArrowheads="1"/>
          </p:cNvSpPr>
          <p:nvPr/>
        </p:nvSpPr>
        <p:spPr bwMode="auto">
          <a:xfrm>
            <a:off x="4800600" y="3111500"/>
            <a:ext cx="3962400" cy="1570038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  <a:cs typeface="Times New Roman" panose="02020603050405020304" pitchFamily="18" charset="0"/>
              </a:rPr>
              <a:t>VENTURE-SPECIFIC FACTORS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value of firm – assets at risk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extent of know-how with venture mode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cost of making &amp; enforcing contracts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size of planned foreign venture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intent to conduct R&amp;D with partners</a:t>
            </a:r>
            <a:endParaRPr lang="en-CA" altLang="en-U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457200" y="3506788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2" name="Oval 31"/>
          <p:cNvSpPr/>
          <p:nvPr/>
        </p:nvSpPr>
        <p:spPr>
          <a:xfrm>
            <a:off x="457200" y="3781425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4" name="Oval 33"/>
          <p:cNvSpPr/>
          <p:nvPr/>
        </p:nvSpPr>
        <p:spPr>
          <a:xfrm>
            <a:off x="457200" y="473551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0" name="Oval 39"/>
          <p:cNvSpPr/>
          <p:nvPr/>
        </p:nvSpPr>
        <p:spPr>
          <a:xfrm>
            <a:off x="457200" y="4013200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1" name="Oval 40"/>
          <p:cNvSpPr/>
          <p:nvPr/>
        </p:nvSpPr>
        <p:spPr>
          <a:xfrm>
            <a:off x="457200" y="425926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2" name="Oval 41"/>
          <p:cNvSpPr/>
          <p:nvPr/>
        </p:nvSpPr>
        <p:spPr>
          <a:xfrm>
            <a:off x="457200" y="450691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3" name="Oval 42"/>
          <p:cNvSpPr/>
          <p:nvPr/>
        </p:nvSpPr>
        <p:spPr>
          <a:xfrm>
            <a:off x="4886325" y="1295400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4" name="Oval 43"/>
          <p:cNvSpPr/>
          <p:nvPr/>
        </p:nvSpPr>
        <p:spPr>
          <a:xfrm>
            <a:off x="4886325" y="1570038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5" name="Oval 44"/>
          <p:cNvSpPr/>
          <p:nvPr/>
        </p:nvSpPr>
        <p:spPr>
          <a:xfrm>
            <a:off x="4886325" y="180181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6" name="Oval 45"/>
          <p:cNvSpPr/>
          <p:nvPr/>
        </p:nvSpPr>
        <p:spPr>
          <a:xfrm>
            <a:off x="4911725" y="3505200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7" name="Oval 46"/>
          <p:cNvSpPr/>
          <p:nvPr/>
        </p:nvSpPr>
        <p:spPr>
          <a:xfrm>
            <a:off x="4911725" y="3779838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4" name="Oval 53"/>
          <p:cNvSpPr/>
          <p:nvPr/>
        </p:nvSpPr>
        <p:spPr>
          <a:xfrm>
            <a:off x="4911725" y="401161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5" name="Oval 54"/>
          <p:cNvSpPr/>
          <p:nvPr/>
        </p:nvSpPr>
        <p:spPr>
          <a:xfrm>
            <a:off x="4911725" y="4257675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6" name="Oval 55"/>
          <p:cNvSpPr/>
          <p:nvPr/>
        </p:nvSpPr>
        <p:spPr>
          <a:xfrm>
            <a:off x="4911725" y="4505325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l" eaLnBrk="1" hangingPunct="1"/>
            <a:r>
              <a:rPr lang="en-US" alt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Survey Says….</a:t>
            </a:r>
            <a:endParaRPr lang="en-CA" altLang="en-US" sz="4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Subtitle 2"/>
          <p:cNvSpPr>
            <a:spLocks noGrp="1"/>
          </p:cNvSpPr>
          <p:nvPr>
            <p:ph type="subTitle" idx="1"/>
          </p:nvPr>
        </p:nvSpPr>
        <p:spPr>
          <a:xfrm>
            <a:off x="533400" y="838200"/>
            <a:ext cx="8610600" cy="5943600"/>
          </a:xfrm>
        </p:spPr>
        <p:txBody>
          <a:bodyPr/>
          <a:lstStyle/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a recent survey of global firms, the </a:t>
            </a:r>
            <a:r>
              <a:rPr lang="en-US" altLang="en-US" sz="2400" b="1" u="sng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risks</a:t>
            </a:r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 impact strategy &amp; operations the most:</a:t>
            </a:r>
          </a:p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government regulations</a:t>
            </a:r>
          </a:p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country financial risks</a:t>
            </a:r>
          </a:p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currency risks</a:t>
            </a:r>
          </a:p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and political and social disturbances </a:t>
            </a:r>
          </a:p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many uprisings and conflicts are expressions of differences among ethnic groupings</a:t>
            </a:r>
          </a:p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religious disputes lie at the heart of many disputes</a:t>
            </a:r>
          </a:p>
          <a:p>
            <a:pPr algn="l" eaLnBrk="1" hangingPunct="1"/>
            <a:endParaRPr lang="en-US" altLang="en-US" sz="16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/>
            <a:endParaRPr lang="en-US" altLang="en-US" sz="16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</a:t>
            </a:r>
            <a:endParaRPr lang="en-CA" altLang="en-US" sz="16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685800"/>
            <a:ext cx="8763000" cy="762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" name="Right Arrow 4"/>
          <p:cNvSpPr/>
          <p:nvPr/>
        </p:nvSpPr>
        <p:spPr>
          <a:xfrm>
            <a:off x="304800" y="936625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" name="Oval 5"/>
          <p:cNvSpPr/>
          <p:nvPr/>
        </p:nvSpPr>
        <p:spPr>
          <a:xfrm>
            <a:off x="609600" y="1398588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609600" y="1684338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609600" y="1981200"/>
            <a:ext cx="152400" cy="4445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6" name="Oval 25"/>
          <p:cNvSpPr/>
          <p:nvPr/>
        </p:nvSpPr>
        <p:spPr>
          <a:xfrm>
            <a:off x="609600" y="2287588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" name="Rectangle 19"/>
          <p:cNvSpPr/>
          <p:nvPr/>
        </p:nvSpPr>
        <p:spPr>
          <a:xfrm>
            <a:off x="968375" y="2536825"/>
            <a:ext cx="76200" cy="76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7" name="Rectangle 26"/>
          <p:cNvSpPr/>
          <p:nvPr/>
        </p:nvSpPr>
        <p:spPr>
          <a:xfrm>
            <a:off x="968375" y="2843213"/>
            <a:ext cx="76200" cy="76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l" eaLnBrk="1" hangingPunct="1"/>
            <a:r>
              <a:rPr lang="en-US" alt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Political &amp; Economic Agenda</a:t>
            </a:r>
            <a:endParaRPr lang="en-CA" altLang="en-US" sz="4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79" name="Subtitle 2"/>
          <p:cNvSpPr>
            <a:spLocks noGrp="1"/>
          </p:cNvSpPr>
          <p:nvPr>
            <p:ph type="subTitle" idx="1"/>
          </p:nvPr>
        </p:nvSpPr>
        <p:spPr>
          <a:xfrm>
            <a:off x="533400" y="838200"/>
            <a:ext cx="8610600" cy="5943600"/>
          </a:xfrm>
        </p:spPr>
        <p:txBody>
          <a:bodyPr/>
          <a:lstStyle/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Managers of global firms must investigate the risks to which the firm may be exposed:</a:t>
            </a:r>
          </a:p>
          <a:p>
            <a:pPr algn="l" eaLnBrk="1" hangingPunct="1"/>
            <a:r>
              <a:rPr lang="en-US" altLang="en-US" sz="1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1600" b="1" i="1" u="sng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Nationalization</a:t>
            </a:r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forced sale of the firm’s assets to local buyers is a huge threat</a:t>
            </a:r>
          </a:p>
          <a:p>
            <a:pPr algn="l" eaLnBrk="1" hangingPunct="1"/>
            <a:r>
              <a:rPr lang="en-US" altLang="en-US" sz="1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1600" b="1" i="1" u="sng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Expropriation</a:t>
            </a:r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occurs when a local government seizes &amp; provides inadequate compensation for</a:t>
            </a:r>
          </a:p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the foreign-owned assets of the firm</a:t>
            </a:r>
          </a:p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the risk of expropriation is highest in countries that experience:</a:t>
            </a:r>
          </a:p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continuous political upheaval</a:t>
            </a:r>
          </a:p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violence</a:t>
            </a:r>
          </a:p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and change</a:t>
            </a:r>
          </a:p>
          <a:p>
            <a:pPr algn="l" eaLnBrk="1" hangingPunct="1"/>
            <a:r>
              <a:rPr lang="en-US" altLang="en-US" sz="1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1600" b="1" i="1" u="sng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Terrorism</a:t>
            </a:r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poses a severe &amp; random political risk to the firm’s personnel and assets</a:t>
            </a:r>
          </a:p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1600" b="1" i="1" u="sng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Political Risks</a:t>
            </a:r>
          </a:p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Discriminatory treatment against foreign forms in the application of laws &amp; regulations</a:t>
            </a:r>
          </a:p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Barriers to repatriation of funds (original capital and/or profits) </a:t>
            </a:r>
          </a:p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Loss of technology or other intellectual property (patents, trademarks, tradenames)</a:t>
            </a:r>
          </a:p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Interference in managerial decision making</a:t>
            </a:r>
          </a:p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Dishonesty by government officials</a:t>
            </a:r>
          </a:p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cancelling or altering contractual agreements</a:t>
            </a:r>
          </a:p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extortion demands </a:t>
            </a:r>
          </a:p>
          <a:p>
            <a:pPr algn="l" eaLnBrk="1" hangingPunct="1"/>
            <a:endParaRPr lang="en-US" altLang="en-US" sz="16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/>
            <a:endParaRPr lang="en-CA" altLang="en-US" sz="16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685800"/>
            <a:ext cx="8763000" cy="762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" name="Right Arrow 4"/>
          <p:cNvSpPr/>
          <p:nvPr/>
        </p:nvSpPr>
        <p:spPr>
          <a:xfrm>
            <a:off x="304800" y="936625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" name="Oval 5"/>
          <p:cNvSpPr/>
          <p:nvPr/>
        </p:nvSpPr>
        <p:spPr>
          <a:xfrm>
            <a:off x="533400" y="1282700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533400" y="1568450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533400" y="3335338"/>
            <a:ext cx="152400" cy="4445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6" name="Oval 25"/>
          <p:cNvSpPr/>
          <p:nvPr/>
        </p:nvSpPr>
        <p:spPr>
          <a:xfrm>
            <a:off x="533400" y="3621088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914400" y="2143125"/>
            <a:ext cx="76200" cy="76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2" name="Chevron 21"/>
          <p:cNvSpPr/>
          <p:nvPr/>
        </p:nvSpPr>
        <p:spPr>
          <a:xfrm>
            <a:off x="1295400" y="2425700"/>
            <a:ext cx="76200" cy="76200"/>
          </a:xfrm>
          <a:prstGeom prst="chevr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4" name="Chevron 23"/>
          <p:cNvSpPr/>
          <p:nvPr/>
        </p:nvSpPr>
        <p:spPr>
          <a:xfrm>
            <a:off x="1295400" y="2741613"/>
            <a:ext cx="76200" cy="76200"/>
          </a:xfrm>
          <a:prstGeom prst="chevr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5" name="Chevron 24"/>
          <p:cNvSpPr/>
          <p:nvPr/>
        </p:nvSpPr>
        <p:spPr>
          <a:xfrm>
            <a:off x="1295400" y="3035300"/>
            <a:ext cx="76200" cy="76200"/>
          </a:xfrm>
          <a:prstGeom prst="chevr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14400" y="3865563"/>
            <a:ext cx="76200" cy="76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7" name="Chevron 26"/>
          <p:cNvSpPr/>
          <p:nvPr/>
        </p:nvSpPr>
        <p:spPr>
          <a:xfrm>
            <a:off x="1219200" y="5364163"/>
            <a:ext cx="76200" cy="76200"/>
          </a:xfrm>
          <a:prstGeom prst="chevr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8" name="Chevron 27"/>
          <p:cNvSpPr/>
          <p:nvPr/>
        </p:nvSpPr>
        <p:spPr>
          <a:xfrm>
            <a:off x="1219200" y="5648325"/>
            <a:ext cx="76200" cy="76200"/>
          </a:xfrm>
          <a:prstGeom prst="chevr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14400" y="4157663"/>
            <a:ext cx="76200" cy="76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1" name="Rectangle 30"/>
          <p:cNvSpPr/>
          <p:nvPr/>
        </p:nvSpPr>
        <p:spPr>
          <a:xfrm>
            <a:off x="914400" y="4464050"/>
            <a:ext cx="76200" cy="76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2" name="Rectangle 31"/>
          <p:cNvSpPr/>
          <p:nvPr/>
        </p:nvSpPr>
        <p:spPr>
          <a:xfrm>
            <a:off x="914400" y="4749800"/>
            <a:ext cx="76200" cy="76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3" name="Rectangle 32"/>
          <p:cNvSpPr/>
          <p:nvPr/>
        </p:nvSpPr>
        <p:spPr>
          <a:xfrm>
            <a:off x="914400" y="5037138"/>
            <a:ext cx="76200" cy="76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l" eaLnBrk="1" hangingPunct="1"/>
            <a:r>
              <a:rPr lang="en-US" alt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the Legal Environment</a:t>
            </a:r>
            <a:endParaRPr lang="en-CA" altLang="en-US" sz="24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3" name="Subtitle 2"/>
          <p:cNvSpPr>
            <a:spLocks noGrp="1"/>
          </p:cNvSpPr>
          <p:nvPr>
            <p:ph type="subTitle" idx="1"/>
          </p:nvPr>
        </p:nvSpPr>
        <p:spPr>
          <a:xfrm>
            <a:off x="457200" y="808038"/>
            <a:ext cx="8686800" cy="6019800"/>
          </a:xfrm>
        </p:spPr>
        <p:txBody>
          <a:bodyPr/>
          <a:lstStyle/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firm must comply with the host-country regulations</a:t>
            </a:r>
          </a:p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must also maintain a cooperative long-term relationship in the local area</a:t>
            </a:r>
          </a:p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sure you get approval from relevant government offices</a:t>
            </a:r>
          </a:p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 that your firm is not operating contrary to </a:t>
            </a:r>
            <a:r>
              <a:rPr lang="en-US" altLang="en-US" sz="1600" b="1" u="sng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long-term</a:t>
            </a:r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government goals</a:t>
            </a:r>
          </a:p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loan guarantees from the headquarters of one of the country’s largest/main banks</a:t>
            </a:r>
          </a:p>
          <a:p>
            <a:pPr algn="l" eaLnBrk="1" hangingPunct="1"/>
            <a:endParaRPr lang="en-US" altLang="en-US" sz="16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Laws are a reflection of the country’s culture, religion and traditions</a:t>
            </a:r>
            <a:endParaRPr lang="en-CA" altLang="en-US" sz="16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country’s legal system is derived from one of three sources:</a:t>
            </a:r>
          </a:p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1600" b="1" i="1" u="sng" smtClean="0">
                <a:solidFill>
                  <a:srgbClr val="0000FF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common law</a:t>
            </a:r>
          </a:p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past court decisions act as precedents to the interpretation of the law</a:t>
            </a:r>
          </a:p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most countries of British origin rely on common law</a:t>
            </a:r>
          </a:p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27 countries are ruled by common law</a:t>
            </a:r>
          </a:p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1600" b="1" i="1" u="sng" smtClean="0">
                <a:solidFill>
                  <a:srgbClr val="0000FF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civil law</a:t>
            </a:r>
          </a:p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is based on a comprehensive set of laws organized into a code</a:t>
            </a:r>
          </a:p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interpretation is based on reference to codes and statutes</a:t>
            </a:r>
          </a:p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about 70 countries (predominantly in Europe) are ruled by civil law</a:t>
            </a:r>
          </a:p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or </a:t>
            </a:r>
            <a:r>
              <a:rPr lang="en-US" altLang="en-US" sz="1600" b="1" i="1" u="sng" smtClean="0">
                <a:solidFill>
                  <a:srgbClr val="0000FF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Islamic/Muslim law</a:t>
            </a:r>
          </a:p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based on religious beliefs and dominates all aspects of life</a:t>
            </a:r>
          </a:p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it combines common, civil and indigenous law</a:t>
            </a:r>
          </a:p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it is followed in approximately 27 countries                                                          </a:t>
            </a:r>
            <a:r>
              <a:rPr lang="en-US" altLang="en-US" sz="1600" b="1" smtClean="0">
                <a:solidFill>
                  <a:srgbClr val="008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cont’d.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52400" y="685800"/>
            <a:ext cx="8763000" cy="762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" name="Oval 5"/>
          <p:cNvSpPr/>
          <p:nvPr/>
        </p:nvSpPr>
        <p:spPr>
          <a:xfrm>
            <a:off x="533400" y="3297238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" name="Right Arrow 14"/>
          <p:cNvSpPr/>
          <p:nvPr/>
        </p:nvSpPr>
        <p:spPr>
          <a:xfrm>
            <a:off x="304800" y="890588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" name="Right Arrow 11"/>
          <p:cNvSpPr/>
          <p:nvPr/>
        </p:nvSpPr>
        <p:spPr>
          <a:xfrm>
            <a:off x="304800" y="1165225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" name="Oval 18"/>
          <p:cNvSpPr/>
          <p:nvPr/>
        </p:nvSpPr>
        <p:spPr>
          <a:xfrm>
            <a:off x="533400" y="3876675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2" name="Oval 21"/>
          <p:cNvSpPr/>
          <p:nvPr/>
        </p:nvSpPr>
        <p:spPr>
          <a:xfrm>
            <a:off x="533400" y="444976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838200" y="3876675"/>
            <a:ext cx="76200" cy="76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4" name="Rectangle 23"/>
          <p:cNvSpPr/>
          <p:nvPr/>
        </p:nvSpPr>
        <p:spPr>
          <a:xfrm>
            <a:off x="838200" y="3584575"/>
            <a:ext cx="76200" cy="76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" name="Rectangle 24"/>
          <p:cNvSpPr/>
          <p:nvPr/>
        </p:nvSpPr>
        <p:spPr>
          <a:xfrm>
            <a:off x="838200" y="4154488"/>
            <a:ext cx="76200" cy="76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3" name="Rectangle 22"/>
          <p:cNvSpPr/>
          <p:nvPr/>
        </p:nvSpPr>
        <p:spPr>
          <a:xfrm>
            <a:off x="838200" y="4751388"/>
            <a:ext cx="76200" cy="76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9" name="Rectangle 28"/>
          <p:cNvSpPr/>
          <p:nvPr/>
        </p:nvSpPr>
        <p:spPr>
          <a:xfrm>
            <a:off x="838200" y="5324475"/>
            <a:ext cx="76200" cy="76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0" name="Rectangle 29"/>
          <p:cNvSpPr/>
          <p:nvPr/>
        </p:nvSpPr>
        <p:spPr>
          <a:xfrm>
            <a:off x="838200" y="5029200"/>
            <a:ext cx="76200" cy="76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1" name="Oval 30"/>
          <p:cNvSpPr/>
          <p:nvPr/>
        </p:nvSpPr>
        <p:spPr>
          <a:xfrm>
            <a:off x="533400" y="5641975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2" name="Rectangle 31"/>
          <p:cNvSpPr/>
          <p:nvPr/>
        </p:nvSpPr>
        <p:spPr>
          <a:xfrm>
            <a:off x="838200" y="6513513"/>
            <a:ext cx="76200" cy="76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6" name="Right Arrow 25"/>
          <p:cNvSpPr/>
          <p:nvPr/>
        </p:nvSpPr>
        <p:spPr>
          <a:xfrm>
            <a:off x="304800" y="1470025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7" name="Right Arrow 26"/>
          <p:cNvSpPr/>
          <p:nvPr/>
        </p:nvSpPr>
        <p:spPr>
          <a:xfrm>
            <a:off x="304800" y="1743075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8" name="Right Arrow 27"/>
          <p:cNvSpPr/>
          <p:nvPr/>
        </p:nvSpPr>
        <p:spPr>
          <a:xfrm>
            <a:off x="304800" y="2047875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4" name="Right Arrow 33"/>
          <p:cNvSpPr/>
          <p:nvPr/>
        </p:nvSpPr>
        <p:spPr>
          <a:xfrm>
            <a:off x="304800" y="2640013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5" name="Right Arrow 34"/>
          <p:cNvSpPr/>
          <p:nvPr/>
        </p:nvSpPr>
        <p:spPr>
          <a:xfrm>
            <a:off x="304800" y="2925763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7" name="Rectangle 36"/>
          <p:cNvSpPr/>
          <p:nvPr/>
        </p:nvSpPr>
        <p:spPr>
          <a:xfrm>
            <a:off x="838200" y="5894388"/>
            <a:ext cx="76200" cy="76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8" name="Rectangle 37"/>
          <p:cNvSpPr/>
          <p:nvPr/>
        </p:nvSpPr>
        <p:spPr>
          <a:xfrm>
            <a:off x="838200" y="6172200"/>
            <a:ext cx="76200" cy="76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l" eaLnBrk="1" hangingPunct="1"/>
            <a:r>
              <a:rPr lang="en-US" alt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Legal Environment </a:t>
            </a:r>
            <a:r>
              <a:rPr lang="en-US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cont’d.</a:t>
            </a:r>
            <a:endParaRPr lang="en-CA" altLang="en-US" sz="24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7" name="Subtitle 2"/>
          <p:cNvSpPr>
            <a:spLocks noGrp="1"/>
          </p:cNvSpPr>
          <p:nvPr>
            <p:ph type="subTitle" idx="1"/>
          </p:nvPr>
        </p:nvSpPr>
        <p:spPr>
          <a:xfrm>
            <a:off x="457200" y="808038"/>
            <a:ext cx="8686800" cy="6019800"/>
          </a:xfrm>
        </p:spPr>
        <p:txBody>
          <a:bodyPr/>
          <a:lstStyle/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a contract really bind both parties to the terms stipulated?</a:t>
            </a:r>
          </a:p>
          <a:p>
            <a:pPr algn="l" eaLnBrk="1" hangingPunct="1"/>
            <a:r>
              <a:rPr lang="en-US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Depends !!!!</a:t>
            </a:r>
          </a:p>
          <a:p>
            <a:pPr algn="l" eaLnBrk="1" hangingPunct="1"/>
            <a:endParaRPr lang="en-US" altLang="en-US" sz="16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 common law and civil law countries enforce contracts</a:t>
            </a:r>
          </a:p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means of resolving disputes differ</a:t>
            </a:r>
          </a:p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under common law – the details of promises must be written into the contract to be enforced</a:t>
            </a:r>
          </a:p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under civil law – it is assumed that promises will be honored without specifying the details in</a:t>
            </a:r>
          </a:p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in the contract</a:t>
            </a:r>
          </a:p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some countries, a contract may be torn up or changed without the agreement of both parties</a:t>
            </a:r>
          </a:p>
          <a:p>
            <a:pPr algn="l" eaLnBrk="1" hangingPunct="1"/>
            <a:r>
              <a:rPr lang="en-US" altLang="en-US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Asia, the contract is in the nature of the relationship, not what is written on paper</a:t>
            </a:r>
            <a:endParaRPr lang="en-US" altLang="en-US" sz="1600" b="1" smtClean="0">
              <a:solidFill>
                <a:srgbClr val="008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685800"/>
            <a:ext cx="8763000" cy="762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" name="Oval 5"/>
          <p:cNvSpPr/>
          <p:nvPr/>
        </p:nvSpPr>
        <p:spPr>
          <a:xfrm>
            <a:off x="533400" y="2581275"/>
            <a:ext cx="152400" cy="4445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" name="Right Arrow 14"/>
          <p:cNvSpPr/>
          <p:nvPr/>
        </p:nvSpPr>
        <p:spPr>
          <a:xfrm>
            <a:off x="304800" y="890588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" name="Right Arrow 11"/>
          <p:cNvSpPr/>
          <p:nvPr/>
        </p:nvSpPr>
        <p:spPr>
          <a:xfrm>
            <a:off x="304800" y="1287463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" name="Oval 18"/>
          <p:cNvSpPr/>
          <p:nvPr/>
        </p:nvSpPr>
        <p:spPr>
          <a:xfrm>
            <a:off x="533400" y="2867025"/>
            <a:ext cx="152400" cy="4445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6" name="Right Arrow 25"/>
          <p:cNvSpPr/>
          <p:nvPr/>
        </p:nvSpPr>
        <p:spPr>
          <a:xfrm>
            <a:off x="304800" y="3657600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7" name="Right Arrow 26"/>
          <p:cNvSpPr/>
          <p:nvPr/>
        </p:nvSpPr>
        <p:spPr>
          <a:xfrm>
            <a:off x="304800" y="1885950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8" name="Right Arrow 27"/>
          <p:cNvSpPr/>
          <p:nvPr/>
        </p:nvSpPr>
        <p:spPr>
          <a:xfrm>
            <a:off x="304800" y="2190750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5" name="Right Arrow 34"/>
          <p:cNvSpPr/>
          <p:nvPr/>
        </p:nvSpPr>
        <p:spPr>
          <a:xfrm>
            <a:off x="304800" y="3381375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Driver to pick a location – how integrated is target country/society. Social, </a:t>
            </a:r>
            <a:r>
              <a:rPr lang="en-US" dirty="0" err="1" smtClean="0"/>
              <a:t>econimic</a:t>
            </a:r>
            <a:r>
              <a:rPr lang="en-US" dirty="0" smtClean="0"/>
              <a:t> and political integrity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877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l" eaLnBrk="1" hangingPunct="1"/>
            <a:r>
              <a:rPr lang="en-US" alt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World’s  Most Integrated Countries</a:t>
            </a:r>
            <a:endParaRPr lang="en-CA" altLang="en-US" sz="4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838200"/>
            <a:ext cx="8610600" cy="5943600"/>
          </a:xfrm>
        </p:spPr>
        <p:txBody>
          <a:bodyPr rtlCol="0"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Based on 4 factors: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Economic Integration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the elimination of trade barriers and import quotas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preferential trade agreements, free trade areas, etc. e.g. NAFTA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in periods of economic growth, being integrated is great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in poor growth periods, integration worsens the situation as individual governments have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less control over their economies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Social Contact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removal of barriers to education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elimination of gender discrimination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reducing poverty which blocks access to healthcare, housing, social services &amp; employment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other barriers that must be removed include low levels of social protection, disparity of 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wealth, stigma, poor governance and lack of opportunities to participate in policy making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Political Engagement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the ability of nations to promote negotiated settlements to conflicts, to provide foreign aid,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to respect treaties and foreign organizations &amp; to engage in peacekeeping activities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Cultural Integration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movement of minority groups into the mainstream societies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requires proficiency in a common language, acceptance of laws and adoption of a common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set of values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when members are being transparent in all of their various work, personal, faith and local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community interactions without any members giving up their culture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Singapore &amp; Hong Kong are the world’s most integrated countries; the USA and Canada are 7</a:t>
            </a:r>
            <a:r>
              <a:rPr lang="en-US" sz="1500" b="1" i="1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5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&amp; 8th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CA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685800"/>
            <a:ext cx="8763000" cy="762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" name="Right Arrow 4"/>
          <p:cNvSpPr/>
          <p:nvPr/>
        </p:nvSpPr>
        <p:spPr>
          <a:xfrm>
            <a:off x="533400" y="1189038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" name="Oval 5"/>
          <p:cNvSpPr/>
          <p:nvPr/>
        </p:nvSpPr>
        <p:spPr>
          <a:xfrm>
            <a:off x="762000" y="149701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762000" y="171926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762000" y="194151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" name="Oval 8"/>
          <p:cNvSpPr/>
          <p:nvPr/>
        </p:nvSpPr>
        <p:spPr>
          <a:xfrm>
            <a:off x="762000" y="215106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" name="Right Arrow 9"/>
          <p:cNvSpPr/>
          <p:nvPr/>
        </p:nvSpPr>
        <p:spPr>
          <a:xfrm>
            <a:off x="533400" y="2598738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" name="Oval 10"/>
          <p:cNvSpPr/>
          <p:nvPr/>
        </p:nvSpPr>
        <p:spPr>
          <a:xfrm>
            <a:off x="762000" y="2908300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762000" y="3130550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" name="Oval 12"/>
          <p:cNvSpPr/>
          <p:nvPr/>
        </p:nvSpPr>
        <p:spPr>
          <a:xfrm>
            <a:off x="762000" y="3352800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" name="Oval 13"/>
          <p:cNvSpPr/>
          <p:nvPr/>
        </p:nvSpPr>
        <p:spPr>
          <a:xfrm>
            <a:off x="762000" y="3562350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" name="Right Arrow 14"/>
          <p:cNvSpPr/>
          <p:nvPr/>
        </p:nvSpPr>
        <p:spPr>
          <a:xfrm>
            <a:off x="533400" y="4813300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6" name="Oval 15"/>
          <p:cNvSpPr/>
          <p:nvPr/>
        </p:nvSpPr>
        <p:spPr>
          <a:xfrm>
            <a:off x="762000" y="5121275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7" name="Oval 16"/>
          <p:cNvSpPr/>
          <p:nvPr/>
        </p:nvSpPr>
        <p:spPr>
          <a:xfrm>
            <a:off x="762000" y="5345113"/>
            <a:ext cx="152400" cy="4445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" name="Oval 18"/>
          <p:cNvSpPr/>
          <p:nvPr/>
        </p:nvSpPr>
        <p:spPr>
          <a:xfrm>
            <a:off x="762000" y="5776913"/>
            <a:ext cx="152400" cy="4445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" name="Right Arrow 19"/>
          <p:cNvSpPr/>
          <p:nvPr/>
        </p:nvSpPr>
        <p:spPr>
          <a:xfrm>
            <a:off x="533400" y="3998913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1" name="Oval 20"/>
          <p:cNvSpPr/>
          <p:nvPr/>
        </p:nvSpPr>
        <p:spPr>
          <a:xfrm>
            <a:off x="762000" y="4306888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2" name="Rectangle 21"/>
          <p:cNvSpPr/>
          <p:nvPr/>
        </p:nvSpPr>
        <p:spPr>
          <a:xfrm>
            <a:off x="228600" y="904875"/>
            <a:ext cx="228600" cy="134938"/>
          </a:xfrm>
          <a:prstGeom prst="rect">
            <a:avLst/>
          </a:prstGeom>
          <a:solidFill>
            <a:srgbClr val="CCFF66"/>
          </a:solidFill>
          <a:ln w="50800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3" name="Rectangle 22"/>
          <p:cNvSpPr/>
          <p:nvPr/>
        </p:nvSpPr>
        <p:spPr>
          <a:xfrm>
            <a:off x="228600" y="6400800"/>
            <a:ext cx="228600" cy="134938"/>
          </a:xfrm>
          <a:prstGeom prst="rect">
            <a:avLst/>
          </a:prstGeom>
          <a:solidFill>
            <a:srgbClr val="CCFF66"/>
          </a:solidFill>
          <a:ln w="50800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l" eaLnBrk="1" hangingPunct="1"/>
            <a:r>
              <a:rPr lang="en-US" alt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Global Economic Integration</a:t>
            </a:r>
            <a:endParaRPr lang="en-CA" altLang="en-US" sz="4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838200"/>
            <a:ext cx="8991600" cy="5943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CA" sz="16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CA" sz="16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CA" sz="16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CA" sz="16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CA" sz="16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CA" sz="16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CA" sz="16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CA" sz="16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CA" sz="16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CA" sz="16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CA" sz="16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CA" sz="1600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en-CA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C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Stages of </a:t>
            </a:r>
            <a:r>
              <a:rPr lang="en-C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file" tooltip="en:economic integration"/>
              </a:rPr>
              <a:t>economic integration</a:t>
            </a:r>
            <a:r>
              <a:rPr lang="en-C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around the World:</a:t>
            </a:r>
            <a:r>
              <a:rPr lang="en-C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C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C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(each country colored according to the most advanced </a:t>
            </a:r>
            <a:r>
              <a:rPr lang="en-C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action="ppaction://hlinkfile" tooltip="en:trade pact"/>
              </a:rPr>
              <a:t>agreement</a:t>
            </a:r>
            <a:r>
              <a:rPr lang="en-C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 which it participates.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C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Economic and Monetary Union </a:t>
            </a:r>
            <a:r>
              <a:rPr lang="en-CA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(ICSME/EC$, EU/€)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Economic Union </a:t>
            </a:r>
            <a:r>
              <a:rPr lang="en-US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(CSME, EU)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Customs and Monetary Union </a:t>
            </a:r>
            <a:r>
              <a:rPr lang="en-US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(CEMAC/franc, UEMOA/franc)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Common Market </a:t>
            </a:r>
            <a:r>
              <a:rPr lang="en-US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(EEA, EFTA, CES)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Customs Union </a:t>
            </a:r>
            <a:r>
              <a:rPr lang="en-US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(CAN, CUBKR, EAC, EUCU, MERCOSUR, SACU)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Multilateral Free Trade Area </a:t>
            </a:r>
            <a:r>
              <a:rPr lang="en-US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(AFTA, CEFTA, CISFTA, COMESA, GAFTA, GCC, NAFTA, SAFTA, SICA, TPP)</a:t>
            </a:r>
            <a:endParaRPr lang="en-CA" sz="1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CA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685800"/>
            <a:ext cx="8763000" cy="762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pic>
        <p:nvPicPr>
          <p:cNvPr id="5125" name="Picture 2" descr="File:Economic integration stages (World)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8874125" cy="361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142875" y="5122863"/>
            <a:ext cx="381000" cy="152400"/>
          </a:xfrm>
          <a:prstGeom prst="round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" name="Rounded Rectangle 10"/>
          <p:cNvSpPr/>
          <p:nvPr/>
        </p:nvSpPr>
        <p:spPr>
          <a:xfrm>
            <a:off x="152400" y="5397500"/>
            <a:ext cx="381000" cy="152400"/>
          </a:xfrm>
          <a:prstGeom prst="roundRect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" name="Rounded Rectangle 11"/>
          <p:cNvSpPr/>
          <p:nvPr/>
        </p:nvSpPr>
        <p:spPr>
          <a:xfrm>
            <a:off x="152400" y="5634038"/>
            <a:ext cx="381000" cy="152400"/>
          </a:xfrm>
          <a:prstGeom prst="round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" name="Rounded Rectangle 12"/>
          <p:cNvSpPr/>
          <p:nvPr/>
        </p:nvSpPr>
        <p:spPr>
          <a:xfrm>
            <a:off x="152400" y="5903913"/>
            <a:ext cx="381000" cy="152400"/>
          </a:xfrm>
          <a:prstGeom prst="roundRect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" name="Rounded Rectangle 13"/>
          <p:cNvSpPr/>
          <p:nvPr/>
        </p:nvSpPr>
        <p:spPr>
          <a:xfrm>
            <a:off x="152400" y="6172200"/>
            <a:ext cx="381000" cy="152400"/>
          </a:xfrm>
          <a:prstGeom prst="roundRect">
            <a:avLst/>
          </a:prstGeom>
          <a:solidFill>
            <a:srgbClr val="FC91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" name="Rounded Rectangle 14"/>
          <p:cNvSpPr/>
          <p:nvPr/>
        </p:nvSpPr>
        <p:spPr>
          <a:xfrm>
            <a:off x="152400" y="6437313"/>
            <a:ext cx="381000" cy="152400"/>
          </a:xfrm>
          <a:prstGeom prst="round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l" eaLnBrk="1" hangingPunct="1"/>
            <a:r>
              <a:rPr lang="en-US" alt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 Regional Trading Blocs</a:t>
            </a:r>
            <a:endParaRPr lang="en-CA" altLang="en-US" sz="4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838200"/>
            <a:ext cx="8991600" cy="5943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CA" sz="16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CA" sz="16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CA" sz="16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CA" sz="16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CA" sz="16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CA" sz="16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CA" sz="16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CA" sz="16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CA" sz="16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CA" sz="16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CA" sz="16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CA" sz="1600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en-CA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685800"/>
            <a:ext cx="8763000" cy="762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149" name="TextBox 15"/>
          <p:cNvSpPr txBox="1">
            <a:spLocks noChangeArrowheads="1"/>
          </p:cNvSpPr>
          <p:nvPr/>
        </p:nvSpPr>
        <p:spPr bwMode="auto">
          <a:xfrm>
            <a:off x="381000" y="838200"/>
            <a:ext cx="8763000" cy="575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  <a:cs typeface="Times New Roman" panose="02020603050405020304" pitchFamily="18" charset="0"/>
              </a:rPr>
              <a:t>EU (</a:t>
            </a: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European Union)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27 nations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400 million people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free movement of goods &amp; people among EU countries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“Fortress Europe” – a market giving preference to insiders</a:t>
            </a:r>
          </a:p>
          <a:p>
            <a:pPr eaLnBrk="1" hangingPunct="1"/>
            <a:r>
              <a:rPr lang="en-US" altLang="en-US" sz="1600" b="1">
                <a:latin typeface="Arial Black" panose="020B0A04020102020204" pitchFamily="34" charset="0"/>
                <a:cs typeface="Times New Roman" panose="02020603050405020304" pitchFamily="18" charset="0"/>
              </a:rPr>
              <a:t>ASEAN </a:t>
            </a: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(Association of Southeast Asian Nations)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13 countries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manufacturing accounts for 30% of the GDP of Asia’s emerging markets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Australia &amp; New Zealand have signed a friendship treaty with Southeast Asia</a:t>
            </a:r>
          </a:p>
          <a:p>
            <a:pPr eaLnBrk="1" hangingPunct="1"/>
            <a:r>
              <a:rPr lang="en-US" altLang="en-US" sz="1600" b="1">
                <a:latin typeface="Arial Black" panose="020B0A04020102020204" pitchFamily="34" charset="0"/>
                <a:cs typeface="Times New Roman" panose="02020603050405020304" pitchFamily="18" charset="0"/>
              </a:rPr>
              <a:t>SAARC </a:t>
            </a: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(South Asia Association of Regional Cooperation</a:t>
            </a:r>
            <a:r>
              <a:rPr lang="en-US" altLang="en-US" sz="1600" b="1">
                <a:latin typeface="Arial Black" panose="020B0A04020102020204" pitchFamily="34" charset="0"/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7 countries – Bangladesh, Bhutan, India, the Maldives, Nepal, Pakistan &amp; Sri Lanka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1.5 billion people</a:t>
            </a:r>
          </a:p>
          <a:p>
            <a:pPr eaLnBrk="1" hangingPunct="1"/>
            <a:r>
              <a:rPr lang="en-US" altLang="en-US" sz="1600" b="1">
                <a:latin typeface="Arial Black" panose="020B0A04020102020204" pitchFamily="34" charset="0"/>
                <a:cs typeface="Times New Roman" panose="02020603050405020304" pitchFamily="18" charset="0"/>
              </a:rPr>
              <a:t>NAFTA</a:t>
            </a: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(North American Free Trade Agreement)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between Canada, the U.S.A. and Mexico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421 million consumers</a:t>
            </a:r>
          </a:p>
          <a:p>
            <a:pPr eaLnBrk="1" hangingPunct="1"/>
            <a:r>
              <a:rPr lang="en-US" altLang="en-US" sz="1600" b="1">
                <a:latin typeface="Arial Black" panose="020B0A04020102020204" pitchFamily="34" charset="0"/>
                <a:cs typeface="Times New Roman" panose="02020603050405020304" pitchFamily="18" charset="0"/>
              </a:rPr>
              <a:t>DR-CAFTA</a:t>
            </a: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(Dominion Republic &amp; Central America Free Trade Agreement)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between the U.S.A and Costa Rica, El Salvador, Guatemala, Honduras, Nicaragua &amp;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Dominican Republic</a:t>
            </a:r>
          </a:p>
          <a:p>
            <a:pPr eaLnBrk="1" hangingPunct="1"/>
            <a:r>
              <a:rPr lang="en-US" altLang="en-US" sz="1600" b="1">
                <a:latin typeface="Arial Black" panose="020B0A04020102020204" pitchFamily="34" charset="0"/>
                <a:cs typeface="Times New Roman" panose="02020603050405020304" pitchFamily="18" charset="0"/>
              </a:rPr>
              <a:t>MERCOSUR </a:t>
            </a: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(Mercado Común del Sur/ Common Market of the South)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between Brazil, Argentina, Paraguay &amp; Uruguay (Venezuela has made application)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4</a:t>
            </a:r>
            <a:r>
              <a:rPr lang="en-US" altLang="en-US" sz="16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largest trading bloc with 250 million people and representing 75% of South America’s GDP 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b="1">
                <a:latin typeface="Arial Black" panose="020B0A04020102020204" pitchFamily="34" charset="0"/>
                <a:cs typeface="Times New Roman" panose="02020603050405020304" pitchFamily="18" charset="0"/>
              </a:rPr>
              <a:t>OTHER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The Russian Federation, United Arab Emirates, the African Union</a:t>
            </a:r>
            <a:endParaRPr lang="en-CA" altLang="en-U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228600" y="914400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" name="Oval 17"/>
          <p:cNvSpPr/>
          <p:nvPr/>
        </p:nvSpPr>
        <p:spPr>
          <a:xfrm>
            <a:off x="457200" y="1222375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" name="Oval 18"/>
          <p:cNvSpPr/>
          <p:nvPr/>
        </p:nvSpPr>
        <p:spPr>
          <a:xfrm>
            <a:off x="457200" y="148431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" name="Oval 19"/>
          <p:cNvSpPr/>
          <p:nvPr/>
        </p:nvSpPr>
        <p:spPr>
          <a:xfrm>
            <a:off x="457200" y="171291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1" name="Oval 20"/>
          <p:cNvSpPr/>
          <p:nvPr/>
        </p:nvSpPr>
        <p:spPr>
          <a:xfrm>
            <a:off x="457200" y="193516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2" name="Right Arrow 21"/>
          <p:cNvSpPr/>
          <p:nvPr/>
        </p:nvSpPr>
        <p:spPr>
          <a:xfrm>
            <a:off x="228600" y="2136775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3" name="Right Arrow 22"/>
          <p:cNvSpPr/>
          <p:nvPr/>
        </p:nvSpPr>
        <p:spPr>
          <a:xfrm>
            <a:off x="228600" y="3840163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4" name="Right Arrow 23"/>
          <p:cNvSpPr/>
          <p:nvPr/>
        </p:nvSpPr>
        <p:spPr>
          <a:xfrm>
            <a:off x="228600" y="5302250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" name="Oval 24"/>
          <p:cNvSpPr/>
          <p:nvPr/>
        </p:nvSpPr>
        <p:spPr>
          <a:xfrm>
            <a:off x="457200" y="2454275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6" name="Oval 25"/>
          <p:cNvSpPr/>
          <p:nvPr/>
        </p:nvSpPr>
        <p:spPr>
          <a:xfrm>
            <a:off x="457200" y="2716213"/>
            <a:ext cx="152400" cy="4445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7" name="Oval 26"/>
          <p:cNvSpPr/>
          <p:nvPr/>
        </p:nvSpPr>
        <p:spPr>
          <a:xfrm>
            <a:off x="457200" y="2944813"/>
            <a:ext cx="152400" cy="4445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8" name="Right Arrow 27"/>
          <p:cNvSpPr/>
          <p:nvPr/>
        </p:nvSpPr>
        <p:spPr>
          <a:xfrm>
            <a:off x="228600" y="3119438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9" name="Oval 28"/>
          <p:cNvSpPr/>
          <p:nvPr/>
        </p:nvSpPr>
        <p:spPr>
          <a:xfrm>
            <a:off x="457200" y="3435350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0" name="Oval 29"/>
          <p:cNvSpPr/>
          <p:nvPr/>
        </p:nvSpPr>
        <p:spPr>
          <a:xfrm>
            <a:off x="457200" y="3697288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1" name="Oval 30"/>
          <p:cNvSpPr/>
          <p:nvPr/>
        </p:nvSpPr>
        <p:spPr>
          <a:xfrm>
            <a:off x="457200" y="415766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2" name="Oval 31"/>
          <p:cNvSpPr/>
          <p:nvPr/>
        </p:nvSpPr>
        <p:spPr>
          <a:xfrm>
            <a:off x="457200" y="4419600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3" name="Right Arrow 32"/>
          <p:cNvSpPr/>
          <p:nvPr/>
        </p:nvSpPr>
        <p:spPr>
          <a:xfrm>
            <a:off x="228600" y="4564063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4" name="Oval 33"/>
          <p:cNvSpPr/>
          <p:nvPr/>
        </p:nvSpPr>
        <p:spPr>
          <a:xfrm>
            <a:off x="457200" y="4879975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5" name="Oval 34"/>
          <p:cNvSpPr/>
          <p:nvPr/>
        </p:nvSpPr>
        <p:spPr>
          <a:xfrm>
            <a:off x="457200" y="560546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6" name="Oval 35"/>
          <p:cNvSpPr/>
          <p:nvPr/>
        </p:nvSpPr>
        <p:spPr>
          <a:xfrm>
            <a:off x="457200" y="5867400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7" name="Right Arrow 36"/>
          <p:cNvSpPr/>
          <p:nvPr/>
        </p:nvSpPr>
        <p:spPr>
          <a:xfrm>
            <a:off x="228600" y="6029325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8" name="Oval 37"/>
          <p:cNvSpPr/>
          <p:nvPr/>
        </p:nvSpPr>
        <p:spPr>
          <a:xfrm>
            <a:off x="457200" y="6345238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96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Proactive Reasons for Going Global</a:t>
            </a:r>
            <a:endParaRPr lang="en-CA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588963"/>
            <a:ext cx="8763000" cy="762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7172" name="TextBox 15"/>
          <p:cNvSpPr txBox="1">
            <a:spLocks noChangeArrowheads="1"/>
          </p:cNvSpPr>
          <p:nvPr/>
        </p:nvSpPr>
        <p:spPr bwMode="auto">
          <a:xfrm>
            <a:off x="381000" y="666750"/>
            <a:ext cx="87630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i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Economies of Scale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firms want to achieve world-scale volume in order to: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make the fullest use of modern capital-intensive manufacturing equipment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amortize staggering R&amp;D costs when facing brief product life cycles (e.g. pharma industry)</a:t>
            </a:r>
          </a:p>
          <a:p>
            <a:pPr eaLnBrk="1" hangingPunct="1"/>
            <a:r>
              <a:rPr lang="en-US" altLang="en-US" sz="1600" b="1" i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Growth Opportunities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companies in mature markets in developed countries look for new opportunities in emerging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markets</a:t>
            </a:r>
          </a:p>
          <a:p>
            <a:pPr eaLnBrk="1" hangingPunct="1"/>
            <a:r>
              <a:rPr lang="en-US" altLang="en-US" sz="1600" b="1" i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 Access &amp; Cost Savings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resource availability offers both greater control over inputs &amp; lower transportation costs</a:t>
            </a:r>
          </a:p>
          <a:p>
            <a:pPr eaLnBrk="1" hangingPunct="1"/>
            <a:r>
              <a:rPr lang="en-US" altLang="en-US" sz="1600" b="1" i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 Demands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foreign operations often start as a response to customer demands or as a solution to logistical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problems 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certain foreign customers may insist that their supplier operate in their local region</a:t>
            </a:r>
          </a:p>
          <a:p>
            <a:pPr eaLnBrk="1" hangingPunct="1"/>
            <a:r>
              <a:rPr lang="en-US" altLang="en-US" sz="1600" b="1" i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Responding to Incentives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governments seeking new capital infusions, technology advancements &amp; manufacturing 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know-how willingly provide incentives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tax exemptions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tax holidays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subsidies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loans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and use of property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these incentives not only decrease risk but also increase profits   </a:t>
            </a:r>
            <a:r>
              <a:rPr lang="en-US" altLang="en-US" sz="1600" b="1" i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CA" altLang="en-US" sz="1600" b="1" i="1" u="sng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457200" y="1069975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7174" name="AutoShape 2" descr="data:image/jpeg;base64,/9j/4AAQSkZJRgABAQAAAQABAAD/2wCEAAkGBhQSERUUEhQWFRUWFx4aGRgYGB8fIBgdICEhIxsdHxsgHyYeHSEjHx4fIC8gJScpLy0sIB8yNTAqNSYrLCkBCQoKDgwOGg8PGiolHyQ1LDAsLSwvLCwsLC8vLSosLTQsKiwsLCwsLSwpLCwsLCwsLCwsLCwsLCwsLCwpLCwsLP/AABEIAOEA4AMBIgACEQEDEQH/xAAcAAADAAMBAQEAAAAAAAAAAAAEBQYCAwcAAQj/xABIEAACAgAEBQIDBAYGCQQCAwEBAgMRAAQSIQUTIjFBBlEyYXEUI0KBBzNSkaGxYnJzgpKyFSQ0Q3SiwdHwNVOzwhbhF5PDCP/EABoBAAIDAQEAAAAAAAAAAAAAAAMEAQIFAAb/xAA3EQABBAAEAggFBAIBBQAAAAABAAIDEQQSITFBUQUTIjJhcYGRobHB4fAUQtHxBiMzFlJic7L/2gAMAwEAAhEDEQA/AHfqXiOYdZxmdmA5QijY8tDJA0kbny76xyrJ09ioBONMXE4OTGueyomzGY1ZhIHjvmyOLLJNZiCBNKgHcAAHfDseq4pHmljVYQRyjNPszuilkKwnq0qZFYu4HSfzxG8N4lNmTJnHVZZnk0pCJF5kaLseXG24XVdgG2PbFVdjQXdrZVvD/Wrq6rJw0xRtpUtHIkmlVHRaKASF7CsUeU9b5SSQxcwxyUDplRkJB2BGoC+3jHPM76iGXZFzEUsOsdJZe9f1SSD+Xvhhk+IpKmpbK/0lI/gwH8sWyhaH6WN/ccpz1Xn88eJEM8x0ySFI1YqggC9LgqKNrq1Bjfjzg7KesTNkoIIZWCpw3MCa1K3KkS6epgCaLE2NsYcQgjEjCCX7NIQWeVJGjSOgOqRUI1Mw2UGtR/i+zHFWzeXg/wBXilMYDJJnk1ltvi5afAx+Z9tsRSUdh3B2VuqV8F/SnLG8MUoQQo8ULHlydKGNSJDJenUSa0188dgU7Y4/PkkEk0ucXNNE8gmePLOvKZgFAJisSkDSNurtiq9SeutCocsVdGFl16juSNI8AgiiCDXtgcjwwWVQxPBohXF4+3jm8HrDMcyFpJIjWrmInSew0miTYJYfuYg4Z+nPVGalzHLmWPTZFIrAjYkMCWNrtpNjuy/MYXGKjJAB3UGJwVrj2JiL17A0xj6lUO0fNagpdbBG5vuKDVRNDDbL8fgdwiTRM57KrqT+4G+2Dh7TsUO0xx7AsnE41bS0iKx7AsAf3E4Xcf8AVkOTVWlJOpwoEY1NZ/ojc/lixIXJ3j2FvA+OpmkZ0DjS5Qh1ohgAe1nwR5wxvHeK5fcexpmzaoLZlUe7ED+ePkOcV11IysPdSCP3gkY5ct+PhOJjiPryFGKoryUVGoLUfUQL5nYgXuwBG1d8Ct6/FyDk/q1ZmPMAFBb26e5phVD4cWynkosKqllBtQwDVfvXzrH589Y5XTxAxzu6ozamkGxCsKdwGB6QBR3JYj2x1yH1lG8MrpDKjARkqyhSzSnSoHfqsUbF1vWITjPBFmzIV9JXSGsbkKp0AMWB16gDXatPejQs1hJqlObLqpX01wnlSasjA+YlYHltJWpASoEqKthCupW1NfxAUDeH/wCjf0trlgzBkYaZnop06ukM4s/ebO2li22xB204reESLlcsIoVRXWRYS4QdcfLaWyO1kagTVXgLLzNDNEIZJY1EcjFFYMgDOAtRv0L1azsPFYsInEKHSXum3BfS5ji4i4Fy5ieUBnIJ5fYbjfTuzBaB3Axz9oqbSHvUFG3aiQAAKv8AERXyx0XL+qZFSVQyyymSQIxVQI0UKuqXTVkuGpRRYdu1jRw3jC5cMZV5mlGlgLKurXYEka0KGpmUqF8MR4xzQWi6TmGxYgsVd+NJPk/TOZkNyxaYgoLa9vhG40E2xNHwKvfGHBAmYVYwwKxK76aPV8BFHtViv7pwfk2khJML1KR1E2UeQm2Z0vcFidxTBaAIrFhluJHMZNpSpXUrUCe4BIDD3VgNQPsRi8gczvcVDsa6QHT2Sbjvp/LRvmM3m5CkRKk6Xde6qkiPpPWr6EtfNYgOPet0kCwZaFMvEkxkR5VV31FixMSsGSM6iSKNj2xHes/WkuczDPLzAhP3ajtGn4aWypY/iNnfthDlc5Z+IBvBqm+Z3Om8Ua3mpYxoPaXQ8rxZWmLfezZgity0srKNwAKJVd+2wvDniTTQxjmlY5nj1pAoLygHa21aY0o97bwavEZ6d9dz5RWiy4Xr7s8YLFvLcwN3qu9jbCn/AEk9uySuzORbybm/NMDqP7iMTSYzu2Gg8N1d8A4MFT/WDzXMhlo9QVjW4BFa/dqvsLoDD/KcYjkZlR1Yps1G6PsT2vbEPDxtSXEwc6aaFFFidwfgkezpUnuK3F7jy34TmFjWiQWJLOdh1MSSfkN6F9gBjsqYjcLpo0G5Tzj3FTHC2hqcqdJ/ZAou5+SL1E/TyRj6ITPyWivKwxi0RTcjDqIZpPwMdRJKlib3N4m+HoZ802YbeHTpjRvJArVp/CO5APfv7YpMzxZYlDG9yFUDuzMQFA+pOKFl7ri0Odndsvo9P04ZJGZK3ikdyCwum1A6uxrzhhwnjYy0OYGYCwTnpWcLaSHRSHXQqmHaStzQJGF3FZ8xl9DFstIWlCcmN2ZwD7n4Qw3vVSiu+GTEMpDUQRvdf+fvwHqmA2Ah9VHODkKj2zolkTUazPMt0CgEOoqRio2tioLBfP1w49NykZkSOQSu5ZfxaI5SHogGioU0a2+uFyBcugOkmKLMCASsLkboYsu3xBS7DVVna7rbWVIhcx3GrKu4BOrXCOqgS1MWF+QPAGMqWPJLZ/LWK9mRxCxmjDFB9nWSQsjuaBMzMsmq9iSQSR+/3xszUaxRh48tEN/vNCi1pwDtpBI23uqH50dwCzmYSVI+9javDDUqqy+dwSTfkfvFmmPKKxu5a3CqLJlHMFI5AB0lQSSB4Ha6IxHZAde9HU8rHxVKtO8vxvMCFPs7ctQwdrQbh3LsWJGwWOmNCzqrxvpzHG5tIlD5lxq5aoJJA0gBOuXSG86bAA6V+pwPAGKqjHUGDK7BjY/DH399NC/ZPmR8Gd1QSFomm5RkV5VViu7UzWCA4J3NBq6q2x6OONrGACvurglZz7xxPmIxmGCluZM1mO2B+NySoVTqO/4drxuyPFColjiQpFmNIDjp1U1SNpqwWVtAbv0ntQwPLmUVNUhPIZRGAVa9x30UWUPrKAsBui++KNIYDl0jcKk08pRpYwtiWLVJqkN1Y0W9EgktW2+Je4AALgCpnNZpHnjj54U69Jy6qCejRy9VDUoYkMvYVGNzZxvmy+mOY6lfnSaQUN0rPpAuyNQDPftvgBM3JMHeoeXAvMaRCwordMVmVHCCgekPYIAOGcWUlaGOVMvKcuGMura2jpxGypq1k0yuRpBrV52wQSNurUZSjxKAg8l8wz/3YIwB+QmI/M4Vz55YjmJnBKx6EoGr00CP/wCyRh+RxknF4LLIGdyOywSBnrfSS0aqO34iMap8gTlxE3xyDUwPdm0PM5HuNa9/pgjXBuYg+KqbKNMMnOJIPKEZ6vHNDFK+vKJOPmVf76R++lljH0jHUP8AGX/dgpGGq76SQ3fx37fQ4VpNImVR471swkb30gmeYfmF0/3sFJEYtU7x0TfJZANII4I1GtjIVshVBNNI7d2JI0irJIAOkb4K4vwlYWgQnmygGR5W2OlSNCqvaNOYQwRdrjvc41JPyJRKLPKLFq/FGf1godyABIPmvzwfxXJtNmjJFJBKjRqCqyDmLoLHoG6EHVvqK1tvhWQ/7KdsiN7qW5TI82TlnZAuqVv2Ywd1+slMu3YB/NYbycZkaSZRG4hWMJWnZSRYbbtXwFf6pHmgm4VmFHKUEGROZNoZQxBOkopO1ogVVshd3N9rB4t6vjyyjKQAPMdCTOSSqlvj6/iduon2F7+2BSyGR1osUROgSb1bwng0EojRHM4YK0UUrrV92ZiGFgeLvEp679ApBKTlXbMKXYaRCziALVh5Qe9+KwPLKs+fLx6tE2aJV22IVnFGu9jUdvkMdXzMZyRdI5WDFrFqp5tqzaXsHtTUw3OwJO2E34jqxblpYiIRNZqSSLNr87hiRojXSp3amDX9d9h8tsXHp/0EJsk+YlzUUCINWl0LECyFcgG0ViNgAxPjF8vC8rqpoYpU6NDvl0BDMWUjo0dJ06v5DxhL6v4M8yLFAxRmg1yJpH3psaAzK3REgJCg0o0/DdYlmMY8b1zvRL5nLmU2d0SEKSbJDUdyvgi6O/et/ngheJEoY7otsfkg+VXZ3Hb8saeK+mpss1zK2mxbVqVrFjS472MKlmLvZ7k7DxX17ih5w614cLCMJHDdXPCeMki2bsN/Yb/mBt8/yGGcGajeaOUTMGW1UK4AF7Gvmfr4wL6b4X9jgXOZqESrKt5eNyCsjdy8nfpVfhBBu/GxwTJ6thkChuH5QdZao46LhfANDSSdzVbViCb2CN1hcKDbCa5biOXy9IGjjJJNagCSdz3N7m+9YPWeScDkukMR+LNS7IvsEDFeYx+R0jyfGJX1GCJOuGFNUYDxqq/dU2/gkMdCk2SQHPihisz3CYM1wrLiKZZ48uW5zgltAKHVpWxehipXdQFHtYNXCgqy4h7WCtAeSM4n6lyEECZSMGQJpkA1FGZw2skl1F6qdmYbHqXzWJ3/AE6s3+s5VXiYhS2WZSxVFFJKjAbx6FAoA0fO4tfxzP5UwzPFeadUoPKQHRnaVAU0bbOwcgk3qXtWAos4UegzRiOljlT4oggrb9pGK9SHbe69052Z+zlvmst5ZXbNWaCsvUuRnibJOFaM8mOMtYNS9WhR8xbE+P3DDLgvppcpmpJ5XEMUMzCNpnFNGyG9JJFHUbJ+owlf11z2iGfBifLSrmPuULI8QoCQsXB+NrJANC9t8S/rT1zJnrc5eHkxSqA51FlpiQpDdOpgu9L2YAnEMjaO1emlfJT1etUuheqeLZKLh4iyghcZkHQF3QKDbzMe5WMi+/egMRCCQ5P7LGpzGmXN6QX0UdEciSncaiod2C2Nz8sYZ6R53ZmQIX25a7CGPusCgbAUQ713bY3gVJZl1CJmjelYy6QQqNHype92xKKFA3N9xi2YipCaabr4a/wuD2vc6JurhV+vD+UTLxpTLrQO8mZfRmLNMsZlg+zlzuvwKVoHeyexwTLlZwzaQWGZGZn1LR2bXHOwH9FSDsb6jQOrpXNkJIlVYUL6SjaCd35ciHU7e9bd6UbDthnw7jmbilknVo2XMRgCQ7rlyWYFYIgN/wAO1b0Cbs4gzhhp+h+1ojGCQZo9Rz9aTrjHqCOVuRNLHJlDLFymiiJ1xxjWYBTFmJIjBYWL1WBRwu9X+up81DOqucqixP8AcoQXatuuQdKjf9Wu/ucKv9HFRsDdk6zWs3ZIFdMQs7rHW4+eFXE4dMU39k38XS/54K+KUx9ZsNPPce3z8kqzFwmcQN7RPHgNPj8vNdxf1XkliWGTMxtqIy5XVqtqAZTpv33N0L3OEE/G8lw/PDKJlBGHA1zathrGwF21drNir81jnZ4NAmTQoXMthnJI0xabUgVudYaydttPezh6/DJ8/m0bSGkWJQd7DaLGuRtqD7bbm77juF01aN3Wi3DWC52gCx4HxCfMS8neLL6THJFPMeo6WXQZAlDahWncjvvjoHBOAy80jMRqqCJ0Gl9QYyFdX4VIpVrceThBlPScSF43eSTMFQ0iRoGEZY3qZmpTdEWxF9wAcP19SLFEOscqIaGb4t123lYqgO3bf64O18lEOS0nVAjIkmXmKxxOFZ5eWKjQWzvH0yADxTKbY7C63YgHTwMD7lY9JMUyugjXaGPX1gsRYCwlk66LWNtXZrwLOZdVknykond5urUVOnmG+WrISI1LWR4Lne7sB/pN9SkZeKKFiv2gF3I2PLFCvcFmOk/INg7pSd1WKIvcGDio3j36Vsw2shjHFMQoCgXEovUNVWS3k14FeDhH6ceGWSFpCRCCRpG1SCuVqrfTq/mPnhh6Y4K0ksE8zZYZQSHWrutqqWDaH9rcBd9gO22C/WOWy8WfizGUeNsrm2VCIyCqSqR2A7BhX/N8sBC0TIxhMbdjufHz5KZz7vDmJVUMpikkG4r8baSL71WOpcKzzZvJoZJV5jI/NYkjZJbF6KIUqxX52BWOf+sOLnNZ2aUqB1mIKf2YiRd+T3b868b3HoHIc/IGOLQriZeY7Ci8RpwCQN9/f2rCjmB1tIWhjGuOEY5++noKoe4r2TxRGkqg6eTIGBKNqK6eYHsgWgDMF1DsRXnAHp/hUUrNE3VHHHE8aDZNw6liBWskpfWW7g98Y/ZVlzKxxNJGkrNK2l2DCIaiG1d15srA17L53wZFkJMlIJXzHO5rxxEOippVSxLawe6qXPbeh2wODDjNbR2fiVgSyBoy8Uq9McPXNBBuiRwxxy9RDPtWlT3RdiWK6SSFF7HE3kuDcLidIMzDOhkVjzUdyqhZGRtXUdIIAtgNr8Yq/Tpkyzu0sfLj0csEMHMjCWRg2lLKjS57/LCjjcdoMwoI+zzTWR3MRl0SH6DWG/LElroGNyjUk+uhpTE8SSUTpomXrvM5ObIwnKyxvHBIq6YXUkIRpIHfSR00T+ffHNYMpqk6QSNzpI33vcgedIsj5k+2NsmR+8dZUWQg1qbZrHZuYvVuKNG++DsjmJcvEzRldRVgpdVWSIttqXMr2O53bc2bIxotlLWZi00dQeH29QiwYuNlxg9ocCa+HH3Q3BcmJRycw65d45QjCcmPVR66aiNQKp0mjuffGORWOOSbkM5CyOglXpdo5ASoKnocHrHUDZqqxnlYJvv1dJNErCU80CUbNRt/hktSHsUenDKL0+IjK6qyjSNKLbLasWFDdlo2KquokYVdKZLNWARsb00+lqZpK7LjTiDQIrXX0W+TjkpyCZEwqwDxu0sYIARSHbmqxLBzW7bg4wyvBjQv8/r5xQxcERwCVB22PY0fF9xYqxhrFw/GlDGYXEk38/4Xm8VN+qa0Zarfl/Kjs76bEkekqWUEtS/EG8FL2u6tT0n2vG/K8GKBeWhYWVAcXudzK4PfrAb5Ch5xTcRzUOXXVO6oPF9yfYLuWP0GEkfr2Dn6CjLDoZua12SouhHWrtff2OFp8PA55LuPDhfPzT2FdjBF/rBIbxq9OR8EbBwYAVv9T5Pk/md8fctwGiSx1UzFB4UN/M99/Y4T5z9JFtWXhBStpJCVv6JV/vrAsH6SpgdLQxuSLvUV07+QAb/LF3YmCwDWiPF0HjywyNYQHaciVVScCVmVmB27C9juDv77j/zagZcvDCkjhgxUG+sE3uQu3w2fFD52d8R+c9QZmYnmTvpO2hOhQD4IXdvzOGXojLqq5oKBS8mSgK2BbVt/VGF/1jHOJY2yATfp/CdxHQGIwuHzzOoaDL5n23Q8fq+0t4Lvty28fRu+MJcxHmqVAoLgq0UwZSQNLWug+NPvhGkekafKkr+40f5Yc+kMvqzq/wBGKQ/5R/1wOPFumd1TxYK1ukegcLhcKcbhyWuABHEa+aHzXAwim44683NPVf4+2Bjy1IgOnLPIemQzzKka+XcF/I+EUb8+2Lji/DAy0e1g7Ejt27Yns7PKh2lkuid38DuST2HuThmbB5QHx7De3O+68phuknFxZNZJ2Aa37Kmn9TZPKZXlZTPRuyRMVcvqZpCDZOoFSSVVQCKGofXDmR1y6wy8Py3PfMjXzW1ylha2OYSxW1YsNwo0t5xJemOHHPRmSRzLlI3YOAeqchdWg11JGtAb/FqHjFnwrirZThrgVeVflMTdKivpL7DcCMrJ9Nr84pG5zm24AJyQAGmm1h6jzl5wuV5Ygy7q8rqwSRpKpNdGwmnXZ7HT7nCj1R6dk4hyWyhEckSkFZztIrENQZbplJu/IZT52tvT/E3aCSTMEcoMdEjKUEkQWy2ht1X4hv3C6ux2m/T0TJlFk0ShCpKDluQE1Hl/qyZK5WgduyjFlzHFhDm7hc84t6Sz2WZRKmWLtuiLLbtXfSD3OF+TjWcxllKkSKRfcEMPbxt/53w//SO7MuVzW75d15RJk5iiyTufBBFb9wBe4OAvSnpmTOyyaZRHFlQjsALLHchO/T8OIWtFiM0TnSG/DxSfjUWnNTqSK+0zFSDd2x2vt8sdt9KejIstkmjjldvtCg62oEArSAV4AP52ffHJuKcIJ4hmMsGCFs2VBazQkYMpod/iBrHSOIZiN1WIRvKkKVFCgtn5Z0mW7AG40rbb3td7KSSBlmifBGxhHUxNB4A/Lfxu1lwbOrFmMyZdKAxRylmoBAtxupJ7KGS/zxM5/guejSNgJZEjV5JSZ1kVnIIUxAtqrSz9AA/D3xQcB4ZDnHM5FxL0Klk6ydMmt/o0hAXfcsT7YCk4/PlwuXdVAifkhw3UV03E7aloB1U0QfiUjxguGH+thfp+cV5/EHV2XXmpXMcXkaDL5gysdckylRsNq7+WI3Nnt2GGXpL1blHjeDMvpDGeJ7U9pNJBJo+Q2/uBhUs+WzSGNJREq5l3NRyPQeNdWkKtEh9Q3I8n5Y+ZgRwgPk48wGPRIuhrlXca2ZtlcfEoAIo0SMAll/adSDeugrhr4piCHtZqoEfH+184dEJAjXq7xFvDGMnS3z1JvfyxR5XhgqqwJkogWqVzqjOr4qBAvrr27g77EH5Y05r1wqOOVHzYxRaTVVjzoFHVQs2aB8X3OjhJergGZwo7V57eizsRhH4vFOMLHWO9pxH8o7imVghQySMYwVK0Du9jsE7OwHbbbCeH1c7TQpGoWIvGjaxbtqIBsA6V99rwX66HMSCRGBjFOCB8QYhCb8AakNedXyxKyyaAHAsoVYD30sD+XbCk+IEctMAF7r0XRPREeLwT5ZSSW2AL0GnuujepfVEeUpAuuZgdK+BXlzew7e94kv8A83zv/uIPkIlofLff+OFvEsxzcxLISDbFQR5C9yPlquvlWNBYdXelrUQDS2aWz4s+/wAsLz4yR7qbotvoroPCR4cSYloJdz2HyW7jnqKTNNFzlUMmoDSOkggb14ax28eMLs3CDovtq/mDX5Y35qHUu3cbj6j/AMrGud7j1D2DfxBwuXlzg4rbiwkeGidAwdnvD3WbAigFLEkBVUWST2AHnGc/CpoZbmTSGWgOoHbfcMAR58b0cZ2elkYqykMrDurDcEfTDfjvqUZqFeaAk8dXXaQDYsvts72vittjiGAFh5oHSE2IixETgP8AVpfn/RSiFIuYnPZ1i6tRQFj8JK7KQTuMdB9HcSy0yy5fLxOg5ZYl1RS2q17J28d/c457Iar6gb3W5As1vX0x0H0h6cOSeWfMSaduWNelVC7MWvUe5G17/IYYwhceyAsb/I2Qg5nOOY1TeCgc/FpmlH9PV/iAb+ZOHPoRLz30gf8AzJgT1c6DMCRGDRSAhWXcGjqFEXe0gH93DL9HsDfank0toERUsVIAYshqyBvW9YrhmkTg8FbF4tknQ1EjNQFcdDyVNx6QpGzKpY+wF/wG5HyG+OfcfyTyPRJaLTZ5Vc0voOkslhtIeukDYD3x0zicoVSWIAG5J7D5nEN6gzcZIVyAGFgvY+Wygaz9QK+eNbEMBpxfVcKu/ReCwkpY4hkWa+N0R9Ez9D5FctBMIczG7MYXGXsiXmKKnuNgHokkDbtv4w7yOezCSSfZlhZJFBc5gSqmqNQrEMsZjcMgQ1qu9Q8GofhmQbOzDL6LVhSPmNhGQpIKqtubA/ERjosXCly0CQZjPNNpLJqdDY1KBykUEsxqzQ1Nub2wGNziO0FpSNbwKI4LknzWWXNcRe0A5whQFUCgal1j4pOkg6WNA+MOuG+pC8kUbQvEJouZHq07qNOxCsdJGpdj74UcE4pmYoFgm4dmHCryy6crSwA06tLSK1Mu+krYusE8JfhuVEkkOmJo1COHLhox3CkSG1HtWx8Xi5QgKCT+tOFRlszlSKizMCykD/dyq+gOo7C+iwO5HzOFvDPRKZXPlcsimOLKo7NJK+oF+aCwQDSzEgbsdgKGGZnObmkZ/uzKFVQR+rhjtlLdqMrEPR+FQt1eC8h6njkzeZiKIhMJSKTV1SrGGJtSNh1MR52YeMdsrsDn2RsFp9Y+koUzX28l9ZU6ipFLy42OtVqzJpFA3tV0cE5Pl5LLHMZjoZtJYAFtA7JEgAJKqCTtuSXb6Hets+qoFY2FR5HVd2KhSoA9tRfY+aIxM8SzjPwwSurCbJ2siedQUxvX1V9QPzGFWEmRxHCqUynstB4r2ckbKrOmWPeWLNxb0rpI6pJGT4Um/wAmHthD+kyVcwsGZjLCNukkHT/TQsPdSHXfsSQMGepMwqP9nL6GORjjNCwhQ2dQ2vuCBa9vniYz/GyI3Rg1SFpea4AVmL2GRRsF5i3Q86sPMGvD78ki91bX4+Sy9HcMkldzC5jZUU7fq5GLKlOBQPfuCCPfBU2SeKcQzIyyhSzRs2sEd9UT9nH9HuPc4Kb1jLNlxJFEYgjKyuRqAJUWEy6gI/VvrkJA71hblZhNMzszGRxTsX1OTvZDbaB7KgWvc4Qia+aQvaBm9CB4HmnJzHFCGS3l4c/Sk2zeUWWArGFBlRk1BRfwM2nwd2UCj74mIGBVT4IHb6YuIqjRSAAEdGoewYX/AMt2cRc2V5TyRf8AtSOn5Amv4UcD6RsS5fC/nf0W/wD4hKCZGjj7rflM2TGcod1cPyDvsSt6PkNSoy/mMB2HS/DD+eMOcGJUGmUg7dwdip/hj2WUqgDGyPOE3uJ7R3FL1mEwYhlf1fcdr5HiPmtfDx90nyH8cXXp7gsTcJLlV1ytJqahZBcppJ70AAQPej4xCZawWX2b+B3/AO+HuS9WNBk2yoiZiXJRxVAE6qbyKbzvYPywWMi3A8VndMYeWTDRCIE5Tr8klyb6o1J76R++sa8olqV9mZfyvbG/LxUoX2AH7hWNWTW9fbdz/wBsBvQkLeDCOrDt6IPsPqi14dpy8cqEsugGQXZQ2RsfIsdjuvzG+B5oA4o7g/w+Y+eMciWQyaGKEtvR7+QaIIvetXeiR2ON8cVADwBWOfQdYSmBjmEbo5qLeB4+qHQ6gUb4l8/yI/8AO+Cs5mJJbM0kkpJv7xiQD8l+EfkMBiQGViSAFUAn5k3X5YN5EhUMsTlW2DVS/wCI1/C8S5zh2Wndc52GaOsmq22ATyXspxMRRIioGcSPWvdUApgyqKOr7yr1Vt22w04J6nnimUPIZUlkVXDAWC3SGBAG/awbse2NEXpNyjSsN7AUxfeFasNaHQGVgRuDsVBwbwr0w6yLJO4Kp1KgWjqHYtuarvpxoQRyukBArmvG4rFdFsimadXEnKfl7Ko4vnAq9Q1AnTVX3972r64kuJ5RGdC/3ZR9QZmUMny+Ilk/oHvexw54jnAQQaojcYlM/DrfVHXOCFVJ/wB6lVy78OAelu5rDmNikIDtK4mtR48NF5boyaLOWOJDjsL0PnuqD0XnUeZt3+0BmYEA8sjYLpNAjrKgqSSBYs7Ve+kcisssmZbqCyPHCDvpVCYy4/pyMGZm7npHjEh6Sy06QrPzQ8J6VQyazHL0sAxI6PvIwhXxzBt070/pbjMeXdoXIVWkd4GYgCRXYuUF/wC8jYlGXv2PmscBSdkAa41smK+snYxyLB/qsriNJi4DFixUERVekkd77b1WBfXXD4w2XnKrq5nLJKg2GRyhIPco4DKT8NtVXeGGU9M5OGQzohDAsw1SOVQv8TKjMY0J33AHnCPN508TzsceWl0Q5UiRpAquJGcMoCE9PSoa2IYWex03iKUZheiLzHCVzMEsbHRNITVWNdUaJ7kEgKx7sFF45blMy0eYDMwWVmBZyCaIejHGCe51Ux3uz2rfqHH8k2UkjkDyOkj23MctUqAsrLeyB0EkelQBbKa2xE8Ty7rmG7l+ZzQ9B2dGYuyolUoUnqcHbQe90J3Whg3loczwVXk8p9pzAEpJXlLM4B2mcuQA/uqBdlut98Z8WmWHMyLILjzMIYqRsWQ6G/erp8tvljfwplGcbTsFyqaPmutrofLSoP1GIb1NkdIeYFuaJ8xDIWYkAOS0Zo/0QoH1wng5QI2F37j+Ws/Exlz3AHYL76xly80lq+mWNgHNHcabpgdmXSRRB87HC3h/BhJETJMzJB01p35ZCPuRuFW38E0SBvhO2RLOmhvvNIiNjYsHUKD2Oknp9x0nteKv9G0DGWYSqyIRHG6sCpJk1oasdwGq/wDthzGFoaBsQR7HQ0lsI12a9wQfcbI6PKcHXKTzoVEgPLR41ZCJCv3YjVTZBNkE2TRs7bRfDopWesy3ONkcqWnCebZu5P8ARU7eSMVuU9JRy59Yi80WYRSJJRKrCSuxXULJv4u7e9Yk8yuajmVJ44NxqfoAdBfkLurN+EHc2DVYTfGA7VttHv7/AHtagLnRkNdTvHUD88dFYcOyg5Rjs7gj9/sOwrbt7YnPUQ/1nX/70Ucn96tD/wDMn8cN+CDSD1N1GwGbVoHgX/P53gL1RF+qf9mR4/yf71P4h1wTpOM5WPqtxXKwD9Piqf4ziRHjqLgb4jj6JDl8kXlYKOsqGU/tFTWj6Na7+G0+LxlGwYAjse3/AF/djfBm1jkjkb4VamHujDQwH5G/yGGHqThvJkMn4GPWf6RvS/0YABv6dn8QxnGMujDvRe4bjRhMe6B57L9R58UhkOmS6OkrbED4Qp7n5b98GKQRY3GD+C8HeWeFipRA7E3YegvcAbxkg9LNW4GH+d/R/l5JC4kkjurEZVR9dh3PucMR4R0rQQk8R/kcOFxDmd5vCuHNSMcLyMscQ1SPso/iSfFDvgzKelpU22SCwRO52IYA9Kg6nJYkUB3rF7wPhUOUQrCO5ssx1MT827kfLG7JwRw/AN/2ibarutXgDsB2wY9HPoBrvPT5LCxP+TvklL2CtKH1+ijo/QUoY6S51b6301/RtLV1NeBqGMovQeZZ9DvGieXUEn5hQTsfmRX1xaPnhgd+JfPDTMA0HMSVk/8AUGLDCwPS2D0Vlk00otWvVp6mHeixs3ZJ1LR/cMM2jjV+YFHMqtZ3avYsdz+ZwFmOKgAm9sJJuNsoGsoXIvQjdQB3UaCdRNHesE6uCB4a6gTz1/r5LN6zEYgOcy3AfVOeJcZVN3NAmrN99z+WEuf4jZUa9ILgMRR239wRsSDgDM8Wpg1/AwY/Kjv/AAvAUeScxl5Xjc6pIiidLgp+JrHLYFaILFTvQ3xeeUsOQDQiwRvarhoBM3rCdWmiDtX3ROazFoZCJUj5hi1mLUC4NEdLd9u1YTz52Dt9oX+9FKu/+E4+5iYcyjzTJKqHSAysrADmfd1qPMAQ/Oj32wXwTgubduT9nlBexqkhZVXcMWLsBQ1D6kDSO+M8TTn9xrxr6hbf6HCjXKL8L/lbeFeuFyyySBo5tY0zQMSBOK2ksrtIOx/aHzrFQPWsWYjAbIRtHKylllk1B2/a0gFb+Z3oC8S0vKSJuZG6M5Bh1grpVdy/juGUbbFg3gYw9PZdnzCRRAOSxPUzGgFa2JHnY6R2G3nFWFwpg5ph7GG3kcKC6tw3gGTTh0T5pFdBGhbmkstmgOknSNyAKGCeD8HXhxzkxb7iuYgA/VRqvwfRTqoDwcLOMss3BI0sfeLl1/xMn/cfuwVxLiRm4MACObmYkiX+vLS/XYkk/TDqzQRQTr1jHryEzDvGvNX+tGQ4/wAtfQnEr6giiqOaJdMsb6EVR3VjexPwjSrE/IuBuwIPb1ak+TEUIM000fL5aEEozrR5m/3YWzZau2E3H/Ts5kjIBPKAdwNgwjREvUw07sC2m70g+SMQAixvGYWUb6pTllpF25M69iQSkoXWorsNTBt/K/TE1xE8x3EhAjkdJHXzrjAQgnwuymxuQKxc8c5eYVzvy2Xly2KIBNJIB7Amr7igfGOSz5mSMNFN8cTEP862v52umvqcL4AsLnRu55h+eBS+PDwGvZyoplwPgSyZqeRntYplYRqaLlzaktY0oJLvv8Py36fFwGWORZps2DFGTIyGNQFIs7SWCFWx48b1iD9N+npESTMMQGaELRYCkfqG/mQnfzpXtbGsOvXfFlzAykEJ+6b76TehoXZEP1Y7qfbApcpe6Z2oG3gPD1TuFieWMjAondDevcz9mmVcjII5czcsxBoAWoEsh2LJQYBSaJJ2OOcniEettU0a0bLO+ppG3HMOgNuQaAvpXYdzigyvAMquZnklZkhigDPsGIfUOUsYZWsmiCh7g+xxTcY4JkZODiVufGjSCYHTEJ3a9KIAoCAeABVAA4uxxfUgNcleaINuFwvy4qHy3FVMiRpK/V+NY7SqJu2INUrbgeDgrN5gPAUkdgz0ymgzBkbUvTtdKWU+2rzj7wb0tz8xKcnFmJ4+SqpLK6qLcanJckEbHSNIJ3bBHHOHZjJOI5OQpMMrlYFY0NkS3Yai1sew8ecVlkeQ4OsjSiSBR35fRCjw0bCwxU0g2askr3DeERARs1Ow6izCyTYK1f6sD9lRv74b5jPqSBba6OkISGI89t6JrftYG4NYlc1xFcsAJ3ZLG0aUZPlt8KCt7J/LDvM8AlXJJm+aipzodCQMWDI7qCZZDuW3+EUPf2wy6WNjCyFtjiTt9/TRJsw888glxLyOQ4/b11TDK8RXQNIChurx+LckgebOM04yCLVrHbbffz/HEk+aEKjmhj3CRr8UhU7X4VKFWdz2GNmZzaj7xwyxyaSiJ8UhZVOlB4F7Fj2wYY+IGgNK35nTQD67JQdG4hzbvW6rkOZ5eW6pBxuz2Okmg34S2/SD5O2MW4x88TUSSyRyZktqCMUeGO9AiCgkx2AdaE3fkg40T5gqRvqDDUrD8Snsf+48G8Gw05cckuhO1cuXmEvjMLlbngNgaHz/AIPBP81xe7+80AAs7j8KjzXmzQ/M4HfjGtaLAKQWLDtyxZZ1+RCmvbCaeBpItANF0aZz7Rx3yxf9J7P0rDDOcDAISN0XLylWlRm6kFgkJZJqQ0CPzwo+WWQvMZ0Og+RI8fom44oImsbLeYdo/MBY5biQmBIBWMG5FJBMKVe5B+ErdHwSRtQwPx3MokIizEEbS5hUzWtnCyJqJ0xjbsIwo7r3OHvFOAxzPCCSgM0cblKGpHcBlI7EWRt9cSjwjSKmMveIM25GgHZNQBoeAdvmMCe1zDbjelDwG+p4/ZavR5jn1YKs2R47Cvn6rJnbdtMk+sCkNWBXbn6tex7CmU/LBORgkleUR5acAKjE6S1Mq6T8IIa+htW1V23vAmWR36dK6+lVXc6iduoVXm9u30x2PgUcPCstondNZkPTGCx3+AdtXYd2ofOgMUgcI3Z+Xt/Cbx8LHMyjc+65ZJxaUyo6O4Ma6ISGNxAjYoxrQtCiB3Hcb4Ny3qnNsUAzGYYHpKiWSw5qtwdW79NWdjYrDn1D6jy2bzIjSOIGFdbAgl6DKZNkPKLKtsOp/II3xzjM+rTl5XRcvEzI7LrmuRtjVjdUHYdl9saIxjHaNZZWL+kkvV+ip85xnmMWmzOtlOlOa+pgrbEiMgggDVYNEgjucdBX1OrxZeRDHzAil1VXpWBBIpY22+IEeNXmscr9O8emzMczTHUyWUIUDSHjkQgEAV1FD+Q9sTXCIM9mAxgaVglajzdIF9t2Yd6/hhZ85kJ0ApMRwZB3iV3nhOQygRgXMkkQ5kccjSVDudBjWQKtoTQNWPcXhvwPgkDEVHYj60YO5QM1m40ZjoYbnZRV7Y5Cc5mcvw9mdys8cVaiwcgGda3th22xp4Bxvi00PMQRTxklak5YJr5Wp/jhdszi0nTet6RTE0LqwzzZHLST5iOTofckKDI+qgyRr0ANf6xjq7mvGOfcb/Sdms5KBCDBCSvwneQagGPYMwINb0BvhOPVMubjnglVonhUuUV25ZKsAQ0bMdLAnpKmr8HHuH8LcKsmkUsiKK3FksTufcFtvcDBmTtHeGun92qvIauitl9CSxKSkmtgx1aii0AbuhudIs1ajbcG13G/TH2mVZi5TUqiRljJ5xHZVFkRyjcaTq7gixir9TT5eGZy5dpJEBEabURsrs/j4aAN+TWJXMeppNBijLKFfUa2ZwFHcrSjxSigdAB7nCMGDmD7BocDx/PzdPx4aSZoOXTx20+vLmtfOkkk+zxkoiKB1gEIqKFZtXdtKaur67bggHJzoqyT1pVyXF9wgvSCQNyR1E+7HGriXEFjWoXdZMw2kMpqo10s5vuGNAUDQth7YwbOIE6mATYEHYUfHuPpgXSDgwNhYNFt9HYcBzpL20B8VoyOXadRq6DLIdJfp3bUTI19gkWyn5WRvimzPEFzDI62uXgGjLhj2VQVMhJ/aFUT2AwnzOTEpjJYhVLWo/GCKKk96IsH3Bx7iGcDBl/3KA8w/t7Cox8jq3OFv1Je3K3j8ET9GI3536gbePMon0VmnglLLK0UIaTMTgkU8XUFpDuHJoUDsAD5wyeJeJcREy51MujQxoIdhmGUEswpv1fUfGq68YStln2gkUc2V0nzK9J5aKLghPTudwx+hHnGqVnkzSNEAgjVgsugE2OklCfKHpHsSxHbGh1jW9lwvn4LIMDpbkZoSaHilPrDhbwZ0rlsq8YU8rKqVJaeVjTzWb17A97AOg0O2FkGdlzASCC4YyEhVGIrXGRLPO/ilYFifYj9nHROFTRnOZePPSc4lXGXldmV0ZtiupaB1K1BjuCo+WF3qn9FjZRBPl81y8vHCyTF1GpY2syMnuz3prYm+9Ycjka9tt2WfLG+J5a7dYcLly8vC8zMkZDiWPVM76nzFPWsrQ0IbYBe2zCzWB+A8GmyhSWOZeaEMZd01aUFaQgJpaA7kHucSPDYtZVsvKxZ43eeJT0RRqQIVJogte+mu5HknF3lpmQwGZVYmZSyE7MrCgNu+zagN7IF+cFa0AbbLMxT5c4ymrWfA5RoljMmsLKVBJB+MBq2FfEWwil9L8jKZfnSqYJgGVwK+zMwtkYE7rIAaP7Qw+ymXSCeZFRQglYrsoBINCgoFGwf+wxgZ4Zcrl8vJpcKrGSxWqiQkfueXrJ+RB9sRLH1grb6KuHd1DnlwvnfFD+luFDNOOYKSc8yQE1oy0YARCe41WBq22Le2HPGosqsv2TKQqiRuJJ2G+pu6JZJOxGo7/hGB9TQicghEZEAZVJaNUs0N9FXZIo+PYYS8OzaRo2qRm1X1gb2T8XhRRNA+6n5gyxgbQGwVHSmSNxHeO6fQcC+2rJbqiAMkZY1qlO2sftBTcfi2Zt7UYgc9kHgkELRsrqxAWrAUKbAFA7nqDAkEHxWKfJxiLlFTJcJAZmdmUNROgqDoAo6jQ3NeWxs/Svki0InTpJhVttjQdhMLsmmMysd9x7AkYDO0nVaXR8ohblaFN+muMJBnINMoLq1oNIZNTD4GlsGyCVsDpJHcXjR635krwJE5WOeRwVY0OYZCbc++l0BHuDthnxfheXHD2KFV6GlSlAMZQoYiGHURIkgUliesD3IAnqvJOcs01EMJEmB7Uxjj51f3njbbyDhZppwpMucXEkpn6M/R2IZBNI4PUUVmblRuxtSqWC8wN1sFxGR5ULxICXS2oarb4dTR6lJvbZiO/ti09Ow53PyB1jRYxGZEQG1Dvq0trYnlW4ukv4e2Jr1zkhFxCLmqNIbQ48EJKykf4AuCNsk3uUM1Wiuc76jyk+WSKATatQsvWkELutA7d9rHjEF+j31CuVLlkdiJI5ABFzB0q4IYWCPjsfTFqmRyOWygdsxGJy4+6GhdP3gVuhACaUHdr2xN/ojrXJqDMgkh1hNRJT7wGwnURZXb6Yj9p9F3JUH6S+Ic7KzPoRDoRTpXTqqbuR/0+WMf0dxA8Mm2HVCqi/dsw6j8+2Mv0q5uAwTLACo0Q7FXU2ZZCx6wCfBJ3xF8C9efZoI4hG5CkFgHAWTTIZE1DSSNLHwd8SGlzTWuv0XHQpx6Py4m4jniRqDyhK9xJmUsfmoP8cdX/SHmY8vlYsskOzsojoUsegqfzNbAd+58Y57+hfh7PKHYfrJ+Z/dhVify5kqD8sdW40sOeDRldccQMiyAkDmRkqUBrx5o+48GuDbzV4D5IcmraXNs7xN5c48kw3YlSimgAh+AfPSGF+/yxpjzLq7DS9MqDpWw5U6gL73qI7d6wC87EmR21HXrJ9x+L6mid/OOlcC9GxpHDPNcTR9ToWGjpvQxvZCKDEX32NY0C4MFFevxjmYONrSNaGnCwP54rluamLzO7Mh5K8lSCKCx7H5m21EHfb2wvdGkdGcAAnmBSKGkUNXzDN2Hsp98dc4pk+CNMOYmXaQjV0b6rJ7ldiSd6Nn5YgPVfOGcnkaKkdwsLF1S0UARoocijt2+fbfGXLAQS8ak7LJgxzHZY3aAanxQec4sV6ImHMY0CTYU2P++3/6wdAY44+VokZQgaRh2UE/EzCqttrwDno0hkZG7wk803dvsWFdqiNxg76rJGD2PJQQahzZNMmaAWtI0jlQ2DTLpJY77GrF4z/07Wgg7DfxK0jinvIIGrthyHFbsyVy8LmKy72dyWPbdvfpQX+W+NGazxXLZeMxDLzRkgzgDSU2anBttTNV2e+qsCwOM1Pqq44jpphdsO9G7B3Nn2AwW5E8tbGOE3V7PJ48V07g+2IZKY9DqTv9ApkgbKbGw0b48yi8pl40kZZHMskgUMWFjyVWhtZosB5q8NOHSlJ4cszLJlJ2Ikhl6lRVQkMjH4FXSNrr6YWZUu6w8xAnLLSOdQYySvtqNbAIgCjc7GvF4BkzIzOaKKNUUYAZr2PlgNr6ukfkfckXY7JJYdYA15IUsfWxUW0Sabz8yqY8YywypTJRxwa2BVDGusrV621XqUggjyO3nCSGKnjsNpG5onY1T7k2Ws2KIHjtjfIIcydLAs0Z2NFSpvco1DypFr5GH/pXKc3LZaad7WOd15jgANGh0xizsLPT4JZj3s3pYXFdZYIorBx+A6qntdYKUZvhs02d5VKpVGZwx/AKLA0O41fF8W/cVgXi/BmgkVU3YqJAVOwGmyC1htQoEfvJ6rxU8Rn15mSRI2+8iGlW2aeJCOYF8iw26tRpaA0teE/G+GLCObEtoo5mo1eg0IyQ3iMnSbHYLeOfjWhwY1JdRYJKXHgJjjXm6hzTpXuoDWNRYnqIK9itbke+MMlwlplkZr1xSBdA1W2rpOw/EG32r8R7kYr+EwxOmXMSBEklDFb1dce/N1g03SukyWQbU70ATMtwwwpnXyx1yOwIKjxQvSbIJ3YjvuBgsM4laXDyXGEZq5qNzfph0ZYE0yyFiV0jStezUoawRflbA2F70HGeEocmI22dBUikiwj2jsQBX40Yt/RG/ThYOJzJrZ+aJGQqrPq1JuBa3vv8NbE+aIxU5TjUMmUaKd2J0Mr6x1MCStir1dx2J8YvIHOaQmf0xjOYar87f6akidYswvNGWJVIiaUMG31aaZgDdWfl2w34Z6hE8rQyxctptQQ8yWtUg3DK7stPdagoI2o7YZS5JP8ASIZ0DHMxErqHadDTgezMyEX41g+2Nv6T+GDSmYjJJjdQHPdopBzMuxJ3NdSX323wqSHaVvx8f7Ciig/Rfr05GEqWKuhMZXSCxQnUAt7BlfVu21P2wN+kHPDMxxZkEnmEvbVYLAKwOkAWGjvYfiGFvqHgck2ZV4I2f7REs9KOxYdd+wDBtzQxS+nPQU+ayiQOGoTEh4wJFVSovrB5Z61Gwa9z7YuSBTh7ea7XZJPTfqzNT5yCOWZ2R2EZW6UhgV3UUD3xJtaMQCQQa/djq/D/ANHCZbMxDlSSSq6uv+sQLqo2vQHZgCRii/8A4vyn2dXzKZaORr1F5mWm1HbWraSaI7YkSAOOVpr0UbjUrnHGwV4Vl7JJZIzv83nP/wBRhv6S9KwyZSOZoobWMyO8hlJa5JFRURGClqTsf34e8e9AtLEA1R5SJU0TRyxyJpUOPLK7Wz7UD7Y05ULl4vsyya4VhjWQyZc245sjLSODQs7tR7H2sLukDG06+JpSSBqqlcxFDlpZEOhTFpaWRQisoukyyrSkjqNVRJUsThXF6qnkJYTLGshIEUSIaFCwxKM5aviohQcJo+LO6GSWRGzK9CyPTIoPwIHToWx+Gxve2PuUnljkUu/JzTs5uhTq2lXQbkMCFG12DvgMs/aDBbQPc/bxS7nWU44pwyE5pXjXMJCak0mAsC134vSnkow9/GMuJ5hs1fLmfMDUDTuVhsiiBpLA0PCoVvvj7Jxj7RHK8vTFHYMQ3PSNRLNsWsUQBQHm++A5eJ1E0+WAYTRsyKRtzVBNEA7EqCCPdMelbE0bopfJPTpXE8kmzweNWfcwHp0vRKMPirbSvZgpG4Ok7E1g3J5VIc39na3jliJUuS3w9wGPy1H81xvYDNwkL2zUOsf0ZFoN+46T/dOMooDLBlJFH3sWhiPOkgJKK+h/euCgDguEYbsqY5PIPFlZs5H99zBGXVD1yRkDr0jqDaQeraj88QPqTg88BmaR4pEkka545A1EkmnHdDV0u/ahdYushnQqypoLsZIygVirXJ0tpIB7GIE/K98ZHisHM+5jllE0NtH0kEVISjszULUHqXwm53F5GIhaSWFHhmdC/MFzOedoVVINN3pWt7922vt5bBHDJ3BUKy8sMwYXqZmABYkVYUk7GxZVu/g/Lfo+nlcPlYdEcrEqz1cCMQU1rqYGgbFVYG++BZkj5snLsxKTHGSfwJe90Pics+/a6vbGRLCGNN638St2DE9c9obw1PgBwRrNM+XectFHlw7xghm5zFdhoWqskgd9rJ8Y1ZbKOmWZUP3jj5bbAUCa7L2J84X5biOrL5eMN91CGlJ8NLJuxFi6QEp531b9sfRxpzG7h0Ua9KlgTS2vUfpZOKTNoiOIDSr80aB2YOlmJ414DwTdpWQSTGNYwsQSKNDvpWyuo+ZGY713JOLHhOQSOKODVEzrAoC6/wBZOVfXqF7FSfh7gsCa6cacv6AnSp3nSblKZIlSMrcldDbsbAO4WtzVnBGR4c/MRDMmhxvJQtySxTxsxXlsBtbAHqqiTK4WyQ05x4eCx8VNG8NZF3W8+a99nY8pkkB0HSpc6esAmPbuCwfQ48Dv8Ax5eItIipTGRZAqHSNwxClJAQVXpLDcUSvuMbYIJDNLqjKQnS0sjsFSN1DCbSTuQ6EEHtZJvCPM8cRJYxll/wBTTMpJNJZZp9JBaUk9kU2xoCyCRQNGYsAZXW4bLOfMGaFe4tERnes6mhiVSAekObsIAAAAmjYCrJ74JWRXqmKsu40sVZPmK7du+CvV2SAzbFf95Gr7ftglb/vKF/ccKOoZbnUAzZpo0LebjVTZ/Z5iX/dbG9G1rIwANFkyZ3zO12TBZufPHlphGylmcy1odGbVpUHUQWdr2oeO5rAnFuEyxzvzhpUtSuhKjSxsFfGqlrT4C/O8fYsnHUo1c1HO7tX3lKAWAAACk3pHgVjfmOKzRywsW1xR2BrAIFlBpY18JAID0Sp81jiw7hOQY0x9h5SP9JnpxoAGiLu8DJPGx3ZgaSXsNyHWNiB+1fnE7Lw3N5tD9oAy2X1a2jAYy0LqkPUEUsa1aVW77Y7RBPBn+W2to5YrJRXAkUkdaEEbg0Nx3oGx2xAfpRhGXKQQKEi3kZRdvJ4LsTZodlO29/LGbIMhv25rSw8YxDwxvFFZDIRRxGaJ8r9yqwxiWXWEVbayFBV5GLGgNS0NtW4C+KbO5mNpVzMDaSAI0blAbHtG4Xzv1AAkXe2I6NSCW8Vtvfa1s/Px+/wcaHjtu2ul3quoatvp2JxTMKqlrnocPaS15vWtOX18FWZzh00D1Ok/Q6sCVLAkle8oJVu56QSQ2/e8efNyGQiQFgyfdkRFmWzvrTTQ9rJF1YPgIczxWZ+p3bXTICa3LuWO1VVkf9MNeE58LmU+4h0M6oY0DglWah1FyxIJ73vVbYAYmu4+6z39ETtbm8Cfb68fJE5nmCN0AjJDs5XVq6QQXWqtKLWpC/hI7jcU5kJPzU1MsjaGEkjxqTu+oEoWI3Ior+WKX1Hw2LLycnLuxUAAozKQNR3QNs5OlrrVe61qwNBMI8x2VAHdB21KoCmwzFgRp3NCySKq6xZuFkLrNV+cPNZOUpanESGh64Q51a2pTGVogqQaV23GxF7E0MaeIIrDLRgsyq28iqWA6SACwBUEn9wGH0nF55IZI55WEYQCmVRqYgsdJGx6VLWQKsbHBkQ1NbyAtZVr7prVinVWwK2KHxMw7DbBG4HKR2jQv3K6lM8Hzpjm5cgouDE6n9tbq/r1Kb7gjBOS4c8EMybctX5kJLb7b0Rtp7Ba82R5x8/S5ws5fNiZTpE4DA+BItX3+it+ZwL6hlMuVy2diJBidXK+N6BBHbZgB8t8eibKHts7qYhlBaeC2cK+5EsYuoJBMl7HlsBqH+A9vn8ty+N5sw5vKN+BtaMfk2gA/wCIg4NXJrJKmcD1GYaYH8QPYlrrbt2PYb40r6Pmz6RKhMYjiepHRtDkEKoD+CdOuwDt4OJc8MbqUbUNVBwjMCPMgnzDJXTqopTih3JADeRhLBxeRQqZnKQxzZmBeSY9SUsxWNi4B2oEGhRUKdxtRfqz0jmvsUjtWtENRw63d3YaRTDTp3NkU1gViLkbN8OnfIqZMws4j2jVr8GUIS5dWAtSQRv7VhGZzXPsKHKs4Lx+cSRFGULNlzMyQQavul0xRNp1h9bb31mgo9sa81+iWRsozRTyNKQDGh0x2CQx5l6jrote/evzEn9HcRjyLsFzPNPUgXOnUgBOhRFyyxoEBlEgsi8Z8A4xmJ4lycE+adpiS0rtbQoKVrNa4+oFQeoXfthdzA7dSyRzLylSYMaMuXzFwBL5wO7BVBOkFQQWcgC9t++BEjByznUACC1Dst7gd728A/K7x3zg3C8tkYo4AyqWJ062XVIx3O9Aub81eIb9I/oCF85k5UUIMxOsMoGw3FhxRADUpHbexfbC5wwqmnjadb0gbJeL0rkn0fqTiZy6yJkYVURBi02YAJpbLFANr70TeJzJ+pUaFZikjZllRky8aERkkl41dzepFLKw7FQAtnc4p/WcaZPhOaCM28egux1MdZC2T5oMf3Y1ehuAKW+2yIU1oFgiayYoh2Y3+N6DX4FAYYLGu3Gyz81cVu4rwTOZrKj7RmoY1oSOq5Zq6RZVrmNrd/Wsc94NxQSxKXYKzg7aaRh42JNWO++OnfpAzR+xPEnx5h0y6fWVtJ/5dR+gOI/jP6NTlImdJ4RGhOnmMY6W+lS5JUkdr2vDMD2t7xSGMidI22CyEviGk9ckhbYB2a6VRSqDXwD2NnvvZONz8QLZaGHpIeR8zIP6JYiNPlqW2Yd9JHhsKM9wwpGNUisr/wDskute7NQQf1RZbbcAblcN4XNLIIYV5jVrDg0AP2ix7Wdt7s4YLWmjwCz2ukZY/e7TyR82bje4yxAoHSBuX3KrtsqitbH2CjbWMFcRnDJoB3kpR9DWo/QKCb7bAdzhPGvJdyIpEzJPXEQb3/EB2VDV2PFH2ww4L6efMymMArdHMP40XuinwWFgD6t9anQEq7QXODAE/wCFcBkzJWZAsSFeiU7uQf2QCGUHveoXttic9U+nWneRUnZ+WWQGSyCdK6gDdgBxQu633OOn8c4yuVhLfiqo0FWx2Aoewvc+BiD4eUCKgPYUfc+5r3O5/fgDWdb3hon3TnB0YjTlGn0zKtsRR7AawxO4rYDqYjz4o332Jm9EZgOqlCr6GaYki1UaTsLOrYkCrs37Yp8vmpBMjxHS3WQ9KSqBtAC6gVDO6sdRBOha84+R8GiBZiutmNln6mJPc21kd722+WAnBgnQ0n29N4iIDO6zv7rnkkVSaHscsrRv4m1aa1dmFWQR8vmMMeByw/aotZIVZwXrewDSEeK1kbfU+MUPE+C5dV1yK7AUAnMYhj3RVS9JsnYVVk405j08ujU53I6lVENlqAVAVtfCqAa/ecDOEIAN2mR0+57Cx430v0r89lZer/R0Ots48uZSmVnERHYdOoKQaPazfYXWwwqHAeHCExzCYWwHOeMWoFKq9N1QAGqu+5O2wnDuGywLPAZpQrAxMjPzK26qLDSAQRQC7b7nGmSPMxqLzCMOwCw9b/IXJVmu9YZbFpqsh+JF034ppxL0XAsMrLnLca5FQyIVGzdABOvdDoJJJwhi4ZK8oJdlaYJKU5ekSBFdlJ1NYACHbY9I74awZFgArhJJHcKgKr3aqBIA1VuxNDYH2xvXgU3Ob7M8TJllUaw4OxDtNa7kFuZIFUABenc4kgMOqtHIZRYGy0+oc62azEuXzVclZGGmtQOkWAABs1VTdwW9huD6O9MjltlDOFRy1IyFpEJXUQGH3fYFgTv8sdC9T8Ey0tySNokWM2y7nQNza+RV77UCcSXo3hubmy4JePL5dwWEib5h0YDT95uIrA7XYvCEYnjeaOi05HROaDWqqpeB8PywAZEGgiQIbIUizrWPcL2YkgeDhVw/juZ4prbKzDKZZWpJQgeWYCxelxpRbHkavyxMcT4EkHGMtlMsoCTZf712NsVWR2d2P4mYLptvc4ovUvHZ4jJBkTFH9lgM88ki2oBBMaDf4npiT7Ya1O6WLuCXesM3neHxo02YOagZirMVEbgkHSjBOlw9adVWDROGeTyEHDcumZniU5oqsYCDqZm+CFNyLBpdX78C+quMmbIZTWNMk02VYr7NqV2H5U2E/rLjCnPI0rOqRxXFpjZ9Tl/vRS/jKBQLIFFtxeL9WeAQhICatWXp71ZJLLLl81CMtPGFYIJA4ZGuiCNrFEEYUeispFFmeJSKANWbK7eAFDEf4nJxP8EzxycE08xYmQlwhNlF/Am22s3vV7nGv0nxO8oCT1SNI8g862Y6hXcVsPywxHhySAd0s/EgAkbbIXimfTOB5nW8xLOn2ZzuY40kOhIhtu+hnLEqOruaxV+peLmSTh6NQY5oSsB4EaMx/mB+/Etk4DDyzNMGiyqMsC9tCn4mc9i1dOr2xhw3ignmOZPwBTHEP6N9b/LUQK+QwaPCnZ26HJixVt2HzVzm+NZfNc3LyKsmgoZEYGgT1L8j2vbGH/5ov2sZUAluUZGN7LuKFfMG9sc39LcRZWzUsm3MZZforLqX/lN4++mA7ZmXMlHJljVr0tQ1MSADVbKEHfucSIm9kf8Acque4Z//ABV9xfi6nO5Pmtpjg5uZc+AI00qf8T+MB+sf0kZWaIwxQDN2NTa0OmMg6VJVlsnUwrsN8RnEUTMcRijmLCPlhCQaKs7EJv8A1gtj2wTxHhkOXPNY9QdYy6Do2VY5kdQAUOxNVfUCL3xkY2YQyFgGq2MDGHxhzuKHGTzWTB5hOkRNIYmUaQdQGm99iDdr2oihgz0x66OWkleKFbdYwwdm0x7nfYE0WcAXXbveAcxxeGBGiVpSRK7NIjqR1IRcZBsamKE32IPfbGXBeL5iJpMwDEvNMcMiug3DgtYA6aIXcnfc+QcCw+IlNh/dPp8FeTBRnttFOWWdzUqStLMS7SNr1r7nsFHtVKAfAF+cXkPEJOG5UR8vmZyb72Svhh1DSpbywRVqhfwnxvhFxLgByaOGkgnypsoOYokCfRyBIa/Z7+1nE3ncqTpMEjSxydxqJcKosg/iqgBp9iBjWIbKBWywG54HOzDU8U4GcMxOZad3KKQCWJLrd2VGygmyFA8+9YyjzOkSvPswvcfh0Agr9Qwaz5PbAEPHG1xsOWWgYMsci7WNl1AEfCdx7EdtsB5uYNEqMTqeQa6a1NsWagdwCf8A94JlrTgli8P1cdb+Cq45uUuXHxBoAjH9mWLeVfn+su/kcExcTj5kJckx8xVcWRYe0B236WcN+XywVwT082Z4RA0RCzK8kyeAdTMpT6FNh7GvnhWYBNHu+zDwBqU9/wAiCP3jAo9WlqambkkbJwNIXOzDnpAxuSCdi4PfSgYKx8GwyGx8vN4oPTWS+0ZxL2jgXmEftSE6Y7+SjUw+dYR5OEM0rzuOe0h5hVtIJuwVHcDSwH5fTG45fuIpMym4JMchQEgdNt2Pf54ktJbXFDbI1s18BaIhmkLzuRZfMSkb+A5Vf+VQPywvymeZ5JJdIOhzEln4arWR82O30UfLGrNhYYiV/AhrU9mwNrob2QLxraRco86LVROE6gS7FUUEjxbNZH1GLVVAoROYOeOdBPeEIZTO0qjVqTLxjwokUvMR8zGdJ+QGI7L8cOU4hNKit9lV3yy0aBcjdWNFiASWA+Q7Vir47nHycMcSHVmCwdisZZedIyoUZ60qqptpJs9PasCcY4dHmtMcyjL5mFjJpO0czEDUyn8ZIAryPPyTeA7UhejwjS1mX3/PBX/GfTkkqThJVjDqdIA7tpNF2IJI10a3AUEVROIXM+mpMwkccua+0IrpJLoBSJVvqUHvIz3duQAoJUdgL3ifqFZAYYtTE2hZRVV8dHvaqSbqjVXjmGRmWSCYhnRMzYSjusSjSv8ARDEWxHuxqsWgiMhoJaaURtsoPMepmXin2xiw56cuABQ2mHWqq3cEa6NWPx3Z7F1xnIc2Z3aZ+XKE58QAqYx3otrtQLFgd/OJuLhC5nRk8nE8tOpkcbUqd7lPY9u11i2j/RUyRO+azM0wQFhCrKAwWyAz6dR1djXazucMXFCSH6nwS56yYZozSlc7mZc/mU+zlj9nYMhVdQdy1MdtwirYLC97w0zGdnR2U5XM6lJGnlGr/aD/AAkexJGLX0pxrmcpIcqiKOl2jWljUrqVRZDbArdjvfvgD9LnGdEEOWBo5iUaqJvloQzVXknSAPNnAhinhxIR/wBG2QCNQ3DoXzUoaeeDLaGBiSZ6tvDXQViN6AY0ffDqL01q1R8P4jluvd4G7Ob6mWT42BPgAjvgLLeo4pImkaNQiOEjWhZ309uw32Hys4Ez4HOVIBoMsgCsgrSEvmMGHw92+uke+BGZznZjutd3RjGR0DonMPoWLmcvP8Qh5gqsutKqt+DUznU3vpI3+eNM36OjCFgm4mkZZGKxplr6fxEdV1Zq8appYYPtOkKFoar3NxgtIwu96ZIxXc1274+ZadYvsxzLB5zcjuxtraxp1HehZ27dAxxneTmJQ29GtzdVWgW3i/pPIEcz/SXKi5SI8egAyCFQjUGYOCQANhtgQeloppzJFPmsjGVGlGiEiAaR2POLG+9FcZZaWNI81LJpZpJWIJAOlSSibeOxcj5g4Gn46Yp1bmfcLGF5Qpi2wCmhvq7k9hYXvvinWHgUwOjWgEv4/mqJzvAcqmUzR+2jMzEoQREVKGPUNJAuiQzd67Ync3HNJOWZuqXQZiB0rzKQEr5Olq1AbEnDX9Hcv2v7gWHmdpJWH4VJ6yD8lAAvyR7Yp/0hcO+y5mHMoo5RHLkAHbSBW39WiB7phfEFxaXDU+K6ONkRbGDvr5KX4RwIiNXXTMoucECijRHRIjdyQVIcH3UdsbZXJh1TwRkHVK8bHQG5YFSqym11K+n5nT5xq4PBms3MoyyCNluQOrFA63s2hhpOtRRAB7gntja3pmCCR487mGDIVBCezLbG2UigTVADtY2ohRuHfI4Pdofzloqvla2w42h+CcFhzMs06n7II0qG9TgP5BIXtQNrRrUO5xsHAXP35iky5BK2a0O426Tq1gmgK04pOHcdiy+t42hKssbNSPalQAQRo06PYg2bIrydglZNDNCeWSxQE2G5hUMxW+mioXu/xs3nGvG7IKGyx8RGJ3ZiFL5vMrmYoAMmokhRLkBcuUF910rszWdW/kY1FcvI6K8fK+KyGPetv54s5YI8xlpoVjKyoZPs7qypy/IXUGBA3PTRG9WThBw/0vnJZFVQmYjAapJGWrO3xL17VXwk34wxHK2tVnz4d5cC036Jn6Zz2Z4ejCEjNQEErETpKsTZZWoggnuprEonEWR6nhAYnfUCLs7+2378UR9GcSy/WiI4/ZhlsivBEixg/ljXxLK5/lAnLRdYrqePWoOwYKXPnze2LB0TbeCEN8U8gDHDZLsnxqNVdubGtuaCqSTVKtE+9Cvrh/6m4JDlMtlbiL5t2tyHYaqBaQnfTQZlF15GJPjOUly8SxyZdYttjSknTTdRVmIs1Z27/TDbj3HDxWaKSIaOXEVYMdI5jG3rfcUqgHyDiD2ntoqzaZG/MNeFoKPKtNJGpMcatKgKXZ06hrs+wWz47Yr8z6Tyecd8zlZ3lkRzM6A6uYxOtBvWkWKFDcbYkZfTTAxl5EA1gGmvuCL8eT+68bsoFhzeXSCYtNz46VRQoMNWo3WkLd/KvfFpWgkutDwspbTMu5tUfFMrzYnTUskHKLyou8jvrDhhW/WVYe9+NqE76mzqyrk8rCpVcxy5k1EsYxZLAEkk33O/j546TxxMqjSERVLoDtJGFUqovTbHuT1UtNd2Rvib4r6LWPOHNGWQyoqBAoVUVWJXQENkDTdm/wARIrasyXHRtBs8QPU6BehF8lRek/8AZ8x/54OOW8T/APQ4vov8hj7j2HINykptguufo7/9Ly39QYfy9n/P+Rx7HsLP7xTDO6FMek/jzP8AxB/lif8AWf8A63kf+Fm/649j2I4ojO8Fyjh3+y5T+3X/ADHF7wX/AGJv6z/ybHsexRekZ3W+TfkpPin6xP8AiT/80eAfVn68/wBlH/M4+49ip7qqz/md6f8AyUJF+pk/tUxq9I/7Uf6k/wD8TY9j2IburYvu+66X/wD8/wD6vN/SL+RwiT/Y87/xMX/3x7HsFHFYp/5h6fJWc/8At/5QfzwZmv1h/qx/55MfcexdqUl3Svh/ZP6q/wDzJjdxH/0jK/8ADD+cWPY9iUJas3/uP7U//wCeKLhP+2S/2cn+cY9j2O4KOKR8N/8AS85/aP8A/XC/058Tf2Df5Dj5j2MvHf8AAfzijs3Sr1D+qn/sT/mjxB5Xs2PY9jUwPcHqsvGbey2Zn9V+Y/mMVPof485/ww/zDHsewzL3Sl8L3x6/RXeW/UR/2uW/yxYE4V8Ob/tx/wDIcex7Hjz+/wD9jPm1ei4DyX//2Q=="/>
          <p:cNvSpPr>
            <a:spLocks noChangeAspect="1" noChangeArrowheads="1"/>
          </p:cNvSpPr>
          <p:nvPr/>
        </p:nvSpPr>
        <p:spPr bwMode="auto">
          <a:xfrm>
            <a:off x="63500" y="-1038225"/>
            <a:ext cx="21336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>
              <a:latin typeface="Calibri" panose="020F0502020204030204" pitchFamily="34" charset="0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228600" y="744538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5" name="Oval 34"/>
          <p:cNvSpPr/>
          <p:nvPr/>
        </p:nvSpPr>
        <p:spPr>
          <a:xfrm>
            <a:off x="457200" y="324961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3" name="Rectangle 32"/>
          <p:cNvSpPr/>
          <p:nvPr/>
        </p:nvSpPr>
        <p:spPr>
          <a:xfrm>
            <a:off x="762000" y="1312863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2" name="Rectangle 21"/>
          <p:cNvSpPr/>
          <p:nvPr/>
        </p:nvSpPr>
        <p:spPr>
          <a:xfrm>
            <a:off x="762000" y="1563688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9" name="Rectangle 28"/>
          <p:cNvSpPr/>
          <p:nvPr/>
        </p:nvSpPr>
        <p:spPr>
          <a:xfrm>
            <a:off x="762000" y="4718050"/>
            <a:ext cx="762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8" name="Oval 47"/>
          <p:cNvSpPr/>
          <p:nvPr/>
        </p:nvSpPr>
        <p:spPr>
          <a:xfrm>
            <a:off x="457200" y="2047875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9" name="Oval 48"/>
          <p:cNvSpPr/>
          <p:nvPr/>
        </p:nvSpPr>
        <p:spPr>
          <a:xfrm>
            <a:off x="457200" y="3733800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0" name="Oval 49"/>
          <p:cNvSpPr/>
          <p:nvPr/>
        </p:nvSpPr>
        <p:spPr>
          <a:xfrm>
            <a:off x="457200" y="5934075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1" name="Oval 50"/>
          <p:cNvSpPr/>
          <p:nvPr/>
        </p:nvSpPr>
        <p:spPr>
          <a:xfrm>
            <a:off x="457200" y="276066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3" name="Oval 52"/>
          <p:cNvSpPr/>
          <p:nvPr/>
        </p:nvSpPr>
        <p:spPr>
          <a:xfrm>
            <a:off x="457200" y="4257675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8" name="Right Arrow 27"/>
          <p:cNvSpPr/>
          <p:nvPr/>
        </p:nvSpPr>
        <p:spPr>
          <a:xfrm>
            <a:off x="228600" y="1698625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1" name="Right Arrow 30"/>
          <p:cNvSpPr/>
          <p:nvPr/>
        </p:nvSpPr>
        <p:spPr>
          <a:xfrm>
            <a:off x="228600" y="2460625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6" name="Right Arrow 35"/>
          <p:cNvSpPr/>
          <p:nvPr/>
        </p:nvSpPr>
        <p:spPr>
          <a:xfrm>
            <a:off x="228600" y="3916363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1" name="Rectangle 20"/>
          <p:cNvSpPr/>
          <p:nvPr/>
        </p:nvSpPr>
        <p:spPr>
          <a:xfrm>
            <a:off x="762000" y="4970463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3" name="Rectangle 22"/>
          <p:cNvSpPr/>
          <p:nvPr/>
        </p:nvSpPr>
        <p:spPr>
          <a:xfrm>
            <a:off x="762000" y="5221288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5" name="Rectangle 24"/>
          <p:cNvSpPr/>
          <p:nvPr/>
        </p:nvSpPr>
        <p:spPr>
          <a:xfrm>
            <a:off x="762000" y="5419725"/>
            <a:ext cx="762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6" name="Rectangle 25"/>
          <p:cNvSpPr/>
          <p:nvPr/>
        </p:nvSpPr>
        <p:spPr>
          <a:xfrm>
            <a:off x="762000" y="5668963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96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Reactive Reasons for Going Global</a:t>
            </a:r>
            <a:endParaRPr lang="en-CA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552450"/>
            <a:ext cx="8763000" cy="762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8196" name="TextBox 15"/>
          <p:cNvSpPr txBox="1">
            <a:spLocks noChangeArrowheads="1"/>
          </p:cNvSpPr>
          <p:nvPr/>
        </p:nvSpPr>
        <p:spPr bwMode="auto">
          <a:xfrm>
            <a:off x="381000" y="639763"/>
            <a:ext cx="8763000" cy="575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i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Globalization of Competitors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competitors who already have overseas operations may capture so much market share, 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that it is impossible to penetrate later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lower costs &amp; market power may give them an advantage domestically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strategic moves by global giants prompt countermoves or  copy-cat strategies by other firms in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the industry</a:t>
            </a:r>
          </a:p>
          <a:p>
            <a:pPr eaLnBrk="1" hangingPunct="1"/>
            <a:r>
              <a:rPr lang="en-US" altLang="en-US" sz="1600" b="1" i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Trade Barriers 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restrictive trade barriers imposed by some governments prompt a switch from exporting to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overseas manufacturing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these barriers include: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tariffs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quotas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buy-local policies</a:t>
            </a:r>
          </a:p>
          <a:p>
            <a:pPr eaLnBrk="1" hangingPunct="1"/>
            <a:r>
              <a:rPr lang="en-US" altLang="en-US" sz="1600" b="1" i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Regulations &amp; Restrictions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policies imposed by a firm’s home government may become so expensive that firms seek out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less restrictive foreign operating environments</a:t>
            </a:r>
          </a:p>
          <a:p>
            <a:pPr eaLnBrk="1" hangingPunct="1"/>
            <a:r>
              <a:rPr lang="en-US" altLang="en-US" sz="1600" b="1" i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 Demands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foreign operations often start as a response to customer demands or as a solution to logistical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problems 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certain foreign customers may insist that their supplier operate in their local region</a:t>
            </a:r>
          </a:p>
          <a:p>
            <a:pPr eaLnBrk="1" hangingPunct="1"/>
            <a:r>
              <a:rPr lang="en-US" altLang="en-US" sz="1600" b="1" i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Savings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lower labor and manufacturing costs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lowers unit costs and permits firms to better compete in mature markets    </a:t>
            </a:r>
            <a:r>
              <a:rPr lang="en-US" altLang="en-US" sz="1600" b="1" i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CA" altLang="en-US" sz="1600" b="1" i="1" u="sng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457200" y="1028700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8198" name="AutoShape 2" descr="data:image/jpeg;base64,/9j/4AAQSkZJRgABAQAAAQABAAD/2wCEAAkGBhQSERUUEhQWFRUWFx4aGRgYGB8fIBgdICEhIxsdHxsgHyYeHSEjHx4fIC8gJScpLy0sIB8yNTAqNSYrLCkBCQoKDgwOGg8PGiolHyQ1LDAsLSwvLCwsLC8vLSosLTQsKiwsLCwsLSwpLCwsLCwsLCwsLCwsLCwsLCwpLCwsLP/AABEIAOEA4AMBIgACEQEDEQH/xAAcAAADAAMBAQEAAAAAAAAAAAAEBQYCAwcAAQj/xABIEAACAgAEBQIDBAYGCQQCAwEBAgMRAAQSIQUTIjFBBlEyYXEUI0KBBzNSkaGxYnJzgpKyFSQ0Q3SiwdHwNVOzwhbhF5PDCP/EABoBAAIDAQEAAAAAAAAAAAAAAAMEAQIFAAb/xAA3EQABBAAEAggFBAIBBQAAAAABAAIDEQQSITFBUQUTIjJhcYGRobHB4fAUQtHxBiMzFlJic7L/2gAMAwEAAhEDEQA/AHfqXiOYdZxmdmA5QijY8tDJA0kbny76xyrJ09ioBONMXE4OTGueyomzGY1ZhIHjvmyOLLJNZiCBNKgHcAAHfDseq4pHmljVYQRyjNPszuilkKwnq0qZFYu4HSfzxG8N4lNmTJnHVZZnk0pCJF5kaLseXG24XVdgG2PbFVdjQXdrZVvD/Wrq6rJw0xRtpUtHIkmlVHRaKASF7CsUeU9b5SSQxcwxyUDplRkJB2BGoC+3jHPM76iGXZFzEUsOsdJZe9f1SSD+Xvhhk+IpKmpbK/0lI/gwH8sWyhaH6WN/ccpz1Xn88eJEM8x0ySFI1YqggC9LgqKNrq1Bjfjzg7KesTNkoIIZWCpw3MCa1K3KkS6epgCaLE2NsYcQgjEjCCX7NIQWeVJGjSOgOqRUI1Mw2UGtR/i+zHFWzeXg/wBXilMYDJJnk1ltvi5afAx+Z9tsRSUdh3B2VuqV8F/SnLG8MUoQQo8ULHlydKGNSJDJenUSa0188dgU7Y4/PkkEk0ucXNNE8gmePLOvKZgFAJisSkDSNurtiq9SeutCocsVdGFl16juSNI8AgiiCDXtgcjwwWVQxPBohXF4+3jm8HrDMcyFpJIjWrmInSew0miTYJYfuYg4Z+nPVGalzHLmWPTZFIrAjYkMCWNrtpNjuy/MYXGKjJAB3UGJwVrj2JiL17A0xj6lUO0fNagpdbBG5vuKDVRNDDbL8fgdwiTRM57KrqT+4G+2Dh7TsUO0xx7AsnE41bS0iKx7AsAf3E4Xcf8AVkOTVWlJOpwoEY1NZ/ojc/lixIXJ3j2FvA+OpmkZ0DjS5Qh1ohgAe1nwR5wxvHeK5fcexpmzaoLZlUe7ED+ePkOcV11IysPdSCP3gkY5ct+PhOJjiPryFGKoryUVGoLUfUQL5nYgXuwBG1d8Ct6/FyDk/q1ZmPMAFBb26e5phVD4cWynkosKqllBtQwDVfvXzrH589Y5XTxAxzu6ozamkGxCsKdwGB6QBR3JYj2x1yH1lG8MrpDKjARkqyhSzSnSoHfqsUbF1vWITjPBFmzIV9JXSGsbkKp0AMWB16gDXatPejQs1hJqlObLqpX01wnlSasjA+YlYHltJWpASoEqKthCupW1NfxAUDeH/wCjf0trlgzBkYaZnop06ukM4s/ebO2li22xB204reESLlcsIoVRXWRYS4QdcfLaWyO1kagTVXgLLzNDNEIZJY1EcjFFYMgDOAtRv0L1azsPFYsInEKHSXum3BfS5ji4i4Fy5ieUBnIJ5fYbjfTuzBaB3Axz9oqbSHvUFG3aiQAAKv8AERXyx0XL+qZFSVQyyymSQIxVQI0UKuqXTVkuGpRRYdu1jRw3jC5cMZV5mlGlgLKurXYEka0KGpmUqF8MR4xzQWi6TmGxYgsVd+NJPk/TOZkNyxaYgoLa9vhG40E2xNHwKvfGHBAmYVYwwKxK76aPV8BFHtViv7pwfk2khJML1KR1E2UeQm2Z0vcFidxTBaAIrFhluJHMZNpSpXUrUCe4BIDD3VgNQPsRi8gczvcVDsa6QHT2Sbjvp/LRvmM3m5CkRKk6Xde6qkiPpPWr6EtfNYgOPet0kCwZaFMvEkxkR5VV31FixMSsGSM6iSKNj2xHes/WkuczDPLzAhP3ajtGn4aWypY/iNnfthDlc5Z+IBvBqm+Z3Om8Ua3mpYxoPaXQ8rxZWmLfezZgity0srKNwAKJVd+2wvDniTTQxjmlY5nj1pAoLygHa21aY0o97bwavEZ6d9dz5RWiy4Xr7s8YLFvLcwN3qu9jbCn/AEk9uySuzORbybm/NMDqP7iMTSYzu2Gg8N1d8A4MFT/WDzXMhlo9QVjW4BFa/dqvsLoDD/KcYjkZlR1Yps1G6PsT2vbEPDxtSXEwc6aaFFFidwfgkezpUnuK3F7jy34TmFjWiQWJLOdh1MSSfkN6F9gBjsqYjcLpo0G5Tzj3FTHC2hqcqdJ/ZAou5+SL1E/TyRj6ITPyWivKwxi0RTcjDqIZpPwMdRJKlib3N4m+HoZ802YbeHTpjRvJArVp/CO5APfv7YpMzxZYlDG9yFUDuzMQFA+pOKFl7ri0Odndsvo9P04ZJGZK3ikdyCwum1A6uxrzhhwnjYy0OYGYCwTnpWcLaSHRSHXQqmHaStzQJGF3FZ8xl9DFstIWlCcmN2ZwD7n4Qw3vVSiu+GTEMpDUQRvdf+fvwHqmA2Ah9VHODkKj2zolkTUazPMt0CgEOoqRio2tioLBfP1w49NykZkSOQSu5ZfxaI5SHogGioU0a2+uFyBcugOkmKLMCASsLkboYsu3xBS7DVVna7rbWVIhcx3GrKu4BOrXCOqgS1MWF+QPAGMqWPJLZ/LWK9mRxCxmjDFB9nWSQsjuaBMzMsmq9iSQSR+/3xszUaxRh48tEN/vNCi1pwDtpBI23uqH50dwCzmYSVI+9javDDUqqy+dwSTfkfvFmmPKKxu5a3CqLJlHMFI5AB0lQSSB4Ha6IxHZAde9HU8rHxVKtO8vxvMCFPs7ctQwdrQbh3LsWJGwWOmNCzqrxvpzHG5tIlD5lxq5aoJJA0gBOuXSG86bAA6V+pwPAGKqjHUGDK7BjY/DH399NC/ZPmR8Gd1QSFomm5RkV5VViu7UzWCA4J3NBq6q2x6OONrGACvurglZz7xxPmIxmGCluZM1mO2B+NySoVTqO/4drxuyPFColjiQpFmNIDjp1U1SNpqwWVtAbv0ntQwPLmUVNUhPIZRGAVa9x30UWUPrKAsBui++KNIYDl0jcKk08pRpYwtiWLVJqkN1Y0W9EgktW2+Je4AALgCpnNZpHnjj54U69Jy6qCejRy9VDUoYkMvYVGNzZxvmy+mOY6lfnSaQUN0rPpAuyNQDPftvgBM3JMHeoeXAvMaRCwordMVmVHCCgekPYIAOGcWUlaGOVMvKcuGMura2jpxGypq1k0yuRpBrV52wQSNurUZSjxKAg8l8wz/3YIwB+QmI/M4Vz55YjmJnBKx6EoGr00CP/wCyRh+RxknF4LLIGdyOywSBnrfSS0aqO34iMap8gTlxE3xyDUwPdm0PM5HuNa9/pgjXBuYg+KqbKNMMnOJIPKEZ6vHNDFK+vKJOPmVf76R++lljH0jHUP8AGX/dgpGGq76SQ3fx37fQ4VpNImVR471swkb30gmeYfmF0/3sFJEYtU7x0TfJZANII4I1GtjIVshVBNNI7d2JI0irJIAOkb4K4vwlYWgQnmygGR5W2OlSNCqvaNOYQwRdrjvc41JPyJRKLPKLFq/FGf1godyABIPmvzwfxXJtNmjJFJBKjRqCqyDmLoLHoG6EHVvqK1tvhWQ/7KdsiN7qW5TI82TlnZAuqVv2Ywd1+slMu3YB/NYbycZkaSZRG4hWMJWnZSRYbbtXwFf6pHmgm4VmFHKUEGROZNoZQxBOkopO1ogVVshd3N9rB4t6vjyyjKQAPMdCTOSSqlvj6/iduon2F7+2BSyGR1osUROgSb1bwng0EojRHM4YK0UUrrV92ZiGFgeLvEp679ApBKTlXbMKXYaRCziALVh5Qe9+KwPLKs+fLx6tE2aJV22IVnFGu9jUdvkMdXzMZyRdI5WDFrFqp5tqzaXsHtTUw3OwJO2E34jqxblpYiIRNZqSSLNr87hiRojXSp3amDX9d9h8tsXHp/0EJsk+YlzUUCINWl0LECyFcgG0ViNgAxPjF8vC8rqpoYpU6NDvl0BDMWUjo0dJ06v5DxhL6v4M8yLFAxRmg1yJpH3psaAzK3REgJCg0o0/DdYlmMY8b1zvRL5nLmU2d0SEKSbJDUdyvgi6O/et/ngheJEoY7otsfkg+VXZ3Hb8saeK+mpss1zK2mxbVqVrFjS472MKlmLvZ7k7DxX17ih5w614cLCMJHDdXPCeMki2bsN/Yb/mBt8/yGGcGajeaOUTMGW1UK4AF7Gvmfr4wL6b4X9jgXOZqESrKt5eNyCsjdy8nfpVfhBBu/GxwTJ6thkChuH5QdZao46LhfANDSSdzVbViCb2CN1hcKDbCa5biOXy9IGjjJJNagCSdz3N7m+9YPWeScDkukMR+LNS7IvsEDFeYx+R0jyfGJX1GCJOuGFNUYDxqq/dU2/gkMdCk2SQHPihisz3CYM1wrLiKZZ48uW5zgltAKHVpWxehipXdQFHtYNXCgqy4h7WCtAeSM4n6lyEECZSMGQJpkA1FGZw2skl1F6qdmYbHqXzWJ3/AE6s3+s5VXiYhS2WZSxVFFJKjAbx6FAoA0fO4tfxzP5UwzPFeadUoPKQHRnaVAU0bbOwcgk3qXtWAos4UegzRiOljlT4oggrb9pGK9SHbe69052Z+zlvmst5ZXbNWaCsvUuRnibJOFaM8mOMtYNS9WhR8xbE+P3DDLgvppcpmpJ5XEMUMzCNpnFNGyG9JJFHUbJ+owlf11z2iGfBifLSrmPuULI8QoCQsXB+NrJANC9t8S/rT1zJnrc5eHkxSqA51FlpiQpDdOpgu9L2YAnEMjaO1emlfJT1etUuheqeLZKLh4iyghcZkHQF3QKDbzMe5WMi+/egMRCCQ5P7LGpzGmXN6QX0UdEciSncaiod2C2Nz8sYZ6R53ZmQIX25a7CGPusCgbAUQ713bY3gVJZl1CJmjelYy6QQqNHype92xKKFA3N9xi2YipCaabr4a/wuD2vc6JurhV+vD+UTLxpTLrQO8mZfRmLNMsZlg+zlzuvwKVoHeyexwTLlZwzaQWGZGZn1LR2bXHOwH9FSDsb6jQOrpXNkJIlVYUL6SjaCd35ciHU7e9bd6UbDthnw7jmbilknVo2XMRgCQ7rlyWYFYIgN/wAO1b0Cbs4gzhhp+h+1ojGCQZo9Rz9aTrjHqCOVuRNLHJlDLFymiiJ1xxjWYBTFmJIjBYWL1WBRwu9X+up81DOqucqixP8AcoQXatuuQdKjf9Wu/ucKv9HFRsDdk6zWs3ZIFdMQs7rHW4+eFXE4dMU39k38XS/54K+KUx9ZsNPPce3z8kqzFwmcQN7RPHgNPj8vNdxf1XkliWGTMxtqIy5XVqtqAZTpv33N0L3OEE/G8lw/PDKJlBGHA1zathrGwF21drNir81jnZ4NAmTQoXMthnJI0xabUgVudYaydttPezh6/DJ8/m0bSGkWJQd7DaLGuRtqD7bbm77juF01aN3Wi3DWC52gCx4HxCfMS8neLL6THJFPMeo6WXQZAlDahWncjvvjoHBOAy80jMRqqCJ0Gl9QYyFdX4VIpVrceThBlPScSF43eSTMFQ0iRoGEZY3qZmpTdEWxF9wAcP19SLFEOscqIaGb4t123lYqgO3bf64O18lEOS0nVAjIkmXmKxxOFZ5eWKjQWzvH0yADxTKbY7C63YgHTwMD7lY9JMUyugjXaGPX1gsRYCwlk66LWNtXZrwLOZdVknykond5urUVOnmG+WrISI1LWR4Lne7sB/pN9SkZeKKFiv2gF3I2PLFCvcFmOk/INg7pSd1WKIvcGDio3j36Vsw2shjHFMQoCgXEovUNVWS3k14FeDhH6ceGWSFpCRCCRpG1SCuVqrfTq/mPnhh6Y4K0ksE8zZYZQSHWrutqqWDaH9rcBd9gO22C/WOWy8WfizGUeNsrm2VCIyCqSqR2A7BhX/N8sBC0TIxhMbdjufHz5KZz7vDmJVUMpikkG4r8baSL71WOpcKzzZvJoZJV5jI/NYkjZJbF6KIUqxX52BWOf+sOLnNZ2aUqB1mIKf2YiRd+T3b868b3HoHIc/IGOLQriZeY7Ci8RpwCQN9/f2rCjmB1tIWhjGuOEY5++noKoe4r2TxRGkqg6eTIGBKNqK6eYHsgWgDMF1DsRXnAHp/hUUrNE3VHHHE8aDZNw6liBWskpfWW7g98Y/ZVlzKxxNJGkrNK2l2DCIaiG1d15srA17L53wZFkJMlIJXzHO5rxxEOippVSxLawe6qXPbeh2wODDjNbR2fiVgSyBoy8Uq9McPXNBBuiRwxxy9RDPtWlT3RdiWK6SSFF7HE3kuDcLidIMzDOhkVjzUdyqhZGRtXUdIIAtgNr8Yq/Tpkyzu0sfLj0csEMHMjCWRg2lLKjS57/LCjjcdoMwoI+zzTWR3MRl0SH6DWG/LElroGNyjUk+uhpTE8SSUTpomXrvM5ObIwnKyxvHBIq6YXUkIRpIHfSR00T+ffHNYMpqk6QSNzpI33vcgedIsj5k+2NsmR+8dZUWQg1qbZrHZuYvVuKNG++DsjmJcvEzRldRVgpdVWSIttqXMr2O53bc2bIxotlLWZi00dQeH29QiwYuNlxg9ocCa+HH3Q3BcmJRycw65d45QjCcmPVR66aiNQKp0mjuffGORWOOSbkM5CyOglXpdo5ASoKnocHrHUDZqqxnlYJvv1dJNErCU80CUbNRt/hktSHsUenDKL0+IjK6qyjSNKLbLasWFDdlo2KquokYVdKZLNWARsb00+lqZpK7LjTiDQIrXX0W+TjkpyCZEwqwDxu0sYIARSHbmqxLBzW7bg4wyvBjQv8/r5xQxcERwCVB22PY0fF9xYqxhrFw/GlDGYXEk38/4Xm8VN+qa0Zarfl/Kjs76bEkekqWUEtS/EG8FL2u6tT0n2vG/K8GKBeWhYWVAcXudzK4PfrAb5Ch5xTcRzUOXXVO6oPF9yfYLuWP0GEkfr2Dn6CjLDoZua12SouhHWrtff2OFp8PA55LuPDhfPzT2FdjBF/rBIbxq9OR8EbBwYAVv9T5Pk/md8fctwGiSx1UzFB4UN/M99/Y4T5z9JFtWXhBStpJCVv6JV/vrAsH6SpgdLQxuSLvUV07+QAb/LF3YmCwDWiPF0HjywyNYQHaciVVScCVmVmB27C9juDv77j/zagZcvDCkjhgxUG+sE3uQu3w2fFD52d8R+c9QZmYnmTvpO2hOhQD4IXdvzOGXojLqq5oKBS8mSgK2BbVt/VGF/1jHOJY2yATfp/CdxHQGIwuHzzOoaDL5n23Q8fq+0t4Lvty28fRu+MJcxHmqVAoLgq0UwZSQNLWug+NPvhGkekafKkr+40f5Yc+kMvqzq/wBGKQ/5R/1wOPFumd1TxYK1ukegcLhcKcbhyWuABHEa+aHzXAwim44683NPVf4+2Bjy1IgOnLPIemQzzKka+XcF/I+EUb8+2Lji/DAy0e1g7Ejt27Yns7PKh2lkuid38DuST2HuThmbB5QHx7De3O+68phuknFxZNZJ2Aa37Kmn9TZPKZXlZTPRuyRMVcvqZpCDZOoFSSVVQCKGofXDmR1y6wy8Py3PfMjXzW1ylha2OYSxW1YsNwo0t5xJemOHHPRmSRzLlI3YOAeqchdWg11JGtAb/FqHjFnwrirZThrgVeVflMTdKivpL7DcCMrJ9Nr84pG5zm24AJyQAGmm1h6jzl5wuV5Ygy7q8rqwSRpKpNdGwmnXZ7HT7nCj1R6dk4hyWyhEckSkFZztIrENQZbplJu/IZT52tvT/E3aCSTMEcoMdEjKUEkQWy2ht1X4hv3C6ux2m/T0TJlFk0ShCpKDluQE1Hl/qyZK5WgduyjFlzHFhDm7hc84t6Sz2WZRKmWLtuiLLbtXfSD3OF+TjWcxllKkSKRfcEMPbxt/53w//SO7MuVzW75d15RJk5iiyTufBBFb9wBe4OAvSnpmTOyyaZRHFlQjsALLHchO/T8OIWtFiM0TnSG/DxSfjUWnNTqSK+0zFSDd2x2vt8sdt9KejIstkmjjldvtCg62oEArSAV4AP52ffHJuKcIJ4hmMsGCFs2VBazQkYMpod/iBrHSOIZiN1WIRvKkKVFCgtn5Z0mW7AG40rbb3td7KSSBlmifBGxhHUxNB4A/Lfxu1lwbOrFmMyZdKAxRylmoBAtxupJ7KGS/zxM5/guejSNgJZEjV5JSZ1kVnIIUxAtqrSz9AA/D3xQcB4ZDnHM5FxL0Klk6ydMmt/o0hAXfcsT7YCk4/PlwuXdVAifkhw3UV03E7aloB1U0QfiUjxguGH+thfp+cV5/EHV2XXmpXMcXkaDL5gysdckylRsNq7+WI3Nnt2GGXpL1blHjeDMvpDGeJ7U9pNJBJo+Q2/uBhUs+WzSGNJREq5l3NRyPQeNdWkKtEh9Q3I8n5Y+ZgRwgPk48wGPRIuhrlXca2ZtlcfEoAIo0SMAll/adSDeugrhr4piCHtZqoEfH+184dEJAjXq7xFvDGMnS3z1JvfyxR5XhgqqwJkogWqVzqjOr4qBAvrr27g77EH5Y05r1wqOOVHzYxRaTVVjzoFHVQs2aB8X3OjhJergGZwo7V57eizsRhH4vFOMLHWO9pxH8o7imVghQySMYwVK0Du9jsE7OwHbbbCeH1c7TQpGoWIvGjaxbtqIBsA6V99rwX66HMSCRGBjFOCB8QYhCb8AakNedXyxKyyaAHAsoVYD30sD+XbCk+IEctMAF7r0XRPREeLwT5ZSSW2AL0GnuujepfVEeUpAuuZgdK+BXlzew7e94kv8A83zv/uIPkIlofLff+OFvEsxzcxLISDbFQR5C9yPlquvlWNBYdXelrUQDS2aWz4s+/wAsLz4yR7qbotvoroPCR4cSYloJdz2HyW7jnqKTNNFzlUMmoDSOkggb14ax28eMLs3CDovtq/mDX5Y35qHUu3cbj6j/AMrGud7j1D2DfxBwuXlzg4rbiwkeGidAwdnvD3WbAigFLEkBVUWST2AHnGc/CpoZbmTSGWgOoHbfcMAR58b0cZ2elkYqykMrDurDcEfTDfjvqUZqFeaAk8dXXaQDYsvts72vittjiGAFh5oHSE2IixETgP8AVpfn/RSiFIuYnPZ1i6tRQFj8JK7KQTuMdB9HcSy0yy5fLxOg5ZYl1RS2q17J28d/c457Iar6gb3W5As1vX0x0H0h6cOSeWfMSaduWNelVC7MWvUe5G17/IYYwhceyAsb/I2Qg5nOOY1TeCgc/FpmlH9PV/iAb+ZOHPoRLz30gf8AzJgT1c6DMCRGDRSAhWXcGjqFEXe0gH93DL9HsDfank0toERUsVIAYshqyBvW9YrhmkTg8FbF4tknQ1EjNQFcdDyVNx6QpGzKpY+wF/wG5HyG+OfcfyTyPRJaLTZ5Vc0voOkslhtIeukDYD3x0zicoVSWIAG5J7D5nEN6gzcZIVyAGFgvY+Wygaz9QK+eNbEMBpxfVcKu/ReCwkpY4hkWa+N0R9Ez9D5FctBMIczG7MYXGXsiXmKKnuNgHokkDbtv4w7yOezCSSfZlhZJFBc5gSqmqNQrEMsZjcMgQ1qu9Q8GofhmQbOzDL6LVhSPmNhGQpIKqtubA/ERjosXCly0CQZjPNNpLJqdDY1KBykUEsxqzQ1Nub2wGNziO0FpSNbwKI4LknzWWXNcRe0A5whQFUCgal1j4pOkg6WNA+MOuG+pC8kUbQvEJouZHq07qNOxCsdJGpdj74UcE4pmYoFgm4dmHCryy6crSwA06tLSK1Mu+krYusE8JfhuVEkkOmJo1COHLhox3CkSG1HtWx8Xi5QgKCT+tOFRlszlSKizMCykD/dyq+gOo7C+iwO5HzOFvDPRKZXPlcsimOLKo7NJK+oF+aCwQDSzEgbsdgKGGZnObmkZ/uzKFVQR+rhjtlLdqMrEPR+FQt1eC8h6njkzeZiKIhMJSKTV1SrGGJtSNh1MR52YeMdsrsDn2RsFp9Y+koUzX28l9ZU6ipFLy42OtVqzJpFA3tV0cE5Pl5LLHMZjoZtJYAFtA7JEgAJKqCTtuSXb6Hets+qoFY2FR5HVd2KhSoA9tRfY+aIxM8SzjPwwSurCbJ2siedQUxvX1V9QPzGFWEmRxHCqUynstB4r2ckbKrOmWPeWLNxb0rpI6pJGT4Um/wAmHthD+kyVcwsGZjLCNukkHT/TQsPdSHXfsSQMGepMwqP9nL6GORjjNCwhQ2dQ2vuCBa9vniYz/GyI3Rg1SFpea4AVmL2GRRsF5i3Q86sPMGvD78ki91bX4+Sy9HcMkldzC5jZUU7fq5GLKlOBQPfuCCPfBU2SeKcQzIyyhSzRs2sEd9UT9nH9HuPc4Kb1jLNlxJFEYgjKyuRqAJUWEy6gI/VvrkJA71hblZhNMzszGRxTsX1OTvZDbaB7KgWvc4Qia+aQvaBm9CB4HmnJzHFCGS3l4c/Sk2zeUWWArGFBlRk1BRfwM2nwd2UCj74mIGBVT4IHb6YuIqjRSAAEdGoewYX/AMt2cRc2V5TyRf8AtSOn5Amv4UcD6RsS5fC/nf0W/wD4hKCZGjj7rflM2TGcod1cPyDvsSt6PkNSoy/mMB2HS/DD+eMOcGJUGmUg7dwdip/hj2WUqgDGyPOE3uJ7R3FL1mEwYhlf1fcdr5HiPmtfDx90nyH8cXXp7gsTcJLlV1ytJqahZBcppJ70AAQPej4xCZawWX2b+B3/AO+HuS9WNBk2yoiZiXJRxVAE6qbyKbzvYPywWMi3A8VndMYeWTDRCIE5Tr8klyb6o1J76R++sa8olqV9mZfyvbG/LxUoX2AH7hWNWTW9fbdz/wBsBvQkLeDCOrDt6IPsPqi14dpy8cqEsugGQXZQ2RsfIsdjuvzG+B5oA4o7g/w+Y+eMciWQyaGKEtvR7+QaIIvetXeiR2ON8cVADwBWOfQdYSmBjmEbo5qLeB4+qHQ6gUb4l8/yI/8AO+Cs5mJJbM0kkpJv7xiQD8l+EfkMBiQGViSAFUAn5k3X5YN5EhUMsTlW2DVS/wCI1/C8S5zh2Wndc52GaOsmq22ATyXspxMRRIioGcSPWvdUApgyqKOr7yr1Vt22w04J6nnimUPIZUlkVXDAWC3SGBAG/awbse2NEXpNyjSsN7AUxfeFasNaHQGVgRuDsVBwbwr0w6yLJO4Kp1KgWjqHYtuarvpxoQRyukBArmvG4rFdFsimadXEnKfl7Ko4vnAq9Q1AnTVX3972r64kuJ5RGdC/3ZR9QZmUMny+Ilk/oHvexw54jnAQQaojcYlM/DrfVHXOCFVJ/wB6lVy78OAelu5rDmNikIDtK4mtR48NF5boyaLOWOJDjsL0PnuqD0XnUeZt3+0BmYEA8sjYLpNAjrKgqSSBYs7Ve+kcisssmZbqCyPHCDvpVCYy4/pyMGZm7npHjEh6Sy06QrPzQ8J6VQyazHL0sAxI6PvIwhXxzBt070/pbjMeXdoXIVWkd4GYgCRXYuUF/wC8jYlGXv2PmscBSdkAa41smK+snYxyLB/qsriNJi4DFixUERVekkd77b1WBfXXD4w2XnKrq5nLJKg2GRyhIPco4DKT8NtVXeGGU9M5OGQzohDAsw1SOVQv8TKjMY0J33AHnCPN508TzsceWl0Q5UiRpAquJGcMoCE9PSoa2IYWex03iKUZheiLzHCVzMEsbHRNITVWNdUaJ7kEgKx7sFF45blMy0eYDMwWVmBZyCaIejHGCe51Ux3uz2rfqHH8k2UkjkDyOkj23MctUqAsrLeyB0EkelQBbKa2xE8Ty7rmG7l+ZzQ9B2dGYuyolUoUnqcHbQe90J3Whg3loczwVXk8p9pzAEpJXlLM4B2mcuQA/uqBdlut98Z8WmWHMyLILjzMIYqRsWQ6G/erp8tvljfwplGcbTsFyqaPmutrofLSoP1GIb1NkdIeYFuaJ8xDIWYkAOS0Zo/0QoH1wng5QI2F37j+Ws/Exlz3AHYL76xly80lq+mWNgHNHcabpgdmXSRRB87HC3h/BhJETJMzJB01p35ZCPuRuFW38E0SBvhO2RLOmhvvNIiNjYsHUKD2Oknp9x0nteKv9G0DGWYSqyIRHG6sCpJk1oasdwGq/wDthzGFoaBsQR7HQ0lsI12a9wQfcbI6PKcHXKTzoVEgPLR41ZCJCv3YjVTZBNkE2TRs7bRfDopWesy3ONkcqWnCebZu5P8ARU7eSMVuU9JRy59Yi80WYRSJJRKrCSuxXULJv4u7e9Yk8yuajmVJ44NxqfoAdBfkLurN+EHc2DVYTfGA7VttHv7/AHtagLnRkNdTvHUD88dFYcOyg5Rjs7gj9/sOwrbt7YnPUQ/1nX/70Ucn96tD/wDMn8cN+CDSD1N1GwGbVoHgX/P53gL1RF+qf9mR4/yf71P4h1wTpOM5WPqtxXKwD9Piqf4ziRHjqLgb4jj6JDl8kXlYKOsqGU/tFTWj6Na7+G0+LxlGwYAjse3/AF/djfBm1jkjkb4VamHujDQwH5G/yGGHqThvJkMn4GPWf6RvS/0YABv6dn8QxnGMujDvRe4bjRhMe6B57L9R58UhkOmS6OkrbED4Qp7n5b98GKQRY3GD+C8HeWeFipRA7E3YegvcAbxkg9LNW4GH+d/R/l5JC4kkjurEZVR9dh3PucMR4R0rQQk8R/kcOFxDmd5vCuHNSMcLyMscQ1SPso/iSfFDvgzKelpU22SCwRO52IYA9Kg6nJYkUB3rF7wPhUOUQrCO5ssx1MT827kfLG7JwRw/AN/2ibarutXgDsB2wY9HPoBrvPT5LCxP+TvklL2CtKH1+ijo/QUoY6S51b6301/RtLV1NeBqGMovQeZZ9DvGieXUEn5hQTsfmRX1xaPnhgd+JfPDTMA0HMSVk/8AUGLDCwPS2D0Vlk00otWvVp6mHeixs3ZJ1LR/cMM2jjV+YFHMqtZ3avYsdz+ZwFmOKgAm9sJJuNsoGsoXIvQjdQB3UaCdRNHesE6uCB4a6gTz1/r5LN6zEYgOcy3AfVOeJcZVN3NAmrN99z+WEuf4jZUa9ILgMRR239wRsSDgDM8Wpg1/AwY/Kjv/AAvAUeScxl5Xjc6pIiidLgp+JrHLYFaILFTvQ3xeeUsOQDQiwRvarhoBM3rCdWmiDtX3ROazFoZCJUj5hi1mLUC4NEdLd9u1YTz52Dt9oX+9FKu/+E4+5iYcyjzTJKqHSAysrADmfd1qPMAQ/Oj32wXwTgubduT9nlBexqkhZVXcMWLsBQ1D6kDSO+M8TTn9xrxr6hbf6HCjXKL8L/lbeFeuFyyySBo5tY0zQMSBOK2ksrtIOx/aHzrFQPWsWYjAbIRtHKylllk1B2/a0gFb+Z3oC8S0vKSJuZG6M5Bh1grpVdy/juGUbbFg3gYw9PZdnzCRRAOSxPUzGgFa2JHnY6R2G3nFWFwpg5ph7GG3kcKC6tw3gGTTh0T5pFdBGhbmkstmgOknSNyAKGCeD8HXhxzkxb7iuYgA/VRqvwfRTqoDwcLOMss3BI0sfeLl1/xMn/cfuwVxLiRm4MACObmYkiX+vLS/XYkk/TDqzQRQTr1jHryEzDvGvNX+tGQ4/wAtfQnEr6giiqOaJdMsb6EVR3VjexPwjSrE/IuBuwIPb1ak+TEUIM000fL5aEEozrR5m/3YWzZau2E3H/Ts5kjIBPKAdwNgwjREvUw07sC2m70g+SMQAixvGYWUb6pTllpF25M69iQSkoXWorsNTBt/K/TE1xE8x3EhAjkdJHXzrjAQgnwuymxuQKxc8c5eYVzvy2Xly2KIBNJIB7Amr7igfGOSz5mSMNFN8cTEP862v52umvqcL4AsLnRu55h+eBS+PDwGvZyoplwPgSyZqeRntYplYRqaLlzaktY0oJLvv8Py36fFwGWORZps2DFGTIyGNQFIs7SWCFWx48b1iD9N+npESTMMQGaELRYCkfqG/mQnfzpXtbGsOvXfFlzAykEJ+6b76TehoXZEP1Y7qfbApcpe6Z2oG3gPD1TuFieWMjAondDevcz9mmVcjII5czcsxBoAWoEsh2LJQYBSaJJ2OOcniEettU0a0bLO+ppG3HMOgNuQaAvpXYdzigyvAMquZnklZkhigDPsGIfUOUsYZWsmiCh7g+xxTcY4JkZODiVufGjSCYHTEJ3a9KIAoCAeABVAA4uxxfUgNcleaINuFwvy4qHy3FVMiRpK/V+NY7SqJu2INUrbgeDgrN5gPAUkdgz0ymgzBkbUvTtdKWU+2rzj7wb0tz8xKcnFmJ4+SqpLK6qLcanJckEbHSNIJ3bBHHOHZjJOI5OQpMMrlYFY0NkS3Yai1sew8ecVlkeQ4OsjSiSBR35fRCjw0bCwxU0g2askr3DeERARs1Ow6izCyTYK1f6sD9lRv74b5jPqSBba6OkISGI89t6JrftYG4NYlc1xFcsAJ3ZLG0aUZPlt8KCt7J/LDvM8AlXJJm+aipzodCQMWDI7qCZZDuW3+EUPf2wy6WNjCyFtjiTt9/TRJsw888glxLyOQ4/b11TDK8RXQNIChurx+LckgebOM04yCLVrHbbffz/HEk+aEKjmhj3CRr8UhU7X4VKFWdz2GNmZzaj7xwyxyaSiJ8UhZVOlB4F7Fj2wYY+IGgNK35nTQD67JQdG4hzbvW6rkOZ5eW6pBxuz2Okmg34S2/SD5O2MW4x88TUSSyRyZktqCMUeGO9AiCgkx2AdaE3fkg40T5gqRvqDDUrD8Snsf+48G8Gw05cckuhO1cuXmEvjMLlbngNgaHz/AIPBP81xe7+80AAs7j8KjzXmzQ/M4HfjGtaLAKQWLDtyxZZ1+RCmvbCaeBpItANF0aZz7Rx3yxf9J7P0rDDOcDAISN0XLylWlRm6kFgkJZJqQ0CPzwo+WWQvMZ0Og+RI8fom44oImsbLeYdo/MBY5biQmBIBWMG5FJBMKVe5B+ErdHwSRtQwPx3MokIizEEbS5hUzWtnCyJqJ0xjbsIwo7r3OHvFOAxzPCCSgM0cblKGpHcBlI7EWRt9cSjwjSKmMveIM25GgHZNQBoeAdvmMCe1zDbjelDwG+p4/ZavR5jn1YKs2R47Cvn6rJnbdtMk+sCkNWBXbn6tex7CmU/LBORgkleUR5acAKjE6S1Mq6T8IIa+htW1V23vAmWR36dK6+lVXc6iduoVXm9u30x2PgUcPCstondNZkPTGCx3+AdtXYd2ofOgMUgcI3Z+Xt/Cbx8LHMyjc+65ZJxaUyo6O4Ma6ISGNxAjYoxrQtCiB3Hcb4Ny3qnNsUAzGYYHpKiWSw5qtwdW79NWdjYrDn1D6jy2bzIjSOIGFdbAgl6DKZNkPKLKtsOp/II3xzjM+rTl5XRcvEzI7LrmuRtjVjdUHYdl9saIxjHaNZZWL+kkvV+ip85xnmMWmzOtlOlOa+pgrbEiMgggDVYNEgjucdBX1OrxZeRDHzAil1VXpWBBIpY22+IEeNXmscr9O8emzMczTHUyWUIUDSHjkQgEAV1FD+Q9sTXCIM9mAxgaVglajzdIF9t2Yd6/hhZ85kJ0ApMRwZB3iV3nhOQygRgXMkkQ5kccjSVDudBjWQKtoTQNWPcXhvwPgkDEVHYj60YO5QM1m40ZjoYbnZRV7Y5Cc5mcvw9mdys8cVaiwcgGda3th22xp4Bxvi00PMQRTxklak5YJr5Wp/jhdszi0nTet6RTE0LqwzzZHLST5iOTofckKDI+qgyRr0ANf6xjq7mvGOfcb/Sdms5KBCDBCSvwneQagGPYMwINb0BvhOPVMubjnglVonhUuUV25ZKsAQ0bMdLAnpKmr8HHuH8LcKsmkUsiKK3FksTufcFtvcDBmTtHeGun92qvIauitl9CSxKSkmtgx1aii0AbuhudIs1ajbcG13G/TH2mVZi5TUqiRljJ5xHZVFkRyjcaTq7gixir9TT5eGZy5dpJEBEabURsrs/j4aAN+TWJXMeppNBijLKFfUa2ZwFHcrSjxSigdAB7nCMGDmD7BocDx/PzdPx4aSZoOXTx20+vLmtfOkkk+zxkoiKB1gEIqKFZtXdtKaur67bggHJzoqyT1pVyXF9wgvSCQNyR1E+7HGriXEFjWoXdZMw2kMpqo10s5vuGNAUDQth7YwbOIE6mATYEHYUfHuPpgXSDgwNhYNFt9HYcBzpL20B8VoyOXadRq6DLIdJfp3bUTI19gkWyn5WRvimzPEFzDI62uXgGjLhj2VQVMhJ/aFUT2AwnzOTEpjJYhVLWo/GCKKk96IsH3Bx7iGcDBl/3KA8w/t7Cox8jq3OFv1Je3K3j8ET9GI3536gbePMon0VmnglLLK0UIaTMTgkU8XUFpDuHJoUDsAD5wyeJeJcREy51MujQxoIdhmGUEswpv1fUfGq68YStln2gkUc2V0nzK9J5aKLghPTudwx+hHnGqVnkzSNEAgjVgsugE2OklCfKHpHsSxHbGh1jW9lwvn4LIMDpbkZoSaHilPrDhbwZ0rlsq8YU8rKqVJaeVjTzWb17A97AOg0O2FkGdlzASCC4YyEhVGIrXGRLPO/ilYFifYj9nHROFTRnOZePPSc4lXGXldmV0ZtiupaB1K1BjuCo+WF3qn9FjZRBPl81y8vHCyTF1GpY2syMnuz3prYm+9Ycjka9tt2WfLG+J5a7dYcLly8vC8zMkZDiWPVM76nzFPWsrQ0IbYBe2zCzWB+A8GmyhSWOZeaEMZd01aUFaQgJpaA7kHucSPDYtZVsvKxZ43eeJT0RRqQIVJogte+mu5HknF3lpmQwGZVYmZSyE7MrCgNu+zagN7IF+cFa0AbbLMxT5c4ymrWfA5RoljMmsLKVBJB+MBq2FfEWwil9L8jKZfnSqYJgGVwK+zMwtkYE7rIAaP7Qw+ymXSCeZFRQglYrsoBINCgoFGwf+wxgZ4Zcrl8vJpcKrGSxWqiQkfueXrJ+RB9sRLH1grb6KuHd1DnlwvnfFD+luFDNOOYKSc8yQE1oy0YARCe41WBq22Le2HPGosqsv2TKQqiRuJJ2G+pu6JZJOxGo7/hGB9TQicghEZEAZVJaNUs0N9FXZIo+PYYS8OzaRo2qRm1X1gb2T8XhRRNA+6n5gyxgbQGwVHSmSNxHeO6fQcC+2rJbqiAMkZY1qlO2sftBTcfi2Zt7UYgc9kHgkELRsrqxAWrAUKbAFA7nqDAkEHxWKfJxiLlFTJcJAZmdmUNROgqDoAo6jQ3NeWxs/Svki0InTpJhVttjQdhMLsmmMysd9x7AkYDO0nVaXR8ohblaFN+muMJBnINMoLq1oNIZNTD4GlsGyCVsDpJHcXjR635krwJE5WOeRwVY0OYZCbc++l0BHuDthnxfheXHD2KFV6GlSlAMZQoYiGHURIkgUliesD3IAnqvJOcs01EMJEmB7Uxjj51f3njbbyDhZppwpMucXEkpn6M/R2IZBNI4PUUVmblRuxtSqWC8wN1sFxGR5ULxICXS2oarb4dTR6lJvbZiO/ti09Ow53PyB1jRYxGZEQG1Dvq0trYnlW4ukv4e2Jr1zkhFxCLmqNIbQ48EJKykf4AuCNsk3uUM1Wiuc76jyk+WSKATatQsvWkELutA7d9rHjEF+j31CuVLlkdiJI5ABFzB0q4IYWCPjsfTFqmRyOWygdsxGJy4+6GhdP3gVuhACaUHdr2xN/ojrXJqDMgkh1hNRJT7wGwnURZXb6Yj9p9F3JUH6S+Ic7KzPoRDoRTpXTqqbuR/0+WMf0dxA8Mm2HVCqi/dsw6j8+2Mv0q5uAwTLACo0Q7FXU2ZZCx6wCfBJ3xF8C9efZoI4hG5CkFgHAWTTIZE1DSSNLHwd8SGlzTWuv0XHQpx6Py4m4jniRqDyhK9xJmUsfmoP8cdX/SHmY8vlYsskOzsojoUsegqfzNbAd+58Y57+hfh7PKHYfrJ+Z/dhVify5kqD8sdW40sOeDRldccQMiyAkDmRkqUBrx5o+48GuDbzV4D5IcmraXNs7xN5c48kw3YlSimgAh+AfPSGF+/yxpjzLq7DS9MqDpWw5U6gL73qI7d6wC87EmR21HXrJ9x+L6mid/OOlcC9GxpHDPNcTR9ToWGjpvQxvZCKDEX32NY0C4MFFevxjmYONrSNaGnCwP54rluamLzO7Mh5K8lSCKCx7H5m21EHfb2wvdGkdGcAAnmBSKGkUNXzDN2Hsp98dc4pk+CNMOYmXaQjV0b6rJ7ldiSd6Nn5YgPVfOGcnkaKkdwsLF1S0UARoocijt2+fbfGXLAQS8ak7LJgxzHZY3aAanxQec4sV6ImHMY0CTYU2P++3/6wdAY44+VokZQgaRh2UE/EzCqttrwDno0hkZG7wk803dvsWFdqiNxg76rJGD2PJQQahzZNMmaAWtI0jlQ2DTLpJY77GrF4z/07Wgg7DfxK0jinvIIGrthyHFbsyVy8LmKy72dyWPbdvfpQX+W+NGazxXLZeMxDLzRkgzgDSU2anBttTNV2e+qsCwOM1Pqq44jpphdsO9G7B3Nn2AwW5E8tbGOE3V7PJ48V07g+2IZKY9DqTv9ApkgbKbGw0b48yi8pl40kZZHMskgUMWFjyVWhtZosB5q8NOHSlJ4cszLJlJ2Ikhl6lRVQkMjH4FXSNrr6YWZUu6w8xAnLLSOdQYySvtqNbAIgCjc7GvF4BkzIzOaKKNUUYAZr2PlgNr6ukfkfckXY7JJYdYA15IUsfWxUW0Sabz8yqY8YywypTJRxwa2BVDGusrV621XqUggjyO3nCSGKnjsNpG5onY1T7k2Ws2KIHjtjfIIcydLAs0Z2NFSpvco1DypFr5GH/pXKc3LZaad7WOd15jgANGh0xizsLPT4JZj3s3pYXFdZYIorBx+A6qntdYKUZvhs02d5VKpVGZwx/AKLA0O41fF8W/cVgXi/BmgkVU3YqJAVOwGmyC1htQoEfvJ6rxU8Rn15mSRI2+8iGlW2aeJCOYF8iw26tRpaA0teE/G+GLCObEtoo5mo1eg0IyQ3iMnSbHYLeOfjWhwY1JdRYJKXHgJjjXm6hzTpXuoDWNRYnqIK9itbke+MMlwlplkZr1xSBdA1W2rpOw/EG32r8R7kYr+EwxOmXMSBEklDFb1dce/N1g03SukyWQbU70ATMtwwwpnXyx1yOwIKjxQvSbIJ3YjvuBgsM4laXDyXGEZq5qNzfph0ZYE0yyFiV0jStezUoawRflbA2F70HGeEocmI22dBUikiwj2jsQBX40Yt/RG/ThYOJzJrZ+aJGQqrPq1JuBa3vv8NbE+aIxU5TjUMmUaKd2J0Mr6x1MCStir1dx2J8YvIHOaQmf0xjOYar87f6akidYswvNGWJVIiaUMG31aaZgDdWfl2w34Z6hE8rQyxctptQQ8yWtUg3DK7stPdagoI2o7YZS5JP8ASIZ0DHMxErqHadDTgezMyEX41g+2Nv6T+GDSmYjJJjdQHPdopBzMuxJ3NdSX323wqSHaVvx8f7Ciig/Rfr05GEqWKuhMZXSCxQnUAt7BlfVu21P2wN+kHPDMxxZkEnmEvbVYLAKwOkAWGjvYfiGFvqHgck2ZV4I2f7REs9KOxYdd+wDBtzQxS+nPQU+ayiQOGoTEh4wJFVSovrB5Z61Gwa9z7YuSBTh7ea7XZJPTfqzNT5yCOWZ2R2EZW6UhgV3UUD3xJtaMQCQQa/djq/D/ANHCZbMxDlSSSq6uv+sQLqo2vQHZgCRii/8A4vyn2dXzKZaORr1F5mWm1HbWraSaI7YkSAOOVpr0UbjUrnHGwV4Vl7JJZIzv83nP/wBRhv6S9KwyZSOZoobWMyO8hlJa5JFRURGClqTsf34e8e9AtLEA1R5SJU0TRyxyJpUOPLK7Wz7UD7Y05ULl4vsyya4VhjWQyZc245sjLSODQs7tR7H2sLukDG06+JpSSBqqlcxFDlpZEOhTFpaWRQisoukyyrSkjqNVRJUsThXF6qnkJYTLGshIEUSIaFCwxKM5aviohQcJo+LO6GSWRGzK9CyPTIoPwIHToWx+Gxve2PuUnljkUu/JzTs5uhTq2lXQbkMCFG12DvgMs/aDBbQPc/bxS7nWU44pwyE5pXjXMJCak0mAsC134vSnkow9/GMuJ5hs1fLmfMDUDTuVhsiiBpLA0PCoVvvj7Jxj7RHK8vTFHYMQ3PSNRLNsWsUQBQHm++A5eJ1E0+WAYTRsyKRtzVBNEA7EqCCPdMelbE0bopfJPTpXE8kmzweNWfcwHp0vRKMPirbSvZgpG4Ok7E1g3J5VIc39na3jliJUuS3w9wGPy1H81xvYDNwkL2zUOsf0ZFoN+46T/dOMooDLBlJFH3sWhiPOkgJKK+h/euCgDguEYbsqY5PIPFlZs5H99zBGXVD1yRkDr0jqDaQeraj88QPqTg88BmaR4pEkka545A1EkmnHdDV0u/ahdYushnQqypoLsZIygVirXJ0tpIB7GIE/K98ZHisHM+5jllE0NtH0kEVISjszULUHqXwm53F5GIhaSWFHhmdC/MFzOedoVVINN3pWt7922vt5bBHDJ3BUKy8sMwYXqZmABYkVYUk7GxZVu/g/Lfo+nlcPlYdEcrEqz1cCMQU1rqYGgbFVYG++BZkj5snLsxKTHGSfwJe90Pics+/a6vbGRLCGNN638St2DE9c9obw1PgBwRrNM+XectFHlw7xghm5zFdhoWqskgd9rJ8Y1ZbKOmWZUP3jj5bbAUCa7L2J84X5biOrL5eMN91CGlJ8NLJuxFi6QEp531b9sfRxpzG7h0Ua9KlgTS2vUfpZOKTNoiOIDSr80aB2YOlmJ414DwTdpWQSTGNYwsQSKNDvpWyuo+ZGY713JOLHhOQSOKODVEzrAoC6/wBZOVfXqF7FSfh7gsCa6cacv6AnSp3nSblKZIlSMrcldDbsbAO4WtzVnBGR4c/MRDMmhxvJQtySxTxsxXlsBtbAHqqiTK4WyQ05x4eCx8VNG8NZF3W8+a99nY8pkkB0HSpc6esAmPbuCwfQ48Dv8Ax5eItIipTGRZAqHSNwxClJAQVXpLDcUSvuMbYIJDNLqjKQnS0sjsFSN1DCbSTuQ6EEHtZJvCPM8cRJYxll/wBTTMpJNJZZp9JBaUk9kU2xoCyCRQNGYsAZXW4bLOfMGaFe4tERnes6mhiVSAekObsIAAAAmjYCrJ74JWRXqmKsu40sVZPmK7du+CvV2SAzbFf95Gr7ftglb/vKF/ccKOoZbnUAzZpo0LebjVTZ/Z5iX/dbG9G1rIwANFkyZ3zO12TBZufPHlphGylmcy1odGbVpUHUQWdr2oeO5rAnFuEyxzvzhpUtSuhKjSxsFfGqlrT4C/O8fYsnHUo1c1HO7tX3lKAWAAACk3pHgVjfmOKzRywsW1xR2BrAIFlBpY18JAID0Sp81jiw7hOQY0x9h5SP9JnpxoAGiLu8DJPGx3ZgaSXsNyHWNiB+1fnE7Lw3N5tD9oAy2X1a2jAYy0LqkPUEUsa1aVW77Y7RBPBn+W2to5YrJRXAkUkdaEEbg0Nx3oGx2xAfpRhGXKQQKEi3kZRdvJ4LsTZodlO29/LGbIMhv25rSw8YxDwxvFFZDIRRxGaJ8r9yqwxiWXWEVbayFBV5GLGgNS0NtW4C+KbO5mNpVzMDaSAI0blAbHtG4Xzv1AAkXe2I6NSCW8Vtvfa1s/Px+/wcaHjtu2ul3quoatvp2JxTMKqlrnocPaS15vWtOX18FWZzh00D1Ok/Q6sCVLAkle8oJVu56QSQ2/e8efNyGQiQFgyfdkRFmWzvrTTQ9rJF1YPgIczxWZ+p3bXTICa3LuWO1VVkf9MNeE58LmU+4h0M6oY0DglWah1FyxIJ73vVbYAYmu4+6z39ETtbm8Cfb68fJE5nmCN0AjJDs5XVq6QQXWqtKLWpC/hI7jcU5kJPzU1MsjaGEkjxqTu+oEoWI3Ior+WKX1Hw2LLycnLuxUAAozKQNR3QNs5OlrrVe61qwNBMI8x2VAHdB21KoCmwzFgRp3NCySKq6xZuFkLrNV+cPNZOUpanESGh64Q51a2pTGVogqQaV23GxF7E0MaeIIrDLRgsyq28iqWA6SACwBUEn9wGH0nF55IZI55WEYQCmVRqYgsdJGx6VLWQKsbHBkQ1NbyAtZVr7prVinVWwK2KHxMw7DbBG4HKR2jQv3K6lM8Hzpjm5cgouDE6n9tbq/r1Kb7gjBOS4c8EMybctX5kJLb7b0Rtp7Ba82R5x8/S5ws5fNiZTpE4DA+BItX3+it+ZwL6hlMuVy2diJBidXK+N6BBHbZgB8t8eibKHts7qYhlBaeC2cK+5EsYuoJBMl7HlsBqH+A9vn8ty+N5sw5vKN+BtaMfk2gA/wCIg4NXJrJKmcD1GYaYH8QPYlrrbt2PYb40r6Pmz6RKhMYjiepHRtDkEKoD+CdOuwDt4OJc8MbqUbUNVBwjMCPMgnzDJXTqopTih3JADeRhLBxeRQqZnKQxzZmBeSY9SUsxWNi4B2oEGhRUKdxtRfqz0jmvsUjtWtENRw63d3YaRTDTp3NkU1gViLkbN8OnfIqZMws4j2jVr8GUIS5dWAtSQRv7VhGZzXPsKHKs4Lx+cSRFGULNlzMyQQavul0xRNp1h9bb31mgo9sa81+iWRsozRTyNKQDGh0x2CQx5l6jrote/evzEn9HcRjyLsFzPNPUgXOnUgBOhRFyyxoEBlEgsi8Z8A4xmJ4lycE+adpiS0rtbQoKVrNa4+oFQeoXfthdzA7dSyRzLylSYMaMuXzFwBL5wO7BVBOkFQQWcgC9t++BEjByznUACC1Dst7gd728A/K7x3zg3C8tkYo4AyqWJ062XVIx3O9Aub81eIb9I/oCF85k5UUIMxOsMoGw3FhxRADUpHbexfbC5wwqmnjadb0gbJeL0rkn0fqTiZy6yJkYVURBi02YAJpbLFANr70TeJzJ+pUaFZikjZllRky8aERkkl41dzepFLKw7FQAtnc4p/WcaZPhOaCM28egux1MdZC2T5oMf3Y1ehuAKW+2yIU1oFgiayYoh2Y3+N6DX4FAYYLGu3Gyz81cVu4rwTOZrKj7RmoY1oSOq5Zq6RZVrmNrd/Wsc94NxQSxKXYKzg7aaRh42JNWO++OnfpAzR+xPEnx5h0y6fWVtJ/5dR+gOI/jP6NTlImdJ4RGhOnmMY6W+lS5JUkdr2vDMD2t7xSGMidI22CyEviGk9ckhbYB2a6VRSqDXwD2NnvvZONz8QLZaGHpIeR8zIP6JYiNPlqW2Yd9JHhsKM9wwpGNUisr/wDskute7NQQf1RZbbcAblcN4XNLIIYV5jVrDg0AP2ix7Wdt7s4YLWmjwCz2ukZY/e7TyR82bje4yxAoHSBuX3KrtsqitbH2CjbWMFcRnDJoB3kpR9DWo/QKCb7bAdzhPGvJdyIpEzJPXEQb3/EB2VDV2PFH2ww4L6efMymMArdHMP40XuinwWFgD6t9anQEq7QXODAE/wCFcBkzJWZAsSFeiU7uQf2QCGUHveoXttic9U+nWneRUnZ+WWQGSyCdK6gDdgBxQu633OOn8c4yuVhLfiqo0FWx2Aoewvc+BiD4eUCKgPYUfc+5r3O5/fgDWdb3hon3TnB0YjTlGn0zKtsRR7AawxO4rYDqYjz4o332Jm9EZgOqlCr6GaYki1UaTsLOrYkCrs37Yp8vmpBMjxHS3WQ9KSqBtAC6gVDO6sdRBOha84+R8GiBZiutmNln6mJPc21kd722+WAnBgnQ0n29N4iIDO6zv7rnkkVSaHscsrRv4m1aa1dmFWQR8vmMMeByw/aotZIVZwXrewDSEeK1kbfU+MUPE+C5dV1yK7AUAnMYhj3RVS9JsnYVVk405j08ujU53I6lVENlqAVAVtfCqAa/ecDOEIAN2mR0+57Cx430v0r89lZer/R0Ots48uZSmVnERHYdOoKQaPazfYXWwwqHAeHCExzCYWwHOeMWoFKq9N1QAGqu+5O2wnDuGywLPAZpQrAxMjPzK26qLDSAQRQC7b7nGmSPMxqLzCMOwCw9b/IXJVmu9YZbFpqsh+JF034ppxL0XAsMrLnLca5FQyIVGzdABOvdDoJJJwhi4ZK8oJdlaYJKU5ekSBFdlJ1NYACHbY9I74awZFgArhJJHcKgKr3aqBIA1VuxNDYH2xvXgU3Ob7M8TJllUaw4OxDtNa7kFuZIFUABenc4kgMOqtHIZRYGy0+oc62azEuXzVclZGGmtQOkWAABs1VTdwW9huD6O9MjltlDOFRy1IyFpEJXUQGH3fYFgTv8sdC9T8Ey0tySNokWM2y7nQNza+RV77UCcSXo3hubmy4JePL5dwWEib5h0YDT95uIrA7XYvCEYnjeaOi05HROaDWqqpeB8PywAZEGgiQIbIUizrWPcL2YkgeDhVw/juZ4prbKzDKZZWpJQgeWYCxelxpRbHkavyxMcT4EkHGMtlMsoCTZf712NsVWR2d2P4mYLptvc4ovUvHZ4jJBkTFH9lgM88ki2oBBMaDf4npiT7Ya1O6WLuCXesM3neHxo02YOagZirMVEbgkHSjBOlw9adVWDROGeTyEHDcumZniU5oqsYCDqZm+CFNyLBpdX78C+quMmbIZTWNMk02VYr7NqV2H5U2E/rLjCnPI0rOqRxXFpjZ9Tl/vRS/jKBQLIFFtxeL9WeAQhICatWXp71ZJLLLl81CMtPGFYIJA4ZGuiCNrFEEYUeispFFmeJSKANWbK7eAFDEf4nJxP8EzxycE08xYmQlwhNlF/Am22s3vV7nGv0nxO8oCT1SNI8g862Y6hXcVsPywxHhySAd0s/EgAkbbIXimfTOB5nW8xLOn2ZzuY40kOhIhtu+hnLEqOruaxV+peLmSTh6NQY5oSsB4EaMx/mB+/Etk4DDyzNMGiyqMsC9tCn4mc9i1dOr2xhw3ignmOZPwBTHEP6N9b/LUQK+QwaPCnZ26HJixVt2HzVzm+NZfNc3LyKsmgoZEYGgT1L8j2vbGH/5ov2sZUAluUZGN7LuKFfMG9sc39LcRZWzUsm3MZZforLqX/lN4++mA7ZmXMlHJljVr0tQ1MSADVbKEHfucSIm9kf8Acque4Z//ABV9xfi6nO5Pmtpjg5uZc+AI00qf8T+MB+sf0kZWaIwxQDN2NTa0OmMg6VJVlsnUwrsN8RnEUTMcRijmLCPlhCQaKs7EJv8A1gtj2wTxHhkOXPNY9QdYy6Do2VY5kdQAUOxNVfUCL3xkY2YQyFgGq2MDGHxhzuKHGTzWTB5hOkRNIYmUaQdQGm99iDdr2oihgz0x66OWkleKFbdYwwdm0x7nfYE0WcAXXbveAcxxeGBGiVpSRK7NIjqR1IRcZBsamKE32IPfbGXBeL5iJpMwDEvNMcMiug3DgtYA6aIXcnfc+QcCw+IlNh/dPp8FeTBRnttFOWWdzUqStLMS7SNr1r7nsFHtVKAfAF+cXkPEJOG5UR8vmZyb72Svhh1DSpbywRVqhfwnxvhFxLgByaOGkgnypsoOYokCfRyBIa/Z7+1nE3ncqTpMEjSxydxqJcKosg/iqgBp9iBjWIbKBWywG54HOzDU8U4GcMxOZad3KKQCWJLrd2VGygmyFA8+9YyjzOkSvPswvcfh0Agr9Qwaz5PbAEPHG1xsOWWgYMsci7WNl1AEfCdx7EdtsB5uYNEqMTqeQa6a1NsWagdwCf8A94JlrTgli8P1cdb+Cq45uUuXHxBoAjH9mWLeVfn+su/kcExcTj5kJckx8xVcWRYe0B236WcN+XywVwT082Z4RA0RCzK8kyeAdTMpT6FNh7GvnhWYBNHu+zDwBqU9/wAiCP3jAo9WlqambkkbJwNIXOzDnpAxuSCdi4PfSgYKx8GwyGx8vN4oPTWS+0ZxL2jgXmEftSE6Y7+SjUw+dYR5OEM0rzuOe0h5hVtIJuwVHcDSwH5fTG45fuIpMym4JMchQEgdNt2Pf54ktJbXFDbI1s18BaIhmkLzuRZfMSkb+A5Vf+VQPywvymeZ5JJdIOhzEln4arWR82O30UfLGrNhYYiV/AhrU9mwNrob2QLxraRco86LVROE6gS7FUUEjxbNZH1GLVVAoROYOeOdBPeEIZTO0qjVqTLxjwokUvMR8zGdJ+QGI7L8cOU4hNKit9lV3yy0aBcjdWNFiASWA+Q7Vir47nHycMcSHVmCwdisZZedIyoUZ60qqptpJs9PasCcY4dHmtMcyjL5mFjJpO0czEDUyn8ZIAryPPyTeA7UhejwjS1mX3/PBX/GfTkkqThJVjDqdIA7tpNF2IJI10a3AUEVROIXM+mpMwkccua+0IrpJLoBSJVvqUHvIz3duQAoJUdgL3ifqFZAYYtTE2hZRVV8dHvaqSbqjVXjmGRmWSCYhnRMzYSjusSjSv8ARDEWxHuxqsWgiMhoJaaURtsoPMepmXin2xiw56cuABQ2mHWqq3cEa6NWPx3Z7F1xnIc2Z3aZ+XKE58QAqYx3otrtQLFgd/OJuLhC5nRk8nE8tOpkcbUqd7lPY9u11i2j/RUyRO+azM0wQFhCrKAwWyAz6dR1djXazucMXFCSH6nwS56yYZozSlc7mZc/mU+zlj9nYMhVdQdy1MdtwirYLC97w0zGdnR2U5XM6lJGnlGr/aD/AAkexJGLX0pxrmcpIcqiKOl2jWljUrqVRZDbArdjvfvgD9LnGdEEOWBo5iUaqJvloQzVXknSAPNnAhinhxIR/wBG2QCNQ3DoXzUoaeeDLaGBiSZ6tvDXQViN6AY0ffDqL01q1R8P4jluvd4G7Ob6mWT42BPgAjvgLLeo4pImkaNQiOEjWhZ309uw32Hys4Ez4HOVIBoMsgCsgrSEvmMGHw92+uke+BGZznZjutd3RjGR0DonMPoWLmcvP8Qh5gqsutKqt+DUznU3vpI3+eNM36OjCFgm4mkZZGKxplr6fxEdV1Zq8appYYPtOkKFoar3NxgtIwu96ZIxXc1274+ZadYvsxzLB5zcjuxtraxp1HehZ27dAxxneTmJQ29GtzdVWgW3i/pPIEcz/SXKi5SI8egAyCFQjUGYOCQANhtgQeloppzJFPmsjGVGlGiEiAaR2POLG+9FcZZaWNI81LJpZpJWIJAOlSSibeOxcj5g4Gn46Yp1bmfcLGF5Qpi2wCmhvq7k9hYXvvinWHgUwOjWgEv4/mqJzvAcqmUzR+2jMzEoQREVKGPUNJAuiQzd67Ync3HNJOWZuqXQZiB0rzKQEr5Olq1AbEnDX9Hcv2v7gWHmdpJWH4VJ6yD8lAAvyR7Yp/0hcO+y5mHMoo5RHLkAHbSBW39WiB7phfEFxaXDU+K6ONkRbGDvr5KX4RwIiNXXTMoucECijRHRIjdyQVIcH3UdsbZXJh1TwRkHVK8bHQG5YFSqym11K+n5nT5xq4PBms3MoyyCNluQOrFA63s2hhpOtRRAB7gntja3pmCCR487mGDIVBCezLbG2UigTVADtY2ohRuHfI4Pdofzloqvla2w42h+CcFhzMs06n7II0qG9TgP5BIXtQNrRrUO5xsHAXP35iky5BK2a0O426Tq1gmgK04pOHcdiy+t42hKssbNSPalQAQRo06PYg2bIrydglZNDNCeWSxQE2G5hUMxW+mioXu/xs3nGvG7IKGyx8RGJ3ZiFL5vMrmYoAMmokhRLkBcuUF910rszWdW/kY1FcvI6K8fK+KyGPetv54s5YI8xlpoVjKyoZPs7qypy/IXUGBA3PTRG9WThBw/0vnJZFVQmYjAapJGWrO3xL17VXwk34wxHK2tVnz4d5cC036Jn6Zz2Z4ejCEjNQEErETpKsTZZWoggnuprEonEWR6nhAYnfUCLs7+2378UR9GcSy/WiI4/ZhlsivBEixg/ljXxLK5/lAnLRdYrqePWoOwYKXPnze2LB0TbeCEN8U8gDHDZLsnxqNVdubGtuaCqSTVKtE+9Cvrh/6m4JDlMtlbiL5t2tyHYaqBaQnfTQZlF15GJPjOUly8SxyZdYttjSknTTdRVmIs1Z27/TDbj3HDxWaKSIaOXEVYMdI5jG3rfcUqgHyDiD2ntoqzaZG/MNeFoKPKtNJGpMcatKgKXZ06hrs+wWz47Yr8z6Tyecd8zlZ3lkRzM6A6uYxOtBvWkWKFDcbYkZfTTAxl5EA1gGmvuCL8eT+68bsoFhzeXSCYtNz46VRQoMNWo3WkLd/KvfFpWgkutDwspbTMu5tUfFMrzYnTUskHKLyou8jvrDhhW/WVYe9+NqE76mzqyrk8rCpVcxy5k1EsYxZLAEkk33O/j546TxxMqjSERVLoDtJGFUqovTbHuT1UtNd2Rvib4r6LWPOHNGWQyoqBAoVUVWJXQENkDTdm/wARIrasyXHRtBs8QPU6BehF8lRek/8AZ8x/54OOW8T/APQ4vov8hj7j2HINykptguufo7/9Ly39QYfy9n/P+Rx7HsLP7xTDO6FMek/jzP8AxB/lif8AWf8A63kf+Fm/649j2I4ojO8Fyjh3+y5T+3X/ADHF7wX/AGJv6z/ybHsexRekZ3W+TfkpPin6xP8AiT/80eAfVn68/wBlH/M4+49ip7qqz/md6f8AyUJF+pk/tUxq9I/7Uf6k/wD8TY9j2IburYvu+66X/wD8/wD6vN/SL+RwiT/Y87/xMX/3x7HsFHFYp/5h6fJWc/8At/5QfzwZmv1h/qx/55MfcexdqUl3Svh/ZP6q/wDzJjdxH/0jK/8ADD+cWPY9iUJas3/uP7U//wCeKLhP+2S/2cn+cY9j2O4KOKR8N/8AS85/aP8A/XC/058Tf2Df5Dj5j2MvHf8AAfzijs3Sr1D+qn/sT/mjxB5Xs2PY9jUwPcHqsvGbey2Zn9V+Y/mMVPof485/ww/zDHsewzL3Sl8L3x6/RXeW/UR/2uW/yxYE4V8Ob/tx/wDIcex7Hjz+/wD9jPm1ei4DyX//2Q=="/>
          <p:cNvSpPr>
            <a:spLocks noChangeAspect="1" noChangeArrowheads="1"/>
          </p:cNvSpPr>
          <p:nvPr/>
        </p:nvSpPr>
        <p:spPr bwMode="auto">
          <a:xfrm>
            <a:off x="63500" y="-1038225"/>
            <a:ext cx="21336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>
              <a:latin typeface="Calibri" panose="020F0502020204030204" pitchFamily="34" charset="0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228600" y="704850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5" name="Oval 34"/>
          <p:cNvSpPr/>
          <p:nvPr/>
        </p:nvSpPr>
        <p:spPr>
          <a:xfrm>
            <a:off x="457200" y="1570038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3" name="Rectangle 32"/>
          <p:cNvSpPr/>
          <p:nvPr/>
        </p:nvSpPr>
        <p:spPr>
          <a:xfrm>
            <a:off x="762000" y="3225800"/>
            <a:ext cx="76200" cy="444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2" name="Rectangle 21"/>
          <p:cNvSpPr/>
          <p:nvPr/>
        </p:nvSpPr>
        <p:spPr>
          <a:xfrm>
            <a:off x="762000" y="3475038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9" name="Rectangle 28"/>
          <p:cNvSpPr/>
          <p:nvPr/>
        </p:nvSpPr>
        <p:spPr>
          <a:xfrm>
            <a:off x="762000" y="3719513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8" name="Oval 47"/>
          <p:cNvSpPr/>
          <p:nvPr/>
        </p:nvSpPr>
        <p:spPr>
          <a:xfrm>
            <a:off x="457200" y="2524125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9" name="Oval 48"/>
          <p:cNvSpPr/>
          <p:nvPr/>
        </p:nvSpPr>
        <p:spPr>
          <a:xfrm>
            <a:off x="457200" y="180181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0" name="Oval 49"/>
          <p:cNvSpPr/>
          <p:nvPr/>
        </p:nvSpPr>
        <p:spPr>
          <a:xfrm>
            <a:off x="457200" y="4935538"/>
            <a:ext cx="152400" cy="4445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1" name="Oval 50"/>
          <p:cNvSpPr/>
          <p:nvPr/>
        </p:nvSpPr>
        <p:spPr>
          <a:xfrm>
            <a:off x="457200" y="2941638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2" name="Oval 51"/>
          <p:cNvSpPr/>
          <p:nvPr/>
        </p:nvSpPr>
        <p:spPr>
          <a:xfrm>
            <a:off x="457200" y="541496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3" name="Oval 52"/>
          <p:cNvSpPr/>
          <p:nvPr/>
        </p:nvSpPr>
        <p:spPr>
          <a:xfrm>
            <a:off x="457200" y="424021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8" name="Right Arrow 27"/>
          <p:cNvSpPr/>
          <p:nvPr/>
        </p:nvSpPr>
        <p:spPr>
          <a:xfrm>
            <a:off x="228600" y="2209800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1" name="Right Arrow 30"/>
          <p:cNvSpPr/>
          <p:nvPr/>
        </p:nvSpPr>
        <p:spPr>
          <a:xfrm>
            <a:off x="228600" y="3895725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6" name="Right Arrow 35"/>
          <p:cNvSpPr/>
          <p:nvPr/>
        </p:nvSpPr>
        <p:spPr>
          <a:xfrm>
            <a:off x="228600" y="4648200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7" name="Right Arrow 36"/>
          <p:cNvSpPr/>
          <p:nvPr/>
        </p:nvSpPr>
        <p:spPr>
          <a:xfrm>
            <a:off x="228600" y="5616575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8" name="Oval 37"/>
          <p:cNvSpPr/>
          <p:nvPr/>
        </p:nvSpPr>
        <p:spPr>
          <a:xfrm>
            <a:off x="457200" y="590391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9" name="Oval 38"/>
          <p:cNvSpPr/>
          <p:nvPr/>
        </p:nvSpPr>
        <p:spPr>
          <a:xfrm>
            <a:off x="457200" y="6135688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96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Approaches to World Markets</a:t>
            </a:r>
            <a:endParaRPr lang="en-CA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588963"/>
            <a:ext cx="8763000" cy="762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9220" name="TextBox 15"/>
          <p:cNvSpPr txBox="1">
            <a:spLocks noChangeArrowheads="1"/>
          </p:cNvSpPr>
          <p:nvPr/>
        </p:nvSpPr>
        <p:spPr bwMode="auto">
          <a:xfrm>
            <a:off x="381000" y="666750"/>
            <a:ext cx="8763000" cy="384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u="sng">
                <a:solidFill>
                  <a:srgbClr val="0000FF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Global Strategy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treat the world as an undifferentiated worldwide marketplace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establish worldwide operations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develop standardized products &amp; marketing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the competitive rationale is to establish: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worldwide economies of scale 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offshore manufacturing and 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international cash flows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one of the quickest &amp; cheapest ways to develop a global strategy is through strategic alliances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global organizations are difficult to manage because doing so … 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requires the coordination of broadly divergent national cultures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means that firms must lose some of their original identity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problems with this approach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lack of local flexibility &amp; responsiveness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neglect of the need for differentiated products or services</a:t>
            </a:r>
          </a:p>
        </p:txBody>
      </p:sp>
      <p:sp>
        <p:nvSpPr>
          <p:cNvPr id="19" name="Oval 18"/>
          <p:cNvSpPr/>
          <p:nvPr/>
        </p:nvSpPr>
        <p:spPr>
          <a:xfrm>
            <a:off x="457200" y="112871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9222" name="AutoShape 2" descr="data:image/jpeg;base64,/9j/4AAQSkZJRgABAQAAAQABAAD/2wCEAAkGBhQSERUUEhQWFRUWFx4aGRgYGB8fIBgdICEhIxsdHxsgHyYeHSEjHx4fIC8gJScpLy0sIB8yNTAqNSYrLCkBCQoKDgwOGg8PGiolHyQ1LDAsLSwvLCwsLC8vLSosLTQsKiwsLCwsLSwpLCwsLCwsLCwsLCwsLCwsLCwpLCwsLP/AABEIAOEA4AMBIgACEQEDEQH/xAAcAAADAAMBAQEAAAAAAAAAAAAEBQYCAwcAAQj/xABIEAACAgAEBQIDBAYGCQQCAwEBAgMRAAQSIQUTIjFBBlEyYXEUI0KBBzNSkaGxYnJzgpKyFSQ0Q3SiwdHwNVOzwhbhF5PDCP/EABoBAAIDAQEAAAAAAAAAAAAAAAMEAQIFAAb/xAA3EQABBAAEAggFBAIBBQAAAAABAAIDEQQSITFBUQUTIjJhcYGRobHB4fAUQtHxBiMzFlJic7L/2gAMAwEAAhEDEQA/AHfqXiOYdZxmdmA5QijY8tDJA0kbny76xyrJ09ioBONMXE4OTGueyomzGY1ZhIHjvmyOLLJNZiCBNKgHcAAHfDseq4pHmljVYQRyjNPszuilkKwnq0qZFYu4HSfzxG8N4lNmTJnHVZZnk0pCJF5kaLseXG24XVdgG2PbFVdjQXdrZVvD/Wrq6rJw0xRtpUtHIkmlVHRaKASF7CsUeU9b5SSQxcwxyUDplRkJB2BGoC+3jHPM76iGXZFzEUsOsdJZe9f1SSD+Xvhhk+IpKmpbK/0lI/gwH8sWyhaH6WN/ccpz1Xn88eJEM8x0ySFI1YqggC9LgqKNrq1Bjfjzg7KesTNkoIIZWCpw3MCa1K3KkS6epgCaLE2NsYcQgjEjCCX7NIQWeVJGjSOgOqRUI1Mw2UGtR/i+zHFWzeXg/wBXilMYDJJnk1ltvi5afAx+Z9tsRSUdh3B2VuqV8F/SnLG8MUoQQo8ULHlydKGNSJDJenUSa0188dgU7Y4/PkkEk0ucXNNE8gmePLOvKZgFAJisSkDSNurtiq9SeutCocsVdGFl16juSNI8AgiiCDXtgcjwwWVQxPBohXF4+3jm8HrDMcyFpJIjWrmInSew0miTYJYfuYg4Z+nPVGalzHLmWPTZFIrAjYkMCWNrtpNjuy/MYXGKjJAB3UGJwVrj2JiL17A0xj6lUO0fNagpdbBG5vuKDVRNDDbL8fgdwiTRM57KrqT+4G+2Dh7TsUO0xx7AsnE41bS0iKx7AsAf3E4Xcf8AVkOTVWlJOpwoEY1NZ/ojc/lixIXJ3j2FvA+OpmkZ0DjS5Qh1ohgAe1nwR5wxvHeK5fcexpmzaoLZlUe7ED+ePkOcV11IysPdSCP3gkY5ct+PhOJjiPryFGKoryUVGoLUfUQL5nYgXuwBG1d8Ct6/FyDk/q1ZmPMAFBb26e5phVD4cWynkosKqllBtQwDVfvXzrH589Y5XTxAxzu6ozamkGxCsKdwGB6QBR3JYj2x1yH1lG8MrpDKjARkqyhSzSnSoHfqsUbF1vWITjPBFmzIV9JXSGsbkKp0AMWB16gDXatPejQs1hJqlObLqpX01wnlSasjA+YlYHltJWpASoEqKthCupW1NfxAUDeH/wCjf0trlgzBkYaZnop06ukM4s/ebO2li22xB204reESLlcsIoVRXWRYS4QdcfLaWyO1kagTVXgLLzNDNEIZJY1EcjFFYMgDOAtRv0L1azsPFYsInEKHSXum3BfS5ji4i4Fy5ieUBnIJ5fYbjfTuzBaB3Axz9oqbSHvUFG3aiQAAKv8AERXyx0XL+qZFSVQyyymSQIxVQI0UKuqXTVkuGpRRYdu1jRw3jC5cMZV5mlGlgLKurXYEka0KGpmUqF8MR4xzQWi6TmGxYgsVd+NJPk/TOZkNyxaYgoLa9vhG40E2xNHwKvfGHBAmYVYwwKxK76aPV8BFHtViv7pwfk2khJML1KR1E2UeQm2Z0vcFidxTBaAIrFhluJHMZNpSpXUrUCe4BIDD3VgNQPsRi8gczvcVDsa6QHT2Sbjvp/LRvmM3m5CkRKk6Xde6qkiPpPWr6EtfNYgOPet0kCwZaFMvEkxkR5VV31FixMSsGSM6iSKNj2xHes/WkuczDPLzAhP3ajtGn4aWypY/iNnfthDlc5Z+IBvBqm+Z3Om8Ua3mpYxoPaXQ8rxZWmLfezZgity0srKNwAKJVd+2wvDniTTQxjmlY5nj1pAoLygHa21aY0o97bwavEZ6d9dz5RWiy4Xr7s8YLFvLcwN3qu9jbCn/AEk9uySuzORbybm/NMDqP7iMTSYzu2Gg8N1d8A4MFT/WDzXMhlo9QVjW4BFa/dqvsLoDD/KcYjkZlR1Yps1G6PsT2vbEPDxtSXEwc6aaFFFidwfgkezpUnuK3F7jy34TmFjWiQWJLOdh1MSSfkN6F9gBjsqYjcLpo0G5Tzj3FTHC2hqcqdJ/ZAou5+SL1E/TyRj6ITPyWivKwxi0RTcjDqIZpPwMdRJKlib3N4m+HoZ802YbeHTpjRvJArVp/CO5APfv7YpMzxZYlDG9yFUDuzMQFA+pOKFl7ri0Odndsvo9P04ZJGZK3ikdyCwum1A6uxrzhhwnjYy0OYGYCwTnpWcLaSHRSHXQqmHaStzQJGF3FZ8xl9DFstIWlCcmN2ZwD7n4Qw3vVSiu+GTEMpDUQRvdf+fvwHqmA2Ah9VHODkKj2zolkTUazPMt0CgEOoqRio2tioLBfP1w49NykZkSOQSu5ZfxaI5SHogGioU0a2+uFyBcugOkmKLMCASsLkboYsu3xBS7DVVna7rbWVIhcx3GrKu4BOrXCOqgS1MWF+QPAGMqWPJLZ/LWK9mRxCxmjDFB9nWSQsjuaBMzMsmq9iSQSR+/3xszUaxRh48tEN/vNCi1pwDtpBI23uqH50dwCzmYSVI+9javDDUqqy+dwSTfkfvFmmPKKxu5a3CqLJlHMFI5AB0lQSSB4Ha6IxHZAde9HU8rHxVKtO8vxvMCFPs7ctQwdrQbh3LsWJGwWOmNCzqrxvpzHG5tIlD5lxq5aoJJA0gBOuXSG86bAA6V+pwPAGKqjHUGDK7BjY/DH399NC/ZPmR8Gd1QSFomm5RkV5VViu7UzWCA4J3NBq6q2x6OONrGACvurglZz7xxPmIxmGCluZM1mO2B+NySoVTqO/4drxuyPFColjiQpFmNIDjp1U1SNpqwWVtAbv0ntQwPLmUVNUhPIZRGAVa9x30UWUPrKAsBui++KNIYDl0jcKk08pRpYwtiWLVJqkN1Y0W9EgktW2+Je4AALgCpnNZpHnjj54U69Jy6qCejRy9VDUoYkMvYVGNzZxvmy+mOY6lfnSaQUN0rPpAuyNQDPftvgBM3JMHeoeXAvMaRCwordMVmVHCCgekPYIAOGcWUlaGOVMvKcuGMura2jpxGypq1k0yuRpBrV52wQSNurUZSjxKAg8l8wz/3YIwB+QmI/M4Vz55YjmJnBKx6EoGr00CP/wCyRh+RxknF4LLIGdyOywSBnrfSS0aqO34iMap8gTlxE3xyDUwPdm0PM5HuNa9/pgjXBuYg+KqbKNMMnOJIPKEZ6vHNDFK+vKJOPmVf76R++lljH0jHUP8AGX/dgpGGq76SQ3fx37fQ4VpNImVR471swkb30gmeYfmF0/3sFJEYtU7x0TfJZANII4I1GtjIVshVBNNI7d2JI0irJIAOkb4K4vwlYWgQnmygGR5W2OlSNCqvaNOYQwRdrjvc41JPyJRKLPKLFq/FGf1godyABIPmvzwfxXJtNmjJFJBKjRqCqyDmLoLHoG6EHVvqK1tvhWQ/7KdsiN7qW5TI82TlnZAuqVv2Ywd1+slMu3YB/NYbycZkaSZRG4hWMJWnZSRYbbtXwFf6pHmgm4VmFHKUEGROZNoZQxBOkopO1ogVVshd3N9rB4t6vjyyjKQAPMdCTOSSqlvj6/iduon2F7+2BSyGR1osUROgSb1bwng0EojRHM4YK0UUrrV92ZiGFgeLvEp679ApBKTlXbMKXYaRCziALVh5Qe9+KwPLKs+fLx6tE2aJV22IVnFGu9jUdvkMdXzMZyRdI5WDFrFqp5tqzaXsHtTUw3OwJO2E34jqxblpYiIRNZqSSLNr87hiRojXSp3amDX9d9h8tsXHp/0EJsk+YlzUUCINWl0LECyFcgG0ViNgAxPjF8vC8rqpoYpU6NDvl0BDMWUjo0dJ06v5DxhL6v4M8yLFAxRmg1yJpH3psaAzK3REgJCg0o0/DdYlmMY8b1zvRL5nLmU2d0SEKSbJDUdyvgi6O/et/ngheJEoY7otsfkg+VXZ3Hb8saeK+mpss1zK2mxbVqVrFjS472MKlmLvZ7k7DxX17ih5w614cLCMJHDdXPCeMki2bsN/Yb/mBt8/yGGcGajeaOUTMGW1UK4AF7Gvmfr4wL6b4X9jgXOZqESrKt5eNyCsjdy8nfpVfhBBu/GxwTJ6thkChuH5QdZao46LhfANDSSdzVbViCb2CN1hcKDbCa5biOXy9IGjjJJNagCSdz3N7m+9YPWeScDkukMR+LNS7IvsEDFeYx+R0jyfGJX1GCJOuGFNUYDxqq/dU2/gkMdCk2SQHPihisz3CYM1wrLiKZZ48uW5zgltAKHVpWxehipXdQFHtYNXCgqy4h7WCtAeSM4n6lyEECZSMGQJpkA1FGZw2skl1F6qdmYbHqXzWJ3/AE6s3+s5VXiYhS2WZSxVFFJKjAbx6FAoA0fO4tfxzP5UwzPFeadUoPKQHRnaVAU0bbOwcgk3qXtWAos4UegzRiOljlT4oggrb9pGK9SHbe69052Z+zlvmst5ZXbNWaCsvUuRnibJOFaM8mOMtYNS9WhR8xbE+P3DDLgvppcpmpJ5XEMUMzCNpnFNGyG9JJFHUbJ+owlf11z2iGfBifLSrmPuULI8QoCQsXB+NrJANC9t8S/rT1zJnrc5eHkxSqA51FlpiQpDdOpgu9L2YAnEMjaO1emlfJT1etUuheqeLZKLh4iyghcZkHQF3QKDbzMe5WMi+/egMRCCQ5P7LGpzGmXN6QX0UdEciSncaiod2C2Nz8sYZ6R53ZmQIX25a7CGPusCgbAUQ713bY3gVJZl1CJmjelYy6QQqNHype92xKKFA3N9xi2YipCaabr4a/wuD2vc6JurhV+vD+UTLxpTLrQO8mZfRmLNMsZlg+zlzuvwKVoHeyexwTLlZwzaQWGZGZn1LR2bXHOwH9FSDsb6jQOrpXNkJIlVYUL6SjaCd35ciHU7e9bd6UbDthnw7jmbilknVo2XMRgCQ7rlyWYFYIgN/wAO1b0Cbs4gzhhp+h+1ojGCQZo9Rz9aTrjHqCOVuRNLHJlDLFymiiJ1xxjWYBTFmJIjBYWL1WBRwu9X+up81DOqucqixP8AcoQXatuuQdKjf9Wu/ucKv9HFRsDdk6zWs3ZIFdMQs7rHW4+eFXE4dMU39k38XS/54K+KUx9ZsNPPce3z8kqzFwmcQN7RPHgNPj8vNdxf1XkliWGTMxtqIy5XVqtqAZTpv33N0L3OEE/G8lw/PDKJlBGHA1zathrGwF21drNir81jnZ4NAmTQoXMthnJI0xabUgVudYaydttPezh6/DJ8/m0bSGkWJQd7DaLGuRtqD7bbm77juF01aN3Wi3DWC52gCx4HxCfMS8neLL6THJFPMeo6WXQZAlDahWncjvvjoHBOAy80jMRqqCJ0Gl9QYyFdX4VIpVrceThBlPScSF43eSTMFQ0iRoGEZY3qZmpTdEWxF9wAcP19SLFEOscqIaGb4t123lYqgO3bf64O18lEOS0nVAjIkmXmKxxOFZ5eWKjQWzvH0yADxTKbY7C63YgHTwMD7lY9JMUyugjXaGPX1gsRYCwlk66LWNtXZrwLOZdVknykond5urUVOnmG+WrISI1LWR4Lne7sB/pN9SkZeKKFiv2gF3I2PLFCvcFmOk/INg7pSd1WKIvcGDio3j36Vsw2shjHFMQoCgXEovUNVWS3k14FeDhH6ceGWSFpCRCCRpG1SCuVqrfTq/mPnhh6Y4K0ksE8zZYZQSHWrutqqWDaH9rcBd9gO22C/WOWy8WfizGUeNsrm2VCIyCqSqR2A7BhX/N8sBC0TIxhMbdjufHz5KZz7vDmJVUMpikkG4r8baSL71WOpcKzzZvJoZJV5jI/NYkjZJbF6KIUqxX52BWOf+sOLnNZ2aUqB1mIKf2YiRd+T3b868b3HoHIc/IGOLQriZeY7Ci8RpwCQN9/f2rCjmB1tIWhjGuOEY5++noKoe4r2TxRGkqg6eTIGBKNqK6eYHsgWgDMF1DsRXnAHp/hUUrNE3VHHHE8aDZNw6liBWskpfWW7g98Y/ZVlzKxxNJGkrNK2l2DCIaiG1d15srA17L53wZFkJMlIJXzHO5rxxEOippVSxLawe6qXPbeh2wODDjNbR2fiVgSyBoy8Uq9McPXNBBuiRwxxy9RDPtWlT3RdiWK6SSFF7HE3kuDcLidIMzDOhkVjzUdyqhZGRtXUdIIAtgNr8Yq/Tpkyzu0sfLj0csEMHMjCWRg2lLKjS57/LCjjcdoMwoI+zzTWR3MRl0SH6DWG/LElroGNyjUk+uhpTE8SSUTpomXrvM5ObIwnKyxvHBIq6YXUkIRpIHfSR00T+ffHNYMpqk6QSNzpI33vcgedIsj5k+2NsmR+8dZUWQg1qbZrHZuYvVuKNG++DsjmJcvEzRldRVgpdVWSIttqXMr2O53bc2bIxotlLWZi00dQeH29QiwYuNlxg9ocCa+HH3Q3BcmJRycw65d45QjCcmPVR66aiNQKp0mjuffGORWOOSbkM5CyOglXpdo5ASoKnocHrHUDZqqxnlYJvv1dJNErCU80CUbNRt/hktSHsUenDKL0+IjK6qyjSNKLbLasWFDdlo2KquokYVdKZLNWARsb00+lqZpK7LjTiDQIrXX0W+TjkpyCZEwqwDxu0sYIARSHbmqxLBzW7bg4wyvBjQv8/r5xQxcERwCVB22PY0fF9xYqxhrFw/GlDGYXEk38/4Xm8VN+qa0Zarfl/Kjs76bEkekqWUEtS/EG8FL2u6tT0n2vG/K8GKBeWhYWVAcXudzK4PfrAb5Ch5xTcRzUOXXVO6oPF9yfYLuWP0GEkfr2Dn6CjLDoZua12SouhHWrtff2OFp8PA55LuPDhfPzT2FdjBF/rBIbxq9OR8EbBwYAVv9T5Pk/md8fctwGiSx1UzFB4UN/M99/Y4T5z9JFtWXhBStpJCVv6JV/vrAsH6SpgdLQxuSLvUV07+QAb/LF3YmCwDWiPF0HjywyNYQHaciVVScCVmVmB27C9juDv77j/zagZcvDCkjhgxUG+sE3uQu3w2fFD52d8R+c9QZmYnmTvpO2hOhQD4IXdvzOGXojLqq5oKBS8mSgK2BbVt/VGF/1jHOJY2yATfp/CdxHQGIwuHzzOoaDL5n23Q8fq+0t4Lvty28fRu+MJcxHmqVAoLgq0UwZSQNLWug+NPvhGkekafKkr+40f5Yc+kMvqzq/wBGKQ/5R/1wOPFumd1TxYK1ukegcLhcKcbhyWuABHEa+aHzXAwim44683NPVf4+2Bjy1IgOnLPIemQzzKka+XcF/I+EUb8+2Lji/DAy0e1g7Ejt27Yns7PKh2lkuid38DuST2HuThmbB5QHx7De3O+68phuknFxZNZJ2Aa37Kmn9TZPKZXlZTPRuyRMVcvqZpCDZOoFSSVVQCKGofXDmR1y6wy8Py3PfMjXzW1ylha2OYSxW1YsNwo0t5xJemOHHPRmSRzLlI3YOAeqchdWg11JGtAb/FqHjFnwrirZThrgVeVflMTdKivpL7DcCMrJ9Nr84pG5zm24AJyQAGmm1h6jzl5wuV5Ygy7q8rqwSRpKpNdGwmnXZ7HT7nCj1R6dk4hyWyhEckSkFZztIrENQZbplJu/IZT52tvT/E3aCSTMEcoMdEjKUEkQWy2ht1X4hv3C6ux2m/T0TJlFk0ShCpKDluQE1Hl/qyZK5WgduyjFlzHFhDm7hc84t6Sz2WZRKmWLtuiLLbtXfSD3OF+TjWcxllKkSKRfcEMPbxt/53w//SO7MuVzW75d15RJk5iiyTufBBFb9wBe4OAvSnpmTOyyaZRHFlQjsALLHchO/T8OIWtFiM0TnSG/DxSfjUWnNTqSK+0zFSDd2x2vt8sdt9KejIstkmjjldvtCg62oEArSAV4AP52ffHJuKcIJ4hmMsGCFs2VBazQkYMpod/iBrHSOIZiN1WIRvKkKVFCgtn5Z0mW7AG40rbb3td7KSSBlmifBGxhHUxNB4A/Lfxu1lwbOrFmMyZdKAxRylmoBAtxupJ7KGS/zxM5/guejSNgJZEjV5JSZ1kVnIIUxAtqrSz9AA/D3xQcB4ZDnHM5FxL0Klk6ydMmt/o0hAXfcsT7YCk4/PlwuXdVAifkhw3UV03E7aloB1U0QfiUjxguGH+thfp+cV5/EHV2XXmpXMcXkaDL5gysdckylRsNq7+WI3Nnt2GGXpL1blHjeDMvpDGeJ7U9pNJBJo+Q2/uBhUs+WzSGNJREq5l3NRyPQeNdWkKtEh9Q3I8n5Y+ZgRwgPk48wGPRIuhrlXca2ZtlcfEoAIo0SMAll/adSDeugrhr4piCHtZqoEfH+184dEJAjXq7xFvDGMnS3z1JvfyxR5XhgqqwJkogWqVzqjOr4qBAvrr27g77EH5Y05r1wqOOVHzYxRaTVVjzoFHVQs2aB8X3OjhJergGZwo7V57eizsRhH4vFOMLHWO9pxH8o7imVghQySMYwVK0Du9jsE7OwHbbbCeH1c7TQpGoWIvGjaxbtqIBsA6V99rwX66HMSCRGBjFOCB8QYhCb8AakNedXyxKyyaAHAsoVYD30sD+XbCk+IEctMAF7r0XRPREeLwT5ZSSW2AL0GnuujepfVEeUpAuuZgdK+BXlzew7e94kv8A83zv/uIPkIlofLff+OFvEsxzcxLISDbFQR5C9yPlquvlWNBYdXelrUQDS2aWz4s+/wAsLz4yR7qbotvoroPCR4cSYloJdz2HyW7jnqKTNNFzlUMmoDSOkggb14ax28eMLs3CDovtq/mDX5Y35qHUu3cbj6j/AMrGud7j1D2DfxBwuXlzg4rbiwkeGidAwdnvD3WbAigFLEkBVUWST2AHnGc/CpoZbmTSGWgOoHbfcMAR58b0cZ2elkYqykMrDurDcEfTDfjvqUZqFeaAk8dXXaQDYsvts72vittjiGAFh5oHSE2IixETgP8AVpfn/RSiFIuYnPZ1i6tRQFj8JK7KQTuMdB9HcSy0yy5fLxOg5ZYl1RS2q17J28d/c457Iar6gb3W5As1vX0x0H0h6cOSeWfMSaduWNelVC7MWvUe5G17/IYYwhceyAsb/I2Qg5nOOY1TeCgc/FpmlH9PV/iAb+ZOHPoRLz30gf8AzJgT1c6DMCRGDRSAhWXcGjqFEXe0gH93DL9HsDfank0toERUsVIAYshqyBvW9YrhmkTg8FbF4tknQ1EjNQFcdDyVNx6QpGzKpY+wF/wG5HyG+OfcfyTyPRJaLTZ5Vc0voOkslhtIeukDYD3x0zicoVSWIAG5J7D5nEN6gzcZIVyAGFgvY+Wygaz9QK+eNbEMBpxfVcKu/ReCwkpY4hkWa+N0R9Ez9D5FctBMIczG7MYXGXsiXmKKnuNgHokkDbtv4w7yOezCSSfZlhZJFBc5gSqmqNQrEMsZjcMgQ1qu9Q8GofhmQbOzDL6LVhSPmNhGQpIKqtubA/ERjosXCly0CQZjPNNpLJqdDY1KBykUEsxqzQ1Nub2wGNziO0FpSNbwKI4LknzWWXNcRe0A5whQFUCgal1j4pOkg6WNA+MOuG+pC8kUbQvEJouZHq07qNOxCsdJGpdj74UcE4pmYoFgm4dmHCryy6crSwA06tLSK1Mu+krYusE8JfhuVEkkOmJo1COHLhox3CkSG1HtWx8Xi5QgKCT+tOFRlszlSKizMCykD/dyq+gOo7C+iwO5HzOFvDPRKZXPlcsimOLKo7NJK+oF+aCwQDSzEgbsdgKGGZnObmkZ/uzKFVQR+rhjtlLdqMrEPR+FQt1eC8h6njkzeZiKIhMJSKTV1SrGGJtSNh1MR52YeMdsrsDn2RsFp9Y+koUzX28l9ZU6ipFLy42OtVqzJpFA3tV0cE5Pl5LLHMZjoZtJYAFtA7JEgAJKqCTtuSXb6Hets+qoFY2FR5HVd2KhSoA9tRfY+aIxM8SzjPwwSurCbJ2siedQUxvX1V9QPzGFWEmRxHCqUynstB4r2ckbKrOmWPeWLNxb0rpI6pJGT4Um/wAmHthD+kyVcwsGZjLCNukkHT/TQsPdSHXfsSQMGepMwqP9nL6GORjjNCwhQ2dQ2vuCBa9vniYz/GyI3Rg1SFpea4AVmL2GRRsF5i3Q86sPMGvD78ki91bX4+Sy9HcMkldzC5jZUU7fq5GLKlOBQPfuCCPfBU2SeKcQzIyyhSzRs2sEd9UT9nH9HuPc4Kb1jLNlxJFEYgjKyuRqAJUWEy6gI/VvrkJA71hblZhNMzszGRxTsX1OTvZDbaB7KgWvc4Qia+aQvaBm9CB4HmnJzHFCGS3l4c/Sk2zeUWWArGFBlRk1BRfwM2nwd2UCj74mIGBVT4IHb6YuIqjRSAAEdGoewYX/AMt2cRc2V5TyRf8AtSOn5Amv4UcD6RsS5fC/nf0W/wD4hKCZGjj7rflM2TGcod1cPyDvsSt6PkNSoy/mMB2HS/DD+eMOcGJUGmUg7dwdip/hj2WUqgDGyPOE3uJ7R3FL1mEwYhlf1fcdr5HiPmtfDx90nyH8cXXp7gsTcJLlV1ytJqahZBcppJ70AAQPej4xCZawWX2b+B3/AO+HuS9WNBk2yoiZiXJRxVAE6qbyKbzvYPywWMi3A8VndMYeWTDRCIE5Tr8klyb6o1J76R++sa8olqV9mZfyvbG/LxUoX2AH7hWNWTW9fbdz/wBsBvQkLeDCOrDt6IPsPqi14dpy8cqEsugGQXZQ2RsfIsdjuvzG+B5oA4o7g/w+Y+eMciWQyaGKEtvR7+QaIIvetXeiR2ON8cVADwBWOfQdYSmBjmEbo5qLeB4+qHQ6gUb4l8/yI/8AO+Cs5mJJbM0kkpJv7xiQD8l+EfkMBiQGViSAFUAn5k3X5YN5EhUMsTlW2DVS/wCI1/C8S5zh2Wndc52GaOsmq22ATyXspxMRRIioGcSPWvdUApgyqKOr7yr1Vt22w04J6nnimUPIZUlkVXDAWC3SGBAG/awbse2NEXpNyjSsN7AUxfeFasNaHQGVgRuDsVBwbwr0w6yLJO4Kp1KgWjqHYtuarvpxoQRyukBArmvG4rFdFsimadXEnKfl7Ko4vnAq9Q1AnTVX3972r64kuJ5RGdC/3ZR9QZmUMny+Ilk/oHvexw54jnAQQaojcYlM/DrfVHXOCFVJ/wB6lVy78OAelu5rDmNikIDtK4mtR48NF5boyaLOWOJDjsL0PnuqD0XnUeZt3+0BmYEA8sjYLpNAjrKgqSSBYs7Ve+kcisssmZbqCyPHCDvpVCYy4/pyMGZm7npHjEh6Sy06QrPzQ8J6VQyazHL0sAxI6PvIwhXxzBt070/pbjMeXdoXIVWkd4GYgCRXYuUF/wC8jYlGXv2PmscBSdkAa41smK+snYxyLB/qsriNJi4DFixUERVekkd77b1WBfXXD4w2XnKrq5nLJKg2GRyhIPco4DKT8NtVXeGGU9M5OGQzohDAsw1SOVQv8TKjMY0J33AHnCPN508TzsceWl0Q5UiRpAquJGcMoCE9PSoa2IYWex03iKUZheiLzHCVzMEsbHRNITVWNdUaJ7kEgKx7sFF45blMy0eYDMwWVmBZyCaIejHGCe51Ux3uz2rfqHH8k2UkjkDyOkj23MctUqAsrLeyB0EkelQBbKa2xE8Ty7rmG7l+ZzQ9B2dGYuyolUoUnqcHbQe90J3Whg3loczwVXk8p9pzAEpJXlLM4B2mcuQA/uqBdlut98Z8WmWHMyLILjzMIYqRsWQ6G/erp8tvljfwplGcbTsFyqaPmutrofLSoP1GIb1NkdIeYFuaJ8xDIWYkAOS0Zo/0QoH1wng5QI2F37j+Ws/Exlz3AHYL76xly80lq+mWNgHNHcabpgdmXSRRB87HC3h/BhJETJMzJB01p35ZCPuRuFW38E0SBvhO2RLOmhvvNIiNjYsHUKD2Oknp9x0nteKv9G0DGWYSqyIRHG6sCpJk1oasdwGq/wDthzGFoaBsQR7HQ0lsI12a9wQfcbI6PKcHXKTzoVEgPLR41ZCJCv3YjVTZBNkE2TRs7bRfDopWesy3ONkcqWnCebZu5P8ARU7eSMVuU9JRy59Yi80WYRSJJRKrCSuxXULJv4u7e9Yk8yuajmVJ44NxqfoAdBfkLurN+EHc2DVYTfGA7VttHv7/AHtagLnRkNdTvHUD88dFYcOyg5Rjs7gj9/sOwrbt7YnPUQ/1nX/70Ucn96tD/wDMn8cN+CDSD1N1GwGbVoHgX/P53gL1RF+qf9mR4/yf71P4h1wTpOM5WPqtxXKwD9Piqf4ziRHjqLgb4jj6JDl8kXlYKOsqGU/tFTWj6Na7+G0+LxlGwYAjse3/AF/djfBm1jkjkb4VamHujDQwH5G/yGGHqThvJkMn4GPWf6RvS/0YABv6dn8QxnGMujDvRe4bjRhMe6B57L9R58UhkOmS6OkrbED4Qp7n5b98GKQRY3GD+C8HeWeFipRA7E3YegvcAbxkg9LNW4GH+d/R/l5JC4kkjurEZVR9dh3PucMR4R0rQQk8R/kcOFxDmd5vCuHNSMcLyMscQ1SPso/iSfFDvgzKelpU22SCwRO52IYA9Kg6nJYkUB3rF7wPhUOUQrCO5ssx1MT827kfLG7JwRw/AN/2ibarutXgDsB2wY9HPoBrvPT5LCxP+TvklL2CtKH1+ijo/QUoY6S51b6301/RtLV1NeBqGMovQeZZ9DvGieXUEn5hQTsfmRX1xaPnhgd+JfPDTMA0HMSVk/8AUGLDCwPS2D0Vlk00otWvVp6mHeixs3ZJ1LR/cMM2jjV+YFHMqtZ3avYsdz+ZwFmOKgAm9sJJuNsoGsoXIvQjdQB3UaCdRNHesE6uCB4a6gTz1/r5LN6zEYgOcy3AfVOeJcZVN3NAmrN99z+WEuf4jZUa9ILgMRR239wRsSDgDM8Wpg1/AwY/Kjv/AAvAUeScxl5Xjc6pIiidLgp+JrHLYFaILFTvQ3xeeUsOQDQiwRvarhoBM3rCdWmiDtX3ROazFoZCJUj5hi1mLUC4NEdLd9u1YTz52Dt9oX+9FKu/+E4+5iYcyjzTJKqHSAysrADmfd1qPMAQ/Oj32wXwTgubduT9nlBexqkhZVXcMWLsBQ1D6kDSO+M8TTn9xrxr6hbf6HCjXKL8L/lbeFeuFyyySBo5tY0zQMSBOK2ksrtIOx/aHzrFQPWsWYjAbIRtHKylllk1B2/a0gFb+Z3oC8S0vKSJuZG6M5Bh1grpVdy/juGUbbFg3gYw9PZdnzCRRAOSxPUzGgFa2JHnY6R2G3nFWFwpg5ph7GG3kcKC6tw3gGTTh0T5pFdBGhbmkstmgOknSNyAKGCeD8HXhxzkxb7iuYgA/VRqvwfRTqoDwcLOMss3BI0sfeLl1/xMn/cfuwVxLiRm4MACObmYkiX+vLS/XYkk/TDqzQRQTr1jHryEzDvGvNX+tGQ4/wAtfQnEr6giiqOaJdMsb6EVR3VjexPwjSrE/IuBuwIPb1ak+TEUIM000fL5aEEozrR5m/3YWzZau2E3H/Ts5kjIBPKAdwNgwjREvUw07sC2m70g+SMQAixvGYWUb6pTllpF25M69iQSkoXWorsNTBt/K/TE1xE8x3EhAjkdJHXzrjAQgnwuymxuQKxc8c5eYVzvy2Xly2KIBNJIB7Amr7igfGOSz5mSMNFN8cTEP862v52umvqcL4AsLnRu55h+eBS+PDwGvZyoplwPgSyZqeRntYplYRqaLlzaktY0oJLvv8Py36fFwGWORZps2DFGTIyGNQFIs7SWCFWx48b1iD9N+npESTMMQGaELRYCkfqG/mQnfzpXtbGsOvXfFlzAykEJ+6b76TehoXZEP1Y7qfbApcpe6Z2oG3gPD1TuFieWMjAondDevcz9mmVcjII5czcsxBoAWoEsh2LJQYBSaJJ2OOcniEettU0a0bLO+ppG3HMOgNuQaAvpXYdzigyvAMquZnklZkhigDPsGIfUOUsYZWsmiCh7g+xxTcY4JkZODiVufGjSCYHTEJ3a9KIAoCAeABVAA4uxxfUgNcleaINuFwvy4qHy3FVMiRpK/V+NY7SqJu2INUrbgeDgrN5gPAUkdgz0ymgzBkbUvTtdKWU+2rzj7wb0tz8xKcnFmJ4+SqpLK6qLcanJckEbHSNIJ3bBHHOHZjJOI5OQpMMrlYFY0NkS3Yai1sew8ecVlkeQ4OsjSiSBR35fRCjw0bCwxU0g2askr3DeERARs1Ow6izCyTYK1f6sD9lRv74b5jPqSBba6OkISGI89t6JrftYG4NYlc1xFcsAJ3ZLG0aUZPlt8KCt7J/LDvM8AlXJJm+aipzodCQMWDI7qCZZDuW3+EUPf2wy6WNjCyFtjiTt9/TRJsw888glxLyOQ4/b11TDK8RXQNIChurx+LckgebOM04yCLVrHbbffz/HEk+aEKjmhj3CRr8UhU7X4VKFWdz2GNmZzaj7xwyxyaSiJ8UhZVOlB4F7Fj2wYY+IGgNK35nTQD67JQdG4hzbvW6rkOZ5eW6pBxuz2Okmg34S2/SD5O2MW4x88TUSSyRyZktqCMUeGO9AiCgkx2AdaE3fkg40T5gqRvqDDUrD8Snsf+48G8Gw05cckuhO1cuXmEvjMLlbngNgaHz/AIPBP81xe7+80AAs7j8KjzXmzQ/M4HfjGtaLAKQWLDtyxZZ1+RCmvbCaeBpItANF0aZz7Rx3yxf9J7P0rDDOcDAISN0XLylWlRm6kFgkJZJqQ0CPzwo+WWQvMZ0Og+RI8fom44oImsbLeYdo/MBY5biQmBIBWMG5FJBMKVe5B+ErdHwSRtQwPx3MokIizEEbS5hUzWtnCyJqJ0xjbsIwo7r3OHvFOAxzPCCSgM0cblKGpHcBlI7EWRt9cSjwjSKmMveIM25GgHZNQBoeAdvmMCe1zDbjelDwG+p4/ZavR5jn1YKs2R47Cvn6rJnbdtMk+sCkNWBXbn6tex7CmU/LBORgkleUR5acAKjE6S1Mq6T8IIa+htW1V23vAmWR36dK6+lVXc6iduoVXm9u30x2PgUcPCstondNZkPTGCx3+AdtXYd2ofOgMUgcI3Z+Xt/Cbx8LHMyjc+65ZJxaUyo6O4Ma6ISGNxAjYoxrQtCiB3Hcb4Ny3qnNsUAzGYYHpKiWSw5qtwdW79NWdjYrDn1D6jy2bzIjSOIGFdbAgl6DKZNkPKLKtsOp/II3xzjM+rTl5XRcvEzI7LrmuRtjVjdUHYdl9saIxjHaNZZWL+kkvV+ip85xnmMWmzOtlOlOa+pgrbEiMgggDVYNEgjucdBX1OrxZeRDHzAil1VXpWBBIpY22+IEeNXmscr9O8emzMczTHUyWUIUDSHjkQgEAV1FD+Q9sTXCIM9mAxgaVglajzdIF9t2Yd6/hhZ85kJ0ApMRwZB3iV3nhOQygRgXMkkQ5kccjSVDudBjWQKtoTQNWPcXhvwPgkDEVHYj60YO5QM1m40ZjoYbnZRV7Y5Cc5mcvw9mdys8cVaiwcgGda3th22xp4Bxvi00PMQRTxklak5YJr5Wp/jhdszi0nTet6RTE0LqwzzZHLST5iOTofckKDI+qgyRr0ANf6xjq7mvGOfcb/Sdms5KBCDBCSvwneQagGPYMwINb0BvhOPVMubjnglVonhUuUV25ZKsAQ0bMdLAnpKmr8HHuH8LcKsmkUsiKK3FksTufcFtvcDBmTtHeGun92qvIauitl9CSxKSkmtgx1aii0AbuhudIs1ajbcG13G/TH2mVZi5TUqiRljJ5xHZVFkRyjcaTq7gixir9TT5eGZy5dpJEBEabURsrs/j4aAN+TWJXMeppNBijLKFfUa2ZwFHcrSjxSigdAB7nCMGDmD7BocDx/PzdPx4aSZoOXTx20+vLmtfOkkk+zxkoiKB1gEIqKFZtXdtKaur67bggHJzoqyT1pVyXF9wgvSCQNyR1E+7HGriXEFjWoXdZMw2kMpqo10s5vuGNAUDQth7YwbOIE6mATYEHYUfHuPpgXSDgwNhYNFt9HYcBzpL20B8VoyOXadRq6DLIdJfp3bUTI19gkWyn5WRvimzPEFzDI62uXgGjLhj2VQVMhJ/aFUT2AwnzOTEpjJYhVLWo/GCKKk96IsH3Bx7iGcDBl/3KA8w/t7Cox8jq3OFv1Je3K3j8ET9GI3536gbePMon0VmnglLLK0UIaTMTgkU8XUFpDuHJoUDsAD5wyeJeJcREy51MujQxoIdhmGUEswpv1fUfGq68YStln2gkUc2V0nzK9J5aKLghPTudwx+hHnGqVnkzSNEAgjVgsugE2OklCfKHpHsSxHbGh1jW9lwvn4LIMDpbkZoSaHilPrDhbwZ0rlsq8YU8rKqVJaeVjTzWb17A97AOg0O2FkGdlzASCC4YyEhVGIrXGRLPO/ilYFifYj9nHROFTRnOZePPSc4lXGXldmV0ZtiupaB1K1BjuCo+WF3qn9FjZRBPl81y8vHCyTF1GpY2syMnuz3prYm+9Ycjka9tt2WfLG+J5a7dYcLly8vC8zMkZDiWPVM76nzFPWsrQ0IbYBe2zCzWB+A8GmyhSWOZeaEMZd01aUFaQgJpaA7kHucSPDYtZVsvKxZ43eeJT0RRqQIVJogte+mu5HknF3lpmQwGZVYmZSyE7MrCgNu+zagN7IF+cFa0AbbLMxT5c4ymrWfA5RoljMmsLKVBJB+MBq2FfEWwil9L8jKZfnSqYJgGVwK+zMwtkYE7rIAaP7Qw+ymXSCeZFRQglYrsoBINCgoFGwf+wxgZ4Zcrl8vJpcKrGSxWqiQkfueXrJ+RB9sRLH1grb6KuHd1DnlwvnfFD+luFDNOOYKSc8yQE1oy0YARCe41WBq22Le2HPGosqsv2TKQqiRuJJ2G+pu6JZJOxGo7/hGB9TQicghEZEAZVJaNUs0N9FXZIo+PYYS8OzaRo2qRm1X1gb2T8XhRRNA+6n5gyxgbQGwVHSmSNxHeO6fQcC+2rJbqiAMkZY1qlO2sftBTcfi2Zt7UYgc9kHgkELRsrqxAWrAUKbAFA7nqDAkEHxWKfJxiLlFTJcJAZmdmUNROgqDoAo6jQ3NeWxs/Svki0InTpJhVttjQdhMLsmmMysd9x7AkYDO0nVaXR8ohblaFN+muMJBnINMoLq1oNIZNTD4GlsGyCVsDpJHcXjR635krwJE5WOeRwVY0OYZCbc++l0BHuDthnxfheXHD2KFV6GlSlAMZQoYiGHURIkgUliesD3IAnqvJOcs01EMJEmB7Uxjj51f3njbbyDhZppwpMucXEkpn6M/R2IZBNI4PUUVmblRuxtSqWC8wN1sFxGR5ULxICXS2oarb4dTR6lJvbZiO/ti09Ow53PyB1jRYxGZEQG1Dvq0trYnlW4ukv4e2Jr1zkhFxCLmqNIbQ48EJKykf4AuCNsk3uUM1Wiuc76jyk+WSKATatQsvWkELutA7d9rHjEF+j31CuVLlkdiJI5ABFzB0q4IYWCPjsfTFqmRyOWygdsxGJy4+6GhdP3gVuhACaUHdr2xN/ojrXJqDMgkh1hNRJT7wGwnURZXb6Yj9p9F3JUH6S+Ic7KzPoRDoRTpXTqqbuR/0+WMf0dxA8Mm2HVCqi/dsw6j8+2Mv0q5uAwTLACo0Q7FXU2ZZCx6wCfBJ3xF8C9efZoI4hG5CkFgHAWTTIZE1DSSNLHwd8SGlzTWuv0XHQpx6Py4m4jniRqDyhK9xJmUsfmoP8cdX/SHmY8vlYsskOzsojoUsegqfzNbAd+58Y57+hfh7PKHYfrJ+Z/dhVify5kqD8sdW40sOeDRldccQMiyAkDmRkqUBrx5o+48GuDbzV4D5IcmraXNs7xN5c48kw3YlSimgAh+AfPSGF+/yxpjzLq7DS9MqDpWw5U6gL73qI7d6wC87EmR21HXrJ9x+L6mid/OOlcC9GxpHDPNcTR9ToWGjpvQxvZCKDEX32NY0C4MFFevxjmYONrSNaGnCwP54rluamLzO7Mh5K8lSCKCx7H5m21EHfb2wvdGkdGcAAnmBSKGkUNXzDN2Hsp98dc4pk+CNMOYmXaQjV0b6rJ7ldiSd6Nn5YgPVfOGcnkaKkdwsLF1S0UARoocijt2+fbfGXLAQS8ak7LJgxzHZY3aAanxQec4sV6ImHMY0CTYU2P++3/6wdAY44+VokZQgaRh2UE/EzCqttrwDno0hkZG7wk803dvsWFdqiNxg76rJGD2PJQQahzZNMmaAWtI0jlQ2DTLpJY77GrF4z/07Wgg7DfxK0jinvIIGrthyHFbsyVy8LmKy72dyWPbdvfpQX+W+NGazxXLZeMxDLzRkgzgDSU2anBttTNV2e+qsCwOM1Pqq44jpphdsO9G7B3Nn2AwW5E8tbGOE3V7PJ48V07g+2IZKY9DqTv9ApkgbKbGw0b48yi8pl40kZZHMskgUMWFjyVWhtZosB5q8NOHSlJ4cszLJlJ2Ikhl6lRVQkMjH4FXSNrr6YWZUu6w8xAnLLSOdQYySvtqNbAIgCjc7GvF4BkzIzOaKKNUUYAZr2PlgNr6ukfkfckXY7JJYdYA15IUsfWxUW0Sabz8yqY8YywypTJRxwa2BVDGusrV621XqUggjyO3nCSGKnjsNpG5onY1T7k2Ws2KIHjtjfIIcydLAs0Z2NFSpvco1DypFr5GH/pXKc3LZaad7WOd15jgANGh0xizsLPT4JZj3s3pYXFdZYIorBx+A6qntdYKUZvhs02d5VKpVGZwx/AKLA0O41fF8W/cVgXi/BmgkVU3YqJAVOwGmyC1htQoEfvJ6rxU8Rn15mSRI2+8iGlW2aeJCOYF8iw26tRpaA0teE/G+GLCObEtoo5mo1eg0IyQ3iMnSbHYLeOfjWhwY1JdRYJKXHgJjjXm6hzTpXuoDWNRYnqIK9itbke+MMlwlplkZr1xSBdA1W2rpOw/EG32r8R7kYr+EwxOmXMSBEklDFb1dce/N1g03SukyWQbU70ATMtwwwpnXyx1yOwIKjxQvSbIJ3YjvuBgsM4laXDyXGEZq5qNzfph0ZYE0yyFiV0jStezUoawRflbA2F70HGeEocmI22dBUikiwj2jsQBX40Yt/RG/ThYOJzJrZ+aJGQqrPq1JuBa3vv8NbE+aIxU5TjUMmUaKd2J0Mr6x1MCStir1dx2J8YvIHOaQmf0xjOYar87f6akidYswvNGWJVIiaUMG31aaZgDdWfl2w34Z6hE8rQyxctptQQ8yWtUg3DK7stPdagoI2o7YZS5JP8ASIZ0DHMxErqHadDTgezMyEX41g+2Nv6T+GDSmYjJJjdQHPdopBzMuxJ3NdSX323wqSHaVvx8f7Ciig/Rfr05GEqWKuhMZXSCxQnUAt7BlfVu21P2wN+kHPDMxxZkEnmEvbVYLAKwOkAWGjvYfiGFvqHgck2ZV4I2f7REs9KOxYdd+wDBtzQxS+nPQU+ayiQOGoTEh4wJFVSovrB5Z61Gwa9z7YuSBTh7ea7XZJPTfqzNT5yCOWZ2R2EZW6UhgV3UUD3xJtaMQCQQa/djq/D/ANHCZbMxDlSSSq6uv+sQLqo2vQHZgCRii/8A4vyn2dXzKZaORr1F5mWm1HbWraSaI7YkSAOOVpr0UbjUrnHGwV4Vl7JJZIzv83nP/wBRhv6S9KwyZSOZoobWMyO8hlJa5JFRURGClqTsf34e8e9AtLEA1R5SJU0TRyxyJpUOPLK7Wz7UD7Y05ULl4vsyya4VhjWQyZc245sjLSODQs7tR7H2sLukDG06+JpSSBqqlcxFDlpZEOhTFpaWRQisoukyyrSkjqNVRJUsThXF6qnkJYTLGshIEUSIaFCwxKM5aviohQcJo+LO6GSWRGzK9CyPTIoPwIHToWx+Gxve2PuUnljkUu/JzTs5uhTq2lXQbkMCFG12DvgMs/aDBbQPc/bxS7nWU44pwyE5pXjXMJCak0mAsC134vSnkow9/GMuJ5hs1fLmfMDUDTuVhsiiBpLA0PCoVvvj7Jxj7RHK8vTFHYMQ3PSNRLNsWsUQBQHm++A5eJ1E0+WAYTRsyKRtzVBNEA7EqCCPdMelbE0bopfJPTpXE8kmzweNWfcwHp0vRKMPirbSvZgpG4Ok7E1g3J5VIc39na3jliJUuS3w9wGPy1H81xvYDNwkL2zUOsf0ZFoN+46T/dOMooDLBlJFH3sWhiPOkgJKK+h/euCgDguEYbsqY5PIPFlZs5H99zBGXVD1yRkDr0jqDaQeraj88QPqTg88BmaR4pEkka545A1EkmnHdDV0u/ahdYushnQqypoLsZIygVirXJ0tpIB7GIE/K98ZHisHM+5jllE0NtH0kEVISjszULUHqXwm53F5GIhaSWFHhmdC/MFzOedoVVINN3pWt7922vt5bBHDJ3BUKy8sMwYXqZmABYkVYUk7GxZVu/g/Lfo+nlcPlYdEcrEqz1cCMQU1rqYGgbFVYG++BZkj5snLsxKTHGSfwJe90Pics+/a6vbGRLCGNN638St2DE9c9obw1PgBwRrNM+XectFHlw7xghm5zFdhoWqskgd9rJ8Y1ZbKOmWZUP3jj5bbAUCa7L2J84X5biOrL5eMN91CGlJ8NLJuxFi6QEp531b9sfRxpzG7h0Ua9KlgTS2vUfpZOKTNoiOIDSr80aB2YOlmJ414DwTdpWQSTGNYwsQSKNDvpWyuo+ZGY713JOLHhOQSOKODVEzrAoC6/wBZOVfXqF7FSfh7gsCa6cacv6AnSp3nSblKZIlSMrcldDbsbAO4WtzVnBGR4c/MRDMmhxvJQtySxTxsxXlsBtbAHqqiTK4WyQ05x4eCx8VNG8NZF3W8+a99nY8pkkB0HSpc6esAmPbuCwfQ48Dv8Ax5eItIipTGRZAqHSNwxClJAQVXpLDcUSvuMbYIJDNLqjKQnS0sjsFSN1DCbSTuQ6EEHtZJvCPM8cRJYxll/wBTTMpJNJZZp9JBaUk9kU2xoCyCRQNGYsAZXW4bLOfMGaFe4tERnes6mhiVSAekObsIAAAAmjYCrJ74JWRXqmKsu40sVZPmK7du+CvV2SAzbFf95Gr7ftglb/vKF/ccKOoZbnUAzZpo0LebjVTZ/Z5iX/dbG9G1rIwANFkyZ3zO12TBZufPHlphGylmcy1odGbVpUHUQWdr2oeO5rAnFuEyxzvzhpUtSuhKjSxsFfGqlrT4C/O8fYsnHUo1c1HO7tX3lKAWAAACk3pHgVjfmOKzRywsW1xR2BrAIFlBpY18JAID0Sp81jiw7hOQY0x9h5SP9JnpxoAGiLu8DJPGx3ZgaSXsNyHWNiB+1fnE7Lw3N5tD9oAy2X1a2jAYy0LqkPUEUsa1aVW77Y7RBPBn+W2to5YrJRXAkUkdaEEbg0Nx3oGx2xAfpRhGXKQQKEi3kZRdvJ4LsTZodlO29/LGbIMhv25rSw8YxDwxvFFZDIRRxGaJ8r9yqwxiWXWEVbayFBV5GLGgNS0NtW4C+KbO5mNpVzMDaSAI0blAbHtG4Xzv1AAkXe2I6NSCW8Vtvfa1s/Px+/wcaHjtu2ul3quoatvp2JxTMKqlrnocPaS15vWtOX18FWZzh00D1Ok/Q6sCVLAkle8oJVu56QSQ2/e8efNyGQiQFgyfdkRFmWzvrTTQ9rJF1YPgIczxWZ+p3bXTICa3LuWO1VVkf9MNeE58LmU+4h0M6oY0DglWah1FyxIJ73vVbYAYmu4+6z39ETtbm8Cfb68fJE5nmCN0AjJDs5XVq6QQXWqtKLWpC/hI7jcU5kJPzU1MsjaGEkjxqTu+oEoWI3Ior+WKX1Hw2LLycnLuxUAAozKQNR3QNs5OlrrVe61qwNBMI8x2VAHdB21KoCmwzFgRp3NCySKq6xZuFkLrNV+cPNZOUpanESGh64Q51a2pTGVogqQaV23GxF7E0MaeIIrDLRgsyq28iqWA6SACwBUEn9wGH0nF55IZI55WEYQCmVRqYgsdJGx6VLWQKsbHBkQ1NbyAtZVr7prVinVWwK2KHxMw7DbBG4HKR2jQv3K6lM8Hzpjm5cgouDE6n9tbq/r1Kb7gjBOS4c8EMybctX5kJLb7b0Rtp7Ba82R5x8/S5ws5fNiZTpE4DA+BItX3+it+ZwL6hlMuVy2diJBidXK+N6BBHbZgB8t8eibKHts7qYhlBaeC2cK+5EsYuoJBMl7HlsBqH+A9vn8ty+N5sw5vKN+BtaMfk2gA/wCIg4NXJrJKmcD1GYaYH8QPYlrrbt2PYb40r6Pmz6RKhMYjiepHRtDkEKoD+CdOuwDt4OJc8MbqUbUNVBwjMCPMgnzDJXTqopTih3JADeRhLBxeRQqZnKQxzZmBeSY9SUsxWNi4B2oEGhRUKdxtRfqz0jmvsUjtWtENRw63d3YaRTDTp3NkU1gViLkbN8OnfIqZMws4j2jVr8GUIS5dWAtSQRv7VhGZzXPsKHKs4Lx+cSRFGULNlzMyQQavul0xRNp1h9bb31mgo9sa81+iWRsozRTyNKQDGh0x2CQx5l6jrote/evzEn9HcRjyLsFzPNPUgXOnUgBOhRFyyxoEBlEgsi8Z8A4xmJ4lycE+adpiS0rtbQoKVrNa4+oFQeoXfthdzA7dSyRzLylSYMaMuXzFwBL5wO7BVBOkFQQWcgC9t++BEjByznUACC1Dst7gd728A/K7x3zg3C8tkYo4AyqWJ062XVIx3O9Aub81eIb9I/oCF85k5UUIMxOsMoGw3FhxRADUpHbexfbC5wwqmnjadb0gbJeL0rkn0fqTiZy6yJkYVURBi02YAJpbLFANr70TeJzJ+pUaFZikjZllRky8aERkkl41dzepFLKw7FQAtnc4p/WcaZPhOaCM28egux1MdZC2T5oMf3Y1ehuAKW+2yIU1oFgiayYoh2Y3+N6DX4FAYYLGu3Gyz81cVu4rwTOZrKj7RmoY1oSOq5Zq6RZVrmNrd/Wsc94NxQSxKXYKzg7aaRh42JNWO++OnfpAzR+xPEnx5h0y6fWVtJ/5dR+gOI/jP6NTlImdJ4RGhOnmMY6W+lS5JUkdr2vDMD2t7xSGMidI22CyEviGk9ckhbYB2a6VRSqDXwD2NnvvZONz8QLZaGHpIeR8zIP6JYiNPlqW2Yd9JHhsKM9wwpGNUisr/wDskute7NQQf1RZbbcAblcN4XNLIIYV5jVrDg0AP2ix7Wdt7s4YLWmjwCz2ukZY/e7TyR82bje4yxAoHSBuX3KrtsqitbH2CjbWMFcRnDJoB3kpR9DWo/QKCb7bAdzhPGvJdyIpEzJPXEQb3/EB2VDV2PFH2ww4L6efMymMArdHMP40XuinwWFgD6t9anQEq7QXODAE/wCFcBkzJWZAsSFeiU7uQf2QCGUHveoXttic9U+nWneRUnZ+WWQGSyCdK6gDdgBxQu633OOn8c4yuVhLfiqo0FWx2Aoewvc+BiD4eUCKgPYUfc+5r3O5/fgDWdb3hon3TnB0YjTlGn0zKtsRR7AawxO4rYDqYjz4o332Jm9EZgOqlCr6GaYki1UaTsLOrYkCrs37Yp8vmpBMjxHS3WQ9KSqBtAC6gVDO6sdRBOha84+R8GiBZiutmNln6mJPc21kd722+WAnBgnQ0n29N4iIDO6zv7rnkkVSaHscsrRv4m1aa1dmFWQR8vmMMeByw/aotZIVZwXrewDSEeK1kbfU+MUPE+C5dV1yK7AUAnMYhj3RVS9JsnYVVk405j08ujU53I6lVENlqAVAVtfCqAa/ecDOEIAN2mR0+57Cx430v0r89lZer/R0Ots48uZSmVnERHYdOoKQaPazfYXWwwqHAeHCExzCYWwHOeMWoFKq9N1QAGqu+5O2wnDuGywLPAZpQrAxMjPzK26qLDSAQRQC7b7nGmSPMxqLzCMOwCw9b/IXJVmu9YZbFpqsh+JF034ppxL0XAsMrLnLca5FQyIVGzdABOvdDoJJJwhi4ZK8oJdlaYJKU5ekSBFdlJ1NYACHbY9I74awZFgArhJJHcKgKr3aqBIA1VuxNDYH2xvXgU3Ob7M8TJllUaw4OxDtNa7kFuZIFUABenc4kgMOqtHIZRYGy0+oc62azEuXzVclZGGmtQOkWAABs1VTdwW9huD6O9MjltlDOFRy1IyFpEJXUQGH3fYFgTv8sdC9T8Ey0tySNokWM2y7nQNza+RV77UCcSXo3hubmy4JePL5dwWEib5h0YDT95uIrA7XYvCEYnjeaOi05HROaDWqqpeB8PywAZEGgiQIbIUizrWPcL2YkgeDhVw/juZ4prbKzDKZZWpJQgeWYCxelxpRbHkavyxMcT4EkHGMtlMsoCTZf712NsVWR2d2P4mYLptvc4ovUvHZ4jJBkTFH9lgM88ki2oBBMaDf4npiT7Ya1O6WLuCXesM3neHxo02YOagZirMVEbgkHSjBOlw9adVWDROGeTyEHDcumZniU5oqsYCDqZm+CFNyLBpdX78C+quMmbIZTWNMk02VYr7NqV2H5U2E/rLjCnPI0rOqRxXFpjZ9Tl/vRS/jKBQLIFFtxeL9WeAQhICatWXp71ZJLLLl81CMtPGFYIJA4ZGuiCNrFEEYUeispFFmeJSKANWbK7eAFDEf4nJxP8EzxycE08xYmQlwhNlF/Am22s3vV7nGv0nxO8oCT1SNI8g862Y6hXcVsPywxHhySAd0s/EgAkbbIXimfTOB5nW8xLOn2ZzuY40kOhIhtu+hnLEqOruaxV+peLmSTh6NQY5oSsB4EaMx/mB+/Etk4DDyzNMGiyqMsC9tCn4mc9i1dOr2xhw3ignmOZPwBTHEP6N9b/LUQK+QwaPCnZ26HJixVt2HzVzm+NZfNc3LyKsmgoZEYGgT1L8j2vbGH/5ov2sZUAluUZGN7LuKFfMG9sc39LcRZWzUsm3MZZforLqX/lN4++mA7ZmXMlHJljVr0tQ1MSADVbKEHfucSIm9kf8Acque4Z//ABV9xfi6nO5Pmtpjg5uZc+AI00qf8T+MB+sf0kZWaIwxQDN2NTa0OmMg6VJVlsnUwrsN8RnEUTMcRijmLCPlhCQaKs7EJv8A1gtj2wTxHhkOXPNY9QdYy6Do2VY5kdQAUOxNVfUCL3xkY2YQyFgGq2MDGHxhzuKHGTzWTB5hOkRNIYmUaQdQGm99iDdr2oihgz0x66OWkleKFbdYwwdm0x7nfYE0WcAXXbveAcxxeGBGiVpSRK7NIjqR1IRcZBsamKE32IPfbGXBeL5iJpMwDEvNMcMiug3DgtYA6aIXcnfc+QcCw+IlNh/dPp8FeTBRnttFOWWdzUqStLMS7SNr1r7nsFHtVKAfAF+cXkPEJOG5UR8vmZyb72Svhh1DSpbywRVqhfwnxvhFxLgByaOGkgnypsoOYokCfRyBIa/Z7+1nE3ncqTpMEjSxydxqJcKosg/iqgBp9iBjWIbKBWywG54HOzDU8U4GcMxOZad3KKQCWJLrd2VGygmyFA8+9YyjzOkSvPswvcfh0Agr9Qwaz5PbAEPHG1xsOWWgYMsci7WNl1AEfCdx7EdtsB5uYNEqMTqeQa6a1NsWagdwCf8A94JlrTgli8P1cdb+Cq45uUuXHxBoAjH9mWLeVfn+su/kcExcTj5kJckx8xVcWRYe0B236WcN+XywVwT082Z4RA0RCzK8kyeAdTMpT6FNh7GvnhWYBNHu+zDwBqU9/wAiCP3jAo9WlqambkkbJwNIXOzDnpAxuSCdi4PfSgYKx8GwyGx8vN4oPTWS+0ZxL2jgXmEftSE6Y7+SjUw+dYR5OEM0rzuOe0h5hVtIJuwVHcDSwH5fTG45fuIpMym4JMchQEgdNt2Pf54ktJbXFDbI1s18BaIhmkLzuRZfMSkb+A5Vf+VQPywvymeZ5JJdIOhzEln4arWR82O30UfLGrNhYYiV/AhrU9mwNrob2QLxraRco86LVROE6gS7FUUEjxbNZH1GLVVAoROYOeOdBPeEIZTO0qjVqTLxjwokUvMR8zGdJ+QGI7L8cOU4hNKit9lV3yy0aBcjdWNFiASWA+Q7Vir47nHycMcSHVmCwdisZZedIyoUZ60qqptpJs9PasCcY4dHmtMcyjL5mFjJpO0czEDUyn8ZIAryPPyTeA7UhejwjS1mX3/PBX/GfTkkqThJVjDqdIA7tpNF2IJI10a3AUEVROIXM+mpMwkccua+0IrpJLoBSJVvqUHvIz3duQAoJUdgL3ifqFZAYYtTE2hZRVV8dHvaqSbqjVXjmGRmWSCYhnRMzYSjusSjSv8ARDEWxHuxqsWgiMhoJaaURtsoPMepmXin2xiw56cuABQ2mHWqq3cEa6NWPx3Z7F1xnIc2Z3aZ+XKE58QAqYx3otrtQLFgd/OJuLhC5nRk8nE8tOpkcbUqd7lPY9u11i2j/RUyRO+azM0wQFhCrKAwWyAz6dR1djXazucMXFCSH6nwS56yYZozSlc7mZc/mU+zlj9nYMhVdQdy1MdtwirYLC97w0zGdnR2U5XM6lJGnlGr/aD/AAkexJGLX0pxrmcpIcqiKOl2jWljUrqVRZDbArdjvfvgD9LnGdEEOWBo5iUaqJvloQzVXknSAPNnAhinhxIR/wBG2QCNQ3DoXzUoaeeDLaGBiSZ6tvDXQViN6AY0ffDqL01q1R8P4jluvd4G7Ob6mWT42BPgAjvgLLeo4pImkaNQiOEjWhZ309uw32Hys4Ez4HOVIBoMsgCsgrSEvmMGHw92+uke+BGZznZjutd3RjGR0DonMPoWLmcvP8Qh5gqsutKqt+DUznU3vpI3+eNM36OjCFgm4mkZZGKxplr6fxEdV1Zq8appYYPtOkKFoar3NxgtIwu96ZIxXc1274+ZadYvsxzLB5zcjuxtraxp1HehZ27dAxxneTmJQ29GtzdVWgW3i/pPIEcz/SXKi5SI8egAyCFQjUGYOCQANhtgQeloppzJFPmsjGVGlGiEiAaR2POLG+9FcZZaWNI81LJpZpJWIJAOlSSibeOxcj5g4Gn46Yp1bmfcLGF5Qpi2wCmhvq7k9hYXvvinWHgUwOjWgEv4/mqJzvAcqmUzR+2jMzEoQREVKGPUNJAuiQzd67Ync3HNJOWZuqXQZiB0rzKQEr5Olq1AbEnDX9Hcv2v7gWHmdpJWH4VJ6yD8lAAvyR7Yp/0hcO+y5mHMoo5RHLkAHbSBW39WiB7phfEFxaXDU+K6ONkRbGDvr5KX4RwIiNXXTMoucECijRHRIjdyQVIcH3UdsbZXJh1TwRkHVK8bHQG5YFSqym11K+n5nT5xq4PBms3MoyyCNluQOrFA63s2hhpOtRRAB7gntja3pmCCR487mGDIVBCezLbG2UigTVADtY2ohRuHfI4Pdofzloqvla2w42h+CcFhzMs06n7II0qG9TgP5BIXtQNrRrUO5xsHAXP35iky5BK2a0O426Tq1gmgK04pOHcdiy+t42hKssbNSPalQAQRo06PYg2bIrydglZNDNCeWSxQE2G5hUMxW+mioXu/xs3nGvG7IKGyx8RGJ3ZiFL5vMrmYoAMmokhRLkBcuUF910rszWdW/kY1FcvI6K8fK+KyGPetv54s5YI8xlpoVjKyoZPs7qypy/IXUGBA3PTRG9WThBw/0vnJZFVQmYjAapJGWrO3xL17VXwk34wxHK2tVnz4d5cC036Jn6Zz2Z4ejCEjNQEErETpKsTZZWoggnuprEonEWR6nhAYnfUCLs7+2378UR9GcSy/WiI4/ZhlsivBEixg/ljXxLK5/lAnLRdYrqePWoOwYKXPnze2LB0TbeCEN8U8gDHDZLsnxqNVdubGtuaCqSTVKtE+9Cvrh/6m4JDlMtlbiL5t2tyHYaqBaQnfTQZlF15GJPjOUly8SxyZdYttjSknTTdRVmIs1Z27/TDbj3HDxWaKSIaOXEVYMdI5jG3rfcUqgHyDiD2ntoqzaZG/MNeFoKPKtNJGpMcatKgKXZ06hrs+wWz47Yr8z6Tyecd8zlZ3lkRzM6A6uYxOtBvWkWKFDcbYkZfTTAxl5EA1gGmvuCL8eT+68bsoFhzeXSCYtNz46VRQoMNWo3WkLd/KvfFpWgkutDwspbTMu5tUfFMrzYnTUskHKLyou8jvrDhhW/WVYe9+NqE76mzqyrk8rCpVcxy5k1EsYxZLAEkk33O/j546TxxMqjSERVLoDtJGFUqovTbHuT1UtNd2Rvib4r6LWPOHNGWQyoqBAoVUVWJXQENkDTdm/wARIrasyXHRtBs8QPU6BehF8lRek/8AZ8x/54OOW8T/APQ4vov8hj7j2HINykptguufo7/9Ly39QYfy9n/P+Rx7HsLP7xTDO6FMek/jzP8AxB/lif8AWf8A63kf+Fm/649j2I4ojO8Fyjh3+y5T+3X/ADHF7wX/AGJv6z/ybHsexRekZ3W+TfkpPin6xP8AiT/80eAfVn68/wBlH/M4+49ip7qqz/md6f8AyUJF+pk/tUxq9I/7Uf6k/wD8TY9j2IburYvu+66X/wD8/wD6vN/SL+RwiT/Y87/xMX/3x7HsFHFYp/5h6fJWc/8At/5QfzwZmv1h/qx/55MfcexdqUl3Svh/ZP6q/wDzJjdxH/0jK/8ADD+cWPY9iUJas3/uP7U//wCeKLhP+2S/2cn+cY9j2O4KOKR8N/8AS85/aP8A/XC/058Tf2Df5Dj5j2MvHf8AAfzijs3Sr1D+qn/sT/mjxB5Xs2PY9jUwPcHqsvGbey2Zn9V+Y/mMVPof485/ww/zDHsewzL3Sl8L3x6/RXeW/UR/2uW/yxYE4V8Ob/tx/wDIcex7Hjz+/wD9jPm1ei4DyX//2Q=="/>
          <p:cNvSpPr>
            <a:spLocks noChangeAspect="1" noChangeArrowheads="1"/>
          </p:cNvSpPr>
          <p:nvPr/>
        </p:nvSpPr>
        <p:spPr bwMode="auto">
          <a:xfrm>
            <a:off x="63500" y="-1038225"/>
            <a:ext cx="21336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>
              <a:latin typeface="Calibri" panose="020F0502020204030204" pitchFamily="34" charset="0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228600" y="744538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5" name="Oval 34"/>
          <p:cNvSpPr/>
          <p:nvPr/>
        </p:nvSpPr>
        <p:spPr>
          <a:xfrm>
            <a:off x="457200" y="184626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3" name="Rectangle 32"/>
          <p:cNvSpPr/>
          <p:nvPr/>
        </p:nvSpPr>
        <p:spPr>
          <a:xfrm>
            <a:off x="762000" y="2106613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2" name="Rectangle 21"/>
          <p:cNvSpPr/>
          <p:nvPr/>
        </p:nvSpPr>
        <p:spPr>
          <a:xfrm>
            <a:off x="762000" y="2357438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8" name="Oval 47"/>
          <p:cNvSpPr/>
          <p:nvPr/>
        </p:nvSpPr>
        <p:spPr>
          <a:xfrm>
            <a:off x="457200" y="1371600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9" name="Oval 48"/>
          <p:cNvSpPr/>
          <p:nvPr/>
        </p:nvSpPr>
        <p:spPr>
          <a:xfrm>
            <a:off x="457200" y="284956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0" name="Oval 49"/>
          <p:cNvSpPr/>
          <p:nvPr/>
        </p:nvSpPr>
        <p:spPr>
          <a:xfrm>
            <a:off x="457200" y="3074988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1" name="Oval 50"/>
          <p:cNvSpPr/>
          <p:nvPr/>
        </p:nvSpPr>
        <p:spPr>
          <a:xfrm>
            <a:off x="457200" y="1619250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3" name="Oval 52"/>
          <p:cNvSpPr/>
          <p:nvPr/>
        </p:nvSpPr>
        <p:spPr>
          <a:xfrm>
            <a:off x="457200" y="3813175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5" name="Rectangle 24"/>
          <p:cNvSpPr/>
          <p:nvPr/>
        </p:nvSpPr>
        <p:spPr>
          <a:xfrm>
            <a:off x="762000" y="2600325"/>
            <a:ext cx="76200" cy="444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6" name="Rectangle 25"/>
          <p:cNvSpPr/>
          <p:nvPr/>
        </p:nvSpPr>
        <p:spPr>
          <a:xfrm>
            <a:off x="762000" y="4051300"/>
            <a:ext cx="762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9234" name="TextBox 26"/>
          <p:cNvSpPr txBox="1">
            <a:spLocks noChangeArrowheads="1"/>
          </p:cNvSpPr>
          <p:nvPr/>
        </p:nvSpPr>
        <p:spPr bwMode="auto">
          <a:xfrm>
            <a:off x="8153400" y="6530975"/>
            <a:ext cx="990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Cont’d.</a:t>
            </a:r>
            <a:endParaRPr lang="en-CA" altLang="en-US" sz="1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62000" y="3325813"/>
            <a:ext cx="762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8" name="Rectangle 27"/>
          <p:cNvSpPr/>
          <p:nvPr/>
        </p:nvSpPr>
        <p:spPr>
          <a:xfrm>
            <a:off x="762000" y="3567113"/>
            <a:ext cx="76200" cy="444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9" name="Rectangle 28"/>
          <p:cNvSpPr/>
          <p:nvPr/>
        </p:nvSpPr>
        <p:spPr>
          <a:xfrm>
            <a:off x="762000" y="4308475"/>
            <a:ext cx="76200" cy="444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3691</Words>
  <Application>Microsoft Office PowerPoint</Application>
  <PresentationFormat>On-screen Show (4:3)</PresentationFormat>
  <Paragraphs>568</Paragraphs>
  <Slides>26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GOING GLOBAL</vt:lpstr>
      <vt:lpstr>Globalization</vt:lpstr>
      <vt:lpstr>PowerPoint Presentation</vt:lpstr>
      <vt:lpstr>World’s  Most Integrated Countries</vt:lpstr>
      <vt:lpstr>Global Economic Integration</vt:lpstr>
      <vt:lpstr>Major Regional Trading Blocs</vt:lpstr>
      <vt:lpstr>Proactive Reasons for Going Global</vt:lpstr>
      <vt:lpstr>Reactive Reasons for Going Global</vt:lpstr>
      <vt:lpstr>Approaches to World Markets</vt:lpstr>
      <vt:lpstr>Approaches to World Markets</vt:lpstr>
      <vt:lpstr>Approaches to World Markets cont’d.</vt:lpstr>
      <vt:lpstr>Approaches to World Markets cont’d.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International Re-Grouping Strategies</vt:lpstr>
      <vt:lpstr>Factors Affecting Choice of Int’l. Entry Modes</vt:lpstr>
      <vt:lpstr>The Survey Says….</vt:lpstr>
      <vt:lpstr>The Political &amp; Economic Agenda</vt:lpstr>
      <vt:lpstr>Understanding the Legal Environment</vt:lpstr>
      <vt:lpstr>The Legal Environment cont’d.</vt:lpstr>
    </vt:vector>
  </TitlesOfParts>
  <Company>CN Investment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Proactive Reasons for Going International</dc:title>
  <dc:creator>campbe_h</dc:creator>
  <cp:lastModifiedBy>zeben</cp:lastModifiedBy>
  <cp:revision>20</cp:revision>
  <dcterms:created xsi:type="dcterms:W3CDTF">2013-06-23T18:31:38Z</dcterms:created>
  <dcterms:modified xsi:type="dcterms:W3CDTF">2015-05-26T22:58:59Z</dcterms:modified>
</cp:coreProperties>
</file>