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92" r:id="rId3"/>
    <p:sldId id="296" r:id="rId4"/>
    <p:sldId id="293" r:id="rId5"/>
    <p:sldId id="294" r:id="rId6"/>
    <p:sldId id="295" r:id="rId7"/>
    <p:sldId id="286" r:id="rId8"/>
    <p:sldId id="258" r:id="rId9"/>
    <p:sldId id="287" r:id="rId10"/>
    <p:sldId id="259" r:id="rId11"/>
    <p:sldId id="261" r:id="rId12"/>
    <p:sldId id="289" r:id="rId13"/>
    <p:sldId id="262" r:id="rId14"/>
    <p:sldId id="290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1" r:id="rId23"/>
    <p:sldId id="277" r:id="rId24"/>
    <p:sldId id="291" r:id="rId25"/>
    <p:sldId id="284" r:id="rId26"/>
    <p:sldId id="285" r:id="rId27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7CE8F5-0797-45C8-A3CB-4F62895BAB1D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7679C48-2DEB-4741-B201-80ECA04A93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796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BB3EB0-A010-4C38-81ED-6FD30F0D16ED}" type="slidenum">
              <a:rPr lang="en-CA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341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0B9B5D-9A7E-4A9D-B3E5-4A9B9B68B31B}" type="slidenum">
              <a:rPr lang="en-US" altLang="en-US"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44328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BD3BAFF-C679-46E0-B190-276AC4682CB3}" type="slidenum">
              <a:rPr lang="en-US" altLang="en-US"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14837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E18BBA-9E25-415D-9C02-A2DAB96C5301}" type="slidenum">
              <a:rPr lang="en-US" altLang="en-US"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380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DA42E0-3C3B-4732-9DFD-C1433AC1AA4D}" type="slidenum">
              <a:rPr lang="en-US" altLang="en-US"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34971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B95AE7-1BE4-4DD7-9FFF-968ED48CC5FB}" type="slidenum">
              <a:rPr lang="en-US" altLang="en-US"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3972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4E9665-FAF2-48CB-83AC-FFBD08E7B2F8}" type="slidenum">
              <a:rPr lang="en-US" altLang="en-US">
                <a:latin typeface="Calibri" panose="020F0502020204030204" pitchFamily="34" charset="0"/>
              </a:rPr>
              <a:pPr eaLnBrk="1" hangingPunct="1"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00569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179DDA-A779-4431-A009-F9E876FCD580}" type="slidenum">
              <a:rPr lang="en-CA" altLang="en-US">
                <a:latin typeface="Calibri" panose="020F0502020204030204" pitchFamily="34" charset="0"/>
              </a:rPr>
              <a:pPr eaLnBrk="1" hangingPunct="1"/>
              <a:t>22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960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EBB6AD-DF7C-46A0-BCDD-6181BAB7C73D}" type="slidenum">
              <a:rPr lang="en-CA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188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CE747A-2830-441F-850A-94BC0978A47D}" type="slidenum">
              <a:rPr lang="en-CA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07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2AA6FB-39C4-4245-851E-EB6A48A8D519}" type="slidenum">
              <a:rPr lang="en-CA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37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5645EE-2939-4AE1-A149-291730F747B6}" type="slidenum">
              <a:rPr lang="en-CA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80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329B049-BB86-4701-8EE2-7F05E7A0B531}" type="slidenum">
              <a:rPr lang="en-CA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826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4A17C3-1625-4CAD-923F-81CF72B199C4}" type="slidenum">
              <a:rPr lang="en-CA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901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3577AC-DBE8-4726-A984-E18168955A16}" type="slidenum">
              <a:rPr lang="en-US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2293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BEDDBD3-E7BD-4D41-8AAC-3BA2A79D7DA5}" type="slidenum">
              <a:rPr lang="en-US" altLang="en-US"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924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4B72-BB86-445E-B7D5-C431CF0431B3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D5EB9-E23D-4994-87D0-5E217729D5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08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C4213-D247-4A7F-A6FA-F621D0B33EB3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EA4A6-3817-4911-BA1C-4E3140E866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1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F462-93FC-46A8-80CA-1E90A91AD19B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60892-DCB6-4E45-97E6-E75B550B82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77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354C-8CEA-4D77-B084-1417E62C839A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41FF7-9272-46C4-978C-ABDE0232F9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70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782C5-78A0-4381-AE9C-E1F496ADEADF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AFB74-A7D4-476A-9720-6E43C11B13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24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44D66-D95A-4BD5-ADDE-88087976D32E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BB4A7-F030-4F7D-8383-1995172C7D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781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EC2D0-9CD3-4AA1-8EAA-9A37CB3CE137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9ECDF-6548-4574-BF1F-26BCC3589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94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DE6EF-876B-466A-9BD7-D6BA5A0CC60D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860FF-A273-4C0B-A142-28F51083D6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58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D7699-2311-4F11-88E1-9E02E8BE815A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B638D-BBA4-44CA-BD38-5CBB901A05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826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FDE26-6801-4491-9999-64FFAEB1530B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648C7-D3B8-495E-90DE-C688549798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56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A7E58-9A4F-4584-9B1A-BFFB9A4DEF88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15799-2108-4091-8AC9-11BA976B80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80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CC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CC22D3-DAA1-42FF-BE24-5F037DA99C0D}" type="datetimeFigureOut">
              <a:rPr lang="en-US"/>
              <a:pPr>
                <a:defRPr/>
              </a:pPr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B6440BD-F9AB-4774-8D4B-2EA776285D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\\en.wikipedia.org\wiki\trade_pact" TargetMode="External"/><Relationship Id="rId2" Type="http://schemas.openxmlformats.org/officeDocument/2006/relationships/hyperlink" Target="file:///\\en.wikipedia.org\wiki\economic_integration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//upload.wikimedia.org/wikipedia/commons/3/37/Economic_integration_stages_(World).p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5" descr="http://outsourcemagazine.co.uk/wp-content/uploads/2013/03/it-service-providers-smes-going-global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4" r="92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26"/>
          <p:cNvSpPr>
            <a:spLocks noGrp="1"/>
          </p:cNvSpPr>
          <p:nvPr>
            <p:ph type="ctrTitle"/>
          </p:nvPr>
        </p:nvSpPr>
        <p:spPr>
          <a:xfrm>
            <a:off x="609600" y="0"/>
            <a:ext cx="8153400" cy="685800"/>
          </a:xfrm>
        </p:spPr>
        <p:txBody>
          <a:bodyPr/>
          <a:lstStyle/>
          <a:p>
            <a:r>
              <a:rPr lang="en-US" altLang="en-US" b="1" smtClean="0">
                <a:solidFill>
                  <a:srgbClr val="0033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GOING GLOBAL</a:t>
            </a:r>
            <a:endParaRPr lang="en-CA" altLang="en-US" b="1" smtClean="0">
              <a:solidFill>
                <a:srgbClr val="0033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Approaches to World Markets</a:t>
            </a:r>
            <a:endParaRPr lang="en-C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4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Regionalization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in industries in which competitiveness is determined on a country-by-country basis rather than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on a global basis, a regional strategy is more appropriate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local markets are linked together within a region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allows for more local responsiveness &amp; specialization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top managers within each region decide on their own: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investment locations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product mixes and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competitive positioning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they run their subsidiaries as quasi-independent organization</a:t>
            </a: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There should be some rationale to the formation of regions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Ghemawat proposed the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CAGE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framework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1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ultural distance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form regions around countries that have similar cultural backgrounds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dministrative distance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choose countries that have similar forms of government, legal systems &amp; rules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1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eographic distance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whenever possible expand like an inkblot to the countries close in distance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1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conomic distance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choose countries that have reached a similar level of development</a:t>
            </a: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57200" y="11287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6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445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Oval 34"/>
          <p:cNvSpPr/>
          <p:nvPr/>
        </p:nvSpPr>
        <p:spPr>
          <a:xfrm>
            <a:off x="457200" y="18462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3" name="Rectangle 32"/>
          <p:cNvSpPr/>
          <p:nvPr/>
        </p:nvSpPr>
        <p:spPr>
          <a:xfrm>
            <a:off x="762000" y="60499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762000" y="54403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0" name="Oval 49"/>
          <p:cNvSpPr/>
          <p:nvPr/>
        </p:nvSpPr>
        <p:spPr>
          <a:xfrm>
            <a:off x="457200" y="20843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1" name="Oval 50"/>
          <p:cNvSpPr/>
          <p:nvPr/>
        </p:nvSpPr>
        <p:spPr>
          <a:xfrm>
            <a:off x="457200" y="16192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457200" y="30686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5" name="Rectangle 24"/>
          <p:cNvSpPr/>
          <p:nvPr/>
        </p:nvSpPr>
        <p:spPr>
          <a:xfrm>
            <a:off x="762000" y="4814888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6" name="Rectangle 25"/>
          <p:cNvSpPr/>
          <p:nvPr/>
        </p:nvSpPr>
        <p:spPr>
          <a:xfrm>
            <a:off x="762000" y="418147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56" name="TextBox 26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57200" y="34956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4" name="Oval 33"/>
          <p:cNvSpPr/>
          <p:nvPr/>
        </p:nvSpPr>
        <p:spPr>
          <a:xfrm>
            <a:off x="457200" y="38592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5-Point Star 26"/>
          <p:cNvSpPr/>
          <p:nvPr/>
        </p:nvSpPr>
        <p:spPr>
          <a:xfrm>
            <a:off x="914400" y="4505325"/>
            <a:ext cx="228600" cy="47625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5-Point Star 27"/>
          <p:cNvSpPr/>
          <p:nvPr/>
        </p:nvSpPr>
        <p:spPr>
          <a:xfrm>
            <a:off x="914400" y="5133975"/>
            <a:ext cx="228600" cy="47625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5-Point Star 28"/>
          <p:cNvSpPr/>
          <p:nvPr/>
        </p:nvSpPr>
        <p:spPr>
          <a:xfrm>
            <a:off x="914400" y="5751513"/>
            <a:ext cx="228600" cy="47625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5-Point Star 30"/>
          <p:cNvSpPr/>
          <p:nvPr/>
        </p:nvSpPr>
        <p:spPr>
          <a:xfrm>
            <a:off x="914400" y="6362700"/>
            <a:ext cx="228600" cy="47625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820738" y="235743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0" name="Rectangle 39"/>
          <p:cNvSpPr/>
          <p:nvPr/>
        </p:nvSpPr>
        <p:spPr>
          <a:xfrm>
            <a:off x="820738" y="26082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1" name="Rectangle 40"/>
          <p:cNvSpPr/>
          <p:nvPr/>
        </p:nvSpPr>
        <p:spPr>
          <a:xfrm>
            <a:off x="820738" y="2851150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Approaches to World Markets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cont’d.</a:t>
            </a:r>
            <a:endParaRPr lang="en-CA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1268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Localization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localization pressures include: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unique consumer preferences resulting from cultural or national differences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domestic subsidies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new production technologies that facilitate product variation for less cost</a:t>
            </a: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Global Integrative Strategies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many multinationals develop their global operations to the point of being fully integrated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often both vertically &amp; horizontally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includes facilities around the world like: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suppliers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productive facilities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marketing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distribution outlets and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contractors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57200" y="11287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1270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445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3" name="Rectangle 32"/>
          <p:cNvSpPr/>
          <p:nvPr/>
        </p:nvSpPr>
        <p:spPr>
          <a:xfrm>
            <a:off x="762000" y="139065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762000" y="164147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5" name="Rectangle 24"/>
          <p:cNvSpPr/>
          <p:nvPr/>
        </p:nvSpPr>
        <p:spPr>
          <a:xfrm>
            <a:off x="762000" y="18462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1275" name="TextBox 26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57200" y="26749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Right Arrow 26"/>
          <p:cNvSpPr/>
          <p:nvPr/>
        </p:nvSpPr>
        <p:spPr>
          <a:xfrm>
            <a:off x="228600" y="229076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Rectangle 27"/>
          <p:cNvSpPr/>
          <p:nvPr/>
        </p:nvSpPr>
        <p:spPr>
          <a:xfrm>
            <a:off x="762000" y="293687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762000" y="340995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457200" y="31369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1" name="Rectangle 30"/>
          <p:cNvSpPr/>
          <p:nvPr/>
        </p:nvSpPr>
        <p:spPr>
          <a:xfrm>
            <a:off x="762000" y="361473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Rectangle 34"/>
          <p:cNvSpPr/>
          <p:nvPr/>
        </p:nvSpPr>
        <p:spPr>
          <a:xfrm>
            <a:off x="771525" y="38592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8" name="Rectangle 37"/>
          <p:cNvSpPr/>
          <p:nvPr/>
        </p:nvSpPr>
        <p:spPr>
          <a:xfrm>
            <a:off x="771525" y="411003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9" name="Rectangle 38"/>
          <p:cNvSpPr/>
          <p:nvPr/>
        </p:nvSpPr>
        <p:spPr>
          <a:xfrm>
            <a:off x="771525" y="431482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Approaches to World Markets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cont’d.</a:t>
            </a:r>
            <a:endParaRPr lang="en-CA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2292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Normal Progression</a:t>
            </a:r>
          </a:p>
          <a:p>
            <a:pPr eaLnBrk="1" hangingPunct="1"/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More Recently Companies are “BORN GLOBAL”</a:t>
            </a: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brought about by the internet that allows small firms to attain global reach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also through the hiring of people with international experience &amp; contacts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have issues assessing resources &amp; physical &amp; cultural distances of markets</a:t>
            </a:r>
          </a:p>
        </p:txBody>
      </p:sp>
      <p:sp>
        <p:nvSpPr>
          <p:cNvPr id="19" name="Oval 18"/>
          <p:cNvSpPr/>
          <p:nvPr/>
        </p:nvSpPr>
        <p:spPr>
          <a:xfrm>
            <a:off x="457200" y="59705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4" name="Right Arrow 23"/>
          <p:cNvSpPr/>
          <p:nvPr/>
        </p:nvSpPr>
        <p:spPr>
          <a:xfrm>
            <a:off x="228600" y="7445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9" name="Oval 48"/>
          <p:cNvSpPr/>
          <p:nvPr/>
        </p:nvSpPr>
        <p:spPr>
          <a:xfrm>
            <a:off x="457200" y="57340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457200" y="62198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6" name="Right Arrow 35"/>
          <p:cNvSpPr/>
          <p:nvPr/>
        </p:nvSpPr>
        <p:spPr>
          <a:xfrm>
            <a:off x="228600" y="53816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2298" name="TextBox 26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9" name="TextBox 27"/>
          <p:cNvSpPr txBox="1">
            <a:spLocks noChangeArrowheads="1"/>
          </p:cNvSpPr>
          <p:nvPr/>
        </p:nvSpPr>
        <p:spPr bwMode="auto">
          <a:xfrm>
            <a:off x="914400" y="1143000"/>
            <a:ext cx="2971800" cy="36988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Starts with simple exporting</a:t>
            </a:r>
          </a:p>
        </p:txBody>
      </p:sp>
      <p:sp>
        <p:nvSpPr>
          <p:cNvPr id="12300" name="TextBox 30"/>
          <p:cNvSpPr txBox="1">
            <a:spLocks noChangeArrowheads="1"/>
          </p:cNvSpPr>
          <p:nvPr/>
        </p:nvSpPr>
        <p:spPr bwMode="auto">
          <a:xfrm>
            <a:off x="914400" y="1600200"/>
            <a:ext cx="2743200" cy="36988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Licensing or Franchising</a:t>
            </a:r>
          </a:p>
        </p:txBody>
      </p:sp>
      <p:sp>
        <p:nvSpPr>
          <p:cNvPr id="12301" name="TextBox 38"/>
          <p:cNvSpPr txBox="1">
            <a:spLocks noChangeArrowheads="1"/>
          </p:cNvSpPr>
          <p:nvPr/>
        </p:nvSpPr>
        <p:spPr bwMode="auto">
          <a:xfrm>
            <a:off x="914400" y="2514600"/>
            <a:ext cx="7010400" cy="36988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Contracting a foreign agent to operate an operation in a host country</a:t>
            </a:r>
          </a:p>
        </p:txBody>
      </p:sp>
      <p:sp>
        <p:nvSpPr>
          <p:cNvPr id="12302" name="TextBox 39"/>
          <p:cNvSpPr txBox="1">
            <a:spLocks noChangeArrowheads="1"/>
          </p:cNvSpPr>
          <p:nvPr/>
        </p:nvSpPr>
        <p:spPr bwMode="auto">
          <a:xfrm>
            <a:off x="914400" y="2971800"/>
            <a:ext cx="6553200" cy="36988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Signing a srategic alliance agreement with a foreign organization</a:t>
            </a:r>
          </a:p>
        </p:txBody>
      </p:sp>
      <p:sp>
        <p:nvSpPr>
          <p:cNvPr id="12303" name="TextBox 30"/>
          <p:cNvSpPr txBox="1">
            <a:spLocks noChangeArrowheads="1"/>
          </p:cNvSpPr>
          <p:nvPr/>
        </p:nvSpPr>
        <p:spPr bwMode="auto">
          <a:xfrm>
            <a:off x="914400" y="2057400"/>
            <a:ext cx="5105400" cy="36988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Moving part of an operation to another country</a:t>
            </a:r>
          </a:p>
        </p:txBody>
      </p:sp>
      <p:sp>
        <p:nvSpPr>
          <p:cNvPr id="12304" name="TextBox 39"/>
          <p:cNvSpPr txBox="1">
            <a:spLocks noChangeArrowheads="1"/>
          </p:cNvSpPr>
          <p:nvPr/>
        </p:nvSpPr>
        <p:spPr bwMode="auto">
          <a:xfrm>
            <a:off x="914400" y="3429000"/>
            <a:ext cx="4876800" cy="36988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Forming a joint venture with a foreign partner</a:t>
            </a:r>
          </a:p>
        </p:txBody>
      </p:sp>
      <p:sp>
        <p:nvSpPr>
          <p:cNvPr id="12305" name="TextBox 39"/>
          <p:cNvSpPr txBox="1">
            <a:spLocks noChangeArrowheads="1"/>
          </p:cNvSpPr>
          <p:nvPr/>
        </p:nvSpPr>
        <p:spPr bwMode="auto">
          <a:xfrm>
            <a:off x="914400" y="3886200"/>
            <a:ext cx="4876800" cy="36988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Buying a foreign company or merfing with one</a:t>
            </a:r>
          </a:p>
        </p:txBody>
      </p:sp>
      <p:sp>
        <p:nvSpPr>
          <p:cNvPr id="12306" name="TextBox 39"/>
          <p:cNvSpPr txBox="1">
            <a:spLocks noChangeArrowheads="1"/>
          </p:cNvSpPr>
          <p:nvPr/>
        </p:nvSpPr>
        <p:spPr bwMode="auto">
          <a:xfrm>
            <a:off x="914400" y="4343400"/>
            <a:ext cx="3962400" cy="36988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a fully-owned subsidiary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 strategies are centered on ways to gain market share either by attracting it away from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the competition or by entering virgin markets first with new &amp; improved products/services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these alternatives are not mutually exclusive; several can be employed at the same time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they are presented in the normal order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as the list advances , more risk will likely be faced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Exporting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testing the overseas market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low risk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little investment is involved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fast withdrawal is relatively easy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typically done by: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appointing a manager to handle these sales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establishing an export department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retaining an export management company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choice of distributor is most important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other critical environmental factors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export/import quotas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freight costs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distance from supplier countries 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Growth Strategies</a:t>
            </a:r>
            <a:endParaRPr lang="en-US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4800" y="17065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7" name="Oval 16"/>
          <p:cNvSpPr/>
          <p:nvPr/>
        </p:nvSpPr>
        <p:spPr>
          <a:xfrm>
            <a:off x="304800" y="14938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8" name="Oval 17"/>
          <p:cNvSpPr/>
          <p:nvPr/>
        </p:nvSpPr>
        <p:spPr>
          <a:xfrm>
            <a:off x="304800" y="19240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9" name="Oval 18"/>
          <p:cNvSpPr/>
          <p:nvPr/>
        </p:nvSpPr>
        <p:spPr>
          <a:xfrm>
            <a:off x="533400" y="28130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0" name="Oval 19"/>
          <p:cNvSpPr/>
          <p:nvPr/>
        </p:nvSpPr>
        <p:spPr>
          <a:xfrm>
            <a:off x="533400" y="25908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1" name="Rectangle 20"/>
          <p:cNvSpPr/>
          <p:nvPr/>
        </p:nvSpPr>
        <p:spPr>
          <a:xfrm>
            <a:off x="838200" y="36496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838200" y="404812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3" name="Rectangle 22"/>
          <p:cNvSpPr/>
          <p:nvPr/>
        </p:nvSpPr>
        <p:spPr>
          <a:xfrm>
            <a:off x="838200" y="3849688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Rounded Rectangle 26"/>
          <p:cNvSpPr/>
          <p:nvPr/>
        </p:nvSpPr>
        <p:spPr>
          <a:xfrm>
            <a:off x="152400" y="61595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Right Arrow 27"/>
          <p:cNvSpPr/>
          <p:nvPr/>
        </p:nvSpPr>
        <p:spPr>
          <a:xfrm>
            <a:off x="304800" y="230505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838200" y="467995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Rectangle 29"/>
          <p:cNvSpPr/>
          <p:nvPr/>
        </p:nvSpPr>
        <p:spPr>
          <a:xfrm>
            <a:off x="838200" y="50784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1" name="Rectangle 30"/>
          <p:cNvSpPr/>
          <p:nvPr/>
        </p:nvSpPr>
        <p:spPr>
          <a:xfrm>
            <a:off x="838200" y="487997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2" name="Oval 31"/>
          <p:cNvSpPr/>
          <p:nvPr/>
        </p:nvSpPr>
        <p:spPr>
          <a:xfrm>
            <a:off x="533400" y="3205163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3" name="Oval 32"/>
          <p:cNvSpPr/>
          <p:nvPr/>
        </p:nvSpPr>
        <p:spPr>
          <a:xfrm>
            <a:off x="533400" y="29924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4" name="Oval 33"/>
          <p:cNvSpPr/>
          <p:nvPr/>
        </p:nvSpPr>
        <p:spPr>
          <a:xfrm>
            <a:off x="533400" y="34226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Oval 34"/>
          <p:cNvSpPr/>
          <p:nvPr/>
        </p:nvSpPr>
        <p:spPr>
          <a:xfrm>
            <a:off x="533400" y="44608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6" name="Oval 35"/>
          <p:cNvSpPr/>
          <p:nvPr/>
        </p:nvSpPr>
        <p:spPr>
          <a:xfrm>
            <a:off x="533400" y="42481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3334" name="TextBox 37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04800" y="8953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5" name="Oval 24"/>
          <p:cNvSpPr/>
          <p:nvPr/>
        </p:nvSpPr>
        <p:spPr>
          <a:xfrm>
            <a:off x="533400" y="57642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6" name="Right Arrow 25"/>
          <p:cNvSpPr/>
          <p:nvPr/>
        </p:nvSpPr>
        <p:spPr>
          <a:xfrm>
            <a:off x="304800" y="547846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7" name="Oval 36"/>
          <p:cNvSpPr/>
          <p:nvPr/>
        </p:nvSpPr>
        <p:spPr>
          <a:xfrm>
            <a:off x="533400" y="61658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9" name="Oval 38"/>
          <p:cNvSpPr/>
          <p:nvPr/>
        </p:nvSpPr>
        <p:spPr>
          <a:xfrm>
            <a:off x="533400" y="63944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587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e-Commerce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Calibri" panose="020F0502020204030204" pitchFamily="34" charset="0"/>
              </a:rPr>
              <a:t>     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 of all sizes are increasingly using the internet to expand global operations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it is probably the fastest way to become a global player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 following variables are important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rate of internet penetration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level of development of the local telecommunications infrastructure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Licensing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gives a host country firm the right to sell and/or produce a foreign company’s product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agreement involves a limited period transfer of rights to: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patents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trademarks or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technology for a        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 licensee pays a fee for this right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advantages: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it is a relatively low risk strategy because it involves little investment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a useful option in countries where market entry by other means is difficult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ideal approach in countries where profit repatriation is restricted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it avoids tariffs and quotas sometimes imposed on exports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worst disadvantage: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the lack of control over the licensee’s practices &amp; performance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critical environmental factors to consider: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sufficient patent &amp; trademark protection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the track record of the licensee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the risk that the licensee may develop its competence &amp; become a direct competitor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how wide the licensee’s market territory is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legal limits on the royalty rate structure imposed by the host government</a:t>
            </a:r>
          </a:p>
        </p:txBody>
      </p:sp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Growth Strategies</a:t>
            </a:r>
            <a:endParaRPr lang="en-US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33400" y="13557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0" name="Oval 19"/>
          <p:cNvSpPr/>
          <p:nvPr/>
        </p:nvSpPr>
        <p:spPr>
          <a:xfrm>
            <a:off x="533400" y="11636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1" name="Rectangle 20"/>
          <p:cNvSpPr/>
          <p:nvPr/>
        </p:nvSpPr>
        <p:spPr>
          <a:xfrm>
            <a:off x="838200" y="17954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3" name="Rectangle 22"/>
          <p:cNvSpPr/>
          <p:nvPr/>
        </p:nvSpPr>
        <p:spPr>
          <a:xfrm>
            <a:off x="838200" y="1995488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Rounded Rectangle 26"/>
          <p:cNvSpPr/>
          <p:nvPr/>
        </p:nvSpPr>
        <p:spPr>
          <a:xfrm>
            <a:off x="152400" y="61595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Right Arrow 27"/>
          <p:cNvSpPr/>
          <p:nvPr/>
        </p:nvSpPr>
        <p:spPr>
          <a:xfrm>
            <a:off x="304800" y="8477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3" name="Oval 32"/>
          <p:cNvSpPr/>
          <p:nvPr/>
        </p:nvSpPr>
        <p:spPr>
          <a:xfrm>
            <a:off x="533400" y="15573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4347" name="TextBox 37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533400" y="53546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0" name="Oval 39"/>
          <p:cNvSpPr/>
          <p:nvPr/>
        </p:nvSpPr>
        <p:spPr>
          <a:xfrm>
            <a:off x="533400" y="28956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1" name="Oval 40"/>
          <p:cNvSpPr/>
          <p:nvPr/>
        </p:nvSpPr>
        <p:spPr>
          <a:xfrm>
            <a:off x="533400" y="26558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2" name="Rectangle 41"/>
          <p:cNvSpPr/>
          <p:nvPr/>
        </p:nvSpPr>
        <p:spPr>
          <a:xfrm>
            <a:off x="887413" y="473392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3" name="Rectangle 42"/>
          <p:cNvSpPr/>
          <p:nvPr/>
        </p:nvSpPr>
        <p:spPr>
          <a:xfrm>
            <a:off x="887413" y="599122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4" name="Rectangle 43"/>
          <p:cNvSpPr/>
          <p:nvPr/>
        </p:nvSpPr>
        <p:spPr>
          <a:xfrm>
            <a:off x="877888" y="5164138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5" name="Right Arrow 44"/>
          <p:cNvSpPr/>
          <p:nvPr/>
        </p:nvSpPr>
        <p:spPr>
          <a:xfrm>
            <a:off x="304800" y="234315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6" name="Rectangle 45"/>
          <p:cNvSpPr/>
          <p:nvPr/>
        </p:nvSpPr>
        <p:spPr>
          <a:xfrm>
            <a:off x="877888" y="55864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7" name="Rectangle 46"/>
          <p:cNvSpPr/>
          <p:nvPr/>
        </p:nvSpPr>
        <p:spPr>
          <a:xfrm>
            <a:off x="877888" y="5786438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8" name="Oval 47"/>
          <p:cNvSpPr/>
          <p:nvPr/>
        </p:nvSpPr>
        <p:spPr>
          <a:xfrm>
            <a:off x="533400" y="36877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0" name="Oval 49"/>
          <p:cNvSpPr/>
          <p:nvPr/>
        </p:nvSpPr>
        <p:spPr>
          <a:xfrm>
            <a:off x="533400" y="3906838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2" name="Oval 51"/>
          <p:cNvSpPr/>
          <p:nvPr/>
        </p:nvSpPr>
        <p:spPr>
          <a:xfrm>
            <a:off x="533400" y="4954588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Rectangle 52"/>
          <p:cNvSpPr/>
          <p:nvPr/>
        </p:nvSpPr>
        <p:spPr>
          <a:xfrm>
            <a:off x="887413" y="30908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4" name="Rectangle 53"/>
          <p:cNvSpPr/>
          <p:nvPr/>
        </p:nvSpPr>
        <p:spPr>
          <a:xfrm>
            <a:off x="887413" y="348932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5" name="Rectangle 54"/>
          <p:cNvSpPr/>
          <p:nvPr/>
        </p:nvSpPr>
        <p:spPr>
          <a:xfrm>
            <a:off x="887413" y="3290888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6" name="Rectangle 55"/>
          <p:cNvSpPr/>
          <p:nvPr/>
        </p:nvSpPr>
        <p:spPr>
          <a:xfrm>
            <a:off x="896938" y="410527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7" name="Rectangle 56"/>
          <p:cNvSpPr/>
          <p:nvPr/>
        </p:nvSpPr>
        <p:spPr>
          <a:xfrm>
            <a:off x="896938" y="450373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8" name="Rectangle 57"/>
          <p:cNvSpPr/>
          <p:nvPr/>
        </p:nvSpPr>
        <p:spPr>
          <a:xfrm>
            <a:off x="896938" y="4305300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9" name="Rectangle 58"/>
          <p:cNvSpPr/>
          <p:nvPr/>
        </p:nvSpPr>
        <p:spPr>
          <a:xfrm>
            <a:off x="877888" y="61737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0" name="Rectangle 59"/>
          <p:cNvSpPr/>
          <p:nvPr/>
        </p:nvSpPr>
        <p:spPr>
          <a:xfrm>
            <a:off x="877888" y="6373813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595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Franchising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franchisor licenses its: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trademark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products or services and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operating principles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…. to a franchisee for an initial fee &amp; ongoing royalties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usually no time limit is set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advantages: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involves relatively little risk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involves relatively little investment in capital &amp; human resources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 critical consideration is quality control so that the brand is not damaged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 u="sng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Off-Shoring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 firm moves one or all of its factories from the home country to another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provides the company with access to foreign markets while avoiding trade barriers 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Management Contracts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gives a foreign company the rights to manage the daily operations of a business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 foreign company cannot make decisions regarding ownership, financing or strategic or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policy changes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Non-Equity Strategic Alliances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Calibri" panose="020F0502020204030204" pitchFamily="34" charset="0"/>
              </a:rPr>
              <a:t>     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agreements carried out through contracts rather than ownership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often with a firm’s suppliers, distributors or manufacturers - consortium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sometimes two companies in the same industry agree to cooperate rather than compete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e.g. airlines feed each other passengers by agreement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en-US" altLang="en-US" b="1">
              <a:latin typeface="Calibri" panose="020F0502020204030204" pitchFamily="34" charset="0"/>
            </a:endParaRP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Growth Strategies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</a:p>
        </p:txBody>
      </p:sp>
      <p:sp>
        <p:nvSpPr>
          <p:cNvPr id="16" name="Oval 15"/>
          <p:cNvSpPr/>
          <p:nvPr/>
        </p:nvSpPr>
        <p:spPr>
          <a:xfrm>
            <a:off x="533400" y="29924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8" name="Oval 17"/>
          <p:cNvSpPr/>
          <p:nvPr/>
        </p:nvSpPr>
        <p:spPr>
          <a:xfrm>
            <a:off x="533400" y="23923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Rounded Rectangle 26"/>
          <p:cNvSpPr/>
          <p:nvPr/>
        </p:nvSpPr>
        <p:spPr>
          <a:xfrm>
            <a:off x="152400" y="61595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5367" name="TextBox 37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33400" y="11541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6" name="Oval 25"/>
          <p:cNvSpPr/>
          <p:nvPr/>
        </p:nvSpPr>
        <p:spPr>
          <a:xfrm>
            <a:off x="533400" y="21764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9" name="Right Arrow 38"/>
          <p:cNvSpPr/>
          <p:nvPr/>
        </p:nvSpPr>
        <p:spPr>
          <a:xfrm>
            <a:off x="304800" y="8207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Rectangle 29"/>
          <p:cNvSpPr/>
          <p:nvPr/>
        </p:nvSpPr>
        <p:spPr>
          <a:xfrm>
            <a:off x="887413" y="13477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7" name="Rectangle 36"/>
          <p:cNvSpPr/>
          <p:nvPr/>
        </p:nvSpPr>
        <p:spPr>
          <a:xfrm>
            <a:off x="887413" y="174625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8" name="Rectangle 37"/>
          <p:cNvSpPr/>
          <p:nvPr/>
        </p:nvSpPr>
        <p:spPr>
          <a:xfrm>
            <a:off x="887413" y="1547813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0" name="Rectangle 39"/>
          <p:cNvSpPr/>
          <p:nvPr/>
        </p:nvSpPr>
        <p:spPr>
          <a:xfrm>
            <a:off x="887413" y="259080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2" name="Rectangle 41"/>
          <p:cNvSpPr/>
          <p:nvPr/>
        </p:nvSpPr>
        <p:spPr>
          <a:xfrm>
            <a:off x="887413" y="2790825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3" name="Oval 42"/>
          <p:cNvSpPr/>
          <p:nvPr/>
        </p:nvSpPr>
        <p:spPr>
          <a:xfrm>
            <a:off x="533400" y="60674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4" name="Oval 43"/>
          <p:cNvSpPr/>
          <p:nvPr/>
        </p:nvSpPr>
        <p:spPr>
          <a:xfrm>
            <a:off x="533400" y="39163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5" name="Oval 44"/>
          <p:cNvSpPr/>
          <p:nvPr/>
        </p:nvSpPr>
        <p:spPr>
          <a:xfrm>
            <a:off x="533400" y="36941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6" name="Right Arrow 45"/>
          <p:cNvSpPr/>
          <p:nvPr/>
        </p:nvSpPr>
        <p:spPr>
          <a:xfrm>
            <a:off x="304800" y="339090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7" name="Oval 46"/>
          <p:cNvSpPr/>
          <p:nvPr/>
        </p:nvSpPr>
        <p:spPr>
          <a:xfrm>
            <a:off x="533400" y="47736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8" name="Oval 47"/>
          <p:cNvSpPr/>
          <p:nvPr/>
        </p:nvSpPr>
        <p:spPr>
          <a:xfrm>
            <a:off x="533400" y="4562475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9" name="Oval 48"/>
          <p:cNvSpPr/>
          <p:nvPr/>
        </p:nvSpPr>
        <p:spPr>
          <a:xfrm>
            <a:off x="533400" y="5851525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0" name="Oval 49"/>
          <p:cNvSpPr/>
          <p:nvPr/>
        </p:nvSpPr>
        <p:spPr>
          <a:xfrm>
            <a:off x="533400" y="56388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1" name="Right Arrow 50"/>
          <p:cNvSpPr/>
          <p:nvPr/>
        </p:nvSpPr>
        <p:spPr>
          <a:xfrm>
            <a:off x="304800" y="425767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2" name="Right Arrow 51"/>
          <p:cNvSpPr/>
          <p:nvPr/>
        </p:nvSpPr>
        <p:spPr>
          <a:xfrm>
            <a:off x="304800" y="533400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Rectangle 52"/>
          <p:cNvSpPr/>
          <p:nvPr/>
        </p:nvSpPr>
        <p:spPr>
          <a:xfrm>
            <a:off x="896938" y="6270625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533400" y="762000"/>
            <a:ext cx="8458200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Joint Ventures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involves an agreement by two or more companies to produce a product or service together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it facilitates rapid entry into new markets by means of an already established partner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one who has local contacts &amp; familiarities with local operations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they can be a means to overcome trade barriers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allow both partners to establish significant economies of scale &amp; thus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this has a huge positive impact on each partner’s competitive position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can be used to secure additional raw materials &amp; managerial &amp; technological skills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it requires a higher level of capital investment &amp; risk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it is however a less risky method of operating in a foreign environment than going it alone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it reduces the risks of expropriation &amp; harassment by the host country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in some cases, it may be the only way to enter certain countries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partners must share management &amp; decision making for a successful alliance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when choosing a partner make certain that there will be enough of a “fit” between the: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partners’ objectives  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strategies and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resources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…. to make the venture work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some pitfalls include: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potential loss of technology, knowledge &amp; skill base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incompatibility over management &amp; control systems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conflicting goals &amp; objectives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cultural clashes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Growth Strategies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</a:p>
        </p:txBody>
      </p:sp>
      <p:sp>
        <p:nvSpPr>
          <p:cNvPr id="16" name="Oval 15"/>
          <p:cNvSpPr/>
          <p:nvPr/>
        </p:nvSpPr>
        <p:spPr>
          <a:xfrm>
            <a:off x="609600" y="17446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8" name="Oval 17"/>
          <p:cNvSpPr/>
          <p:nvPr/>
        </p:nvSpPr>
        <p:spPr>
          <a:xfrm>
            <a:off x="609600" y="19558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Rounded Rectangle 26"/>
          <p:cNvSpPr/>
          <p:nvPr/>
        </p:nvSpPr>
        <p:spPr>
          <a:xfrm>
            <a:off x="152400" y="61595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6391" name="TextBox 37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09600" y="11160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5" name="Oval 24"/>
          <p:cNvSpPr/>
          <p:nvPr/>
        </p:nvSpPr>
        <p:spPr>
          <a:xfrm>
            <a:off x="609600" y="1327150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6" name="Oval 25"/>
          <p:cNvSpPr/>
          <p:nvPr/>
        </p:nvSpPr>
        <p:spPr>
          <a:xfrm>
            <a:off x="609600" y="23828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9" name="Right Arrow 38"/>
          <p:cNvSpPr/>
          <p:nvPr/>
        </p:nvSpPr>
        <p:spPr>
          <a:xfrm>
            <a:off x="381000" y="8207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0" name="Oval 39"/>
          <p:cNvSpPr/>
          <p:nvPr/>
        </p:nvSpPr>
        <p:spPr>
          <a:xfrm>
            <a:off x="609600" y="29638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1" name="Oval 40"/>
          <p:cNvSpPr/>
          <p:nvPr/>
        </p:nvSpPr>
        <p:spPr>
          <a:xfrm>
            <a:off x="609600" y="27463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2" name="Oval 41"/>
          <p:cNvSpPr/>
          <p:nvPr/>
        </p:nvSpPr>
        <p:spPr>
          <a:xfrm>
            <a:off x="609600" y="25558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3" name="Oval 42"/>
          <p:cNvSpPr/>
          <p:nvPr/>
        </p:nvSpPr>
        <p:spPr>
          <a:xfrm>
            <a:off x="609600" y="31940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963613" y="154940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1" name="Rectangle 30"/>
          <p:cNvSpPr/>
          <p:nvPr/>
        </p:nvSpPr>
        <p:spPr>
          <a:xfrm>
            <a:off x="963613" y="21701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4" name="Oval 33"/>
          <p:cNvSpPr/>
          <p:nvPr/>
        </p:nvSpPr>
        <p:spPr>
          <a:xfrm>
            <a:off x="609600" y="34083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8" name="Oval 37"/>
          <p:cNvSpPr/>
          <p:nvPr/>
        </p:nvSpPr>
        <p:spPr>
          <a:xfrm>
            <a:off x="609600" y="36385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4" name="Rectangle 43"/>
          <p:cNvSpPr/>
          <p:nvPr/>
        </p:nvSpPr>
        <p:spPr>
          <a:xfrm>
            <a:off x="963613" y="38465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5" name="Rectangle 44"/>
          <p:cNvSpPr/>
          <p:nvPr/>
        </p:nvSpPr>
        <p:spPr>
          <a:xfrm>
            <a:off x="963613" y="424497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6" name="Rectangle 45"/>
          <p:cNvSpPr/>
          <p:nvPr/>
        </p:nvSpPr>
        <p:spPr>
          <a:xfrm>
            <a:off x="963613" y="4046538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7" name="Rectangle 46"/>
          <p:cNvSpPr/>
          <p:nvPr/>
        </p:nvSpPr>
        <p:spPr>
          <a:xfrm>
            <a:off x="973138" y="48625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8" name="Rectangle 47"/>
          <p:cNvSpPr/>
          <p:nvPr/>
        </p:nvSpPr>
        <p:spPr>
          <a:xfrm>
            <a:off x="973138" y="526097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9" name="Rectangle 48"/>
          <p:cNvSpPr/>
          <p:nvPr/>
        </p:nvSpPr>
        <p:spPr>
          <a:xfrm>
            <a:off x="973138" y="5062538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0" name="Oval 49"/>
          <p:cNvSpPr/>
          <p:nvPr/>
        </p:nvSpPr>
        <p:spPr>
          <a:xfrm>
            <a:off x="609600" y="46609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1" name="Rectangle 50"/>
          <p:cNvSpPr/>
          <p:nvPr/>
        </p:nvSpPr>
        <p:spPr>
          <a:xfrm>
            <a:off x="973138" y="548005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447675" y="762000"/>
            <a:ext cx="8458200" cy="391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Joint Ventures </a:t>
            </a:r>
            <a:r>
              <a:rPr lang="en-US" altLang="en-US" sz="1600" b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en-US" sz="16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1600" b="1" i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 &amp; Benefits of Global Alliances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to avoid import barriers, licensing requirements &amp; other protectionist legislation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to share the costs &amp; risks of the research &amp; development of new products &amp; processes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to gain access to specific markets where regulations favor domestic companies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to reduce political risk while making inroads into a new market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to gain rapid entry into a new or consolidating industry &amp; to take advantage of synergies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1600" b="1" i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Alliances between Multinationals &amp; Local Small Enterprises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to capture new ideas &amp; innovations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small local firms should seek opportunities to offer multinationals complementary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technologies as well as local market networks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a key to managing alliance portfolios is to consider not only what each partner will bring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but also how each partner will affect other partners in the portfolio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a long courtship with a potential partner usually results in a better alliance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establishing compatible strategies &amp; a coordinated set up plan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setting up some pilot programs on a short-term basis can highlight problem areas</a:t>
            </a:r>
          </a:p>
        </p:txBody>
      </p:sp>
      <p:sp>
        <p:nvSpPr>
          <p:cNvPr id="17411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Growth Strategies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</a:p>
        </p:txBody>
      </p:sp>
      <p:sp>
        <p:nvSpPr>
          <p:cNvPr id="19" name="Oval 18"/>
          <p:cNvSpPr/>
          <p:nvPr/>
        </p:nvSpPr>
        <p:spPr>
          <a:xfrm>
            <a:off x="533400" y="13176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Rounded Rectangle 26"/>
          <p:cNvSpPr/>
          <p:nvPr/>
        </p:nvSpPr>
        <p:spPr>
          <a:xfrm>
            <a:off x="152400" y="61595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Right Arrow 27"/>
          <p:cNvSpPr/>
          <p:nvPr/>
        </p:nvSpPr>
        <p:spPr>
          <a:xfrm>
            <a:off x="304800" y="82867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2" name="Oval 31"/>
          <p:cNvSpPr/>
          <p:nvPr/>
        </p:nvSpPr>
        <p:spPr>
          <a:xfrm>
            <a:off x="533400" y="27828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7416" name="TextBox 37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7888" y="30114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1" name="Rectangle 30"/>
          <p:cNvSpPr/>
          <p:nvPr/>
        </p:nvSpPr>
        <p:spPr>
          <a:xfrm>
            <a:off x="877888" y="3619500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4" name="Rectangle 33"/>
          <p:cNvSpPr/>
          <p:nvPr/>
        </p:nvSpPr>
        <p:spPr>
          <a:xfrm>
            <a:off x="877888" y="32115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4" name="Rectangle 43"/>
          <p:cNvSpPr/>
          <p:nvPr/>
        </p:nvSpPr>
        <p:spPr>
          <a:xfrm>
            <a:off x="877888" y="44497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5" name="Rectangle 44"/>
          <p:cNvSpPr/>
          <p:nvPr/>
        </p:nvSpPr>
        <p:spPr>
          <a:xfrm>
            <a:off x="877888" y="402907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6" name="Rectangle 45"/>
          <p:cNvSpPr/>
          <p:nvPr/>
        </p:nvSpPr>
        <p:spPr>
          <a:xfrm>
            <a:off x="877888" y="15414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7" name="Rectangle 46"/>
          <p:cNvSpPr/>
          <p:nvPr/>
        </p:nvSpPr>
        <p:spPr>
          <a:xfrm>
            <a:off x="877888" y="193992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8" name="Rectangle 47"/>
          <p:cNvSpPr/>
          <p:nvPr/>
        </p:nvSpPr>
        <p:spPr>
          <a:xfrm>
            <a:off x="877888" y="17414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9" name="Rectangle 48"/>
          <p:cNvSpPr/>
          <p:nvPr/>
        </p:nvSpPr>
        <p:spPr>
          <a:xfrm>
            <a:off x="877888" y="21510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Rectangle 34"/>
          <p:cNvSpPr/>
          <p:nvPr/>
        </p:nvSpPr>
        <p:spPr>
          <a:xfrm>
            <a:off x="877888" y="23796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533400" y="762000"/>
            <a:ext cx="8458200" cy="600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Joint Ventures </a:t>
            </a:r>
            <a:r>
              <a:rPr lang="en-US" altLang="en-US" sz="1600" b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1600" b="1" i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Alliances between Multinationals &amp; Local Small </a:t>
            </a:r>
            <a:r>
              <a:rPr lang="en-US" altLang="en-US" sz="16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Enterprises</a:t>
            </a:r>
            <a:r>
              <a:rPr lang="en-US" altLang="en-US" sz="1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cont’d.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choose a partner with compatible strategic goals &amp; objectives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form an alliance that will result in synergies through: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combined markets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complimentary technologies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and compatible management styles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seek alliances where complimentary skills, products &amp; markets will result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if each partner brings distinctive skills &amp; assets to the venture, each partner will need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each other and competition is not likely to ensue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begin the alliance in as balanced a relationship as possible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it is usually easier to manage if one player plays the dominant role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the dominant partner should have more decision-making responsibility over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day-to-day operations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where ownership is divided among several partners, daily operations are usually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delegated to the local partner keeping partners out of daily operations    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increased autonomy tends to reduce staffing friction, blocked communication and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blurred organizational culture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special training to managers about the unique nature &amp; issues with joint ventures can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reduce issues of conflicting goals &amp; different working practices of partners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work out ahead of time how you will deal with proprietary technology or competitively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sensitive information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trust is essential to an alliance but should be backed up by contractual agreements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recognize that most alliances last only a few years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usually break up when one of the partners feels it can go it alone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with an inevitable split in mind, it is to each partner’s advantage to quickly &amp; thoroughly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learn all it can from the partner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Growth Strategies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</a:p>
        </p:txBody>
      </p:sp>
      <p:sp>
        <p:nvSpPr>
          <p:cNvPr id="20" name="Oval 19"/>
          <p:cNvSpPr/>
          <p:nvPr/>
        </p:nvSpPr>
        <p:spPr>
          <a:xfrm>
            <a:off x="533400" y="11318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Rounded Rectangle 26"/>
          <p:cNvSpPr/>
          <p:nvPr/>
        </p:nvSpPr>
        <p:spPr>
          <a:xfrm>
            <a:off x="152400" y="61595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Right Arrow 27"/>
          <p:cNvSpPr/>
          <p:nvPr/>
        </p:nvSpPr>
        <p:spPr>
          <a:xfrm>
            <a:off x="304800" y="82867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8439" name="TextBox 37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7888" y="508635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1" name="Rectangle 30"/>
          <p:cNvSpPr/>
          <p:nvPr/>
        </p:nvSpPr>
        <p:spPr>
          <a:xfrm>
            <a:off x="877888" y="54848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4" name="Rectangle 33"/>
          <p:cNvSpPr/>
          <p:nvPr/>
        </p:nvSpPr>
        <p:spPr>
          <a:xfrm>
            <a:off x="877888" y="61071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4" name="Rectangle 43"/>
          <p:cNvSpPr/>
          <p:nvPr/>
        </p:nvSpPr>
        <p:spPr>
          <a:xfrm>
            <a:off x="877888" y="569595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6" name="Rectangle 45"/>
          <p:cNvSpPr/>
          <p:nvPr/>
        </p:nvSpPr>
        <p:spPr>
          <a:xfrm>
            <a:off x="877888" y="135255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7" name="Rectangle 46"/>
          <p:cNvSpPr/>
          <p:nvPr/>
        </p:nvSpPr>
        <p:spPr>
          <a:xfrm>
            <a:off x="877888" y="23891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8" name="Rectangle 47"/>
          <p:cNvSpPr/>
          <p:nvPr/>
        </p:nvSpPr>
        <p:spPr>
          <a:xfrm>
            <a:off x="877888" y="15509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9" name="Rectangle 48"/>
          <p:cNvSpPr/>
          <p:nvPr/>
        </p:nvSpPr>
        <p:spPr>
          <a:xfrm>
            <a:off x="877888" y="30019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6" name="5-Point Star 25"/>
          <p:cNvSpPr/>
          <p:nvPr/>
        </p:nvSpPr>
        <p:spPr>
          <a:xfrm>
            <a:off x="1200150" y="1752600"/>
            <a:ext cx="76200" cy="46038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5-Point Star 38"/>
          <p:cNvSpPr/>
          <p:nvPr/>
        </p:nvSpPr>
        <p:spPr>
          <a:xfrm>
            <a:off x="1200150" y="1965325"/>
            <a:ext cx="76200" cy="4445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5-Point Star 39"/>
          <p:cNvSpPr/>
          <p:nvPr/>
        </p:nvSpPr>
        <p:spPr>
          <a:xfrm>
            <a:off x="1200150" y="2182813"/>
            <a:ext cx="76200" cy="46037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5-Point Star 40"/>
          <p:cNvSpPr/>
          <p:nvPr/>
        </p:nvSpPr>
        <p:spPr>
          <a:xfrm>
            <a:off x="1200150" y="2582863"/>
            <a:ext cx="76200" cy="4445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95350" y="466883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" name="5-Point Star 21"/>
          <p:cNvSpPr/>
          <p:nvPr/>
        </p:nvSpPr>
        <p:spPr>
          <a:xfrm>
            <a:off x="1200150" y="3200400"/>
            <a:ext cx="76200" cy="46038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5-Point Star 22"/>
          <p:cNvSpPr/>
          <p:nvPr/>
        </p:nvSpPr>
        <p:spPr>
          <a:xfrm>
            <a:off x="1200150" y="3413125"/>
            <a:ext cx="76200" cy="4445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5-Point Star 23"/>
          <p:cNvSpPr/>
          <p:nvPr/>
        </p:nvSpPr>
        <p:spPr>
          <a:xfrm>
            <a:off x="1200150" y="3841750"/>
            <a:ext cx="76200" cy="46038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5-Point Star 24"/>
          <p:cNvSpPr/>
          <p:nvPr/>
        </p:nvSpPr>
        <p:spPr>
          <a:xfrm>
            <a:off x="1200150" y="4240213"/>
            <a:ext cx="76200" cy="46037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6"/>
          <p:cNvSpPr>
            <a:spLocks noChangeArrowheads="1"/>
          </p:cNvSpPr>
          <p:nvPr/>
        </p:nvSpPr>
        <p:spPr bwMode="auto">
          <a:xfrm>
            <a:off x="228600" y="762000"/>
            <a:ext cx="8915400" cy="519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4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Mergers &amp; Acquisitions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where foreign-owned businesses are permitted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foreign company acquires or merges with an existing firm in the host country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allows for rapid entry into a market with established products &amp; distribution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networks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provides a level of acceptability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requires large capital investment</a:t>
            </a:r>
          </a:p>
          <a:p>
            <a:pPr eaLnBrk="1" hangingPunct="1">
              <a:lnSpc>
                <a:spcPct val="85000"/>
              </a:lnSpc>
            </a:pP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24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Establishing a Fully-Owned Subsidiary from Scratch</a:t>
            </a:r>
            <a:endParaRPr lang="en-US" altLang="en-US" b="1" u="sng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must be permitted by the host government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allows firms to get around import quotas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 highest level of risk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political instability can be devastating to a fully-owned foreign subsidiary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negative local attitudes toward foreign ownership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currency instability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laws against profit repatriation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the threat of expropriation &amp; nationalism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such a strategy however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allows the firm to have full control over decision making &amp; efficiency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gives the firm the ability to integrate operations with overall company-wide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strategy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533400" y="762000"/>
            <a:ext cx="845820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Growth Strategies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</a:p>
        </p:txBody>
      </p:sp>
      <p:sp>
        <p:nvSpPr>
          <p:cNvPr id="19" name="Oval 18"/>
          <p:cNvSpPr/>
          <p:nvPr/>
        </p:nvSpPr>
        <p:spPr>
          <a:xfrm>
            <a:off x="381000" y="1658938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0" name="Oval 19"/>
          <p:cNvSpPr/>
          <p:nvPr/>
        </p:nvSpPr>
        <p:spPr>
          <a:xfrm>
            <a:off x="371475" y="21336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Rounded Rectangle 26"/>
          <p:cNvSpPr/>
          <p:nvPr/>
        </p:nvSpPr>
        <p:spPr>
          <a:xfrm>
            <a:off x="152400" y="61595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Right Arrow 27"/>
          <p:cNvSpPr/>
          <p:nvPr/>
        </p:nvSpPr>
        <p:spPr>
          <a:xfrm>
            <a:off x="76200" y="27892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2" name="Oval 31"/>
          <p:cNvSpPr/>
          <p:nvPr/>
        </p:nvSpPr>
        <p:spPr>
          <a:xfrm>
            <a:off x="381000" y="31321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3" name="Oval 32"/>
          <p:cNvSpPr/>
          <p:nvPr/>
        </p:nvSpPr>
        <p:spPr>
          <a:xfrm>
            <a:off x="381000" y="33496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687388" y="381952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1" name="Rectangle 30"/>
          <p:cNvSpPr/>
          <p:nvPr/>
        </p:nvSpPr>
        <p:spPr>
          <a:xfrm>
            <a:off x="687388" y="47418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4" name="Rectangle 33"/>
          <p:cNvSpPr/>
          <p:nvPr/>
        </p:nvSpPr>
        <p:spPr>
          <a:xfrm>
            <a:off x="687388" y="40655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4" name="Rectangle 43"/>
          <p:cNvSpPr/>
          <p:nvPr/>
        </p:nvSpPr>
        <p:spPr>
          <a:xfrm>
            <a:off x="687388" y="42814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5" name="Rectangle 44"/>
          <p:cNvSpPr/>
          <p:nvPr/>
        </p:nvSpPr>
        <p:spPr>
          <a:xfrm>
            <a:off x="685800" y="45132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6" name="Rectangle 45"/>
          <p:cNvSpPr/>
          <p:nvPr/>
        </p:nvSpPr>
        <p:spPr>
          <a:xfrm>
            <a:off x="685800" y="522763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8" name="Rectangle 47"/>
          <p:cNvSpPr/>
          <p:nvPr/>
        </p:nvSpPr>
        <p:spPr>
          <a:xfrm>
            <a:off x="685800" y="546735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8" name="Oval 17"/>
          <p:cNvSpPr/>
          <p:nvPr/>
        </p:nvSpPr>
        <p:spPr>
          <a:xfrm>
            <a:off x="381000" y="1192213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1" name="Right Arrow 20"/>
          <p:cNvSpPr/>
          <p:nvPr/>
        </p:nvSpPr>
        <p:spPr>
          <a:xfrm>
            <a:off x="76200" y="83820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" name="Oval 21"/>
          <p:cNvSpPr/>
          <p:nvPr/>
        </p:nvSpPr>
        <p:spPr>
          <a:xfrm>
            <a:off x="371475" y="35798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3" name="Oval 22"/>
          <p:cNvSpPr/>
          <p:nvPr/>
        </p:nvSpPr>
        <p:spPr>
          <a:xfrm>
            <a:off x="371475" y="23764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4" name="Oval 23"/>
          <p:cNvSpPr/>
          <p:nvPr/>
        </p:nvSpPr>
        <p:spPr>
          <a:xfrm>
            <a:off x="381000" y="1419225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5" name="Oval 24"/>
          <p:cNvSpPr/>
          <p:nvPr/>
        </p:nvSpPr>
        <p:spPr>
          <a:xfrm>
            <a:off x="381000" y="4991100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Globalization</a:t>
            </a:r>
            <a:endParaRPr lang="en-CA" altLang="en-US" sz="4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610600" cy="5943600"/>
          </a:xfrm>
        </p:spPr>
        <p:txBody>
          <a:bodyPr/>
          <a:lstStyle/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Simply means that the world has become </a:t>
            </a:r>
            <a:r>
              <a:rPr lang="en-US" altLang="en-US" sz="2400" b="1" i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economically- look for countries that eliminated trade barriers</a:t>
            </a:r>
            <a:endParaRPr lang="en-US" alt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socially,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politically,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and culturally, through the advances of: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technology,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transportation,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and communication</a:t>
            </a:r>
          </a:p>
          <a:p>
            <a:pPr algn="l" eaLnBrk="1" hangingPunct="1"/>
            <a:endParaRPr lang="en-US" alt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Globalization has brought about both positive and negative effects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altLang="en-US" sz="1600" b="1" i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side: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advances in science &amp; technology have allowed businesses to easily cross over territorial lines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as a result, firms tend to be more productive and competitive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thereby raising quality of goods, services and the world’s living standards</a:t>
            </a:r>
          </a:p>
          <a:p>
            <a:pPr algn="l" eaLnBrk="1" hangingPunct="1"/>
            <a:endParaRPr lang="en-US" alt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b="1" i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Negatively</a:t>
            </a:r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developed countries …</a:t>
            </a:r>
          </a:p>
          <a:p>
            <a:pPr algn="l" eaLnBrk="1" hangingPunct="1"/>
            <a:r>
              <a:rPr lang="en-US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firms establish foreign operations to take advantage of low labor costs in poorer countries</a:t>
            </a:r>
          </a:p>
          <a:p>
            <a:pPr algn="l" eaLnBrk="1" hangingPunct="1"/>
            <a:endParaRPr lang="en-US" alt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endParaRPr lang="en-US" alt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endParaRPr lang="en-CA" alt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68580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Right Arrow 4"/>
          <p:cNvSpPr/>
          <p:nvPr/>
        </p:nvSpPr>
        <p:spPr>
          <a:xfrm>
            <a:off x="304800" y="102711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533400" y="13890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533400" y="17033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533400" y="20081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533400" y="22860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" name="Right Arrow 9"/>
          <p:cNvSpPr/>
          <p:nvPr/>
        </p:nvSpPr>
        <p:spPr>
          <a:xfrm>
            <a:off x="304800" y="367506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Right Arrow 10"/>
          <p:cNvSpPr/>
          <p:nvPr/>
        </p:nvSpPr>
        <p:spPr>
          <a:xfrm>
            <a:off x="304800" y="39719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" name="Right Arrow 11"/>
          <p:cNvSpPr/>
          <p:nvPr/>
        </p:nvSpPr>
        <p:spPr>
          <a:xfrm>
            <a:off x="304800" y="544988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533400" y="43465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" name="Oval 13"/>
          <p:cNvSpPr/>
          <p:nvPr/>
        </p:nvSpPr>
        <p:spPr>
          <a:xfrm>
            <a:off x="533400" y="46243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33400" y="4911725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533400" y="5773738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914400" y="2541588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914400" y="2847975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914400" y="3151188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defensive strategies are used by companies to stop competitors from gaining any of their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market share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accomplish this by either: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patching holes in their offerings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immediately matching moves of competitors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keeping costs as low as possible</a:t>
            </a: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Contract Manufacturing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using cheap labor overseas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contracting for the production of finished goods or component parts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it is a quick entry strategy that requires little capital investment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it avoids problems of local ownership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Service Sector Outsourcing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outsourcing “white-collar” jobs overseas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firms set up local offices, research labs, call centres etc. to utilize highly skilled but lower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wage human capital that is available in countries like India, the Philippines and China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this also allows companies to offer round-the-clock service from different time zones</a:t>
            </a:r>
            <a:endParaRPr lang="en-US" altLang="en-US" b="1">
              <a:latin typeface="Calibri" panose="020F0502020204030204" pitchFamily="34" charset="0"/>
            </a:endParaRPr>
          </a:p>
        </p:txBody>
      </p:sp>
      <p:sp>
        <p:nvSpPr>
          <p:cNvPr id="20483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Defensive Strategies </a:t>
            </a:r>
            <a:endParaRPr lang="en-US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3400" y="41338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7" name="Oval 16"/>
          <p:cNvSpPr/>
          <p:nvPr/>
        </p:nvSpPr>
        <p:spPr>
          <a:xfrm>
            <a:off x="533400" y="3249613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9" name="Oval 18"/>
          <p:cNvSpPr/>
          <p:nvPr/>
        </p:nvSpPr>
        <p:spPr>
          <a:xfrm>
            <a:off x="304800" y="12954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0" name="Oval 19"/>
          <p:cNvSpPr/>
          <p:nvPr/>
        </p:nvSpPr>
        <p:spPr>
          <a:xfrm>
            <a:off x="304800" y="877888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1" name="Rectangle 20"/>
          <p:cNvSpPr/>
          <p:nvPr/>
        </p:nvSpPr>
        <p:spPr>
          <a:xfrm>
            <a:off x="609600" y="150653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609600" y="19065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3" name="Rectangle 22"/>
          <p:cNvSpPr/>
          <p:nvPr/>
        </p:nvSpPr>
        <p:spPr>
          <a:xfrm>
            <a:off x="609600" y="17065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Rounded Rectangle 26"/>
          <p:cNvSpPr/>
          <p:nvPr/>
        </p:nvSpPr>
        <p:spPr>
          <a:xfrm>
            <a:off x="152400" y="61595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Right Arrow 27"/>
          <p:cNvSpPr/>
          <p:nvPr/>
        </p:nvSpPr>
        <p:spPr>
          <a:xfrm>
            <a:off x="276225" y="231457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3" name="Oval 32"/>
          <p:cNvSpPr/>
          <p:nvPr/>
        </p:nvSpPr>
        <p:spPr>
          <a:xfrm>
            <a:off x="533400" y="26574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Oval 34"/>
          <p:cNvSpPr/>
          <p:nvPr/>
        </p:nvSpPr>
        <p:spPr>
          <a:xfrm>
            <a:off x="533400" y="30321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6" name="Oval 35"/>
          <p:cNvSpPr/>
          <p:nvPr/>
        </p:nvSpPr>
        <p:spPr>
          <a:xfrm>
            <a:off x="533400" y="28400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0496" name="TextBox 37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33400" y="45624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5" name="Oval 24"/>
          <p:cNvSpPr/>
          <p:nvPr/>
        </p:nvSpPr>
        <p:spPr>
          <a:xfrm>
            <a:off x="533400" y="39528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9" name="Right Arrow 38"/>
          <p:cNvSpPr/>
          <p:nvPr/>
        </p:nvSpPr>
        <p:spPr>
          <a:xfrm>
            <a:off x="257175" y="365760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Times New Roman" pitchFamily="18" charset="0"/>
              </a:rPr>
              <a:t>International Re-Grouping Strategies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5508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457200" y="717550"/>
            <a:ext cx="8458200" cy="328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re-grouping strategies may be necessary when things don’t work out as well as planned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do not have to be as a result of disasters; they may be to take advantage or to make a profit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from the sale of assets</a:t>
            </a:r>
          </a:p>
          <a:p>
            <a:pPr eaLnBrk="1" hangingPunct="1">
              <a:lnSpc>
                <a:spcPct val="85000"/>
              </a:lnSpc>
            </a:pPr>
            <a:endParaRPr lang="en-US" altLang="en-US" sz="2000" b="1" u="sng">
              <a:solidFill>
                <a:srgbClr val="0000F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Re-trench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drastically reducing costs by downsizing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selling off underperforming assets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Divest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sell off parts of the organization or operation</a:t>
            </a:r>
          </a:p>
          <a:p>
            <a:pPr eaLnBrk="1" hangingPunct="1">
              <a:lnSpc>
                <a:spcPct val="85000"/>
              </a:lnSpc>
            </a:pPr>
            <a:endParaRPr lang="en-U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Calibri" panose="020F0502020204030204" pitchFamily="34" charset="0"/>
              </a:rPr>
              <a:t> </a:t>
            </a:r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</a:rPr>
              <a:t>Liquidate  </a:t>
            </a:r>
            <a:r>
              <a:rPr lang="en-US" altLang="en-US" b="1">
                <a:latin typeface="Calibri" panose="020F0502020204030204" pitchFamily="34" charset="0"/>
              </a:rPr>
              <a:t> 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b="1">
                <a:latin typeface="Calibri" panose="020F0502020204030204" pitchFamily="34" charset="0"/>
              </a:rPr>
              <a:t>     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sell the entire foreign operation elegantly and profitably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someone makes you an offer you can’t refuse </a:t>
            </a:r>
            <a:r>
              <a:rPr lang="en-US" altLang="en-US" b="1">
                <a:latin typeface="Calibri" panose="020F0502020204030204" pitchFamily="34" charset="0"/>
              </a:rPr>
              <a:t>    </a:t>
            </a:r>
          </a:p>
        </p:txBody>
      </p:sp>
      <p:sp>
        <p:nvSpPr>
          <p:cNvPr id="18" name="Oval 17"/>
          <p:cNvSpPr/>
          <p:nvPr/>
        </p:nvSpPr>
        <p:spPr>
          <a:xfrm>
            <a:off x="533400" y="37528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9" name="Oval 18"/>
          <p:cNvSpPr/>
          <p:nvPr/>
        </p:nvSpPr>
        <p:spPr>
          <a:xfrm>
            <a:off x="304800" y="10477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0" name="Oval 19"/>
          <p:cNvSpPr/>
          <p:nvPr/>
        </p:nvSpPr>
        <p:spPr>
          <a:xfrm>
            <a:off x="304800" y="8382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4" name="Right Arrow 23"/>
          <p:cNvSpPr/>
          <p:nvPr/>
        </p:nvSpPr>
        <p:spPr>
          <a:xfrm>
            <a:off x="276225" y="169386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5" name="Oval 24"/>
          <p:cNvSpPr/>
          <p:nvPr/>
        </p:nvSpPr>
        <p:spPr>
          <a:xfrm>
            <a:off x="533400" y="20097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6" name="Oval 25"/>
          <p:cNvSpPr/>
          <p:nvPr/>
        </p:nvSpPr>
        <p:spPr>
          <a:xfrm>
            <a:off x="533400" y="2879725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Oval 26"/>
          <p:cNvSpPr/>
          <p:nvPr/>
        </p:nvSpPr>
        <p:spPr>
          <a:xfrm>
            <a:off x="533400" y="2193925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Oval 27"/>
          <p:cNvSpPr/>
          <p:nvPr/>
        </p:nvSpPr>
        <p:spPr>
          <a:xfrm>
            <a:off x="533400" y="35718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9" name="Right Arrow 28"/>
          <p:cNvSpPr/>
          <p:nvPr/>
        </p:nvSpPr>
        <p:spPr>
          <a:xfrm>
            <a:off x="257175" y="323691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Right Arrow 29"/>
          <p:cNvSpPr/>
          <p:nvPr/>
        </p:nvSpPr>
        <p:spPr>
          <a:xfrm>
            <a:off x="276225" y="25622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25"/>
          <p:cNvSpPr txBox="1">
            <a:spLocks noChangeArrowheads="1"/>
          </p:cNvSpPr>
          <p:nvPr/>
        </p:nvSpPr>
        <p:spPr bwMode="auto">
          <a:xfrm>
            <a:off x="381000" y="3111500"/>
            <a:ext cx="3962400" cy="18161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LOCATION FACTORS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extent of scale &amp; location economies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country risk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cultural distance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firm’s knowledge of local markets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growth/profit potential of local market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competition in the local market</a:t>
            </a:r>
            <a:endParaRPr lang="en-CA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algn="l" eaLnBrk="1" hangingPunct="1"/>
            <a:r>
              <a:rPr lang="en-US" altLang="en-US" sz="3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Choice of Int’l. Entry Modes</a:t>
            </a:r>
            <a:endParaRPr lang="en-CA" altLang="en-US" sz="35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5245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533" name="TextBox 15"/>
          <p:cNvSpPr txBox="1">
            <a:spLocks noChangeArrowheads="1"/>
          </p:cNvSpPr>
          <p:nvPr/>
        </p:nvSpPr>
        <p:spPr bwMode="auto">
          <a:xfrm>
            <a:off x="381000" y="914400"/>
            <a:ext cx="3962400" cy="18161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FIRM FACTORS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international experience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core competencies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core capabilities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national culture of home country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corporate culture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firm’s strategy, goals &amp; motivation</a:t>
            </a:r>
            <a:endParaRPr lang="en-CA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57200" y="12954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Oval 34"/>
          <p:cNvSpPr/>
          <p:nvPr/>
        </p:nvSpPr>
        <p:spPr>
          <a:xfrm>
            <a:off x="457200" y="15700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8" name="Oval 47"/>
          <p:cNvSpPr/>
          <p:nvPr/>
        </p:nvSpPr>
        <p:spPr>
          <a:xfrm>
            <a:off x="457200" y="25241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9" name="Oval 48"/>
          <p:cNvSpPr/>
          <p:nvPr/>
        </p:nvSpPr>
        <p:spPr>
          <a:xfrm>
            <a:off x="457200" y="18018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1" name="Oval 50"/>
          <p:cNvSpPr/>
          <p:nvPr/>
        </p:nvSpPr>
        <p:spPr>
          <a:xfrm>
            <a:off x="457200" y="20478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457200" y="22955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540" name="TextBox 24"/>
          <p:cNvSpPr txBox="1">
            <a:spLocks noChangeArrowheads="1"/>
          </p:cNvSpPr>
          <p:nvPr/>
        </p:nvSpPr>
        <p:spPr bwMode="auto">
          <a:xfrm>
            <a:off x="4800600" y="920750"/>
            <a:ext cx="3962400" cy="107791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INDUSTRY FACTORS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industry globalization trends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industry growth rate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technical intensity of industry</a:t>
            </a:r>
            <a:endParaRPr lang="en-CA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1" name="TextBox 26"/>
          <p:cNvSpPr txBox="1">
            <a:spLocks noChangeArrowheads="1"/>
          </p:cNvSpPr>
          <p:nvPr/>
        </p:nvSpPr>
        <p:spPr bwMode="auto">
          <a:xfrm>
            <a:off x="4800600" y="3111500"/>
            <a:ext cx="3962400" cy="15700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VENTURE-SPECIFIC FACTORS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value of firm – assets at risk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extent of know-how with venture mode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cost of making &amp; enforcing contracts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size of planned foreign venture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intent to conduct R&amp;D with partners</a:t>
            </a:r>
            <a:endParaRPr lang="en-CA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57200" y="35067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2" name="Oval 31"/>
          <p:cNvSpPr/>
          <p:nvPr/>
        </p:nvSpPr>
        <p:spPr>
          <a:xfrm>
            <a:off x="457200" y="37814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4" name="Oval 33"/>
          <p:cNvSpPr/>
          <p:nvPr/>
        </p:nvSpPr>
        <p:spPr>
          <a:xfrm>
            <a:off x="457200" y="47355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0" name="Oval 39"/>
          <p:cNvSpPr/>
          <p:nvPr/>
        </p:nvSpPr>
        <p:spPr>
          <a:xfrm>
            <a:off x="457200" y="40132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1" name="Oval 40"/>
          <p:cNvSpPr/>
          <p:nvPr/>
        </p:nvSpPr>
        <p:spPr>
          <a:xfrm>
            <a:off x="457200" y="42592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2" name="Oval 41"/>
          <p:cNvSpPr/>
          <p:nvPr/>
        </p:nvSpPr>
        <p:spPr>
          <a:xfrm>
            <a:off x="457200" y="45069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3" name="Oval 42"/>
          <p:cNvSpPr/>
          <p:nvPr/>
        </p:nvSpPr>
        <p:spPr>
          <a:xfrm>
            <a:off x="4886325" y="12954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4" name="Oval 43"/>
          <p:cNvSpPr/>
          <p:nvPr/>
        </p:nvSpPr>
        <p:spPr>
          <a:xfrm>
            <a:off x="4886325" y="15700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5" name="Oval 44"/>
          <p:cNvSpPr/>
          <p:nvPr/>
        </p:nvSpPr>
        <p:spPr>
          <a:xfrm>
            <a:off x="4886325" y="18018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6" name="Oval 45"/>
          <p:cNvSpPr/>
          <p:nvPr/>
        </p:nvSpPr>
        <p:spPr>
          <a:xfrm>
            <a:off x="4911725" y="35052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7" name="Oval 46"/>
          <p:cNvSpPr/>
          <p:nvPr/>
        </p:nvSpPr>
        <p:spPr>
          <a:xfrm>
            <a:off x="4911725" y="37798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4" name="Oval 53"/>
          <p:cNvSpPr/>
          <p:nvPr/>
        </p:nvSpPr>
        <p:spPr>
          <a:xfrm>
            <a:off x="4911725" y="40116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5" name="Oval 54"/>
          <p:cNvSpPr/>
          <p:nvPr/>
        </p:nvSpPr>
        <p:spPr>
          <a:xfrm>
            <a:off x="4911725" y="42576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6" name="Oval 55"/>
          <p:cNvSpPr/>
          <p:nvPr/>
        </p:nvSpPr>
        <p:spPr>
          <a:xfrm>
            <a:off x="4911725" y="45053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Survey Says….</a:t>
            </a:r>
            <a:endParaRPr lang="en-CA" altLang="en-US" sz="4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>
          <a:xfrm>
            <a:off x="533400" y="838200"/>
            <a:ext cx="8610600" cy="5943600"/>
          </a:xfrm>
        </p:spPr>
        <p:txBody>
          <a:bodyPr/>
          <a:lstStyle/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a recent survey of global firms, the </a:t>
            </a:r>
            <a:r>
              <a:rPr lang="en-US" altLang="en-US" sz="2400" b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risks</a:t>
            </a:r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impact strategy &amp; operations the most: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government regulations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country financial risks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currency risks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and political and social disturbances 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many uprisings and conflicts are expressions of differences among ethnic groupings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religious disputes lie at the heart of many disputes</a:t>
            </a:r>
          </a:p>
          <a:p>
            <a:pPr algn="l" eaLnBrk="1" hangingPunct="1"/>
            <a:endParaRPr lang="en-US" altLang="en-US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endParaRPr lang="en-US" altLang="en-US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</a:t>
            </a:r>
            <a:endParaRPr lang="en-CA" altLang="en-US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68580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Right Arrow 4"/>
          <p:cNvSpPr/>
          <p:nvPr/>
        </p:nvSpPr>
        <p:spPr>
          <a:xfrm>
            <a:off x="304800" y="9366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609600" y="13985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609600" y="16843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609600" y="1981200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609600" y="22875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968375" y="2536825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7" name="Rectangle 26"/>
          <p:cNvSpPr/>
          <p:nvPr/>
        </p:nvSpPr>
        <p:spPr>
          <a:xfrm>
            <a:off x="968375" y="2843213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Political &amp; Economic Agenda</a:t>
            </a:r>
            <a:endParaRPr lang="en-CA" altLang="en-US" sz="4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Subtitle 2"/>
          <p:cNvSpPr>
            <a:spLocks noGrp="1"/>
          </p:cNvSpPr>
          <p:nvPr>
            <p:ph type="subTitle" idx="1"/>
          </p:nvPr>
        </p:nvSpPr>
        <p:spPr>
          <a:xfrm>
            <a:off x="533400" y="838200"/>
            <a:ext cx="8610600" cy="5943600"/>
          </a:xfrm>
        </p:spPr>
        <p:txBody>
          <a:bodyPr/>
          <a:lstStyle/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 of global firms must investigate the risks to which the firm may be exposed:</a:t>
            </a:r>
          </a:p>
          <a:p>
            <a:pPr algn="l" eaLnBrk="1" hangingPunct="1"/>
            <a:r>
              <a:rPr lang="en-US" altLang="en-US" sz="1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1600" b="1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Nationalization</a:t>
            </a:r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forced sale of the firm’s assets to local buyers is a huge threat</a:t>
            </a:r>
          </a:p>
          <a:p>
            <a:pPr algn="l" eaLnBrk="1" hangingPunct="1"/>
            <a:r>
              <a:rPr lang="en-US" altLang="en-US" sz="1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1600" b="1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Expropriation</a:t>
            </a:r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occurs when a local government seizes &amp; provides inadequate compensation for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the foreign-owned assets of the firm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the risk of expropriation is highest in countries that experience: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continuous political upheaval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violence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and change</a:t>
            </a:r>
          </a:p>
          <a:p>
            <a:pPr algn="l" eaLnBrk="1" hangingPunct="1"/>
            <a:r>
              <a:rPr lang="en-US" altLang="en-US" sz="1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1600" b="1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</a:t>
            </a:r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poses a severe &amp; random political risk to the firm’s personnel and assets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1600" b="1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Political Risks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Discriminatory treatment against foreign forms in the application of laws &amp; regulations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Barriers to repatriation of funds (original capital and/or profits) 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Loss of technology or other intellectual property (patents, trademarks, tradenames)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Interference in managerial decision making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Dishonesty by government officials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cancelling or altering contractual agreements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extortion demands </a:t>
            </a:r>
          </a:p>
          <a:p>
            <a:pPr algn="l" eaLnBrk="1" hangingPunct="1"/>
            <a:endParaRPr lang="en-US" altLang="en-US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endParaRPr lang="en-CA" altLang="en-US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68580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Right Arrow 4"/>
          <p:cNvSpPr/>
          <p:nvPr/>
        </p:nvSpPr>
        <p:spPr>
          <a:xfrm>
            <a:off x="304800" y="9366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533400" y="12827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533400" y="15684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533400" y="3335338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533400" y="36210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914400" y="2143125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Chevron 21"/>
          <p:cNvSpPr/>
          <p:nvPr/>
        </p:nvSpPr>
        <p:spPr>
          <a:xfrm>
            <a:off x="1295400" y="2425700"/>
            <a:ext cx="76200" cy="76200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Chevron 23"/>
          <p:cNvSpPr/>
          <p:nvPr/>
        </p:nvSpPr>
        <p:spPr>
          <a:xfrm>
            <a:off x="1295400" y="2741613"/>
            <a:ext cx="76200" cy="76200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1295400" y="3035300"/>
            <a:ext cx="76200" cy="76200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14400" y="3865563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7" name="Chevron 26"/>
          <p:cNvSpPr/>
          <p:nvPr/>
        </p:nvSpPr>
        <p:spPr>
          <a:xfrm>
            <a:off x="1219200" y="5364163"/>
            <a:ext cx="76200" cy="76200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8" name="Chevron 27"/>
          <p:cNvSpPr/>
          <p:nvPr/>
        </p:nvSpPr>
        <p:spPr>
          <a:xfrm>
            <a:off x="1219200" y="5648325"/>
            <a:ext cx="76200" cy="76200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14400" y="4157663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914400" y="4464050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2" name="Rectangle 31"/>
          <p:cNvSpPr/>
          <p:nvPr/>
        </p:nvSpPr>
        <p:spPr>
          <a:xfrm>
            <a:off x="914400" y="4749800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914400" y="5037138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the Legal Environment</a:t>
            </a:r>
            <a:endParaRPr lang="en-CA" altLang="en-US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457200" y="808038"/>
            <a:ext cx="8686800" cy="6019800"/>
          </a:xfrm>
        </p:spPr>
        <p:txBody>
          <a:bodyPr/>
          <a:lstStyle/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firm must comply with the host-country regulations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must also maintain a cooperative long-term relationship in the local area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sure you get approval from relevant government offices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that your firm is not operating contrary to </a:t>
            </a:r>
            <a:r>
              <a:rPr lang="en-US" altLang="en-US" sz="1600" b="1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</a:t>
            </a:r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government goals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loan guarantees from the headquarters of one of the country’s largest/main banks</a:t>
            </a:r>
          </a:p>
          <a:p>
            <a:pPr algn="l" eaLnBrk="1" hangingPunct="1"/>
            <a:endParaRPr lang="en-US" altLang="en-US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 are a reflection of the country’s culture, religion and traditions</a:t>
            </a:r>
            <a:endParaRPr lang="en-CA" altLang="en-US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country’s legal system is derived from one of three sources: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1600" b="1" i="1" u="sng" smtClean="0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common law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past court decisions act as precedents to the interpretation of the law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most countries of British origin rely on common law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27 countries are ruled by common law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1600" b="1" i="1" u="sng" smtClean="0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civil law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is based on a comprehensive set of laws organized into a code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interpretation is based on reference to codes and statutes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about 70 countries (predominantly in Europe) are ruled by civil law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or </a:t>
            </a:r>
            <a:r>
              <a:rPr lang="en-US" altLang="en-US" sz="1600" b="1" i="1" u="sng" smtClean="0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Islamic/Muslim law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based on religious beliefs and dominates all aspects of life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it combines common, civil and indigenous law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it is followed in approximately 27 countries                                                          </a:t>
            </a:r>
            <a:r>
              <a:rPr lang="en-US" altLang="en-US" sz="1600" b="1" smtClean="0">
                <a:solidFill>
                  <a:srgbClr val="008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cont’d.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2400" y="68580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533400" y="32972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" name="Right Arrow 14"/>
          <p:cNvSpPr/>
          <p:nvPr/>
        </p:nvSpPr>
        <p:spPr>
          <a:xfrm>
            <a:off x="304800" y="89058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" name="Right Arrow 11"/>
          <p:cNvSpPr/>
          <p:nvPr/>
        </p:nvSpPr>
        <p:spPr>
          <a:xfrm>
            <a:off x="304800" y="11652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533400" y="38766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Oval 21"/>
          <p:cNvSpPr/>
          <p:nvPr/>
        </p:nvSpPr>
        <p:spPr>
          <a:xfrm>
            <a:off x="533400" y="44497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838200" y="3876675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838200" y="3584575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838200" y="4154488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838200" y="4751388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838200" y="5324475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0" name="Rectangle 29"/>
          <p:cNvSpPr/>
          <p:nvPr/>
        </p:nvSpPr>
        <p:spPr>
          <a:xfrm>
            <a:off x="838200" y="5029200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533400" y="56419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2" name="Rectangle 31"/>
          <p:cNvSpPr/>
          <p:nvPr/>
        </p:nvSpPr>
        <p:spPr>
          <a:xfrm>
            <a:off x="838200" y="6513513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6" name="Right Arrow 25"/>
          <p:cNvSpPr/>
          <p:nvPr/>
        </p:nvSpPr>
        <p:spPr>
          <a:xfrm>
            <a:off x="304800" y="14700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7" name="Right Arrow 26"/>
          <p:cNvSpPr/>
          <p:nvPr/>
        </p:nvSpPr>
        <p:spPr>
          <a:xfrm>
            <a:off x="304800" y="174307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8" name="Right Arrow 27"/>
          <p:cNvSpPr/>
          <p:nvPr/>
        </p:nvSpPr>
        <p:spPr>
          <a:xfrm>
            <a:off x="304800" y="204787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4" name="Right Arrow 33"/>
          <p:cNvSpPr/>
          <p:nvPr/>
        </p:nvSpPr>
        <p:spPr>
          <a:xfrm>
            <a:off x="304800" y="264001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5" name="Right Arrow 34"/>
          <p:cNvSpPr/>
          <p:nvPr/>
        </p:nvSpPr>
        <p:spPr>
          <a:xfrm>
            <a:off x="304800" y="292576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7" name="Rectangle 36"/>
          <p:cNvSpPr/>
          <p:nvPr/>
        </p:nvSpPr>
        <p:spPr>
          <a:xfrm>
            <a:off x="838200" y="5894388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8" name="Rectangle 37"/>
          <p:cNvSpPr/>
          <p:nvPr/>
        </p:nvSpPr>
        <p:spPr>
          <a:xfrm>
            <a:off x="838200" y="6172200"/>
            <a:ext cx="76200" cy="76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Legal Environment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7" name="Subtitle 2"/>
          <p:cNvSpPr>
            <a:spLocks noGrp="1"/>
          </p:cNvSpPr>
          <p:nvPr>
            <p:ph type="subTitle" idx="1"/>
          </p:nvPr>
        </p:nvSpPr>
        <p:spPr>
          <a:xfrm>
            <a:off x="457200" y="808038"/>
            <a:ext cx="8686800" cy="6019800"/>
          </a:xfrm>
        </p:spPr>
        <p:txBody>
          <a:bodyPr/>
          <a:lstStyle/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a contract really bind both parties to the terms stipulated?</a:t>
            </a:r>
          </a:p>
          <a:p>
            <a:pPr algn="l" eaLnBrk="1" hangingPunct="1"/>
            <a:r>
              <a:rPr lang="en-US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Depends !!!!</a:t>
            </a:r>
          </a:p>
          <a:p>
            <a:pPr algn="l" eaLnBrk="1" hangingPunct="1"/>
            <a:endParaRPr lang="en-US" altLang="en-US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common law and civil law countries enforce contracts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means of resolving disputes differ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under common law – the details of promises must be written into the contract to be enforced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under civil law – it is assumed that promises will be honored without specifying the details in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in the contract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some countries, a contract may be torn up or changed without the agreement of both parties</a:t>
            </a:r>
          </a:p>
          <a:p>
            <a:pPr algn="l" eaLnBrk="1" hangingPunct="1"/>
            <a:r>
              <a:rPr lang="en-US" altLang="en-US" sz="1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Asia, the contract is in the nature of the relationship, not what is written on paper</a:t>
            </a:r>
            <a:endParaRPr lang="en-US" altLang="en-US" sz="1600" b="1" smtClean="0">
              <a:solidFill>
                <a:srgbClr val="008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68580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533400" y="2581275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" name="Right Arrow 14"/>
          <p:cNvSpPr/>
          <p:nvPr/>
        </p:nvSpPr>
        <p:spPr>
          <a:xfrm>
            <a:off x="304800" y="89058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" name="Right Arrow 11"/>
          <p:cNvSpPr/>
          <p:nvPr/>
        </p:nvSpPr>
        <p:spPr>
          <a:xfrm>
            <a:off x="304800" y="128746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533400" y="2867025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6" name="Right Arrow 25"/>
          <p:cNvSpPr/>
          <p:nvPr/>
        </p:nvSpPr>
        <p:spPr>
          <a:xfrm>
            <a:off x="304800" y="365760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7" name="Right Arrow 26"/>
          <p:cNvSpPr/>
          <p:nvPr/>
        </p:nvSpPr>
        <p:spPr>
          <a:xfrm>
            <a:off x="304800" y="188595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8" name="Right Arrow 27"/>
          <p:cNvSpPr/>
          <p:nvPr/>
        </p:nvSpPr>
        <p:spPr>
          <a:xfrm>
            <a:off x="304800" y="219075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5" name="Right Arrow 34"/>
          <p:cNvSpPr/>
          <p:nvPr/>
        </p:nvSpPr>
        <p:spPr>
          <a:xfrm>
            <a:off x="304800" y="338137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Driver to pick a location – how integrated is target country/society. Social, </a:t>
            </a:r>
            <a:r>
              <a:rPr lang="en-US" dirty="0" err="1" smtClean="0"/>
              <a:t>econimic</a:t>
            </a:r>
            <a:r>
              <a:rPr lang="en-US" dirty="0" smtClean="0"/>
              <a:t> and political integrity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877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World’s  Most Integrated Countries</a:t>
            </a:r>
            <a:endParaRPr lang="en-CA" altLang="en-US" sz="4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610600" cy="5943600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Based on 4 factors: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Economic Integration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the elimination of trade barriers and import quotas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preferential trade agreements, free trade areas, etc. e.g. NAFTA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in periods of economic growth, being integrated is great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in poor growth periods, integration worsens the situation as individual governments have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less control over their economies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Social Contact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removal of barriers to education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elimination of gender discrimination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reducing poverty which blocks access to healthcare, housing, social services &amp; employment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other barriers that must be removed include low levels of social protection, disparity of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wealth, stigma, poor governance and lack of opportunities to participate in policy making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Engagement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the ability of nations to promote negotiated settlements to conflicts, to provide foreign aid,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to respect treaties and foreign organizations &amp; to engage in peacekeeping activities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Cultural Integration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movement of minority groups into the mainstream societies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requires proficiency in a common language, acceptance of laws and adoption of a common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set of values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when members are being transparent in all of their various work, personal, faith and local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community interactions without any members giving up their culture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Singapore &amp; Hong Kong are the world’s most integrated countries; the USA and Canada are 7</a:t>
            </a:r>
            <a:r>
              <a:rPr lang="en-US" sz="1500" b="1" i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5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&amp; 8th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CA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68580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Right Arrow 4"/>
          <p:cNvSpPr/>
          <p:nvPr/>
        </p:nvSpPr>
        <p:spPr>
          <a:xfrm>
            <a:off x="533400" y="11890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762000" y="14970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762000" y="17192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762000" y="19415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762000" y="21510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" name="Right Arrow 9"/>
          <p:cNvSpPr/>
          <p:nvPr/>
        </p:nvSpPr>
        <p:spPr>
          <a:xfrm>
            <a:off x="533400" y="25987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762000" y="29083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762000" y="31305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762000" y="33528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" name="Oval 13"/>
          <p:cNvSpPr/>
          <p:nvPr/>
        </p:nvSpPr>
        <p:spPr>
          <a:xfrm>
            <a:off x="762000" y="35623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" name="Right Arrow 14"/>
          <p:cNvSpPr/>
          <p:nvPr/>
        </p:nvSpPr>
        <p:spPr>
          <a:xfrm>
            <a:off x="533400" y="481330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762000" y="51212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762000" y="5345113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762000" y="5776913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" name="Right Arrow 19"/>
          <p:cNvSpPr/>
          <p:nvPr/>
        </p:nvSpPr>
        <p:spPr>
          <a:xfrm>
            <a:off x="533400" y="399891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762000" y="43068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228600" y="904875"/>
            <a:ext cx="228600" cy="134938"/>
          </a:xfrm>
          <a:prstGeom prst="rect">
            <a:avLst/>
          </a:prstGeom>
          <a:solidFill>
            <a:srgbClr val="CCFF66"/>
          </a:solidFill>
          <a:ln w="508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228600" y="6400800"/>
            <a:ext cx="228600" cy="134938"/>
          </a:xfrm>
          <a:prstGeom prst="rect">
            <a:avLst/>
          </a:prstGeom>
          <a:solidFill>
            <a:srgbClr val="CCFF66"/>
          </a:solidFill>
          <a:ln w="508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 Integration</a:t>
            </a:r>
            <a:endParaRPr lang="en-CA" altLang="en-US" sz="4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38200"/>
            <a:ext cx="8991600" cy="5943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C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C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Stages of </a:t>
            </a:r>
            <a:r>
              <a:rPr lang="en-C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file" tooltip="en:economic integration"/>
              </a:rPr>
              <a:t>economic integration</a:t>
            </a:r>
            <a:r>
              <a:rPr lang="en-C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around the World:</a:t>
            </a:r>
            <a:r>
              <a:rPr lang="en-C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C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C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(each country colored according to the most advanced </a:t>
            </a:r>
            <a:r>
              <a:rPr lang="en-C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file" tooltip="en:trade pact"/>
              </a:rPr>
              <a:t>agreement</a:t>
            </a:r>
            <a:r>
              <a:rPr lang="en-C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which it participates.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C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Economic and Monetary Union </a:t>
            </a:r>
            <a:r>
              <a:rPr lang="en-CA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(ICSME/EC$, EU/€)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Economic Union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(CSME, EU)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Customs and Monetary Union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(CEMAC/franc, UEMOA/franc)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Common Market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(EEA, EFTA, CES)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Customs Union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(CAN, CUBKR, EAC, EUCU, MERCOSUR, SACU)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Multilateral Free Trade Area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(AFTA, CEFTA, CISFTA, COMESA, GAFTA, GCC, NAFTA, SAFTA, SICA, TPP)</a:t>
            </a:r>
            <a:endParaRPr lang="en-CA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CA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68580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pic>
        <p:nvPicPr>
          <p:cNvPr id="5125" name="Picture 2" descr="File:Economic integration stages (World)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874125" cy="361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142875" y="5122863"/>
            <a:ext cx="381000" cy="152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Rounded Rectangle 10"/>
          <p:cNvSpPr/>
          <p:nvPr/>
        </p:nvSpPr>
        <p:spPr>
          <a:xfrm>
            <a:off x="152400" y="5397500"/>
            <a:ext cx="381000" cy="152400"/>
          </a:xfrm>
          <a:prstGeom prst="roundRect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" name="Rounded Rectangle 11"/>
          <p:cNvSpPr/>
          <p:nvPr/>
        </p:nvSpPr>
        <p:spPr>
          <a:xfrm>
            <a:off x="152400" y="5634038"/>
            <a:ext cx="381000" cy="152400"/>
          </a:xfrm>
          <a:prstGeom prst="round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" name="Rounded Rectangle 12"/>
          <p:cNvSpPr/>
          <p:nvPr/>
        </p:nvSpPr>
        <p:spPr>
          <a:xfrm>
            <a:off x="152400" y="5903913"/>
            <a:ext cx="381000" cy="152400"/>
          </a:xfrm>
          <a:prstGeom prst="round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" name="Rounded Rectangle 13"/>
          <p:cNvSpPr/>
          <p:nvPr/>
        </p:nvSpPr>
        <p:spPr>
          <a:xfrm>
            <a:off x="152400" y="6172200"/>
            <a:ext cx="381000" cy="152400"/>
          </a:xfrm>
          <a:prstGeom prst="roundRect">
            <a:avLst/>
          </a:prstGeom>
          <a:solidFill>
            <a:srgbClr val="FC9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" name="Rounded Rectangle 14"/>
          <p:cNvSpPr/>
          <p:nvPr/>
        </p:nvSpPr>
        <p:spPr>
          <a:xfrm>
            <a:off x="152400" y="6437313"/>
            <a:ext cx="381000" cy="152400"/>
          </a:xfrm>
          <a:prstGeom prst="round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Regional Trading Blocs</a:t>
            </a:r>
            <a:endParaRPr lang="en-CA" altLang="en-US" sz="4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38200"/>
            <a:ext cx="8991600" cy="5943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sz="1600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C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68580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149" name="TextBox 15"/>
          <p:cNvSpPr txBox="1">
            <a:spLocks noChangeArrowheads="1"/>
          </p:cNvSpPr>
          <p:nvPr/>
        </p:nvSpPr>
        <p:spPr bwMode="auto">
          <a:xfrm>
            <a:off x="381000" y="838200"/>
            <a:ext cx="8763000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EU (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European Union)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27 nations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400 million people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free movement of goods &amp; people among EU countries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“Fortress Europe” – a market giving preference to insiders</a:t>
            </a:r>
          </a:p>
          <a:p>
            <a:pPr eaLnBrk="1" hangingPunct="1"/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ASEAN 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(Association of Southeast Asian Nations)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13 countries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manufacturing accounts for 30% of the GDP of Asia’s emerging markets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Australia &amp; New Zealand have signed a friendship treaty with Southeast Asia</a:t>
            </a:r>
          </a:p>
          <a:p>
            <a:pPr eaLnBrk="1" hangingPunct="1"/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SAARC 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(South Asia Association of Regional Cooperation</a:t>
            </a:r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7 countries – Bangladesh, Bhutan, India, the Maldives, Nepal, Pakistan &amp; Sri Lanka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1.5 billion people</a:t>
            </a:r>
          </a:p>
          <a:p>
            <a:pPr eaLnBrk="1" hangingPunct="1"/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NAFTA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(North American Free Trade Agreement)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between Canada, the U.S.A. and Mexico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421 million consumers</a:t>
            </a:r>
          </a:p>
          <a:p>
            <a:pPr eaLnBrk="1" hangingPunct="1"/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DR-CAFTA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(Dominion Republic &amp; Central America Free Trade Agreement)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between the U.S.A and Costa Rica, El Salvador, Guatemala, Honduras, Nicaragua &amp;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Dominican Republic</a:t>
            </a:r>
          </a:p>
          <a:p>
            <a:pPr eaLnBrk="1" hangingPunct="1"/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MERCOSUR 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(Mercado Común del Sur/ Common Market of the South)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between Brazil, Argentina, Paraguay &amp; Uruguay (Venezuela has made application)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4</a:t>
            </a:r>
            <a:r>
              <a:rPr lang="en-US" altLang="en-US" sz="16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largest trading bloc with 250 million people and representing 75% of South America’s GDP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b="1">
                <a:latin typeface="Arial Black" panose="020B0A04020102020204" pitchFamily="34" charset="0"/>
                <a:cs typeface="Times New Roman" panose="02020603050405020304" pitchFamily="18" charset="0"/>
              </a:rPr>
              <a:t>OTHER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 Russian Federation, United Arab Emirates, the African Union</a:t>
            </a:r>
            <a:endParaRPr lang="en-CA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228600" y="91440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457200" y="12223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457200" y="14843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457200" y="17129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457200" y="19351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Right Arrow 21"/>
          <p:cNvSpPr/>
          <p:nvPr/>
        </p:nvSpPr>
        <p:spPr>
          <a:xfrm>
            <a:off x="228600" y="213677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3" name="Right Arrow 22"/>
          <p:cNvSpPr/>
          <p:nvPr/>
        </p:nvSpPr>
        <p:spPr>
          <a:xfrm>
            <a:off x="228600" y="384016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4" name="Right Arrow 23"/>
          <p:cNvSpPr/>
          <p:nvPr/>
        </p:nvSpPr>
        <p:spPr>
          <a:xfrm>
            <a:off x="228600" y="530225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457200" y="24542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457200" y="2716213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57200" y="2944813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8" name="Right Arrow 27"/>
          <p:cNvSpPr/>
          <p:nvPr/>
        </p:nvSpPr>
        <p:spPr>
          <a:xfrm>
            <a:off x="228600" y="31194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457200" y="34353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457200" y="36972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457200" y="41576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457200" y="44196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3" name="Right Arrow 32"/>
          <p:cNvSpPr/>
          <p:nvPr/>
        </p:nvSpPr>
        <p:spPr>
          <a:xfrm>
            <a:off x="228600" y="456406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457200" y="48799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5" name="Oval 34"/>
          <p:cNvSpPr/>
          <p:nvPr/>
        </p:nvSpPr>
        <p:spPr>
          <a:xfrm>
            <a:off x="457200" y="56054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6" name="Oval 35"/>
          <p:cNvSpPr/>
          <p:nvPr/>
        </p:nvSpPr>
        <p:spPr>
          <a:xfrm>
            <a:off x="457200" y="58674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7" name="Right Arrow 36"/>
          <p:cNvSpPr/>
          <p:nvPr/>
        </p:nvSpPr>
        <p:spPr>
          <a:xfrm>
            <a:off x="228600" y="60293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8" name="Oval 37"/>
          <p:cNvSpPr/>
          <p:nvPr/>
        </p:nvSpPr>
        <p:spPr>
          <a:xfrm>
            <a:off x="457200" y="63452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Proactive Reasons for Going Global</a:t>
            </a:r>
            <a:endParaRPr lang="en-C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7172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Economies of Scale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firms want to achieve world-scale volume in order to: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make the fullest use of modern capital-intensive manufacturing equipment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amortize staggering R&amp;D costs when facing brief product life cycles (e.g. pharma industry)</a:t>
            </a:r>
          </a:p>
          <a:p>
            <a:pPr eaLnBrk="1" hangingPunct="1"/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 Opportunities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companies in mature markets in developed countries look for new opportunities in emerging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markets</a:t>
            </a:r>
          </a:p>
          <a:p>
            <a:pPr eaLnBrk="1" hangingPunct="1"/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 Access &amp; Cost Savings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resource availability offers both greater control over inputs &amp; lower transportation costs</a:t>
            </a:r>
          </a:p>
          <a:p>
            <a:pPr eaLnBrk="1" hangingPunct="1"/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 Demands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foreign operations often start as a response to customer demands or as a solution to logistical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problems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certain foreign customers may insist that their supplier operate in their local region</a:t>
            </a:r>
          </a:p>
          <a:p>
            <a:pPr eaLnBrk="1" hangingPunct="1"/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Responding to Incentives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governments seeking new capital infusions, technology advancements &amp; manufacturing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know-how willingly provide incentives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tax exemptions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tax holidays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subsidies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loans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and use of property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these incentives not only decrease risk but also increase profits   </a:t>
            </a:r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CA" altLang="en-US" sz="1600" b="1" i="1" u="sng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57200" y="10699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7174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445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Oval 34"/>
          <p:cNvSpPr/>
          <p:nvPr/>
        </p:nvSpPr>
        <p:spPr>
          <a:xfrm>
            <a:off x="457200" y="32496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3" name="Rectangle 32"/>
          <p:cNvSpPr/>
          <p:nvPr/>
        </p:nvSpPr>
        <p:spPr>
          <a:xfrm>
            <a:off x="762000" y="13128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762000" y="15636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762000" y="471805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8" name="Oval 47"/>
          <p:cNvSpPr/>
          <p:nvPr/>
        </p:nvSpPr>
        <p:spPr>
          <a:xfrm>
            <a:off x="457200" y="20478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9" name="Oval 48"/>
          <p:cNvSpPr/>
          <p:nvPr/>
        </p:nvSpPr>
        <p:spPr>
          <a:xfrm>
            <a:off x="457200" y="37338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0" name="Oval 49"/>
          <p:cNvSpPr/>
          <p:nvPr/>
        </p:nvSpPr>
        <p:spPr>
          <a:xfrm>
            <a:off x="457200" y="59340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1" name="Oval 50"/>
          <p:cNvSpPr/>
          <p:nvPr/>
        </p:nvSpPr>
        <p:spPr>
          <a:xfrm>
            <a:off x="457200" y="27606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457200" y="42576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Right Arrow 27"/>
          <p:cNvSpPr/>
          <p:nvPr/>
        </p:nvSpPr>
        <p:spPr>
          <a:xfrm>
            <a:off x="228600" y="16986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1" name="Right Arrow 30"/>
          <p:cNvSpPr/>
          <p:nvPr/>
        </p:nvSpPr>
        <p:spPr>
          <a:xfrm>
            <a:off x="228600" y="24606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6" name="Right Arrow 35"/>
          <p:cNvSpPr/>
          <p:nvPr/>
        </p:nvSpPr>
        <p:spPr>
          <a:xfrm>
            <a:off x="228600" y="3916363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1" name="Rectangle 20"/>
          <p:cNvSpPr/>
          <p:nvPr/>
        </p:nvSpPr>
        <p:spPr>
          <a:xfrm>
            <a:off x="762000" y="49704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3" name="Rectangle 22"/>
          <p:cNvSpPr/>
          <p:nvPr/>
        </p:nvSpPr>
        <p:spPr>
          <a:xfrm>
            <a:off x="762000" y="522128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5" name="Rectangle 24"/>
          <p:cNvSpPr/>
          <p:nvPr/>
        </p:nvSpPr>
        <p:spPr>
          <a:xfrm>
            <a:off x="762000" y="5419725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6" name="Rectangle 25"/>
          <p:cNvSpPr/>
          <p:nvPr/>
        </p:nvSpPr>
        <p:spPr>
          <a:xfrm>
            <a:off x="762000" y="566896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Reactive Reasons for Going Global</a:t>
            </a:r>
            <a:endParaRPr lang="en-C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52450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8196" name="TextBox 15"/>
          <p:cNvSpPr txBox="1">
            <a:spLocks noChangeArrowheads="1"/>
          </p:cNvSpPr>
          <p:nvPr/>
        </p:nvSpPr>
        <p:spPr bwMode="auto">
          <a:xfrm>
            <a:off x="381000" y="639763"/>
            <a:ext cx="8763000" cy="575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Globalization of Competitors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competitors who already have overseas operations may capture so much market share,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that it is impossible to penetrate later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lower costs &amp; market power may give them an advantage domestically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strategic moves by global giants prompt countermoves or  copy-cat strategies by other firms in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the industry</a:t>
            </a:r>
          </a:p>
          <a:p>
            <a:pPr eaLnBrk="1" hangingPunct="1"/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 Barriers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restrictive trade barriers imposed by some governments prompt a switch from exporting to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overseas manufacturing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these barriers include: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tariffs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quotas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buy-local policies</a:t>
            </a:r>
          </a:p>
          <a:p>
            <a:pPr eaLnBrk="1" hangingPunct="1"/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Regulations &amp; Restrictions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policies imposed by a firm’s home government may become so expensive that firms seek out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less restrictive foreign operating environments</a:t>
            </a:r>
          </a:p>
          <a:p>
            <a:pPr eaLnBrk="1" hangingPunct="1"/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 Demands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foreign operations often start as a response to customer demands or as a solution to logistical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problems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certain foreign customers may insist that their supplier operate in their local region</a:t>
            </a:r>
          </a:p>
          <a:p>
            <a:pPr eaLnBrk="1" hangingPunct="1"/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Savings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lower labor and manufacturing costs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lowers unit costs and permits firms to better compete in mature markets    </a:t>
            </a:r>
            <a:r>
              <a:rPr lang="en-US" altLang="en-US" sz="16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CA" altLang="en-US" sz="1600" b="1" i="1" u="sng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57200" y="10287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8198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0485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Oval 34"/>
          <p:cNvSpPr/>
          <p:nvPr/>
        </p:nvSpPr>
        <p:spPr>
          <a:xfrm>
            <a:off x="457200" y="15700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3" name="Rectangle 32"/>
          <p:cNvSpPr/>
          <p:nvPr/>
        </p:nvSpPr>
        <p:spPr>
          <a:xfrm>
            <a:off x="762000" y="3225800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762000" y="347503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762000" y="37195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8" name="Oval 47"/>
          <p:cNvSpPr/>
          <p:nvPr/>
        </p:nvSpPr>
        <p:spPr>
          <a:xfrm>
            <a:off x="457200" y="252412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9" name="Oval 48"/>
          <p:cNvSpPr/>
          <p:nvPr/>
        </p:nvSpPr>
        <p:spPr>
          <a:xfrm>
            <a:off x="457200" y="18018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0" name="Oval 49"/>
          <p:cNvSpPr/>
          <p:nvPr/>
        </p:nvSpPr>
        <p:spPr>
          <a:xfrm>
            <a:off x="457200" y="4935538"/>
            <a:ext cx="152400" cy="444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1" name="Oval 50"/>
          <p:cNvSpPr/>
          <p:nvPr/>
        </p:nvSpPr>
        <p:spPr>
          <a:xfrm>
            <a:off x="457200" y="294163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2" name="Oval 51"/>
          <p:cNvSpPr/>
          <p:nvPr/>
        </p:nvSpPr>
        <p:spPr>
          <a:xfrm>
            <a:off x="457200" y="54149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457200" y="42402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Right Arrow 27"/>
          <p:cNvSpPr/>
          <p:nvPr/>
        </p:nvSpPr>
        <p:spPr>
          <a:xfrm>
            <a:off x="228600" y="220980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1" name="Right Arrow 30"/>
          <p:cNvSpPr/>
          <p:nvPr/>
        </p:nvSpPr>
        <p:spPr>
          <a:xfrm>
            <a:off x="228600" y="389572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6" name="Right Arrow 35"/>
          <p:cNvSpPr/>
          <p:nvPr/>
        </p:nvSpPr>
        <p:spPr>
          <a:xfrm>
            <a:off x="228600" y="4648200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7" name="Right Arrow 36"/>
          <p:cNvSpPr/>
          <p:nvPr/>
        </p:nvSpPr>
        <p:spPr>
          <a:xfrm>
            <a:off x="228600" y="5616575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8" name="Oval 37"/>
          <p:cNvSpPr/>
          <p:nvPr/>
        </p:nvSpPr>
        <p:spPr>
          <a:xfrm>
            <a:off x="457200" y="59039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9" name="Oval 38"/>
          <p:cNvSpPr/>
          <p:nvPr/>
        </p:nvSpPr>
        <p:spPr>
          <a:xfrm>
            <a:off x="457200" y="61356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Approaches to World Markets</a:t>
            </a:r>
            <a:endParaRPr lang="en-C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9220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u="sng">
                <a:solidFill>
                  <a:srgbClr val="0000F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Global Strategy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treat the world as an undifferentiated worldwide marketplace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establish worldwide operations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develop standardized products &amp; marketing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the competitive rationale is to establish: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worldwide economies of scale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offshore manufacturing and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international cash flows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one of the quickest &amp; cheapest ways to develop a global strategy is through strategic alliances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global organizations are difficult to manage because doing so … 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requires the coordination of broadly divergent national cultures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means that firms must lose some of their original identity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problems with this approach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lack of local flexibility &amp; responsiveness</a:t>
            </a:r>
          </a:p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neglect of the need for differentiated products or services</a:t>
            </a:r>
          </a:p>
        </p:txBody>
      </p:sp>
      <p:sp>
        <p:nvSpPr>
          <p:cNvPr id="19" name="Oval 18"/>
          <p:cNvSpPr/>
          <p:nvPr/>
        </p:nvSpPr>
        <p:spPr>
          <a:xfrm>
            <a:off x="457200" y="11287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9222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44538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Oval 34"/>
          <p:cNvSpPr/>
          <p:nvPr/>
        </p:nvSpPr>
        <p:spPr>
          <a:xfrm>
            <a:off x="457200" y="18462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3" name="Rectangle 32"/>
          <p:cNvSpPr/>
          <p:nvPr/>
        </p:nvSpPr>
        <p:spPr>
          <a:xfrm>
            <a:off x="762000" y="21066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762000" y="2357438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8" name="Oval 47"/>
          <p:cNvSpPr/>
          <p:nvPr/>
        </p:nvSpPr>
        <p:spPr>
          <a:xfrm>
            <a:off x="457200" y="13716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9" name="Oval 48"/>
          <p:cNvSpPr/>
          <p:nvPr/>
        </p:nvSpPr>
        <p:spPr>
          <a:xfrm>
            <a:off x="457200" y="28495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0" name="Oval 49"/>
          <p:cNvSpPr/>
          <p:nvPr/>
        </p:nvSpPr>
        <p:spPr>
          <a:xfrm>
            <a:off x="457200" y="307498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1" name="Oval 50"/>
          <p:cNvSpPr/>
          <p:nvPr/>
        </p:nvSpPr>
        <p:spPr>
          <a:xfrm>
            <a:off x="457200" y="161925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457200" y="3813175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5" name="Rectangle 24"/>
          <p:cNvSpPr/>
          <p:nvPr/>
        </p:nvSpPr>
        <p:spPr>
          <a:xfrm>
            <a:off x="762000" y="2600325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6" name="Rectangle 25"/>
          <p:cNvSpPr/>
          <p:nvPr/>
        </p:nvSpPr>
        <p:spPr>
          <a:xfrm>
            <a:off x="762000" y="4051300"/>
            <a:ext cx="762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9234" name="TextBox 26"/>
          <p:cNvSpPr txBox="1">
            <a:spLocks noChangeArrowheads="1"/>
          </p:cNvSpPr>
          <p:nvPr/>
        </p:nvSpPr>
        <p:spPr bwMode="auto">
          <a:xfrm>
            <a:off x="8153400" y="65309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Cont’d.</a:t>
            </a:r>
            <a:endParaRPr lang="en-CA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62000" y="3325813"/>
            <a:ext cx="762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Rectangle 27"/>
          <p:cNvSpPr/>
          <p:nvPr/>
        </p:nvSpPr>
        <p:spPr>
          <a:xfrm>
            <a:off x="762000" y="3567113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762000" y="4308475"/>
            <a:ext cx="76200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3691</Words>
  <Application>Microsoft Office PowerPoint</Application>
  <PresentationFormat>On-screen Show (4:3)</PresentationFormat>
  <Paragraphs>568</Paragraphs>
  <Slides>26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GOING GLOBAL</vt:lpstr>
      <vt:lpstr>Globalization</vt:lpstr>
      <vt:lpstr>PowerPoint Presentation</vt:lpstr>
      <vt:lpstr>World’s  Most Integrated Countries</vt:lpstr>
      <vt:lpstr>Global Economic Integration</vt:lpstr>
      <vt:lpstr>Major Regional Trading Blocs</vt:lpstr>
      <vt:lpstr>Proactive Reasons for Going Global</vt:lpstr>
      <vt:lpstr>Reactive Reasons for Going Global</vt:lpstr>
      <vt:lpstr>Approaches to World Markets</vt:lpstr>
      <vt:lpstr>Approaches to World Markets</vt:lpstr>
      <vt:lpstr>Approaches to World Markets cont’d.</vt:lpstr>
      <vt:lpstr>Approaches to World Markets cont’d.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International Re-Grouping Strategies</vt:lpstr>
      <vt:lpstr>Factors Affecting Choice of Int’l. Entry Modes</vt:lpstr>
      <vt:lpstr>The Survey Says….</vt:lpstr>
      <vt:lpstr>The Political &amp; Economic Agenda</vt:lpstr>
      <vt:lpstr>Understanding the Legal Environment</vt:lpstr>
      <vt:lpstr>The Legal Environment cont’d.</vt:lpstr>
    </vt:vector>
  </TitlesOfParts>
  <Company>CN Investment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Proactive Reasons for Going International</dc:title>
  <dc:creator>campbe_h</dc:creator>
  <cp:lastModifiedBy>zeben</cp:lastModifiedBy>
  <cp:revision>20</cp:revision>
  <dcterms:created xsi:type="dcterms:W3CDTF">2013-06-23T18:31:38Z</dcterms:created>
  <dcterms:modified xsi:type="dcterms:W3CDTF">2015-05-26T22:58:59Z</dcterms:modified>
</cp:coreProperties>
</file>