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7" r:id="rId4"/>
    <p:sldId id="264" r:id="rId5"/>
    <p:sldId id="265" r:id="rId6"/>
    <p:sldId id="266" r:id="rId7"/>
    <p:sldId id="262" r:id="rId8"/>
    <p:sldId id="258" r:id="rId9"/>
    <p:sldId id="259" r:id="rId10"/>
    <p:sldId id="260" r:id="rId11"/>
    <p:sldId id="261" r:id="rId12"/>
    <p:sldId id="263" r:id="rId13"/>
  </p:sldIdLst>
  <p:sldSz cx="9144000" cy="6858000" type="screen4x3"/>
  <p:notesSz cx="6980238" cy="9223375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00"/>
    <a:srgbClr val="CCCCFF"/>
    <a:srgbClr val="FF9966"/>
    <a:srgbClr val="FFFF99"/>
    <a:srgbClr val="FFFF00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8602C-06E1-4149-B230-FA5670F47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57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FCCBA-7F4A-409F-8A30-E219B96A2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09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ED7E0-B697-47C4-90F6-0228B4EFD5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6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6B331-5DBB-402C-A1A4-2C278B49D0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93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1B62A-366B-413B-AD0D-726C33302E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99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77608-D763-4C9A-AC27-B38170EA6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06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A0C2D-E72E-4FED-AEEF-3D506A3C57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82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36C4A-7688-4798-80D8-04B65F3D08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50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5272C-ED4A-4906-985E-CAC728FF21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4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690AF-8234-4375-B02D-C4CC10C36B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4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69E38-223F-4D30-9E7B-2EB8DF0004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07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fld id="{3D8FC521-FCFE-4E50-A004-F5FFF6ED0F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Collins Montgomery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need to be linked with </a:t>
            </a:r>
            <a:r>
              <a:rPr lang="en-US" dirty="0"/>
              <a:t>resources </a:t>
            </a:r>
            <a:r>
              <a:rPr lang="en-US" dirty="0" smtClean="0"/>
              <a:t>that are needed to gain competitive advantage</a:t>
            </a:r>
          </a:p>
          <a:p>
            <a:r>
              <a:rPr lang="en-US" dirty="0" smtClean="0"/>
              <a:t>Various business in organization need to be in control to avoid hurting the brand</a:t>
            </a:r>
          </a:p>
          <a:p>
            <a:r>
              <a:rPr lang="en-US" dirty="0" smtClean="0"/>
              <a:t>Need to coordinate usage of </a:t>
            </a:r>
            <a:r>
              <a:rPr lang="en-US" dirty="0"/>
              <a:t>resources </a:t>
            </a:r>
            <a:r>
              <a:rPr lang="en-US" dirty="0" smtClean="0"/>
              <a:t>between various Bus (meshing resources) to avoid gaps and overlap such that sum of all BUs is bigger than individuals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427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685800" y="685800"/>
            <a:ext cx="8458200" cy="552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Indivisibility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An impediment to acquisitions is when the desired assets are hard to disentangle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from non-desired ones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Likely to be the case when: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the parents are large and not divisionalized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Acquisitions will be chosen when: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the parents are small or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if large, they are organized in quasi-independent divisions which can be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   acquired separately from the rest of the firm or acquired and flipped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Management Costs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When one firm acquires another it acquires an existing corps of employees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with their own routines and culture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</a:t>
            </a:r>
            <a:r>
              <a:rPr lang="en-US" altLang="en-US" i="1" u="sng">
                <a:solidFill>
                  <a:srgbClr val="0000FF"/>
                </a:solidFill>
              </a:rPr>
              <a:t>Integrating</a:t>
            </a:r>
            <a:r>
              <a:rPr lang="en-US" altLang="en-US"/>
              <a:t> such </a:t>
            </a:r>
            <a:r>
              <a:rPr lang="en-US" altLang="en-US" i="1" u="sng">
                <a:solidFill>
                  <a:srgbClr val="0000FF"/>
                </a:solidFill>
              </a:rPr>
              <a:t>employees </a:t>
            </a:r>
            <a:r>
              <a:rPr lang="en-US" altLang="en-US"/>
              <a:t>is difficult particularly if there are cultural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differences between the two firms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In such cases, a joint venture may be preferred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A joint venture </a:t>
            </a:r>
            <a:r>
              <a:rPr lang="en-US" altLang="en-US" i="1" u="sng">
                <a:solidFill>
                  <a:srgbClr val="0000FF"/>
                </a:solidFill>
              </a:rPr>
              <a:t>safeguards the incentives</a:t>
            </a:r>
            <a:r>
              <a:rPr lang="en-US" altLang="en-US"/>
              <a:t> that employees of both firms have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Thus incentives to maximize the profits of the joint venture are in place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Joint ventures may be preferred over acquisitions by firms that are: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</a:t>
            </a:r>
            <a:r>
              <a:rPr lang="en-US" altLang="en-US" i="1" u="sng">
                <a:solidFill>
                  <a:srgbClr val="0000FF"/>
                </a:solidFill>
              </a:rPr>
              <a:t>inexperienced in managing a foreign labor force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i="1">
                <a:solidFill>
                  <a:srgbClr val="0000FF"/>
                </a:solidFill>
              </a:rPr>
              <a:t>          </a:t>
            </a:r>
            <a:r>
              <a:rPr lang="en-US" altLang="en-US" i="1" u="sng">
                <a:solidFill>
                  <a:srgbClr val="0000FF"/>
                </a:solidFill>
              </a:rPr>
              <a:t>venturing outside their core industry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096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M&amp;As versus JVs – Choice Factors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57200" y="685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57200" y="3200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 rot="5400000">
            <a:off x="913607" y="10675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143000" y="19050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1143000" y="24384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60" name="AutoShape 16"/>
          <p:cNvSpPr>
            <a:spLocks noChangeArrowheads="1"/>
          </p:cNvSpPr>
          <p:nvPr/>
        </p:nvSpPr>
        <p:spPr bwMode="auto">
          <a:xfrm rot="5400000">
            <a:off x="913607" y="16009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61" name="AutoShape 17"/>
          <p:cNvSpPr>
            <a:spLocks noChangeArrowheads="1"/>
          </p:cNvSpPr>
          <p:nvPr/>
        </p:nvSpPr>
        <p:spPr bwMode="auto">
          <a:xfrm rot="5400000">
            <a:off x="913607" y="21343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1143000" y="26670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63" name="AutoShape 19"/>
          <p:cNvSpPr>
            <a:spLocks noChangeArrowheads="1"/>
          </p:cNvSpPr>
          <p:nvPr/>
        </p:nvSpPr>
        <p:spPr bwMode="auto">
          <a:xfrm rot="5400000">
            <a:off x="913607" y="35059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 rot="5400000">
            <a:off x="913607" y="41155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65" name="AutoShape 21"/>
          <p:cNvSpPr>
            <a:spLocks noChangeArrowheads="1"/>
          </p:cNvSpPr>
          <p:nvPr/>
        </p:nvSpPr>
        <p:spPr bwMode="auto">
          <a:xfrm rot="5400000">
            <a:off x="913607" y="49537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 rot="5400000">
            <a:off x="913607" y="54871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143000" y="45720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1143000" y="51816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1143000" y="57150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1143000" y="60198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8458200" cy="333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Difficulties in Assessing the Value of the Target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When acquirers don’t know the value of the assets, a joint venture buys time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Makes it possible to: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gather additional information on the value of the partner’s assets and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rescind the relationship at relatively low cost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Government Barriers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In some countries, foreign acquisitions are banned in some or all sectors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If not banned outright, they are made difficult by legal restrictions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Joint ventures may be the sole avenue of entering those markets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Institutional Barriers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Some industries are too capital intensive to favor acquisitions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Some industries are too R&amp;D intensive and joint ventures are preferred</a:t>
            </a:r>
            <a:endParaRPr lang="en-US" altLang="en-US" i="1" u="sng">
              <a:solidFill>
                <a:srgbClr val="0000FF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096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M&amp;As versus JVs – Choice Factors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57200" y="685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457200" y="3200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 rot="5400000">
            <a:off x="913607" y="10675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143000" y="16002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 rot="5400000">
            <a:off x="913607" y="13723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 rot="5400000">
            <a:off x="913607" y="24391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1143000" y="18288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 rot="5400000">
            <a:off x="913607" y="26677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 rot="5400000">
            <a:off x="913607" y="29725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2" name="AutoShape 14"/>
          <p:cNvSpPr>
            <a:spLocks noChangeArrowheads="1"/>
          </p:cNvSpPr>
          <p:nvPr/>
        </p:nvSpPr>
        <p:spPr bwMode="auto">
          <a:xfrm rot="5400000">
            <a:off x="913607" y="35059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3" name="AutoShape 15"/>
          <p:cNvSpPr>
            <a:spLocks noChangeArrowheads="1"/>
          </p:cNvSpPr>
          <p:nvPr/>
        </p:nvSpPr>
        <p:spPr bwMode="auto">
          <a:xfrm rot="5400000">
            <a:off x="913607" y="38107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8" name="Oval 20"/>
          <p:cNvSpPr>
            <a:spLocks noChangeArrowheads="1"/>
          </p:cNvSpPr>
          <p:nvPr/>
        </p:nvSpPr>
        <p:spPr bwMode="auto">
          <a:xfrm>
            <a:off x="457200" y="2133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8458200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Competency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Does partner have what is needed to deliver results in the new market?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Two weak partners do no make a strong JV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Complementary Resources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Does partner have the resources that we are missing?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Are we a good fit for the partner also?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Congruence of Goals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Do both partners want to accomplish the same thing?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Compatibility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Do partners share similar: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cultures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values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view of the world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Chemistry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Can both management teams work together productively?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Competitor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Will you be sorry in the long run?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Are you supplying the crutch so that your partner eventually becomes your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strongest competitor?     </a:t>
            </a:r>
            <a:endParaRPr lang="en-US" altLang="en-US" i="1" u="sng">
              <a:solidFill>
                <a:srgbClr val="0000FF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09600"/>
          </a:xfrm>
        </p:spPr>
        <p:txBody>
          <a:bodyPr/>
          <a:lstStyle/>
          <a:p>
            <a:pPr algn="l"/>
            <a:r>
              <a:rPr lang="en-US" altLang="en-US" sz="3400" b="1">
                <a:solidFill>
                  <a:srgbClr val="0000FF"/>
                </a:solidFill>
                <a:latin typeface="Times New Roman" panose="02020603050405020304" pitchFamily="18" charset="0"/>
              </a:rPr>
              <a:t>Joint Venture – Criteria for Partner Selection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457200" y="685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457200" y="2362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 rot="5400000">
            <a:off x="913607" y="10675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 rot="5400000">
            <a:off x="913607" y="13723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 rot="5400000">
            <a:off x="913607" y="54871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 rot="5400000">
            <a:off x="913607" y="26677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2" name="AutoShape 12"/>
          <p:cNvSpPr>
            <a:spLocks noChangeArrowheads="1"/>
          </p:cNvSpPr>
          <p:nvPr/>
        </p:nvSpPr>
        <p:spPr bwMode="auto">
          <a:xfrm rot="5400000">
            <a:off x="913607" y="21343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3" name="AutoShape 13"/>
          <p:cNvSpPr>
            <a:spLocks noChangeArrowheads="1"/>
          </p:cNvSpPr>
          <p:nvPr/>
        </p:nvSpPr>
        <p:spPr bwMode="auto">
          <a:xfrm rot="5400000">
            <a:off x="913607" y="32773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 rot="5400000">
            <a:off x="913607" y="46489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5" name="Oval 15"/>
          <p:cNvSpPr>
            <a:spLocks noChangeArrowheads="1"/>
          </p:cNvSpPr>
          <p:nvPr/>
        </p:nvSpPr>
        <p:spPr bwMode="auto">
          <a:xfrm>
            <a:off x="457200" y="1524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AutoShape 16"/>
          <p:cNvSpPr>
            <a:spLocks noChangeArrowheads="1"/>
          </p:cNvSpPr>
          <p:nvPr/>
        </p:nvSpPr>
        <p:spPr bwMode="auto">
          <a:xfrm rot="5400000">
            <a:off x="913607" y="19057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7" name="AutoShape 17"/>
          <p:cNvSpPr>
            <a:spLocks noChangeArrowheads="1"/>
          </p:cNvSpPr>
          <p:nvPr/>
        </p:nvSpPr>
        <p:spPr bwMode="auto">
          <a:xfrm rot="5400000">
            <a:off x="913607" y="51823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8" name="Oval 18"/>
          <p:cNvSpPr>
            <a:spLocks noChangeArrowheads="1"/>
          </p:cNvSpPr>
          <p:nvPr/>
        </p:nvSpPr>
        <p:spPr bwMode="auto">
          <a:xfrm>
            <a:off x="457200" y="2971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Oval 19"/>
          <p:cNvSpPr>
            <a:spLocks noChangeArrowheads="1"/>
          </p:cNvSpPr>
          <p:nvPr/>
        </p:nvSpPr>
        <p:spPr bwMode="auto">
          <a:xfrm>
            <a:off x="457200" y="4267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Oval 20"/>
          <p:cNvSpPr>
            <a:spLocks noChangeArrowheads="1"/>
          </p:cNvSpPr>
          <p:nvPr/>
        </p:nvSpPr>
        <p:spPr bwMode="auto">
          <a:xfrm>
            <a:off x="457200" y="4876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1143000" y="35814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1143000" y="38100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1143000" y="41148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choose companies to add – should be driven by resources, not the product. Are the </a:t>
            </a:r>
            <a:r>
              <a:rPr lang="en-US" dirty="0"/>
              <a:t>resources </a:t>
            </a:r>
            <a:r>
              <a:rPr lang="en-US" dirty="0" smtClean="0"/>
              <a:t>close enough; not the products (ex: chips and pop – use same trucks and distribution)</a:t>
            </a:r>
          </a:p>
          <a:p>
            <a:r>
              <a:rPr lang="en-US" dirty="0" smtClean="0"/>
              <a:t>Ensure good link in resources</a:t>
            </a:r>
          </a:p>
          <a:p>
            <a:r>
              <a:rPr lang="en-US" dirty="0" smtClean="0"/>
              <a:t>Combination of resources need to give advantage compared to other conglomerates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5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6096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Corporate Strategy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Reasons for Diversification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685800" y="1066800"/>
            <a:ext cx="7620000" cy="2611438"/>
          </a:xfrm>
          <a:prstGeom prst="rect">
            <a:avLst/>
          </a:prstGeom>
          <a:noFill/>
          <a:ln w="57150" cmpd="thickThin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altLang="en-US" u="sng">
                <a:solidFill>
                  <a:srgbClr val="0000FF"/>
                </a:solidFill>
                <a:latin typeface="Arial Black" panose="020B0A04020102020204" pitchFamily="34" charset="0"/>
              </a:rPr>
              <a:t>VALUE CREATION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Economies of Scope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     Sharing activities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     Transferring core competencies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Market power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     Blocking competitors through multi-point competition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     Vertical integration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Financial economies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     Efficient internal capital allocation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     Business restructuring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85800" y="3810000"/>
            <a:ext cx="7620000" cy="1331913"/>
          </a:xfrm>
          <a:prstGeom prst="rect">
            <a:avLst/>
          </a:prstGeom>
          <a:noFill/>
          <a:ln w="57150" cmpd="thickThin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altLang="en-US" u="sng">
                <a:solidFill>
                  <a:srgbClr val="0000FF"/>
                </a:solidFill>
                <a:latin typeface="Arial Black" panose="020B0A04020102020204" pitchFamily="34" charset="0"/>
              </a:rPr>
              <a:t>VALUE-NEUTRAL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Anti-trust regulation                                         Risk reduction for the firm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Tax laws                                                             Tangible resources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Low performance                                              Intangible resources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Uncertain future cash flows</a:t>
            </a: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4495800" y="4191000"/>
            <a:ext cx="0" cy="914400"/>
          </a:xfrm>
          <a:prstGeom prst="line">
            <a:avLst/>
          </a:prstGeom>
          <a:noFill/>
          <a:ln w="76200" cmpd="tri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685800" y="5313363"/>
            <a:ext cx="7620000" cy="877887"/>
          </a:xfrm>
          <a:prstGeom prst="rect">
            <a:avLst/>
          </a:prstGeom>
          <a:noFill/>
          <a:ln w="57150" cmpd="thickThin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altLang="en-US" u="sng">
                <a:solidFill>
                  <a:srgbClr val="0000FF"/>
                </a:solidFill>
                <a:latin typeface="Arial Black" panose="020B0A04020102020204" pitchFamily="34" charset="0"/>
              </a:rPr>
              <a:t>VALUE REDUCTION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Diversifying managerial employment risk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Increasing managerial compensation</a:t>
            </a:r>
          </a:p>
        </p:txBody>
      </p:sp>
      <p:sp>
        <p:nvSpPr>
          <p:cNvPr id="28691" name="Oval 19"/>
          <p:cNvSpPr>
            <a:spLocks noChangeArrowheads="1"/>
          </p:cNvSpPr>
          <p:nvPr/>
        </p:nvSpPr>
        <p:spPr bwMode="auto">
          <a:xfrm>
            <a:off x="963441" y="1676400"/>
            <a:ext cx="76200" cy="76200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92" name="Oval 20"/>
          <p:cNvSpPr>
            <a:spLocks noChangeArrowheads="1"/>
          </p:cNvSpPr>
          <p:nvPr/>
        </p:nvSpPr>
        <p:spPr bwMode="auto">
          <a:xfrm>
            <a:off x="963441" y="1905000"/>
            <a:ext cx="76200" cy="76200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93" name="Oval 21"/>
          <p:cNvSpPr>
            <a:spLocks noChangeArrowheads="1"/>
          </p:cNvSpPr>
          <p:nvPr/>
        </p:nvSpPr>
        <p:spPr bwMode="auto">
          <a:xfrm>
            <a:off x="972494" y="2420294"/>
            <a:ext cx="76200" cy="76200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94" name="Oval 22"/>
          <p:cNvSpPr>
            <a:spLocks noChangeArrowheads="1"/>
          </p:cNvSpPr>
          <p:nvPr/>
        </p:nvSpPr>
        <p:spPr bwMode="auto">
          <a:xfrm>
            <a:off x="972494" y="2667000"/>
            <a:ext cx="76200" cy="76200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95" name="Oval 23"/>
          <p:cNvSpPr>
            <a:spLocks noChangeArrowheads="1"/>
          </p:cNvSpPr>
          <p:nvPr/>
        </p:nvSpPr>
        <p:spPr bwMode="auto">
          <a:xfrm>
            <a:off x="963441" y="3155135"/>
            <a:ext cx="76200" cy="76200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96" name="Oval 24"/>
          <p:cNvSpPr>
            <a:spLocks noChangeArrowheads="1"/>
          </p:cNvSpPr>
          <p:nvPr/>
        </p:nvSpPr>
        <p:spPr bwMode="auto">
          <a:xfrm>
            <a:off x="963441" y="3401841"/>
            <a:ext cx="76200" cy="76200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To Diversify or Not… C.C. Markides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57200" y="609600"/>
            <a:ext cx="8305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Any manager contemplating diversification should ask him/herself six questions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The issues the questions raise can help managers assess the likelihood of success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This analysis must be coupled with a detailed financial analysis typical of the diversification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decision-making process</a:t>
            </a:r>
            <a:endParaRPr lang="en-US" altLang="en-US" sz="2000" b="1" u="sng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228600" y="685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228600" y="990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228600" y="129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Oval 25"/>
          <p:cNvSpPr>
            <a:spLocks noChangeArrowheads="1"/>
          </p:cNvSpPr>
          <p:nvPr/>
        </p:nvSpPr>
        <p:spPr bwMode="auto">
          <a:xfrm>
            <a:off x="762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Oval 26"/>
          <p:cNvSpPr>
            <a:spLocks noChangeArrowheads="1"/>
          </p:cNvSpPr>
          <p:nvPr/>
        </p:nvSpPr>
        <p:spPr bwMode="auto">
          <a:xfrm>
            <a:off x="7620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762000" y="419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7620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457200" y="1828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What can our company do better than any of its competitors in its current market?</a:t>
            </a:r>
            <a:endParaRPr lang="en-US" altLang="en-US" sz="16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838200" y="2362200"/>
            <a:ext cx="8305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Managers need to think </a:t>
            </a:r>
            <a:r>
              <a:rPr lang="en-US" altLang="en-US" sz="1600" b="1">
                <a:solidFill>
                  <a:srgbClr val="FF0000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 sz="1600" b="1">
                <a:latin typeface="Times New Roman" panose="02020603050405020304" pitchFamily="18" charset="0"/>
              </a:rPr>
              <a:t> about what their company </a:t>
            </a:r>
            <a:r>
              <a:rPr lang="en-US" altLang="en-US" sz="1600" b="1" i="1" u="sng">
                <a:solidFill>
                  <a:srgbClr val="006600"/>
                </a:solidFill>
                <a:latin typeface="Times New Roman" panose="02020603050405020304" pitchFamily="18" charset="0"/>
              </a:rPr>
              <a:t>does </a:t>
            </a:r>
            <a:endParaRPr lang="en-US" altLang="en-US" sz="16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BUT what it </a:t>
            </a:r>
            <a:r>
              <a:rPr lang="en-US" altLang="en-US" sz="1600" b="1" i="1" u="sng">
                <a:solidFill>
                  <a:srgbClr val="006600"/>
                </a:solidFill>
                <a:latin typeface="Times New Roman" panose="02020603050405020304" pitchFamily="18" charset="0"/>
              </a:rPr>
              <a:t>does better</a:t>
            </a:r>
            <a:r>
              <a:rPr lang="en-US" altLang="en-US" sz="1600" b="1">
                <a:latin typeface="Times New Roman" panose="02020603050405020304" pitchFamily="18" charset="0"/>
              </a:rPr>
              <a:t> than its competitors (it’s strategic assets)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It forces an organization to identify how it might add value to an acquired company or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in a new market</a:t>
            </a:r>
            <a:endParaRPr lang="en-US" altLang="en-US" sz="2000" b="1" u="sng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457200" y="35814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What strategic assets do we need in order to succeed in the new market?</a:t>
            </a:r>
            <a:endParaRPr lang="en-US" altLang="en-US" sz="16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838200" y="4114800"/>
            <a:ext cx="8305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Many companies assume that having </a:t>
            </a:r>
            <a:r>
              <a:rPr lang="en-US" altLang="en-US" sz="1600" b="1" i="1" u="sng">
                <a:solidFill>
                  <a:srgbClr val="006600"/>
                </a:solidFill>
                <a:latin typeface="Times New Roman" panose="02020603050405020304" pitchFamily="18" charset="0"/>
              </a:rPr>
              <a:t>some</a:t>
            </a:r>
            <a:r>
              <a:rPr lang="en-US" altLang="en-US" sz="1600" b="1">
                <a:latin typeface="Times New Roman" panose="02020603050405020304" pitchFamily="18" charset="0"/>
              </a:rPr>
              <a:t> of the necessary strategic assets is sufficient to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move forward with diversification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In reality, a company usually must have </a:t>
            </a:r>
            <a:r>
              <a:rPr lang="en-US" altLang="en-US" sz="1600" b="1" i="1" u="sng">
                <a:solidFill>
                  <a:srgbClr val="006600"/>
                </a:solidFill>
                <a:latin typeface="Times New Roman" panose="02020603050405020304" pitchFamily="18" charset="0"/>
              </a:rPr>
              <a:t>all</a:t>
            </a:r>
            <a:r>
              <a:rPr lang="en-US" altLang="en-US" sz="1600" b="1">
                <a:latin typeface="Times New Roman" panose="02020603050405020304" pitchFamily="18" charset="0"/>
              </a:rPr>
              <a:t> the strategic assets</a:t>
            </a:r>
            <a:endParaRPr lang="en-US" altLang="en-US" sz="2000" b="1" u="sng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0" y="1828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1.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0" y="354965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2.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457200" y="50292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Can we catch up to or leapfrog competitors at their own game?</a:t>
            </a:r>
            <a:endParaRPr lang="en-US" altLang="en-US" sz="16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838200" y="5334000"/>
            <a:ext cx="8305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dirty="0">
                <a:latin typeface="Times New Roman" panose="02020603050405020304" pitchFamily="18" charset="0"/>
              </a:rPr>
              <a:t>If we are missing one or more critical factors for success in the new market, can we</a:t>
            </a:r>
          </a:p>
          <a:p>
            <a:pPr algn="l"/>
            <a:r>
              <a:rPr lang="en-US" altLang="en-US" sz="1600" b="1" dirty="0">
                <a:latin typeface="Times New Roman" panose="02020603050405020304" pitchFamily="18" charset="0"/>
              </a:rPr>
              <a:t>     purchase them</a:t>
            </a:r>
          </a:p>
          <a:p>
            <a:pPr algn="l"/>
            <a:r>
              <a:rPr lang="en-US" altLang="en-US" sz="1600" b="1" dirty="0">
                <a:latin typeface="Times New Roman" panose="02020603050405020304" pitchFamily="18" charset="0"/>
              </a:rPr>
              <a:t>     develop them</a:t>
            </a:r>
          </a:p>
          <a:p>
            <a:pPr algn="l"/>
            <a:r>
              <a:rPr lang="en-US" altLang="en-US" sz="1600" b="1" dirty="0">
                <a:latin typeface="Times New Roman" panose="02020603050405020304" pitchFamily="18" charset="0"/>
              </a:rPr>
              <a:t>     or make them unnecessary by changing the competitive rules of the industry?</a:t>
            </a:r>
          </a:p>
          <a:p>
            <a:pPr algn="l"/>
            <a:r>
              <a:rPr lang="en-US" altLang="en-US" sz="1600" b="1" dirty="0">
                <a:latin typeface="Times New Roman" panose="02020603050405020304" pitchFamily="18" charset="0"/>
              </a:rPr>
              <a:t>Can we do this at a reasonable cost?</a:t>
            </a:r>
            <a:endParaRPr lang="en-US" altLang="en-US" sz="2000" b="1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0" y="499745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3.</a:t>
            </a:r>
          </a:p>
        </p:txBody>
      </p:sp>
      <p:sp>
        <p:nvSpPr>
          <p:cNvPr id="2091" name="Oval 43"/>
          <p:cNvSpPr>
            <a:spLocks noChangeArrowheads="1"/>
          </p:cNvSpPr>
          <p:nvPr/>
        </p:nvSpPr>
        <p:spPr bwMode="auto">
          <a:xfrm>
            <a:off x="762000" y="541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Oval 44"/>
          <p:cNvSpPr>
            <a:spLocks noChangeArrowheads="1"/>
          </p:cNvSpPr>
          <p:nvPr/>
        </p:nvSpPr>
        <p:spPr bwMode="auto">
          <a:xfrm>
            <a:off x="762000" y="662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3" name="AutoShape 45"/>
          <p:cNvSpPr>
            <a:spLocks noChangeArrowheads="1"/>
          </p:cNvSpPr>
          <p:nvPr/>
        </p:nvSpPr>
        <p:spPr bwMode="auto">
          <a:xfrm>
            <a:off x="914400" y="57150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914400" y="60198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5" name="AutoShape 47"/>
          <p:cNvSpPr>
            <a:spLocks noChangeArrowheads="1"/>
          </p:cNvSpPr>
          <p:nvPr/>
        </p:nvSpPr>
        <p:spPr bwMode="auto">
          <a:xfrm>
            <a:off x="914400" y="6324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0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To Diversify or Not… C.C. Markides   Cont’d.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762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762000" y="1524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7620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762000" y="3276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Will diversification break up strategic assets that need to be kept together?</a:t>
            </a:r>
            <a:endParaRPr lang="en-US" altLang="en-US" sz="16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838200" y="1143000"/>
            <a:ext cx="8305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Are the strategic assets that we intend to export, indeed transportable to the new industry?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Can we export them as a whole?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Many companies break up clusters of competencies or skills that work only because they are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together, reinforcing one another in a particular competitive context</a:t>
            </a:r>
            <a:endParaRPr lang="en-US" altLang="en-US" sz="2000" b="1" u="sng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457200" y="231775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Will we be simply a player in the new market or will we emerge a winner?</a:t>
            </a:r>
            <a:endParaRPr lang="en-US" altLang="en-US" sz="16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838200" y="2851150"/>
            <a:ext cx="83058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To achieve a sustainable advantage, diversifying companies need to create something unique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There is no point rushing into a new market unless you have a way to beat the existing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players at their own game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How can managers assess whether their company’s strategic assets have a strong likelihood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of catapulting it to market leadership?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First, ask if the strategic assets they intend to introduce into the new market are rare?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Second, can the strategic assets be imitated?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Third, Ask whether the strategic assets they plan to export can be substituted? </a:t>
            </a:r>
            <a:endParaRPr lang="en-US" altLang="en-US" sz="2000" b="1" u="sng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0" y="609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4.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0" y="2286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5.</a:t>
            </a:r>
          </a:p>
        </p:txBody>
      </p:sp>
      <p:sp>
        <p:nvSpPr>
          <p:cNvPr id="20504" name="AutoShape 24"/>
          <p:cNvSpPr>
            <a:spLocks noChangeArrowheads="1"/>
          </p:cNvSpPr>
          <p:nvPr/>
        </p:nvSpPr>
        <p:spPr bwMode="auto">
          <a:xfrm>
            <a:off x="914400" y="4419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AutoShape 25"/>
          <p:cNvSpPr>
            <a:spLocks noChangeArrowheads="1"/>
          </p:cNvSpPr>
          <p:nvPr/>
        </p:nvSpPr>
        <p:spPr bwMode="auto">
          <a:xfrm>
            <a:off x="914400" y="47244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AutoShape 26"/>
          <p:cNvSpPr>
            <a:spLocks noChangeArrowheads="1"/>
          </p:cNvSpPr>
          <p:nvPr/>
        </p:nvSpPr>
        <p:spPr bwMode="auto">
          <a:xfrm>
            <a:off x="914400" y="50292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Oval 27"/>
          <p:cNvSpPr>
            <a:spLocks noChangeArrowheads="1"/>
          </p:cNvSpPr>
          <p:nvPr/>
        </p:nvSpPr>
        <p:spPr bwMode="auto">
          <a:xfrm>
            <a:off x="762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7620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88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838200" y="1143000"/>
            <a:ext cx="8305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Is the organization doing all it can to transfer relevant information and competencies from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one line of business to another?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Does the company have in place the processes that facilitate and promote learning across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different functions and divisions?</a:t>
            </a:r>
            <a:endParaRPr lang="en-US" altLang="en-US" sz="2000" b="1" u="sng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To Diversify or Not… C.C. Markides   Cont’d.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7620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457200" y="609600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What can our company learn by diversifying, and are we sufficiently organized to learn it?</a:t>
            </a:r>
            <a:endParaRPr lang="en-US" altLang="en-US" sz="16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0" y="609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solidFill>
                  <a:srgbClr val="006600"/>
                </a:solidFill>
                <a:latin typeface="Arial Black" panose="020B0A04020102020204" pitchFamily="34" charset="0"/>
              </a:rPr>
              <a:t>6.</a:t>
            </a:r>
          </a:p>
        </p:txBody>
      </p: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762000" y="1828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34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8458200" cy="607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Acquisition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One company takes over another and clearly establishes itself as the new owner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From a legal point of view, the target company ceases to exist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The buyer swallows the target and only the buyer’s stock continues to be traded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Merger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Two firms (usually about the same size) agree to go forward as a single new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company rather than remain separately owned and operated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Both companies stocks are surrendered and a new company stock is issued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Joint Venture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A legal partnership between two or more companies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Partners make a new additional entity for competitive advantage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Implies more than just governance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Comprises of a completely new entity with a board, officers and an executive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team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The new entity often does business with the founding partners – usually as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suppliers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>
                <a:solidFill>
                  <a:srgbClr val="FF0000"/>
                </a:solidFill>
                <a:latin typeface="Arial Black" panose="020B0A04020102020204" pitchFamily="34" charset="0"/>
              </a:rPr>
              <a:t>Strategic Alliance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A partnership in which they take advantage of each other’s core strengths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They share their core strengths with each other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They will have an open door policy with another entity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But each will retain control of their operation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Often have a sunset date but may be open ended and terminate by agreement</a:t>
            </a:r>
            <a:endParaRPr lang="en-US" altLang="en-US" i="1" u="sng">
              <a:solidFill>
                <a:srgbClr val="0000FF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096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M&amp;As versus JVs &amp; SAs</a:t>
            </a: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457200" y="685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457200" y="2895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 rot="5400000">
            <a:off x="913607" y="10675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 rot="5400000">
            <a:off x="913607" y="12961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 rot="5400000">
            <a:off x="913607" y="21343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5" name="AutoShape 9"/>
          <p:cNvSpPr>
            <a:spLocks noChangeArrowheads="1"/>
          </p:cNvSpPr>
          <p:nvPr/>
        </p:nvSpPr>
        <p:spPr bwMode="auto">
          <a:xfrm rot="5400000">
            <a:off x="913607" y="26677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6" name="AutoShape 10"/>
          <p:cNvSpPr>
            <a:spLocks noChangeArrowheads="1"/>
          </p:cNvSpPr>
          <p:nvPr/>
        </p:nvSpPr>
        <p:spPr bwMode="auto">
          <a:xfrm rot="5400000">
            <a:off x="913607" y="32773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7" name="AutoShape 11"/>
          <p:cNvSpPr>
            <a:spLocks noChangeArrowheads="1"/>
          </p:cNvSpPr>
          <p:nvPr/>
        </p:nvSpPr>
        <p:spPr bwMode="auto">
          <a:xfrm rot="5400000">
            <a:off x="913607" y="35059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8" name="AutoShape 12"/>
          <p:cNvSpPr>
            <a:spLocks noChangeArrowheads="1"/>
          </p:cNvSpPr>
          <p:nvPr/>
        </p:nvSpPr>
        <p:spPr bwMode="auto">
          <a:xfrm rot="5400000">
            <a:off x="913607" y="38107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9" name="Oval 13"/>
          <p:cNvSpPr>
            <a:spLocks noChangeArrowheads="1"/>
          </p:cNvSpPr>
          <p:nvPr/>
        </p:nvSpPr>
        <p:spPr bwMode="auto">
          <a:xfrm>
            <a:off x="457200" y="1828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AutoShape 14"/>
          <p:cNvSpPr>
            <a:spLocks noChangeArrowheads="1"/>
          </p:cNvSpPr>
          <p:nvPr/>
        </p:nvSpPr>
        <p:spPr bwMode="auto">
          <a:xfrm rot="5400000">
            <a:off x="913607" y="16009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AutoShape 15"/>
          <p:cNvSpPr>
            <a:spLocks noChangeArrowheads="1"/>
          </p:cNvSpPr>
          <p:nvPr/>
        </p:nvSpPr>
        <p:spPr bwMode="auto">
          <a:xfrm rot="5400000">
            <a:off x="913607" y="41155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AutoShape 16"/>
          <p:cNvSpPr>
            <a:spLocks noChangeArrowheads="1"/>
          </p:cNvSpPr>
          <p:nvPr/>
        </p:nvSpPr>
        <p:spPr bwMode="auto">
          <a:xfrm rot="5400000">
            <a:off x="913607" y="46489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3" name="Oval 17"/>
          <p:cNvSpPr>
            <a:spLocks noChangeArrowheads="1"/>
          </p:cNvSpPr>
          <p:nvPr/>
        </p:nvSpPr>
        <p:spPr bwMode="auto">
          <a:xfrm>
            <a:off x="457200" y="5105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 rot="5400000">
            <a:off x="913607" y="54109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5" name="AutoShape 19"/>
          <p:cNvSpPr>
            <a:spLocks noChangeArrowheads="1"/>
          </p:cNvSpPr>
          <p:nvPr/>
        </p:nvSpPr>
        <p:spPr bwMode="auto">
          <a:xfrm rot="5400000">
            <a:off x="913607" y="56395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 rot="5400000">
            <a:off x="913607" y="59443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7" name="AutoShape 21"/>
          <p:cNvSpPr>
            <a:spLocks noChangeArrowheads="1"/>
          </p:cNvSpPr>
          <p:nvPr/>
        </p:nvSpPr>
        <p:spPr bwMode="auto">
          <a:xfrm rot="5400000">
            <a:off x="913607" y="62491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8" name="AutoShape 22"/>
          <p:cNvSpPr>
            <a:spLocks noChangeArrowheads="1"/>
          </p:cNvSpPr>
          <p:nvPr/>
        </p:nvSpPr>
        <p:spPr bwMode="auto">
          <a:xfrm rot="5400000">
            <a:off x="913607" y="6553993"/>
            <a:ext cx="76200" cy="74613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6096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Mergers &amp; Acquisitions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Reasons for Acquisitions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457200" y="990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457200" y="2057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457200" y="2362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457200" y="2590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457200" y="2895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57200" y="3200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Oval 12"/>
          <p:cNvSpPr>
            <a:spLocks noChangeArrowheads="1"/>
          </p:cNvSpPr>
          <p:nvPr/>
        </p:nvSpPr>
        <p:spPr bwMode="auto">
          <a:xfrm>
            <a:off x="457200" y="3429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Oval 13"/>
          <p:cNvSpPr>
            <a:spLocks noChangeArrowheads="1"/>
          </p:cNvSpPr>
          <p:nvPr/>
        </p:nvSpPr>
        <p:spPr bwMode="auto">
          <a:xfrm>
            <a:off x="457200" y="37338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AutoShape 15"/>
          <p:cNvSpPr>
            <a:spLocks noChangeArrowheads="1"/>
          </p:cNvSpPr>
          <p:nvPr/>
        </p:nvSpPr>
        <p:spPr bwMode="auto">
          <a:xfrm rot="5400000">
            <a:off x="915194" y="1296194"/>
            <a:ext cx="76200" cy="74612"/>
          </a:xfrm>
          <a:prstGeom prst="triangle">
            <a:avLst>
              <a:gd name="adj" fmla="val 56250"/>
            </a:avLst>
          </a:prstGeom>
          <a:noFill/>
          <a:ln w="76200" cmpd="tri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85800" y="914400"/>
            <a:ext cx="845820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Increased market power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Market power is usually derived from: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the size of the firm and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          its resources and capabilities to compete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Overcoming entry barriers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Cost of new product development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Increased speed to market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Lower risk compared to developing new products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Increased diversification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Lessens a firm’s dependence on one or more products or markets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/>
              <a:t>Learning and developing new capabilities</a:t>
            </a:r>
            <a:endParaRPr lang="en-US" altLang="en-US" u="sng"/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1143000" y="15240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143000" y="1828800"/>
            <a:ext cx="152400" cy="762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609600"/>
          </a:xfrm>
        </p:spPr>
        <p:txBody>
          <a:bodyPr/>
          <a:lstStyle/>
          <a:p>
            <a:pPr algn="l"/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Strategic Alliances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Reasons for Strategic Alliances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914400" y="1046163"/>
            <a:ext cx="7620000" cy="1125537"/>
          </a:xfrm>
          <a:prstGeom prst="rect">
            <a:avLst/>
          </a:prstGeom>
          <a:noFill/>
          <a:ln w="57150" cmpd="thickThin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altLang="en-US" u="sng">
                <a:solidFill>
                  <a:srgbClr val="0000FF"/>
                </a:solidFill>
                <a:latin typeface="Arial Black" panose="020B0A04020102020204" pitchFamily="34" charset="0"/>
              </a:rPr>
              <a:t>DURING A SLOW CYCLE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Gain access to a restricted market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Establish a franchise in a new market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Maintain market stability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914400" y="2379663"/>
            <a:ext cx="7620000" cy="1868487"/>
          </a:xfrm>
          <a:prstGeom prst="rect">
            <a:avLst/>
          </a:prstGeom>
          <a:noFill/>
          <a:ln w="57150" cmpd="thickThin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altLang="en-US" u="sng">
                <a:solidFill>
                  <a:srgbClr val="0000FF"/>
                </a:solidFill>
                <a:latin typeface="Arial Black" panose="020B0A04020102020204" pitchFamily="34" charset="0"/>
              </a:rPr>
              <a:t>DURING A FAST CYCLE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Speed up development of new goods or services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Speed up new market entry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Maintain market leadership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Form an industry technology standard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Share risky R&amp;D expenses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Overcome uncertainty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914400" y="4495800"/>
            <a:ext cx="7620000" cy="2116138"/>
          </a:xfrm>
          <a:prstGeom prst="rect">
            <a:avLst/>
          </a:prstGeom>
          <a:noFill/>
          <a:ln w="57150" cmpd="thickThin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altLang="en-US" u="sng">
                <a:solidFill>
                  <a:srgbClr val="0000FF"/>
                </a:solidFill>
                <a:latin typeface="Arial Black" panose="020B0A04020102020204" pitchFamily="34" charset="0"/>
              </a:rPr>
              <a:t>DURING A STANDARD CYCLE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Gain market power by reducing industry overcapacity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Gain access to complementary resources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Establish better economies of scale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Overcome trade barriers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Meet competitive challenges from other firms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Pool resources for very large capital projects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en-US"/>
              <a:t>Learn new business techniques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tri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tri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1474</Words>
  <Application>Microsoft Office PowerPoint</Application>
  <PresentationFormat>On-screen Show (4:3)</PresentationFormat>
  <Paragraphs>185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Article Collins Montgomery</vt:lpstr>
      <vt:lpstr>PowerPoint Presentation</vt:lpstr>
      <vt:lpstr>Corporate Strategy</vt:lpstr>
      <vt:lpstr>To Diversify or Not… C.C. Markides</vt:lpstr>
      <vt:lpstr>To Diversify or Not… C.C. Markides   Cont’d.</vt:lpstr>
      <vt:lpstr>To Diversify or Not… C.C. Markides   Cont’d.</vt:lpstr>
      <vt:lpstr>M&amp;As versus JVs &amp; SAs</vt:lpstr>
      <vt:lpstr>Mergers &amp; Acquisitions</vt:lpstr>
      <vt:lpstr>Strategic Alliances</vt:lpstr>
      <vt:lpstr>M&amp;As versus JVs – Choice Factors</vt:lpstr>
      <vt:lpstr>M&amp;As versus JVs – Choice Factors</vt:lpstr>
      <vt:lpstr>Joint Venture – Criteria for Partner Selection</vt:lpstr>
    </vt:vector>
  </TitlesOfParts>
  <Company>CN Investment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Management</dc:title>
  <dc:creator>Campbe_H</dc:creator>
  <cp:lastModifiedBy>zeben</cp:lastModifiedBy>
  <cp:revision>20</cp:revision>
  <dcterms:created xsi:type="dcterms:W3CDTF">2010-04-16T13:17:01Z</dcterms:created>
  <dcterms:modified xsi:type="dcterms:W3CDTF">2015-05-26T22:20:14Z</dcterms:modified>
</cp:coreProperties>
</file>