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3" r:id="rId17"/>
    <p:sldId id="275" r:id="rId18"/>
  </p:sldIdLst>
  <p:sldSz cx="9144000" cy="6858000" type="screen4x3"/>
  <p:notesSz cx="6918325" cy="9204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FF"/>
    <a:srgbClr val="CC3300"/>
    <a:srgbClr val="3333FF"/>
    <a:srgbClr val="FF3300"/>
    <a:srgbClr val="CCCC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D0C90-E131-407D-8171-55F5622D5E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70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38711-8E03-4F61-9864-CA1232819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00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FB3C6-3BC5-4B77-B523-C8951D800F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16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0C7739-42A8-4EC3-B9E1-3C46DE63CB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22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05EDD-E932-4EB1-B3C9-C9BCA2EE3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84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B448E-EBA9-42C3-BCEB-692C0CC514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9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6566B-2D36-4378-B2E5-2AC822A2D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22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16E2-8F17-4267-ADA6-38A9F47E0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75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AF6D6-D23F-4285-8F5C-F44EB8E4A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10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10BA7-31D8-4563-B830-9194A9D33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30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2BF24-3AF0-4890-9902-7EEBB1949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67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ABC09-B9CE-4B04-A976-602E916FA3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95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DCEF5A-2355-4054-BBB2-D64FF5E608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04800" y="121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04800" y="3581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10"/>
          <p:cNvSpPr>
            <a:spLocks noChangeArrowheads="1"/>
          </p:cNvSpPr>
          <p:nvPr/>
        </p:nvSpPr>
        <p:spPr bwMode="auto">
          <a:xfrm>
            <a:off x="304800" y="609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SWOT ANALYSIS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04800" y="4343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304800" y="51816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85800" y="1143000"/>
            <a:ext cx="7620000" cy="512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At the very least, after the analysis of both the external and internal environments, we should have four lists: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3300"/>
                </a:solidFill>
                <a:latin typeface="Verdana" panose="020B0604030504040204" pitchFamily="34" charset="0"/>
              </a:rPr>
              <a:t>S</a:t>
            </a:r>
            <a:r>
              <a:rPr lang="en-US" altLang="en-US" b="1">
                <a:latin typeface="Times New Roman" panose="02020603050405020304" pitchFamily="18" charset="0"/>
              </a:rPr>
              <a:t>trengths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3300"/>
                </a:solidFill>
                <a:latin typeface="Verdana" panose="020B0604030504040204" pitchFamily="34" charset="0"/>
              </a:rPr>
              <a:t>W</a:t>
            </a:r>
            <a:r>
              <a:rPr lang="en-US" altLang="en-US" b="1">
                <a:latin typeface="Times New Roman" panose="02020603050405020304" pitchFamily="18" charset="0"/>
              </a:rPr>
              <a:t>eaknesses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3300"/>
                </a:solidFill>
                <a:latin typeface="Verdana" panose="020B0604030504040204" pitchFamily="34" charset="0"/>
              </a:rPr>
              <a:t>O</a:t>
            </a:r>
            <a:r>
              <a:rPr lang="en-US" altLang="en-US" b="1">
                <a:latin typeface="Times New Roman" panose="02020603050405020304" pitchFamily="18" charset="0"/>
              </a:rPr>
              <a:t>pportunities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3300"/>
                </a:solidFill>
                <a:latin typeface="Verdana" panose="020B0604030504040204" pitchFamily="34" charset="0"/>
              </a:rPr>
              <a:t>T</a:t>
            </a:r>
            <a:r>
              <a:rPr lang="en-US" altLang="en-US" b="1">
                <a:latin typeface="Times New Roman" panose="02020603050405020304" pitchFamily="18" charset="0"/>
              </a:rPr>
              <a:t>hreats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most important of these (especially those that clash with the current strategy) should identify the issues that the company must resolve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We have to come up with some alternative ideas of how to resolve these issues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Pros and cons of each alternative must be developed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Selection criteria should be considered and a choice made, based on those criteria</a:t>
            </a:r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2438400" y="1905000"/>
            <a:ext cx="304800" cy="609600"/>
          </a:xfrm>
          <a:prstGeom prst="chevro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895600" y="1981200"/>
            <a:ext cx="487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From the internal analysis</a:t>
            </a: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2438400" y="2819400"/>
            <a:ext cx="304800" cy="609600"/>
          </a:xfrm>
          <a:prstGeom prst="chevro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895600" y="2895600"/>
            <a:ext cx="487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From the external analysis</a:t>
            </a: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04800" y="5791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10"/>
          <p:cNvSpPr>
            <a:spLocks noChangeArrowheads="1"/>
          </p:cNvSpPr>
          <p:nvPr/>
        </p:nvSpPr>
        <p:spPr bwMode="auto">
          <a:xfrm>
            <a:off x="304800" y="609600"/>
            <a:ext cx="41910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INTERNAL/EXTERNAL MATRIX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3340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IFE MATRIX TOTAL WEIGHTED SCORE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486400" y="11541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3.0 to 4.0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 rot="16200000">
            <a:off x="2399506" y="2934494"/>
            <a:ext cx="3735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EFE MATRIX TOTAL WEIGHTED SCORE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33528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 make this matrix more useful, strategists represent each business by a circle, the size of which represents the relative size of the business (in revenues) within the corporate family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553200" y="1143000"/>
            <a:ext cx="1219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AVERAGE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2.0 to 2.99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848600" y="1143000"/>
            <a:ext cx="1066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1.0 to 1.99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4267200" y="19161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HIGH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3.0 to 4.0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267200" y="2906713"/>
            <a:ext cx="12192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MEDIUM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2.0 to 2.99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343400" y="38973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LOW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1.0 to 1.99</a:t>
            </a: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5410200" y="16764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6629400" y="16764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5410200" y="26670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5410200" y="36576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6629400" y="36576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7848600" y="16764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7848600" y="26670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7848600" y="36576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6629400" y="26670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>
            <a:off x="304800" y="3090863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609600" y="3014663"/>
            <a:ext cx="3352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Relative profits are also indicated in the matrix as pie shapes within the circles</a:t>
            </a:r>
          </a:p>
        </p:txBody>
      </p:sp>
      <p:sp>
        <p:nvSpPr>
          <p:cNvPr id="38944" name="Oval 32"/>
          <p:cNvSpPr>
            <a:spLocks noChangeArrowheads="1"/>
          </p:cNvSpPr>
          <p:nvPr/>
        </p:nvSpPr>
        <p:spPr bwMode="auto">
          <a:xfrm>
            <a:off x="6172200" y="2057400"/>
            <a:ext cx="762000" cy="762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AutoShape 33"/>
          <p:cNvSpPr>
            <a:spLocks noChangeArrowheads="1"/>
          </p:cNvSpPr>
          <p:nvPr/>
        </p:nvSpPr>
        <p:spPr bwMode="auto">
          <a:xfrm rot="1328762">
            <a:off x="6324600" y="23622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Oval 34"/>
          <p:cNvSpPr>
            <a:spLocks noChangeArrowheads="1"/>
          </p:cNvSpPr>
          <p:nvPr/>
        </p:nvSpPr>
        <p:spPr bwMode="auto">
          <a:xfrm>
            <a:off x="6705600" y="2895600"/>
            <a:ext cx="762000" cy="762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7" name="AutoShape 35"/>
          <p:cNvSpPr>
            <a:spLocks noChangeArrowheads="1"/>
          </p:cNvSpPr>
          <p:nvPr/>
        </p:nvSpPr>
        <p:spPr bwMode="auto">
          <a:xfrm rot="1328762">
            <a:off x="6862763" y="3170238"/>
            <a:ext cx="152400" cy="381000"/>
          </a:xfrm>
          <a:prstGeom prst="triangle">
            <a:avLst>
              <a:gd name="adj" fmla="val 10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Oval 36"/>
          <p:cNvSpPr>
            <a:spLocks noChangeArrowheads="1"/>
          </p:cNvSpPr>
          <p:nvPr/>
        </p:nvSpPr>
        <p:spPr bwMode="auto">
          <a:xfrm>
            <a:off x="5867400" y="2438400"/>
            <a:ext cx="533400" cy="5334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9" name="AutoShape 37"/>
          <p:cNvSpPr>
            <a:spLocks noChangeArrowheads="1"/>
          </p:cNvSpPr>
          <p:nvPr/>
        </p:nvSpPr>
        <p:spPr bwMode="auto">
          <a:xfrm>
            <a:off x="6019800" y="2667000"/>
            <a:ext cx="228600" cy="304800"/>
          </a:xfrm>
          <a:prstGeom prst="triangle">
            <a:avLst>
              <a:gd name="adj" fmla="val 50000"/>
            </a:avLst>
          </a:prstGeom>
          <a:solidFill>
            <a:srgbClr val="00808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50" name="Oval 38"/>
          <p:cNvSpPr>
            <a:spLocks noChangeArrowheads="1"/>
          </p:cNvSpPr>
          <p:nvPr/>
        </p:nvSpPr>
        <p:spPr bwMode="auto">
          <a:xfrm>
            <a:off x="8382000" y="4114800"/>
            <a:ext cx="228600" cy="2286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51" name="AutoShape 39"/>
          <p:cNvSpPr>
            <a:spLocks noChangeArrowheads="1"/>
          </p:cNvSpPr>
          <p:nvPr/>
        </p:nvSpPr>
        <p:spPr bwMode="auto">
          <a:xfrm rot="1328762">
            <a:off x="8426450" y="4213225"/>
            <a:ext cx="74613" cy="130175"/>
          </a:xfrm>
          <a:prstGeom prst="triangle">
            <a:avLst>
              <a:gd name="adj" fmla="val 10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81" name="Rectangle 45"/>
          <p:cNvSpPr>
            <a:spLocks noChangeArrowheads="1"/>
          </p:cNvSpPr>
          <p:nvPr/>
        </p:nvSpPr>
        <p:spPr bwMode="auto">
          <a:xfrm>
            <a:off x="7848600" y="47244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Rectangle 39"/>
          <p:cNvSpPr>
            <a:spLocks noChangeArrowheads="1"/>
          </p:cNvSpPr>
          <p:nvPr/>
        </p:nvSpPr>
        <p:spPr bwMode="auto">
          <a:xfrm>
            <a:off x="7848600" y="53340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Rectangle 38"/>
          <p:cNvSpPr>
            <a:spLocks noChangeArrowheads="1"/>
          </p:cNvSpPr>
          <p:nvPr/>
        </p:nvSpPr>
        <p:spPr bwMode="auto">
          <a:xfrm>
            <a:off x="6629400" y="53340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44"/>
          <p:cNvSpPr>
            <a:spLocks noChangeArrowheads="1"/>
          </p:cNvSpPr>
          <p:nvPr/>
        </p:nvSpPr>
        <p:spPr bwMode="auto">
          <a:xfrm>
            <a:off x="6629400" y="47244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5410200" y="35052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10"/>
          <p:cNvSpPr>
            <a:spLocks noChangeArrowheads="1"/>
          </p:cNvSpPr>
          <p:nvPr/>
        </p:nvSpPr>
        <p:spPr bwMode="auto">
          <a:xfrm>
            <a:off x="304800" y="609600"/>
            <a:ext cx="41910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LIFE CYCLE PORTFOLIO MATRIX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5029200" y="849313"/>
            <a:ext cx="403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BUSINESS UNIT’S COMPETITIVE POSITION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486400" y="1323975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 rot="16200000">
            <a:off x="2247106" y="3544094"/>
            <a:ext cx="3735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LIFE CYCLE STAGES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Starts with IFE/EFE Matrix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6553200" y="1323975"/>
            <a:ext cx="12192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AVERAGE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7848600" y="1323975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267200" y="1916113"/>
            <a:ext cx="10668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EARLY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343400" y="2438400"/>
            <a:ext cx="10668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TAKE OFF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4343400" y="3024188"/>
            <a:ext cx="10668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GROWTH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5410200" y="16764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5410200" y="22860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5410200" y="28956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7848600" y="16764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7848600" y="22860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7848600" y="28956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629400" y="22860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Oval 24"/>
          <p:cNvSpPr>
            <a:spLocks noChangeArrowheads="1"/>
          </p:cNvSpPr>
          <p:nvPr/>
        </p:nvSpPr>
        <p:spPr bwMode="auto">
          <a:xfrm>
            <a:off x="304800" y="1524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609600" y="1447800"/>
            <a:ext cx="335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Combines the two dimensions into one based on the business’s relative competitive position</a:t>
            </a:r>
          </a:p>
        </p:txBody>
      </p:sp>
      <p:sp>
        <p:nvSpPr>
          <p:cNvPr id="39962" name="Oval 26"/>
          <p:cNvSpPr>
            <a:spLocks noChangeArrowheads="1"/>
          </p:cNvSpPr>
          <p:nvPr/>
        </p:nvSpPr>
        <p:spPr bwMode="auto">
          <a:xfrm>
            <a:off x="5562600" y="3352800"/>
            <a:ext cx="762000" cy="762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AutoShape 27"/>
          <p:cNvSpPr>
            <a:spLocks noChangeArrowheads="1"/>
          </p:cNvSpPr>
          <p:nvPr/>
        </p:nvSpPr>
        <p:spPr bwMode="auto">
          <a:xfrm rot="1328762">
            <a:off x="5715000" y="36576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Oval 28"/>
          <p:cNvSpPr>
            <a:spLocks noChangeArrowheads="1"/>
          </p:cNvSpPr>
          <p:nvPr/>
        </p:nvSpPr>
        <p:spPr bwMode="auto">
          <a:xfrm>
            <a:off x="6781800" y="4876800"/>
            <a:ext cx="762000" cy="762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AutoShape 29"/>
          <p:cNvSpPr>
            <a:spLocks noChangeArrowheads="1"/>
          </p:cNvSpPr>
          <p:nvPr/>
        </p:nvSpPr>
        <p:spPr bwMode="auto">
          <a:xfrm rot="1328762">
            <a:off x="6938963" y="5151438"/>
            <a:ext cx="152400" cy="381000"/>
          </a:xfrm>
          <a:prstGeom prst="triangle">
            <a:avLst>
              <a:gd name="adj" fmla="val 10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Oval 30"/>
          <p:cNvSpPr>
            <a:spLocks noChangeArrowheads="1"/>
          </p:cNvSpPr>
          <p:nvPr/>
        </p:nvSpPr>
        <p:spPr bwMode="auto">
          <a:xfrm>
            <a:off x="5638800" y="2209800"/>
            <a:ext cx="533400" cy="5334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7" name="AutoShape 31"/>
          <p:cNvSpPr>
            <a:spLocks noChangeArrowheads="1"/>
          </p:cNvSpPr>
          <p:nvPr/>
        </p:nvSpPr>
        <p:spPr bwMode="auto">
          <a:xfrm>
            <a:off x="5791200" y="2438400"/>
            <a:ext cx="228600" cy="304800"/>
          </a:xfrm>
          <a:prstGeom prst="triangle">
            <a:avLst>
              <a:gd name="adj" fmla="val 50000"/>
            </a:avLst>
          </a:prstGeom>
          <a:solidFill>
            <a:srgbClr val="00808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8" name="Oval 32"/>
          <p:cNvSpPr>
            <a:spLocks noChangeArrowheads="1"/>
          </p:cNvSpPr>
          <p:nvPr/>
        </p:nvSpPr>
        <p:spPr bwMode="auto">
          <a:xfrm>
            <a:off x="8382000" y="5562600"/>
            <a:ext cx="228600" cy="2286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AutoShape 33"/>
          <p:cNvSpPr>
            <a:spLocks noChangeArrowheads="1"/>
          </p:cNvSpPr>
          <p:nvPr/>
        </p:nvSpPr>
        <p:spPr bwMode="auto">
          <a:xfrm rot="1328762">
            <a:off x="8426450" y="5661025"/>
            <a:ext cx="74613" cy="130175"/>
          </a:xfrm>
          <a:prstGeom prst="triangle">
            <a:avLst>
              <a:gd name="adj" fmla="val 100000"/>
            </a:avLst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Rectangle 36"/>
          <p:cNvSpPr>
            <a:spLocks noChangeArrowheads="1"/>
          </p:cNvSpPr>
          <p:nvPr/>
        </p:nvSpPr>
        <p:spPr bwMode="auto">
          <a:xfrm>
            <a:off x="7848600" y="35052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5410200" y="53340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40"/>
          <p:cNvSpPr>
            <a:spLocks noChangeArrowheads="1"/>
          </p:cNvSpPr>
          <p:nvPr/>
        </p:nvSpPr>
        <p:spPr bwMode="auto">
          <a:xfrm>
            <a:off x="5410200" y="41148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Rectangle 42"/>
          <p:cNvSpPr>
            <a:spLocks noChangeArrowheads="1"/>
          </p:cNvSpPr>
          <p:nvPr/>
        </p:nvSpPr>
        <p:spPr bwMode="auto">
          <a:xfrm>
            <a:off x="7848600" y="4114800"/>
            <a:ext cx="1219200" cy="609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43"/>
          <p:cNvSpPr>
            <a:spLocks noChangeArrowheads="1"/>
          </p:cNvSpPr>
          <p:nvPr/>
        </p:nvSpPr>
        <p:spPr bwMode="auto">
          <a:xfrm>
            <a:off x="5410200" y="4724400"/>
            <a:ext cx="1219200" cy="609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Text Box 46"/>
          <p:cNvSpPr txBox="1">
            <a:spLocks noChangeArrowheads="1"/>
          </p:cNvSpPr>
          <p:nvPr/>
        </p:nvSpPr>
        <p:spPr bwMode="auto">
          <a:xfrm>
            <a:off x="4343400" y="3709988"/>
            <a:ext cx="10668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SHAKE OUT</a:t>
            </a:r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4343400" y="4267200"/>
            <a:ext cx="10668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MATURITY</a:t>
            </a:r>
          </a:p>
        </p:txBody>
      </p:sp>
      <p:sp>
        <p:nvSpPr>
          <p:cNvPr id="39984" name="Text Box 48"/>
          <p:cNvSpPr txBox="1">
            <a:spLocks noChangeArrowheads="1"/>
          </p:cNvSpPr>
          <p:nvPr/>
        </p:nvSpPr>
        <p:spPr bwMode="auto">
          <a:xfrm>
            <a:off x="4267200" y="4929188"/>
            <a:ext cx="11430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SATURATION</a:t>
            </a:r>
          </a:p>
        </p:txBody>
      </p: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4191000" y="5538788"/>
            <a:ext cx="12192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75000"/>
              </a:lnSpc>
              <a:spcBef>
                <a:spcPct val="25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Arial Narrow" panose="020B0606020202030204" pitchFamily="34" charset="0"/>
              </a:rPr>
              <a:t>STAGNATION</a:t>
            </a:r>
          </a:p>
        </p:txBody>
      </p:sp>
      <p:sp>
        <p:nvSpPr>
          <p:cNvPr id="39986" name="Oval 50"/>
          <p:cNvSpPr>
            <a:spLocks noChangeArrowheads="1"/>
          </p:cNvSpPr>
          <p:nvPr/>
        </p:nvSpPr>
        <p:spPr bwMode="auto">
          <a:xfrm>
            <a:off x="304800" y="2438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609600" y="236220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Adds the dimension of the stage in the life cycle</a:t>
            </a:r>
          </a:p>
        </p:txBody>
      </p:sp>
      <p:sp>
        <p:nvSpPr>
          <p:cNvPr id="39988" name="Oval 52"/>
          <p:cNvSpPr>
            <a:spLocks noChangeArrowheads="1"/>
          </p:cNvSpPr>
          <p:nvPr/>
        </p:nvSpPr>
        <p:spPr bwMode="auto">
          <a:xfrm>
            <a:off x="304800" y="3048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609600" y="297180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Let’s you better identify developing business winners</a:t>
            </a:r>
          </a:p>
        </p:txBody>
      </p:sp>
      <p:sp>
        <p:nvSpPr>
          <p:cNvPr id="39990" name="Oval 54"/>
          <p:cNvSpPr>
            <a:spLocks noChangeArrowheads="1"/>
          </p:cNvSpPr>
          <p:nvPr/>
        </p:nvSpPr>
        <p:spPr bwMode="auto">
          <a:xfrm>
            <a:off x="304800" y="370205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91" name="Text Box 55"/>
          <p:cNvSpPr txBox="1">
            <a:spLocks noChangeArrowheads="1"/>
          </p:cNvSpPr>
          <p:nvPr/>
        </p:nvSpPr>
        <p:spPr bwMode="auto">
          <a:xfrm>
            <a:off x="609600" y="3625850"/>
            <a:ext cx="3352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Allows you to see the distribution of a diversified firm’s businesses across various stages of an industry’s evolution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6629400" y="16764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6629400" y="28956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6629400" y="35052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Rectangle 41"/>
          <p:cNvSpPr>
            <a:spLocks noChangeArrowheads="1"/>
          </p:cNvSpPr>
          <p:nvPr/>
        </p:nvSpPr>
        <p:spPr bwMode="auto">
          <a:xfrm>
            <a:off x="6629400" y="4114800"/>
            <a:ext cx="1219200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304800" y="121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04800" y="1752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304800" y="2286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304800" y="3048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85800" y="1143000"/>
            <a:ext cx="8153400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Once you have identified the family of strategies that make sense given the firm’s relative competitive position and the dynamics of the industry....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You have to develop a number of more specific (less generic) strategies that allow the firm to use its strengths to take advantage of opportunities or combat threats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No strategy is perfect, each has pros and cons. You must understand these and feel comfortable that you understand the implications of choosing one over the others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next step is to decide what criteria you will use to make the final choice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Typical criteria include but are not limited to...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adding value to shareholders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adding value to customers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solves the problem/issue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fits with the philosophy/mission of the company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company has the resources to make it work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ease of implementation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gives the firm an extended competitive advantage</a:t>
            </a:r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304800" y="3429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0" y="1971675"/>
            <a:ext cx="26670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STRATEGIC OPTIONS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Open resorts in   exotic locales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Start a portfolio of senior residences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Expand into non-boutique hotels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Slow down growth and solve the weaknesses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Build a stronger brand and loyalty program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2935554">
            <a:off x="2824163" y="1065213"/>
            <a:ext cx="17145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Arial Narrow" panose="020B0606020202030204" pitchFamily="34" charset="0"/>
              </a:rPr>
              <a:t>Value to shareholders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 rot="-2935554">
            <a:off x="3663950" y="1098550"/>
            <a:ext cx="17145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Arial Narrow" panose="020B0606020202030204" pitchFamily="34" charset="0"/>
              </a:rPr>
              <a:t>Value to customers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 rot="-2935554">
            <a:off x="4603750" y="1060450"/>
            <a:ext cx="17145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Arial Narrow" panose="020B0606020202030204" pitchFamily="34" charset="0"/>
              </a:rPr>
              <a:t>Fits company mission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2935554">
            <a:off x="5518150" y="1060450"/>
            <a:ext cx="17145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Arial Narrow" panose="020B0606020202030204" pitchFamily="34" charset="0"/>
              </a:rPr>
              <a:t>Gives firm long-term advantage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2743200" y="2286000"/>
            <a:ext cx="838200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581400" y="2286000"/>
            <a:ext cx="838200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419600" y="2286000"/>
            <a:ext cx="838200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257800" y="2286000"/>
            <a:ext cx="838200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0" y="23622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0" y="22860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0" y="3048000"/>
            <a:ext cx="609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0" y="3733800"/>
            <a:ext cx="609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0" y="4419600"/>
            <a:ext cx="609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0" y="5410200"/>
            <a:ext cx="609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0" y="64008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>
            <a:off x="0" y="22860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11" name="Picture 27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12" name="Picture 28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4384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13" name="Picture 29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14" name="Picture 30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384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715000" y="2362200"/>
            <a:ext cx="304800" cy="533400"/>
          </a:xfrm>
          <a:prstGeom prst="rect">
            <a:avLst/>
          </a:prstGeom>
          <a:solidFill>
            <a:srgbClr val="E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16" name="Picture 32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130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17" name="Picture 33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178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18" name="Picture 34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2004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19" name="Rectangle 35"/>
          <p:cNvSpPr>
            <a:spLocks noChangeArrowheads="1"/>
          </p:cNvSpPr>
          <p:nvPr/>
        </p:nvSpPr>
        <p:spPr bwMode="auto">
          <a:xfrm>
            <a:off x="5715000" y="3124200"/>
            <a:ext cx="304800" cy="533400"/>
          </a:xfrm>
          <a:prstGeom prst="rect">
            <a:avLst/>
          </a:prstGeom>
          <a:solidFill>
            <a:srgbClr val="E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20" name="Picture 36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21" name="Rectangle 37"/>
          <p:cNvSpPr>
            <a:spLocks noChangeArrowheads="1"/>
          </p:cNvSpPr>
          <p:nvPr/>
        </p:nvSpPr>
        <p:spPr bwMode="auto">
          <a:xfrm>
            <a:off x="4038600" y="3124200"/>
            <a:ext cx="304800" cy="533400"/>
          </a:xfrm>
          <a:prstGeom prst="rect">
            <a:avLst/>
          </a:prstGeom>
          <a:solidFill>
            <a:srgbClr val="E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22" name="Picture 38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512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23" name="Picture 39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512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24" name="Picture 40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512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25" name="Picture 41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6894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26" name="Picture 42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894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27" name="Picture 43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7244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3200400" y="4648200"/>
            <a:ext cx="304800" cy="533400"/>
          </a:xfrm>
          <a:prstGeom prst="rect">
            <a:avLst/>
          </a:prstGeom>
          <a:solidFill>
            <a:srgbClr val="E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2029" name="Picture 45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6038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0" name="Picture 46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908675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1" name="Picture 47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6388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2" name="Picture 48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9436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3" name="Picture 49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6388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4" name="Picture 50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9436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5" name="Picture 51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6388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036" name="Picture 52" descr="MC90022988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943600"/>
            <a:ext cx="5334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37" name="Rectangle 53"/>
          <p:cNvSpPr>
            <a:spLocks noChangeArrowheads="1"/>
          </p:cNvSpPr>
          <p:nvPr/>
        </p:nvSpPr>
        <p:spPr bwMode="auto">
          <a:xfrm>
            <a:off x="6096000" y="2286000"/>
            <a:ext cx="914400" cy="762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Rectangle 54"/>
          <p:cNvSpPr>
            <a:spLocks noChangeArrowheads="1"/>
          </p:cNvSpPr>
          <p:nvPr/>
        </p:nvSpPr>
        <p:spPr bwMode="auto">
          <a:xfrm>
            <a:off x="6096000" y="3048000"/>
            <a:ext cx="914400" cy="6858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9" name="Rectangle 55"/>
          <p:cNvSpPr>
            <a:spLocks noChangeArrowheads="1"/>
          </p:cNvSpPr>
          <p:nvPr/>
        </p:nvSpPr>
        <p:spPr bwMode="auto">
          <a:xfrm>
            <a:off x="6096000" y="3733800"/>
            <a:ext cx="914400" cy="6858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Rectangle 56"/>
          <p:cNvSpPr>
            <a:spLocks noChangeArrowheads="1"/>
          </p:cNvSpPr>
          <p:nvPr/>
        </p:nvSpPr>
        <p:spPr bwMode="auto">
          <a:xfrm>
            <a:off x="6096000" y="4419600"/>
            <a:ext cx="914400" cy="990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Rectangle 57"/>
          <p:cNvSpPr>
            <a:spLocks noChangeArrowheads="1"/>
          </p:cNvSpPr>
          <p:nvPr/>
        </p:nvSpPr>
        <p:spPr bwMode="auto">
          <a:xfrm>
            <a:off x="6096000" y="5410200"/>
            <a:ext cx="914400" cy="990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Text Box 58"/>
          <p:cNvSpPr txBox="1">
            <a:spLocks noChangeArrowheads="1"/>
          </p:cNvSpPr>
          <p:nvPr/>
        </p:nvSpPr>
        <p:spPr bwMode="auto">
          <a:xfrm rot="-2935554">
            <a:off x="6422232" y="1062831"/>
            <a:ext cx="1714500" cy="6334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en-US" altLang="en-US" b="1">
              <a:latin typeface="Arial Narrow" panose="020B0606020202030204" pitchFamily="34" charset="0"/>
            </a:endParaRPr>
          </a:p>
        </p:txBody>
      </p:sp>
      <p:sp>
        <p:nvSpPr>
          <p:cNvPr id="42043" name="Text Box 59"/>
          <p:cNvSpPr txBox="1">
            <a:spLocks noChangeArrowheads="1"/>
          </p:cNvSpPr>
          <p:nvPr/>
        </p:nvSpPr>
        <p:spPr bwMode="auto">
          <a:xfrm>
            <a:off x="6248400" y="2452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3.5</a:t>
            </a:r>
          </a:p>
        </p:txBody>
      </p:sp>
      <p:sp>
        <p:nvSpPr>
          <p:cNvPr id="42044" name="Text Box 60"/>
          <p:cNvSpPr txBox="1">
            <a:spLocks noChangeArrowheads="1"/>
          </p:cNvSpPr>
          <p:nvPr/>
        </p:nvSpPr>
        <p:spPr bwMode="auto">
          <a:xfrm>
            <a:off x="6248400" y="3214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3.0</a:t>
            </a:r>
          </a:p>
        </p:txBody>
      </p:sp>
      <p:sp>
        <p:nvSpPr>
          <p:cNvPr id="42047" name="Text Box 63"/>
          <p:cNvSpPr txBox="1">
            <a:spLocks noChangeArrowheads="1"/>
          </p:cNvSpPr>
          <p:nvPr/>
        </p:nvSpPr>
        <p:spPr bwMode="auto">
          <a:xfrm>
            <a:off x="6248400" y="3900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3.0</a:t>
            </a:r>
          </a:p>
        </p:txBody>
      </p:sp>
      <p:sp>
        <p:nvSpPr>
          <p:cNvPr id="42048" name="Text Box 64"/>
          <p:cNvSpPr txBox="1">
            <a:spLocks noChangeArrowheads="1"/>
          </p:cNvSpPr>
          <p:nvPr/>
        </p:nvSpPr>
        <p:spPr bwMode="auto">
          <a:xfrm>
            <a:off x="6248400" y="4738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2.5</a:t>
            </a:r>
          </a:p>
        </p:txBody>
      </p:sp>
      <p:sp>
        <p:nvSpPr>
          <p:cNvPr id="42049" name="Text Box 65"/>
          <p:cNvSpPr txBox="1">
            <a:spLocks noChangeArrowheads="1"/>
          </p:cNvSpPr>
          <p:nvPr/>
        </p:nvSpPr>
        <p:spPr bwMode="auto">
          <a:xfrm>
            <a:off x="6248400" y="5791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8.0</a:t>
            </a:r>
          </a:p>
        </p:txBody>
      </p:sp>
      <p:pic>
        <p:nvPicPr>
          <p:cNvPr id="42050" name="Picture 66" descr="MCj043471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10200"/>
            <a:ext cx="800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304800" y="121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304800" y="1905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304800" y="2286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04800" y="2667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85800" y="1143000"/>
            <a:ext cx="81534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You might also want to test the compatibility of the new strategies with the opportunities, threats, strengths and weaknesses identified earlier and ranked in the IFE/EFE tests performed against the current strategy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new strategy should result in a higher score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Copy the IFE and EFE matrices. 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relative weights should be as they were previously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Come up with new scores for each strategy being considered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304800" y="29718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487363"/>
          </a:xfrm>
        </p:spPr>
        <p:txBody>
          <a:bodyPr/>
          <a:lstStyle/>
          <a:p>
            <a:pPr algn="l"/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 EFE Matrix Example – Exotic Locales</a:t>
            </a:r>
            <a:endParaRPr lang="en-US" altLang="en-US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990600"/>
            <a:ext cx="1981200" cy="3289300"/>
          </a:xfrm>
          <a:prstGeom prst="rect">
            <a:avLst/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FF00"/>
                </a:solidFill>
                <a:latin typeface="Times New Roman" panose="02020603050405020304" pitchFamily="18" charset="0"/>
              </a:rPr>
              <a:t>OPPORTUNITIES</a:t>
            </a: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0" y="4302125"/>
            <a:ext cx="1981200" cy="255587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bg1"/>
                </a:solidFill>
                <a:latin typeface="Times New Roman" panose="02020603050405020304" pitchFamily="18" charset="0"/>
              </a:rPr>
              <a:t>THREATS</a:t>
            </a: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981200" y="9906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Population group that travels the most is the 30 – 45 slice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981200" y="163195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30 – 45 year olds prefer smaller hotels to larger ones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981200" y="22860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High immigrant population prefers to travel out of country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981200" y="292735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Aging population want luxury hotel-like retirement homes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981200" y="35814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Democrats, in power, tend to support small business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981200" y="426720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2008 financial melt-down dried up sources of capital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981200" y="490855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Increased competition for older buildings from condo developers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1981200" y="556260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Industry consolidation due to being in later stages of growth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981200" y="620395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Increased use of communication technology is reducing travel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981200" y="685800"/>
            <a:ext cx="342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EXTERNAL ANALYSIS RESULTS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53340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WEIGHT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5562600" y="1081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.20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562600" y="1766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.10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5562600" y="2376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.08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5626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.05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5626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.03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55626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.25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55626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.17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55626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.09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5626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.03</a:t>
            </a:r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5410200" y="990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>
            <a:off x="5410200" y="1600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5410200" y="22860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5410200" y="2895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5410200" y="3581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5410200" y="4267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5410200" y="4876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>
            <a:off x="5410200" y="5562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>
            <a:off x="5410200" y="6248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>
            <a:off x="62484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2484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GRADE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6477000" y="106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3.8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64770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3.8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6477000" y="2438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2.0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64770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0.0</a:t>
            </a: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64770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2.5</a:t>
            </a:r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64770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1.5</a:t>
            </a:r>
          </a:p>
        </p:txBody>
      </p: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64770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3.0</a:t>
            </a:r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64770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3.5</a:t>
            </a:r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6477000" y="6324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1.5</a:t>
            </a:r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71628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7" name="Text Box 47"/>
          <p:cNvSpPr txBox="1">
            <a:spLocks noChangeArrowheads="1"/>
          </p:cNvSpPr>
          <p:nvPr/>
        </p:nvSpPr>
        <p:spPr bwMode="auto">
          <a:xfrm>
            <a:off x="70866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SCORE</a:t>
            </a:r>
          </a:p>
        </p:txBody>
      </p: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7391400" y="106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.76</a:t>
            </a:r>
          </a:p>
        </p:txBody>
      </p:sp>
      <p:sp>
        <p:nvSpPr>
          <p:cNvPr id="46129" name="Text Box 49"/>
          <p:cNvSpPr txBox="1">
            <a:spLocks noChangeArrowheads="1"/>
          </p:cNvSpPr>
          <p:nvPr/>
        </p:nvSpPr>
        <p:spPr bwMode="auto">
          <a:xfrm>
            <a:off x="73914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.38</a:t>
            </a:r>
          </a:p>
        </p:txBody>
      </p:sp>
      <p:sp>
        <p:nvSpPr>
          <p:cNvPr id="46130" name="Text Box 50"/>
          <p:cNvSpPr txBox="1">
            <a:spLocks noChangeArrowheads="1"/>
          </p:cNvSpPr>
          <p:nvPr/>
        </p:nvSpPr>
        <p:spPr bwMode="auto">
          <a:xfrm>
            <a:off x="7391400" y="2376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.16</a:t>
            </a:r>
          </a:p>
        </p:txBody>
      </p:sp>
      <p:sp>
        <p:nvSpPr>
          <p:cNvPr id="46131" name="Text Box 51"/>
          <p:cNvSpPr txBox="1">
            <a:spLocks noChangeArrowheads="1"/>
          </p:cNvSpPr>
          <p:nvPr/>
        </p:nvSpPr>
        <p:spPr bwMode="auto">
          <a:xfrm>
            <a:off x="73914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.00</a:t>
            </a:r>
          </a:p>
        </p:txBody>
      </p: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73914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.08</a:t>
            </a:r>
          </a:p>
        </p:txBody>
      </p:sp>
      <p:sp>
        <p:nvSpPr>
          <p:cNvPr id="46133" name="Text Box 53"/>
          <p:cNvSpPr txBox="1">
            <a:spLocks noChangeArrowheads="1"/>
          </p:cNvSpPr>
          <p:nvPr/>
        </p:nvSpPr>
        <p:spPr bwMode="auto">
          <a:xfrm>
            <a:off x="73914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.38</a:t>
            </a:r>
          </a:p>
        </p:txBody>
      </p:sp>
      <p:sp>
        <p:nvSpPr>
          <p:cNvPr id="46134" name="Text Box 54"/>
          <p:cNvSpPr txBox="1">
            <a:spLocks noChangeArrowheads="1"/>
          </p:cNvSpPr>
          <p:nvPr/>
        </p:nvSpPr>
        <p:spPr bwMode="auto">
          <a:xfrm>
            <a:off x="73914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.51</a:t>
            </a:r>
          </a:p>
        </p:txBody>
      </p:sp>
      <p:sp>
        <p:nvSpPr>
          <p:cNvPr id="46135" name="Text Box 55"/>
          <p:cNvSpPr txBox="1">
            <a:spLocks noChangeArrowheads="1"/>
          </p:cNvSpPr>
          <p:nvPr/>
        </p:nvSpPr>
        <p:spPr bwMode="auto">
          <a:xfrm>
            <a:off x="73914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.32</a:t>
            </a:r>
          </a:p>
        </p:txBody>
      </p:sp>
      <p:sp>
        <p:nvSpPr>
          <p:cNvPr id="46136" name="Text Box 56"/>
          <p:cNvSpPr txBox="1">
            <a:spLocks noChangeArrowheads="1"/>
          </p:cNvSpPr>
          <p:nvPr/>
        </p:nvSpPr>
        <p:spPr bwMode="auto">
          <a:xfrm>
            <a:off x="73914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.05</a:t>
            </a:r>
          </a:p>
        </p:txBody>
      </p:sp>
      <p:sp>
        <p:nvSpPr>
          <p:cNvPr id="46137" name="Line 57"/>
          <p:cNvSpPr>
            <a:spLocks noChangeShapeType="1"/>
          </p:cNvSpPr>
          <p:nvPr/>
        </p:nvSpPr>
        <p:spPr bwMode="auto">
          <a:xfrm>
            <a:off x="80772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8" name="Text Box 58"/>
          <p:cNvSpPr txBox="1">
            <a:spLocks noChangeArrowheads="1"/>
          </p:cNvSpPr>
          <p:nvPr/>
        </p:nvSpPr>
        <p:spPr bwMode="auto">
          <a:xfrm>
            <a:off x="80010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TOTAL</a:t>
            </a:r>
          </a:p>
        </p:txBody>
      </p:sp>
      <p:sp>
        <p:nvSpPr>
          <p:cNvPr id="46139" name="Text Box 59"/>
          <p:cNvSpPr txBox="1">
            <a:spLocks noChangeArrowheads="1"/>
          </p:cNvSpPr>
          <p:nvPr/>
        </p:nvSpPr>
        <p:spPr bwMode="auto">
          <a:xfrm>
            <a:off x="8229600" y="1009650"/>
            <a:ext cx="838200" cy="514350"/>
          </a:xfrm>
          <a:prstGeom prst="rect">
            <a:avLst/>
          </a:prstGeom>
          <a:solidFill>
            <a:srgbClr val="000080"/>
          </a:solidFill>
          <a:ln w="57150" cmpd="thickThin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2.64</a:t>
            </a:r>
          </a:p>
        </p:txBody>
      </p:sp>
      <p:sp>
        <p:nvSpPr>
          <p:cNvPr id="46140" name="Text Box 60"/>
          <p:cNvSpPr txBox="1">
            <a:spLocks noChangeArrowheads="1"/>
          </p:cNvSpPr>
          <p:nvPr/>
        </p:nvSpPr>
        <p:spPr bwMode="auto">
          <a:xfrm>
            <a:off x="8077200" y="1828800"/>
            <a:ext cx="1066800" cy="1936750"/>
          </a:xfrm>
          <a:prstGeom prst="rect">
            <a:avLst/>
          </a:prstGeom>
          <a:solidFill>
            <a:schemeClr val="accent2"/>
          </a:solidFill>
          <a:ln w="57150" cmpd="thickThin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Above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Average</a:t>
            </a:r>
          </a:p>
          <a:p>
            <a:pPr>
              <a:spcBef>
                <a:spcPct val="50000"/>
              </a:spcBef>
            </a:pPr>
            <a:endParaRPr lang="en-US" altLang="en-US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Not WOW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487363"/>
          </a:xfrm>
        </p:spPr>
        <p:txBody>
          <a:bodyPr/>
          <a:lstStyle/>
          <a:p>
            <a:pPr algn="l"/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 IFE Matrix Example – Exotic Locales</a:t>
            </a:r>
            <a:endParaRPr lang="en-US" altLang="en-US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0" y="990600"/>
            <a:ext cx="1981200" cy="3289300"/>
          </a:xfrm>
          <a:prstGeom prst="rect">
            <a:avLst/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FF00"/>
                </a:solidFill>
                <a:latin typeface="Times New Roman" panose="02020603050405020304" pitchFamily="18" charset="0"/>
              </a:rPr>
              <a:t>STRENGTHS</a:t>
            </a: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0" y="4302125"/>
            <a:ext cx="1981200" cy="255587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chemeClr val="bg1"/>
                </a:solidFill>
                <a:latin typeface="Times New Roman" panose="02020603050405020304" pitchFamily="18" charset="0"/>
              </a:rPr>
              <a:t>WEAKNESSES</a:t>
            </a:r>
          </a:p>
          <a:p>
            <a:pPr>
              <a:spcBef>
                <a:spcPct val="50000"/>
              </a:spcBef>
            </a:pPr>
            <a:endParaRPr lang="en-US" altLang="en-US" sz="16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endParaRPr lang="en-US" altLang="en-US" sz="16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81200" y="685800"/>
            <a:ext cx="342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INTERNAL ANALYSIS RESULTS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340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WEIGHT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562600" y="1081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.25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562600" y="1766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.13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562600" y="2376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5626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.05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5626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.05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5626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.18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5626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.12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5626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.07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55626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.05</a:t>
            </a:r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5410200" y="990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5410200" y="1600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5410200" y="22860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5410200" y="2895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5410200" y="3581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5410200" y="4267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5410200" y="4876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5410200" y="55626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5410200" y="6248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62484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62484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GRADE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477000" y="106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3.8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64770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2.0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6477000" y="2452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3.5</a:t>
            </a: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64770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2.7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64770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2.0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64770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2.5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4770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1.5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64770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2.5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477000" y="6324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2.8</a:t>
            </a: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71628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70866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SCORE</a:t>
            </a:r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7391400" y="106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.95</a:t>
            </a:r>
          </a:p>
        </p:txBody>
      </p:sp>
      <p:sp>
        <p:nvSpPr>
          <p:cNvPr id="45096" name="Text Box 40"/>
          <p:cNvSpPr txBox="1">
            <a:spLocks noChangeArrowheads="1"/>
          </p:cNvSpPr>
          <p:nvPr/>
        </p:nvSpPr>
        <p:spPr bwMode="auto">
          <a:xfrm>
            <a:off x="73914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.26</a:t>
            </a:r>
          </a:p>
        </p:txBody>
      </p:sp>
      <p:sp>
        <p:nvSpPr>
          <p:cNvPr id="45097" name="Text Box 41"/>
          <p:cNvSpPr txBox="1">
            <a:spLocks noChangeArrowheads="1"/>
          </p:cNvSpPr>
          <p:nvPr/>
        </p:nvSpPr>
        <p:spPr bwMode="auto">
          <a:xfrm>
            <a:off x="7391400" y="2376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.35</a:t>
            </a:r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7391400" y="3062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.14</a:t>
            </a:r>
          </a:p>
        </p:txBody>
      </p:sp>
      <p:sp>
        <p:nvSpPr>
          <p:cNvPr id="45099" name="Text Box 43"/>
          <p:cNvSpPr txBox="1">
            <a:spLocks noChangeArrowheads="1"/>
          </p:cNvSpPr>
          <p:nvPr/>
        </p:nvSpPr>
        <p:spPr bwMode="auto">
          <a:xfrm>
            <a:off x="7391400" y="37480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.10</a:t>
            </a:r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7391400" y="4433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.45</a:t>
            </a:r>
          </a:p>
        </p:txBody>
      </p:sp>
      <p:sp>
        <p:nvSpPr>
          <p:cNvPr id="45101" name="Text Box 45"/>
          <p:cNvSpPr txBox="1">
            <a:spLocks noChangeArrowheads="1"/>
          </p:cNvSpPr>
          <p:nvPr/>
        </p:nvSpPr>
        <p:spPr bwMode="auto">
          <a:xfrm>
            <a:off x="7391400" y="50434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.18</a:t>
            </a:r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7391400" y="5729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.18</a:t>
            </a:r>
          </a:p>
        </p:txBody>
      </p:sp>
      <p:sp>
        <p:nvSpPr>
          <p:cNvPr id="45103" name="Text Box 47"/>
          <p:cNvSpPr txBox="1">
            <a:spLocks noChangeArrowheads="1"/>
          </p:cNvSpPr>
          <p:nvPr/>
        </p:nvSpPr>
        <p:spPr bwMode="auto">
          <a:xfrm>
            <a:off x="73914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.14</a:t>
            </a:r>
          </a:p>
        </p:txBody>
      </p:sp>
      <p:sp>
        <p:nvSpPr>
          <p:cNvPr id="45104" name="Line 48"/>
          <p:cNvSpPr>
            <a:spLocks noChangeShapeType="1"/>
          </p:cNvSpPr>
          <p:nvPr/>
        </p:nvSpPr>
        <p:spPr bwMode="auto">
          <a:xfrm>
            <a:off x="80772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5" name="Text Box 49"/>
          <p:cNvSpPr txBox="1">
            <a:spLocks noChangeArrowheads="1"/>
          </p:cNvSpPr>
          <p:nvPr/>
        </p:nvSpPr>
        <p:spPr bwMode="auto">
          <a:xfrm>
            <a:off x="8001000" y="6858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accent2"/>
                </a:solidFill>
                <a:latin typeface="Verdana" panose="020B0604030504040204" pitchFamily="34" charset="0"/>
              </a:rPr>
              <a:t>TOTAL</a:t>
            </a:r>
          </a:p>
        </p:txBody>
      </p:sp>
      <p:sp>
        <p:nvSpPr>
          <p:cNvPr id="45106" name="Text Box 50"/>
          <p:cNvSpPr txBox="1">
            <a:spLocks noChangeArrowheads="1"/>
          </p:cNvSpPr>
          <p:nvPr/>
        </p:nvSpPr>
        <p:spPr bwMode="auto">
          <a:xfrm>
            <a:off x="8229600" y="1009650"/>
            <a:ext cx="838200" cy="514350"/>
          </a:xfrm>
          <a:prstGeom prst="rect">
            <a:avLst/>
          </a:prstGeom>
          <a:solidFill>
            <a:srgbClr val="000080"/>
          </a:solidFill>
          <a:ln w="57150" cmpd="thickThin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2.75</a:t>
            </a:r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8001000" y="1828800"/>
            <a:ext cx="1143000" cy="2622550"/>
          </a:xfrm>
          <a:prstGeom prst="rect">
            <a:avLst/>
          </a:prstGeom>
          <a:solidFill>
            <a:schemeClr val="accent2"/>
          </a:solidFill>
          <a:ln w="57150" cmpd="thickThin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Above  Average</a:t>
            </a:r>
          </a:p>
          <a:p>
            <a:pPr>
              <a:spcBef>
                <a:spcPct val="50000"/>
              </a:spcBef>
            </a:pPr>
            <a:endParaRPr lang="en-US" altLang="en-US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Has not solved most of the issues</a:t>
            </a:r>
          </a:p>
        </p:txBody>
      </p:sp>
      <p:sp>
        <p:nvSpPr>
          <p:cNvPr id="45108" name="Text Box 52"/>
          <p:cNvSpPr txBox="1">
            <a:spLocks noChangeArrowheads="1"/>
          </p:cNvSpPr>
          <p:nvPr/>
        </p:nvSpPr>
        <p:spPr bwMode="auto">
          <a:xfrm>
            <a:off x="1981200" y="9906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We have an excellent brand &amp; customers are always satisfied</a:t>
            </a:r>
          </a:p>
        </p:txBody>
      </p:sp>
      <p:sp>
        <p:nvSpPr>
          <p:cNvPr id="45109" name="Text Box 53"/>
          <p:cNvSpPr txBox="1">
            <a:spLocks noChangeArrowheads="1"/>
          </p:cNvSpPr>
          <p:nvPr/>
        </p:nvSpPr>
        <p:spPr bwMode="auto">
          <a:xfrm>
            <a:off x="1981200" y="163195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Room rates are 15% higher than comparable rooms</a:t>
            </a:r>
          </a:p>
        </p:txBody>
      </p:sp>
      <p:sp>
        <p:nvSpPr>
          <p:cNvPr id="45110" name="Text Box 54"/>
          <p:cNvSpPr txBox="1">
            <a:spLocks noChangeArrowheads="1"/>
          </p:cNvSpPr>
          <p:nvPr/>
        </p:nvSpPr>
        <p:spPr bwMode="auto">
          <a:xfrm>
            <a:off x="1981200" y="22860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Loyalty programs result in 70% repeat customers</a:t>
            </a:r>
          </a:p>
        </p:txBody>
      </p:sp>
      <p:sp>
        <p:nvSpPr>
          <p:cNvPr id="45111" name="Text Box 55"/>
          <p:cNvSpPr txBox="1">
            <a:spLocks noChangeArrowheads="1"/>
          </p:cNvSpPr>
          <p:nvPr/>
        </p:nvSpPr>
        <p:spPr bwMode="auto">
          <a:xfrm>
            <a:off x="1981200" y="292735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Salaries &amp; fringe benefits are 10% more than industry average</a:t>
            </a:r>
          </a:p>
        </p:txBody>
      </p:sp>
      <p:sp>
        <p:nvSpPr>
          <p:cNvPr id="45112" name="Text Box 56"/>
          <p:cNvSpPr txBox="1">
            <a:spLocks noChangeArrowheads="1"/>
          </p:cNvSpPr>
          <p:nvPr/>
        </p:nvSpPr>
        <p:spPr bwMode="auto">
          <a:xfrm>
            <a:off x="1981200" y="3581400"/>
            <a:ext cx="3429000" cy="6540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Hotel managers meet every 6 months to share ideas</a:t>
            </a:r>
          </a:p>
        </p:txBody>
      </p:sp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1981200" y="426720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Revenues growing 14% p.a. (4 years) but profits only 3% p.a.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1981200" y="490855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Debt/Equity is 2.5 versus industry average of 0.75</a:t>
            </a:r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1981200" y="556260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CEO has just quit and has joined our closest rival</a:t>
            </a:r>
          </a:p>
        </p:txBody>
      </p:sp>
      <p:sp>
        <p:nvSpPr>
          <p:cNvPr id="45116" name="Text Box 60"/>
          <p:cNvSpPr txBox="1">
            <a:spLocks noChangeArrowheads="1"/>
          </p:cNvSpPr>
          <p:nvPr/>
        </p:nvSpPr>
        <p:spPr bwMode="auto">
          <a:xfrm>
            <a:off x="1981200" y="6203950"/>
            <a:ext cx="3429000" cy="654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Computer system straining &amp; no internet for customers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304800" y="1371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304800" y="1905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685800" y="762000"/>
            <a:ext cx="8153400" cy="160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If you redid the EFE/IFE matrices for each of the new strategies, you would find that none of them alone results with an outstanding score card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Some combination of strategies is necessary that addresses both the environment and the internal situation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Something that moves the business in a new market or industry and that addresses both management and financial issues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304800" y="121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304800" y="1752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Text 10"/>
          <p:cNvSpPr>
            <a:spLocks noChangeArrowheads="1"/>
          </p:cNvSpPr>
          <p:nvPr/>
        </p:nvSpPr>
        <p:spPr bwMode="auto">
          <a:xfrm>
            <a:off x="304800" y="609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TOWS ANALYSIS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304800" y="2362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304800" y="4191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85800" y="1143000"/>
            <a:ext cx="81534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 brainstorming technique that forces top executives to think outside of the box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Start with your SWOT lists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Then come up with any possible strategies that: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- make use of the firm’s strengths to take advantage of external opportunities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- take advantage of opportunities and reduce the impact of firm’s weaknesses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-  use a firm’s strengths to eliminate threats in the environment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- attempt to reduce weaknesses and avoid threats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industry standard is to identify the rational next to each strategy i.e. Strategy 1 was considered as a result of O1, O3 and S4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1750" name="Text 10"/>
          <p:cNvSpPr>
            <a:spLocks noChangeArrowheads="1"/>
          </p:cNvSpPr>
          <p:nvPr/>
        </p:nvSpPr>
        <p:spPr bwMode="auto">
          <a:xfrm>
            <a:off x="304800" y="609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TOWS ANALYSIS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724400" y="609600"/>
            <a:ext cx="1676400" cy="1752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STRENGTHS (S)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List strengths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6400800" y="609600"/>
            <a:ext cx="1676400" cy="1752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WEAKNESSES (W)</a:t>
            </a:r>
          </a:p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List weaknesses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724400" y="2362200"/>
            <a:ext cx="16764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SO STRATEGIES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Use strengths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to take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advantage of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opportunities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2362200"/>
            <a:ext cx="1676400" cy="1752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OPPORTUNITIES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(O)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List opportunities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048000" y="4114800"/>
            <a:ext cx="1676400" cy="1752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THREATS (T)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List threats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6400800" y="2362200"/>
            <a:ext cx="16764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WO STRATEGIES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Overcome</a:t>
            </a:r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weaknesses 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by taking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advantage of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opportunities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724400" y="4114800"/>
            <a:ext cx="16764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ST STRATEGIES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Use strengths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to avoid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threats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400800" y="4114800"/>
            <a:ext cx="16764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WT STRATEGIES 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Minimize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weaknesses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and avoid</a:t>
            </a:r>
          </a:p>
          <a:p>
            <a:r>
              <a:rPr lang="en-US" altLang="en-US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threats</a:t>
            </a:r>
          </a:p>
          <a:p>
            <a:endParaRPr lang="en-US" altLang="en-US" sz="1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304800" y="1143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04800" y="1524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10"/>
          <p:cNvSpPr>
            <a:spLocks noChangeArrowheads="1"/>
          </p:cNvSpPr>
          <p:nvPr/>
        </p:nvSpPr>
        <p:spPr bwMode="auto">
          <a:xfrm>
            <a:off x="304800" y="609600"/>
            <a:ext cx="36576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GRAND STRATEGY MATRIX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04800" y="2057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85800" y="1143000"/>
            <a:ext cx="8153400" cy="294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Strategists believe there is a logical order to </a:t>
            </a:r>
            <a:r>
              <a:rPr lang="en-US" altLang="en-US" b="1" i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consider</a:t>
            </a:r>
            <a:r>
              <a:rPr lang="en-US" altLang="en-US" b="1" dirty="0">
                <a:latin typeface="Times New Roman" panose="02020603050405020304" pitchFamily="18" charset="0"/>
              </a:rPr>
              <a:t> strategic choices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Does not mean there is only one order of choice, there is a best order to consider and eliminate until you arrive at your desired strategy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Strategic choices are based on two dimensions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 - relative competitive position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 - the rate at which the industry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 dirty="0">
                <a:latin typeface="Times New Roman" panose="02020603050405020304" pitchFamily="18" charset="0"/>
              </a:rPr>
              <a:t> is </a:t>
            </a:r>
            <a:r>
              <a:rPr lang="en-US" altLang="en-US" b="1" dirty="0" smtClean="0">
                <a:latin typeface="Times New Roman" panose="02020603050405020304" pitchFamily="18" charset="0"/>
              </a:rPr>
              <a:t>growing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 dirty="0" smtClean="0">
                <a:latin typeface="Times New Roman" panose="02020603050405020304" pitchFamily="18" charset="0"/>
              </a:rPr>
              <a:t>(big players more aggressive, 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 dirty="0" smtClean="0">
                <a:latin typeface="Times New Roman" panose="02020603050405020304" pitchFamily="18" charset="0"/>
              </a:rPr>
              <a:t>Smaller players more copy strategy)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</a:pP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5029200" y="32766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Penetration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Product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Divestiture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Liquidation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6934200" y="32766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Penetration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Product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Forward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Backward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 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Diversification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5029200" y="502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Retrenchment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Diversification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Conglomerate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Divestiture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Liquidation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6934200" y="502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Diversification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Conglomerate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Joint Ventures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029200" y="29067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RELATIVE COMPETITIVE POSITION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4876800" y="2514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8001000" y="25146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 rot="16200000">
            <a:off x="3048000" y="48006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MARKET GROWTH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4114800" y="32448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RAPID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4191000" y="64452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SLOW</a:t>
            </a:r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5638800" y="26670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4419600" y="3581400"/>
            <a:ext cx="0" cy="2819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04800" y="29162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10"/>
          <p:cNvSpPr>
            <a:spLocks noChangeArrowheads="1"/>
          </p:cNvSpPr>
          <p:nvPr/>
        </p:nvSpPr>
        <p:spPr bwMode="auto">
          <a:xfrm>
            <a:off x="304800" y="609600"/>
            <a:ext cx="36576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GRAND STRATEGY MATRIX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04800" y="42116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029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6934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Penetration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Product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Forward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Backward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 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Diversification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5029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934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0292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RELATIVE COMPETITIVE POSITION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4876800" y="457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8001000" y="457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 rot="16200000">
            <a:off x="3048000" y="27432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MARKET GROWTH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4114800" y="11874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RAPID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191000" y="43878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SLOW</a:t>
            </a:r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5638800" y="6096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419600" y="1524000"/>
            <a:ext cx="0" cy="2819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609600" y="990600"/>
            <a:ext cx="3352800" cy="184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All other things being equal...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Firm should not shift from present course, just fine tune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Develop the market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Penetrate the market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Come up with new products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9600" y="2819400"/>
            <a:ext cx="3505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has excess resources...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Buy distributors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Buy suppliers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Buy competitors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609600" y="4116388"/>
            <a:ext cx="35052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depends too much on a single product...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Add similar and complementary products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304800" y="5334000"/>
            <a:ext cx="8610600" cy="124142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If you find yourself in this position (a market leader in a rapidly growing industry...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   Be aggressive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   Take risks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   Take advantage of opportunities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304800" y="24590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Text 10"/>
          <p:cNvSpPr>
            <a:spLocks noChangeArrowheads="1"/>
          </p:cNvSpPr>
          <p:nvPr/>
        </p:nvSpPr>
        <p:spPr bwMode="auto">
          <a:xfrm>
            <a:off x="304800" y="609600"/>
            <a:ext cx="36576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GRAND STRATEGY MATRIX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029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6934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5029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0292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RELATIVE COMPETITIVE POSITION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876800" y="457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8001000" y="457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 rot="16200000">
            <a:off x="3048000" y="27432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MARKET GROWTH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4114800" y="11874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RAPID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191000" y="43878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SLOW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5638800" y="6096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4419600" y="1524000"/>
            <a:ext cx="0" cy="2819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09600" y="990600"/>
            <a:ext cx="33528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Aggressively look for opportunities in growth industries...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Diversify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609600" y="2362200"/>
            <a:ext cx="350520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feels it does not have the needed expertise...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Consider a joint venture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304800" y="5334000"/>
            <a:ext cx="8610600" cy="11588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If you find yourself in this position (a market leader in an industry that is slowing down...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   Use excess cash (from milking core products) to find new businesses</a:t>
            </a:r>
          </a:p>
          <a:p>
            <a:pPr algn="l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   Find ways to reduce market risk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934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Diversification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Conglomerate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Joint Ventures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04800" y="26447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10"/>
          <p:cNvSpPr>
            <a:spLocks noChangeArrowheads="1"/>
          </p:cNvSpPr>
          <p:nvPr/>
        </p:nvSpPr>
        <p:spPr bwMode="auto">
          <a:xfrm>
            <a:off x="304800" y="609600"/>
            <a:ext cx="36576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GRAND STRATEGY MATRIX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6934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0292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RELATIVE COMPETITIVE POSITION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876800" y="457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8001000" y="457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 rot="16200000">
            <a:off x="3048000" y="27432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MARKET GROWTH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114800" y="11874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RAPID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191000" y="43878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SLOW</a:t>
            </a: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5638800" y="6096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4495800" y="1524000"/>
            <a:ext cx="0" cy="2819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609600" y="990600"/>
            <a:ext cx="3352800" cy="158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can figure out what it is doing wrong...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Develop the market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Penetrate the market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Come up with a new product 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09600" y="2547938"/>
            <a:ext cx="35052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feels it does not have a distinct competitive advantage...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Buy a competitor that has what is missing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304800" y="5334000"/>
            <a:ext cx="8610600" cy="58102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Seriously evaluate your position.... The market is taking off and leaving you behind... WHY ??????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6934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29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Market Penetration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Product Development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Integration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Divestiture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Liquidation</a:t>
            </a:r>
          </a:p>
        </p:txBody>
      </p:sp>
      <p:sp>
        <p:nvSpPr>
          <p:cNvPr id="35863" name="Oval 23"/>
          <p:cNvSpPr>
            <a:spLocks noChangeArrowheads="1"/>
          </p:cNvSpPr>
          <p:nvPr/>
        </p:nvSpPr>
        <p:spPr bwMode="auto">
          <a:xfrm>
            <a:off x="304800" y="37544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609600" y="3657600"/>
            <a:ext cx="3886200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an opportunity arises to get out of this industry and try something else...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Divest of underperforming assets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Get out of the business all together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304800" y="34496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Text 10"/>
          <p:cNvSpPr>
            <a:spLocks noChangeArrowheads="1"/>
          </p:cNvSpPr>
          <p:nvPr/>
        </p:nvSpPr>
        <p:spPr bwMode="auto">
          <a:xfrm>
            <a:off x="304800" y="609600"/>
            <a:ext cx="36576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GRAND STRATEGY MATRIX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6934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0292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RELATIVE COMPETITIVE POSITION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876800" y="457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8001000" y="457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 rot="16200000">
            <a:off x="3048000" y="27432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MARKET GROWTH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114800" y="11874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RAPID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191000" y="43878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SLOW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5638800" y="6096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4495800" y="1524000"/>
            <a:ext cx="0" cy="2819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9600" y="990600"/>
            <a:ext cx="335280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there is room to cut costs or sell some assets...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Retrench 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09600" y="3352800"/>
            <a:ext cx="3505200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the firm feels it is backed into a corner...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Divest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Liquidate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04800" y="5334000"/>
            <a:ext cx="8610600" cy="37465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Acquire drastic quick medicine to avoid further demise and forced liquidation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6934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029200" y="12192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6" name="Oval 22"/>
          <p:cNvSpPr>
            <a:spLocks noChangeArrowheads="1"/>
          </p:cNvSpPr>
          <p:nvPr/>
        </p:nvSpPr>
        <p:spPr bwMode="auto">
          <a:xfrm>
            <a:off x="304800" y="2133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09600" y="2057400"/>
            <a:ext cx="38862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If an opportunity arises to shift resources out of this industry into something else...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Diversify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5029200" y="2971800"/>
            <a:ext cx="1905000" cy="1752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Retrenchment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Concentric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Diversification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Horizontal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Conglomerate Diversif.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Divestiture</a:t>
            </a:r>
          </a:p>
          <a:p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</a:rPr>
              <a:t>Liquidation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Aids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304800" y="106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Text 10"/>
          <p:cNvSpPr>
            <a:spLocks noChangeArrowheads="1"/>
          </p:cNvSpPr>
          <p:nvPr/>
        </p:nvSpPr>
        <p:spPr bwMode="auto">
          <a:xfrm>
            <a:off x="304800" y="609600"/>
            <a:ext cx="41910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INTERNAL/EXTERNAL MATRIX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334000" y="849313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IFE MATRIX TOTAL WEIGHTED SCORE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486400" y="11541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STRONG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3.0 to 4.0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 rot="16200000">
            <a:off x="2399506" y="2934494"/>
            <a:ext cx="3735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</a:rPr>
              <a:t>EFE MATRIX TOTAL WEIGHTED SCORE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609600" y="990600"/>
            <a:ext cx="335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Typically used to view a portfolio of businesses (THUS a corporate strategy tool)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09600" y="2211388"/>
            <a:ext cx="3505200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 u="sng">
                <a:latin typeface="Times New Roman" panose="02020603050405020304" pitchFamily="18" charset="0"/>
              </a:rPr>
              <a:t>GROW &amp; BUILD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Market penetration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Market development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Product development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Backward integration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Forward integration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Horizontal integration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6553200" y="1143000"/>
            <a:ext cx="1219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AVERAGE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2.0 to 2.99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7848600" y="1143000"/>
            <a:ext cx="1066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WEAK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1.0 to 1.99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4267200" y="19161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HIGH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3.0 to 4.0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4267200" y="2906713"/>
            <a:ext cx="12192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MEDIUM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2.0 to 2.99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343400" y="3897313"/>
            <a:ext cx="1066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LOW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sz="1600" b="1">
                <a:solidFill>
                  <a:schemeClr val="accent2"/>
                </a:solidFill>
                <a:latin typeface="Times New Roman" panose="02020603050405020304" pitchFamily="18" charset="0"/>
              </a:rPr>
              <a:t>1.0 to 1.99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5410200" y="16764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629400" y="16764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5410200" y="2667000"/>
            <a:ext cx="1219200" cy="9906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10200" y="36576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629400" y="36576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3" name="Rectangle 35"/>
          <p:cNvSpPr>
            <a:spLocks noChangeArrowheads="1"/>
          </p:cNvSpPr>
          <p:nvPr/>
        </p:nvSpPr>
        <p:spPr bwMode="auto">
          <a:xfrm>
            <a:off x="7848600" y="16764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848600" y="26670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848600" y="3657600"/>
            <a:ext cx="1219200" cy="9906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6" name="Rectangle 38"/>
          <p:cNvSpPr>
            <a:spLocks noChangeArrowheads="1"/>
          </p:cNvSpPr>
          <p:nvPr/>
        </p:nvSpPr>
        <p:spPr bwMode="auto">
          <a:xfrm>
            <a:off x="6629400" y="2667000"/>
            <a:ext cx="12192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228600" y="2135188"/>
            <a:ext cx="381000" cy="3810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609600" y="4344988"/>
            <a:ext cx="35052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 u="sng">
                <a:latin typeface="Times New Roman" panose="02020603050405020304" pitchFamily="18" charset="0"/>
              </a:rPr>
              <a:t>HOLD &amp; MAINTAIN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Market penetration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Product development  </a:t>
            </a:r>
          </a:p>
        </p:txBody>
      </p:sp>
      <p:sp>
        <p:nvSpPr>
          <p:cNvPr id="37929" name="Rectangle 41"/>
          <p:cNvSpPr>
            <a:spLocks noChangeArrowheads="1"/>
          </p:cNvSpPr>
          <p:nvPr/>
        </p:nvSpPr>
        <p:spPr bwMode="auto">
          <a:xfrm>
            <a:off x="228600" y="4268788"/>
            <a:ext cx="3810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609600" y="5268913"/>
            <a:ext cx="3505200" cy="12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 u="sng">
                <a:latin typeface="Times New Roman" panose="02020603050405020304" pitchFamily="18" charset="0"/>
              </a:rPr>
              <a:t>HARVEST &amp; DIVEST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Retrenchment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Divestiture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Liquidation  </a:t>
            </a:r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228600" y="5192713"/>
            <a:ext cx="381000" cy="38100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1743</Words>
  <Application>Microsoft Office PowerPoint</Application>
  <PresentationFormat>On-screen Show (4:3)</PresentationFormat>
  <Paragraphs>440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Strategic Choice Aids</vt:lpstr>
      <vt:lpstr> EFE Matrix Example – Exotic Locales</vt:lpstr>
      <vt:lpstr> IFE Matrix Example – Exotic Locales</vt:lpstr>
      <vt:lpstr>Strategic Choice Aids</vt:lpstr>
    </vt:vector>
  </TitlesOfParts>
  <Company>CN Investment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Choice Menu</dc:title>
  <dc:creator>Campbe_H</dc:creator>
  <cp:lastModifiedBy>zeben</cp:lastModifiedBy>
  <cp:revision>35</cp:revision>
  <dcterms:created xsi:type="dcterms:W3CDTF">2010-05-04T01:43:00Z</dcterms:created>
  <dcterms:modified xsi:type="dcterms:W3CDTF">2015-05-21T22:13:46Z</dcterms:modified>
</cp:coreProperties>
</file>