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  <a:srgbClr val="CCCCFF"/>
    <a:srgbClr val="FF9966"/>
    <a:srgbClr val="FFFF99"/>
    <a:srgbClr val="FFFF00"/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AC93A-80BB-4C1E-B6CD-5006A2C6DD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8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2287E5-E689-46D3-914F-C816939E91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46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82F722-003A-4D4B-826D-4876A32A5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8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7ABF1A-4B9A-4D38-A82B-D0840E9FF7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73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C47DD-6BFA-4B65-967F-D8F988393F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90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14319-DBDE-420A-A2AC-6FD78B4EC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43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CE9D26-01AC-4C83-8880-6C7D64EC8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88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15F491-20C9-4BD8-B537-EA004F7B6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06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79812-E96A-4D93-99EE-3E3A99C64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0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F8CA3A-E782-4554-ABCE-71C8AEE40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25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E59E3-CBE2-4093-BDB6-A9768D2CF2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7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A9916F-9715-4825-88FA-A23377CDF0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18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CC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Arial" panose="020B0604020202020204" pitchFamily="34" charset="0"/>
              </a:defRPr>
            </a:lvl1pPr>
          </a:lstStyle>
          <a:p>
            <a:fld id="{6B453EDC-2D3A-4DCE-8D1F-C88B8CE4FE2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096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Strategic Management</a:t>
            </a: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0000"/>
                </a:solidFill>
                <a:latin typeface="Verdana" panose="020B0604030504040204" pitchFamily="34" charset="0"/>
              </a:rPr>
              <a:t>Create an Inspiring Mission Statement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685800" y="914400"/>
            <a:ext cx="845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What business are we in ?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1905000" y="1295400"/>
            <a:ext cx="5562600" cy="1954213"/>
          </a:xfrm>
          <a:prstGeom prst="rect">
            <a:avLst/>
          </a:prstGeom>
          <a:noFill/>
          <a:ln w="76200" cmpd="tri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Identify where in the value chain the company operates – SUPPLY/PRODUCTION/DISTRIBUTION</a:t>
            </a:r>
          </a:p>
          <a:p>
            <a:pPr eaLnBrk="1" hangingPunct="1"/>
            <a:r>
              <a:rPr lang="en-US" altLang="en-US"/>
              <a:t>How wide does the scope of operations of the company extend across all business activities involved in getting the product/service to the customer ?</a:t>
            </a:r>
          </a:p>
        </p:txBody>
      </p:sp>
      <p:sp>
        <p:nvSpPr>
          <p:cNvPr id="4102" name="Oval 9"/>
          <p:cNvSpPr>
            <a:spLocks noChangeArrowheads="1"/>
          </p:cNvSpPr>
          <p:nvPr/>
        </p:nvSpPr>
        <p:spPr bwMode="auto">
          <a:xfrm>
            <a:off x="457200" y="990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3" name="Text Box 10"/>
          <p:cNvSpPr txBox="1">
            <a:spLocks noChangeArrowheads="1"/>
          </p:cNvSpPr>
          <p:nvPr/>
        </p:nvSpPr>
        <p:spPr bwMode="auto">
          <a:xfrm>
            <a:off x="685800" y="3352800"/>
            <a:ext cx="8458200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What kind of business do we want to create ?</a:t>
            </a:r>
          </a:p>
          <a:p>
            <a:pPr eaLnBrk="1" hangingPunct="1"/>
            <a:r>
              <a:rPr lang="en-US" altLang="en-US"/>
              <a:t>What business should we be in ?</a:t>
            </a:r>
          </a:p>
          <a:p>
            <a:pPr eaLnBrk="1" hangingPunct="1"/>
            <a:r>
              <a:rPr lang="en-US" altLang="en-US"/>
              <a:t>What do we have to do to re-align our business ?</a:t>
            </a:r>
          </a:p>
          <a:p>
            <a:pPr eaLnBrk="1" hangingPunct="1"/>
            <a:r>
              <a:rPr lang="en-US" altLang="en-US"/>
              <a:t>What part of the market do we have to stake out ?</a:t>
            </a:r>
          </a:p>
          <a:p>
            <a:pPr eaLnBrk="1" hangingPunct="1"/>
            <a:r>
              <a:rPr lang="en-US" altLang="en-US"/>
              <a:t>Who are our customers and how are they changing ?</a:t>
            </a:r>
          </a:p>
          <a:p>
            <a:pPr eaLnBrk="1" hangingPunct="1"/>
            <a:r>
              <a:rPr lang="en-US" altLang="en-US"/>
              <a:t>What new competitors are entering the environment ?</a:t>
            </a:r>
          </a:p>
          <a:p>
            <a:pPr eaLnBrk="1" hangingPunct="1"/>
            <a:r>
              <a:rPr lang="en-US" altLang="en-US"/>
              <a:t>How is technology changing ? Are we keeping up ?</a:t>
            </a:r>
          </a:p>
          <a:p>
            <a:pPr eaLnBrk="1" hangingPunct="1"/>
            <a:r>
              <a:rPr lang="en-US" altLang="en-US"/>
              <a:t>How can we maximize opportunities and minimize threats ?</a:t>
            </a:r>
          </a:p>
        </p:txBody>
      </p:sp>
      <p:sp>
        <p:nvSpPr>
          <p:cNvPr id="4104" name="Oval 11"/>
          <p:cNvSpPr>
            <a:spLocks noChangeArrowheads="1"/>
          </p:cNvSpPr>
          <p:nvPr/>
        </p:nvSpPr>
        <p:spPr bwMode="auto">
          <a:xfrm>
            <a:off x="457200" y="3429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5" name="Oval 12"/>
          <p:cNvSpPr>
            <a:spLocks noChangeArrowheads="1"/>
          </p:cNvSpPr>
          <p:nvPr/>
        </p:nvSpPr>
        <p:spPr bwMode="auto">
          <a:xfrm>
            <a:off x="457200" y="3886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6" name="Oval 13"/>
          <p:cNvSpPr>
            <a:spLocks noChangeArrowheads="1"/>
          </p:cNvSpPr>
          <p:nvPr/>
        </p:nvSpPr>
        <p:spPr bwMode="auto">
          <a:xfrm>
            <a:off x="457200" y="4267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7" name="Oval 14"/>
          <p:cNvSpPr>
            <a:spLocks noChangeArrowheads="1"/>
          </p:cNvSpPr>
          <p:nvPr/>
        </p:nvSpPr>
        <p:spPr bwMode="auto">
          <a:xfrm>
            <a:off x="457200" y="4648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8" name="Oval 15"/>
          <p:cNvSpPr>
            <a:spLocks noChangeArrowheads="1"/>
          </p:cNvSpPr>
          <p:nvPr/>
        </p:nvSpPr>
        <p:spPr bwMode="auto">
          <a:xfrm>
            <a:off x="457200" y="5105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9" name="Oval 16"/>
          <p:cNvSpPr>
            <a:spLocks noChangeArrowheads="1"/>
          </p:cNvSpPr>
          <p:nvPr/>
        </p:nvSpPr>
        <p:spPr bwMode="auto">
          <a:xfrm>
            <a:off x="457200" y="5486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0" name="Oval 17"/>
          <p:cNvSpPr>
            <a:spLocks noChangeArrowheads="1"/>
          </p:cNvSpPr>
          <p:nvPr/>
        </p:nvSpPr>
        <p:spPr bwMode="auto">
          <a:xfrm>
            <a:off x="457200" y="5943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11" name="Oval 18"/>
          <p:cNvSpPr>
            <a:spLocks noChangeArrowheads="1"/>
          </p:cNvSpPr>
          <p:nvPr/>
        </p:nvSpPr>
        <p:spPr bwMode="auto">
          <a:xfrm>
            <a:off x="457200" y="63246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Offensive Strategies </a:t>
            </a:r>
            <a:r>
              <a:rPr lang="en-US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44196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Capitalize on competitors’ weaknesses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990600" y="1295400"/>
            <a:ext cx="8001000" cy="209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Concentrate where a rival is exerting less effort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Pick up market segments that rivals have overlooked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Aggressively try to win over customers who are disappointed with rival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Make customized sales pitches to win a rival’s key disenchanted customer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Target rivals that have poor advertising or weak brand loyalty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Introduce products that fill gaps in product lines of rivals</a:t>
            </a:r>
          </a:p>
        </p:txBody>
      </p:sp>
      <p:sp>
        <p:nvSpPr>
          <p:cNvPr id="12295" name="Oval 10"/>
          <p:cNvSpPr>
            <a:spLocks noChangeArrowheads="1"/>
          </p:cNvSpPr>
          <p:nvPr/>
        </p:nvSpPr>
        <p:spPr bwMode="auto">
          <a:xfrm>
            <a:off x="304800" y="35702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Text Box 11"/>
          <p:cNvSpPr txBox="1">
            <a:spLocks noChangeArrowheads="1"/>
          </p:cNvSpPr>
          <p:nvPr/>
        </p:nvSpPr>
        <p:spPr bwMode="auto">
          <a:xfrm>
            <a:off x="685800" y="3494088"/>
            <a:ext cx="44196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All out Campaigns</a:t>
            </a:r>
          </a:p>
        </p:txBody>
      </p:sp>
      <p:sp>
        <p:nvSpPr>
          <p:cNvPr id="12297" name="Text Box 12"/>
          <p:cNvSpPr txBox="1">
            <a:spLocks noChangeArrowheads="1"/>
          </p:cNvSpPr>
          <p:nvPr/>
        </p:nvSpPr>
        <p:spPr bwMode="auto">
          <a:xfrm>
            <a:off x="990600" y="4027488"/>
            <a:ext cx="8001000" cy="138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Cut prices </a:t>
            </a: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AND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Run glitzy ad campaigns </a:t>
            </a: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AND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Launch new products </a:t>
            </a: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</a:rPr>
              <a:t>AND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Offer multiple promotions</a:t>
            </a:r>
          </a:p>
        </p:txBody>
      </p:sp>
      <p:sp>
        <p:nvSpPr>
          <p:cNvPr id="12298" name="Text Box 13"/>
          <p:cNvSpPr txBox="1">
            <a:spLocks noChangeArrowheads="1"/>
          </p:cNvSpPr>
          <p:nvPr/>
        </p:nvSpPr>
        <p:spPr bwMode="auto">
          <a:xfrm>
            <a:off x="1600200" y="5486400"/>
            <a:ext cx="7315200" cy="1061829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The idea here is to throw rivals off balance (attacks on many fronts)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You have to have </a:t>
            </a:r>
            <a:r>
              <a:rPr lang="en-US" altLang="en-US" b="1" i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deep pockets </a:t>
            </a:r>
            <a:r>
              <a:rPr lang="en-US" altLang="en-US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and offer a product/service that</a:t>
            </a:r>
            <a:r>
              <a:rPr lang="en-US" altLang="en-US" dirty="0"/>
              <a:t> </a:t>
            </a:r>
            <a:r>
              <a:rPr lang="en-US" altLang="en-US" b="1" i="1" dirty="0">
                <a:solidFill>
                  <a:srgbClr val="3333FF"/>
                </a:solidFill>
                <a:latin typeface="Times New Roman" panose="02020603050405020304" pitchFamily="18" charset="0"/>
              </a:rPr>
              <a:t>will not disappoint</a:t>
            </a:r>
          </a:p>
        </p:txBody>
      </p:sp>
    </p:spTree>
    <p:extLst>
      <p:ext uri="{BB962C8B-B14F-4D97-AF65-F5344CB8AC3E}">
        <p14:creationId xmlns:p14="http://schemas.microsoft.com/office/powerpoint/2010/main" val="1352331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Offensive Strategies </a:t>
            </a:r>
            <a:r>
              <a:rPr lang="en-US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44196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Preemptive strategies (Move first)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90600" y="1295400"/>
            <a:ext cx="8001000" cy="281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Expand production capacity well ahead of demand to discourage rivals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Tie-up most and best sources of raw materials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Tie-up most reliable, highest quality distribution channels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Secure best geographic locations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Do almost anything to obtain the business of a prestigious customer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Work on achieving a psychological preference in the minds of customers</a:t>
            </a:r>
          </a:p>
        </p:txBody>
      </p: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1660525" y="2286000"/>
            <a:ext cx="7483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enter into long-term contracts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acquire suppliers or distributors</a:t>
            </a:r>
          </a:p>
        </p:txBody>
      </p:sp>
    </p:spTree>
    <p:extLst>
      <p:ext uri="{BB962C8B-B14F-4D97-AF65-F5344CB8AC3E}">
        <p14:creationId xmlns:p14="http://schemas.microsoft.com/office/powerpoint/2010/main" val="90456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Offensive Strategies </a:t>
            </a:r>
            <a:r>
              <a:rPr lang="en-US" altLang="en-US" sz="24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304800" y="183673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85800" y="1760538"/>
            <a:ext cx="44196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Come in the backdoor/guerrilla warfare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90600" y="2293938"/>
            <a:ext cx="8001000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Avoid head-to-head challenges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Maneuver around large competitors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431925" y="2971800"/>
            <a:ext cx="748347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go after customers that are not important to majors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go after customers who have little loyalty to rivals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concentrate where rivals are overextended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make small, scattered, random raids on leader’s customers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use sporadic but intense bursts of promotion</a:t>
            </a:r>
          </a:p>
          <a:p>
            <a:pPr eaLnBrk="1" hangingPunct="1"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use the law to protect yourself against violations by rivals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81000" y="838200"/>
            <a:ext cx="8610600" cy="717550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If you are not big enough but you still want to participate in industry growth.....</a:t>
            </a:r>
          </a:p>
        </p:txBody>
      </p:sp>
    </p:spTree>
    <p:extLst>
      <p:ext uri="{BB962C8B-B14F-4D97-AF65-F5344CB8AC3E}">
        <p14:creationId xmlns:p14="http://schemas.microsoft.com/office/powerpoint/2010/main" val="3508703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for Stages of Life Cycle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0" y="685800"/>
            <a:ext cx="9144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Life cycle </a:t>
            </a:r>
            <a:r>
              <a:rPr lang="en-US" altLang="en-US" dirty="0" smtClean="0">
                <a:solidFill>
                  <a:srgbClr val="FF3300"/>
                </a:solidFill>
                <a:latin typeface="Verdana" panose="020B0604030504040204" pitchFamily="34" charset="0"/>
              </a:rPr>
              <a:t>gets mature. </a:t>
            </a:r>
            <a:r>
              <a:rPr lang="en-US" altLang="en-US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Industry starting to consolidate, formation of big players driving costs and prices down. Companies need to consolidate or might no longer be abl</a:t>
            </a:r>
            <a:r>
              <a:rPr lang="en-US" altLang="en-US" dirty="0" smtClean="0">
                <a:solidFill>
                  <a:srgbClr val="FF3300"/>
                </a:solidFill>
                <a:latin typeface="Verdana" panose="020B0604030504040204" pitchFamily="34" charset="0"/>
              </a:rPr>
              <a:t>e to compete.</a:t>
            </a:r>
            <a:endParaRPr lang="en-US" altLang="en-US" b="1" dirty="0" smtClean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dirty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2050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623968"/>
              </p:ext>
            </p:extLst>
          </p:nvPr>
        </p:nvGraphicFramePr>
        <p:xfrm>
          <a:off x="1598613" y="1900238"/>
          <a:ext cx="6478587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3" name="Chart" r:id="rId3" imgW="5105400" imgH="3362147" progId="Excel.Chart.8">
                  <p:embed/>
                </p:oleObj>
              </mc:Choice>
              <mc:Fallback>
                <p:oleObj name="Chart" r:id="rId3" imgW="5105400" imgH="336214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1900238"/>
                        <a:ext cx="6478587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Oval 6"/>
          <p:cNvSpPr>
            <a:spLocks noChangeArrowheads="1"/>
          </p:cNvSpPr>
          <p:nvPr/>
        </p:nvSpPr>
        <p:spPr bwMode="auto">
          <a:xfrm rot="-2815511">
            <a:off x="1295400" y="3886200"/>
            <a:ext cx="4800600" cy="1600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4038600" y="2819400"/>
            <a:ext cx="2133600" cy="762000"/>
          </a:xfrm>
          <a:prstGeom prst="ellipse">
            <a:avLst/>
          </a:prstGeom>
          <a:noFill/>
          <a:ln w="95250" cmpd="tri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800600" y="4953000"/>
            <a:ext cx="3570208" cy="515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Early stages, establish brand</a:t>
            </a:r>
          </a:p>
          <a:p>
            <a:r>
              <a:rPr lang="en-US" sz="1100" dirty="0" smtClean="0"/>
              <a:t>Brand does not necessarily play a role in the early stages</a:t>
            </a:r>
            <a:endParaRPr lang="en-US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6172200" y="3048000"/>
            <a:ext cx="3206968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Breakout point, industry slows</a:t>
            </a:r>
          </a:p>
          <a:p>
            <a:r>
              <a:rPr lang="en-US" dirty="0" smtClean="0"/>
              <a:t>Need ways to build </a:t>
            </a:r>
            <a:r>
              <a:rPr lang="en-US" dirty="0" smtClean="0"/>
              <a:t>volume</a:t>
            </a:r>
          </a:p>
          <a:p>
            <a:r>
              <a:rPr lang="en-US" dirty="0" smtClean="0"/>
              <a:t>Make sure brand is strong at </a:t>
            </a:r>
          </a:p>
          <a:p>
            <a:r>
              <a:rPr lang="en-US" smtClean="0"/>
              <a:t>This stage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27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– Late Growth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304800" y="1905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1828800"/>
            <a:ext cx="44196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Mergers &amp; Acquisitions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066800" y="2362200"/>
            <a:ext cx="80010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To increase market power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Overcoming entry barriers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Gaining access to new products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Increased Diversification </a:t>
            </a:r>
            <a:r>
              <a:rPr lang="en-US" altLang="en-US" sz="1400" b="1" dirty="0">
                <a:solidFill>
                  <a:srgbClr val="FF3300"/>
                </a:solidFill>
                <a:latin typeface="Verdana" panose="020B0604030504040204" pitchFamily="34" charset="0"/>
              </a:rPr>
              <a:t>SEE NEXT SLIDE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Reshaping the Firm’s Competitive Scope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 dirty="0">
                <a:latin typeface="Times New Roman" panose="02020603050405020304" pitchFamily="18" charset="0"/>
              </a:rPr>
              <a:t>Learning &amp; Developing New Capabilities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508125" y="2514600"/>
            <a:ext cx="74834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en-US" altLang="en-US" dirty="0"/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derived from size of firm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en-US" altLang="en-US" b="1" i="1" dirty="0">
                <a:latin typeface="Times New Roman" panose="02020603050405020304" pitchFamily="18" charset="0"/>
              </a:rPr>
              <a:t> can sell above competitive </a:t>
            </a:r>
            <a:r>
              <a:rPr lang="en-US" altLang="en-US" b="1" i="1" dirty="0" smtClean="0">
                <a:latin typeface="Times New Roman" panose="02020603050405020304" pitchFamily="18" charset="0"/>
              </a:rPr>
              <a:t>levels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en-US" altLang="en-US" b="1" i="1" dirty="0" smtClean="0">
                <a:latin typeface="Times New Roman" panose="02020603050405020304" pitchFamily="18" charset="0"/>
              </a:rPr>
              <a:t> can pressure suppliers to lower costs below competitors</a:t>
            </a:r>
            <a:endParaRPr lang="en-US" altLang="en-US" b="1" i="1" dirty="0">
              <a:latin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81000" y="762000"/>
            <a:ext cx="8610600" cy="992188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In anticipation of tighter margins during maturity, industries typically consolidate at the transition point between growth and maturity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76200" y="2362200"/>
            <a:ext cx="990600" cy="376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Verdana" panose="020B0604030504040204" pitchFamily="34" charset="0"/>
              </a:rPr>
              <a:t>WHY?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08125" y="4013200"/>
            <a:ext cx="74834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buFontTx/>
              <a:buChar char="-"/>
            </a:pPr>
            <a:r>
              <a:rPr lang="en-US" altLang="en-US" dirty="0"/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product development is a high risk activity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buFontTx/>
              <a:buChar char="-"/>
            </a:pPr>
            <a:r>
              <a:rPr lang="en-US" altLang="en-US" b="1" i="1" dirty="0">
                <a:latin typeface="Times New Roman" panose="02020603050405020304" pitchFamily="18" charset="0"/>
              </a:rPr>
              <a:t> acquiring a firm that has already taken that risk is advantageous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08125" y="4699000"/>
            <a:ext cx="74834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buFontTx/>
              <a:buChar char="-"/>
            </a:pPr>
            <a:r>
              <a:rPr lang="en-US" altLang="en-US" dirty="0"/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especially unrelated diversification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buFontTx/>
              <a:buChar char="-"/>
            </a:pPr>
            <a:r>
              <a:rPr lang="en-US" altLang="en-US" b="1" i="1" dirty="0">
                <a:latin typeface="Times New Roman" panose="02020603050405020304" pitchFamily="18" charset="0"/>
              </a:rPr>
              <a:t> you can retain management expertise that comes with the purchase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524000" y="5410200"/>
            <a:ext cx="7483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reduces a firm’s dependence on only one or a few products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524000" y="5867400"/>
            <a:ext cx="7483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 dirty="0"/>
              <a:t> </a:t>
            </a:r>
            <a:r>
              <a:rPr lang="en-US" altLang="en-US" b="1" i="1" dirty="0">
                <a:latin typeface="Times New Roman" panose="02020603050405020304" pitchFamily="18" charset="0"/>
              </a:rPr>
              <a:t>gain capabilities that the firm may be lacking in current personnel</a:t>
            </a:r>
          </a:p>
        </p:txBody>
      </p:sp>
    </p:spTree>
    <p:extLst>
      <p:ext uri="{BB962C8B-B14F-4D97-AF65-F5344CB8AC3E}">
        <p14:creationId xmlns:p14="http://schemas.microsoft.com/office/powerpoint/2010/main" val="1154694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Diversification Strategies</a:t>
            </a:r>
            <a:endParaRPr lang="en-US" altLang="en-US" sz="2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04800" y="9001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685800" y="762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Concentric</a:t>
            </a:r>
            <a:endParaRPr lang="en-US" altLang="en-US" b="1" u="sng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82296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offering new/related products/services to the same customer base</a:t>
            </a:r>
          </a:p>
        </p:txBody>
      </p:sp>
      <p:sp>
        <p:nvSpPr>
          <p:cNvPr id="16391" name="Oval 9"/>
          <p:cNvSpPr>
            <a:spLocks noChangeArrowheads="1"/>
          </p:cNvSpPr>
          <p:nvPr/>
        </p:nvSpPr>
        <p:spPr bwMode="auto">
          <a:xfrm>
            <a:off x="304800" y="29575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2" name="Text Box 10"/>
          <p:cNvSpPr txBox="1">
            <a:spLocks noChangeArrowheads="1"/>
          </p:cNvSpPr>
          <p:nvPr/>
        </p:nvSpPr>
        <p:spPr bwMode="auto">
          <a:xfrm>
            <a:off x="685800" y="28956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Conglomerate</a:t>
            </a:r>
          </a:p>
        </p:txBody>
      </p:sp>
      <p:sp>
        <p:nvSpPr>
          <p:cNvPr id="16393" name="Oval 12"/>
          <p:cNvSpPr>
            <a:spLocks noChangeArrowheads="1"/>
          </p:cNvSpPr>
          <p:nvPr/>
        </p:nvSpPr>
        <p:spPr bwMode="auto">
          <a:xfrm>
            <a:off x="304800" y="14335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4" name="Text Box 13"/>
          <p:cNvSpPr txBox="1">
            <a:spLocks noChangeArrowheads="1"/>
          </p:cNvSpPr>
          <p:nvPr/>
        </p:nvSpPr>
        <p:spPr bwMode="auto">
          <a:xfrm>
            <a:off x="685800" y="13716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Horizontal</a:t>
            </a:r>
          </a:p>
        </p:txBody>
      </p:sp>
      <p:sp>
        <p:nvSpPr>
          <p:cNvPr id="16395" name="Text Box 16"/>
          <p:cNvSpPr txBox="1">
            <a:spLocks noChangeArrowheads="1"/>
          </p:cNvSpPr>
          <p:nvPr/>
        </p:nvSpPr>
        <p:spPr bwMode="auto">
          <a:xfrm>
            <a:off x="914400" y="3267075"/>
            <a:ext cx="8229600" cy="85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adding new/unrelated products/services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customer base is totally </a:t>
            </a:r>
            <a:r>
              <a:rPr lang="en-US" altLang="en-US" b="1" dirty="0" smtClean="0">
                <a:latin typeface="Times New Roman" panose="02020603050405020304" pitchFamily="18" charset="0"/>
              </a:rPr>
              <a:t>new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dirty="0" smtClean="0">
                <a:latin typeface="Times New Roman" panose="02020603050405020304" pitchFamily="18" charset="0"/>
              </a:rPr>
              <a:t>Tend to be more risky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>
            <a:off x="914400" y="1752600"/>
            <a:ext cx="8229600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adding new/unrelated products/services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customer base is the same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often distributed through common dealers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may use similar marketing and promotions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4800600"/>
            <a:ext cx="54726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Big players – grow volume to drive down costs</a:t>
            </a:r>
          </a:p>
          <a:p>
            <a:r>
              <a:rPr lang="en-US" dirty="0" smtClean="0"/>
              <a:t>Small players – get out before can’t compete anymore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91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– Late Growth </a:t>
            </a:r>
            <a:r>
              <a:rPr lang="en-US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04800" y="13716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85800" y="1295400"/>
            <a:ext cx="44196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Strategic Alliances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66800" y="1828800"/>
            <a:ext cx="8001000" cy="483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An informal management agreement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Licensing agreements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Contingency agreements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Functional alliances</a:t>
            </a:r>
          </a:p>
          <a:p>
            <a:pPr eaLnBrk="1" hangingPunct="1">
              <a:lnSpc>
                <a:spcPct val="12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Dynamic alliances</a:t>
            </a:r>
          </a:p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Minority investment alliances</a:t>
            </a:r>
          </a:p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35000"/>
              </a:lnSpc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6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Joint ventures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Consortia</a:t>
            </a:r>
          </a:p>
          <a:p>
            <a:pPr eaLnBrk="1" hangingPunct="1">
              <a:lnSpc>
                <a:spcPct val="160000"/>
              </a:lnSpc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University Alliances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81000" y="762000"/>
            <a:ext cx="8610600" cy="442913"/>
          </a:xfrm>
          <a:prstGeom prst="rect">
            <a:avLst/>
          </a:prstGeom>
          <a:solidFill>
            <a:srgbClr val="FFFFFF"/>
          </a:solidFill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If you can’t go it alone or if you want to reduce the risk</a:t>
            </a:r>
          </a:p>
        </p:txBody>
      </p:sp>
      <p:sp>
        <p:nvSpPr>
          <p:cNvPr id="17416" name="Text Box 13"/>
          <p:cNvSpPr txBox="1">
            <a:spLocks noChangeArrowheads="1"/>
          </p:cNvSpPr>
          <p:nvPr/>
        </p:nvSpPr>
        <p:spPr bwMode="auto">
          <a:xfrm>
            <a:off x="1447800" y="3124200"/>
            <a:ext cx="74834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pooling of only certain selected business functions e.g. research</a:t>
            </a:r>
          </a:p>
        </p:txBody>
      </p:sp>
      <p:sp>
        <p:nvSpPr>
          <p:cNvPr id="17417" name="Text Box 14"/>
          <p:cNvSpPr txBox="1">
            <a:spLocks noChangeArrowheads="1"/>
          </p:cNvSpPr>
          <p:nvPr/>
        </p:nvSpPr>
        <p:spPr bwMode="auto">
          <a:xfrm>
            <a:off x="1447800" y="3560763"/>
            <a:ext cx="7483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integration of hidden assets like proprietary technology or trusted suppliers</a:t>
            </a:r>
          </a:p>
        </p:txBody>
      </p:sp>
      <p:sp>
        <p:nvSpPr>
          <p:cNvPr id="17418" name="Text Box 15"/>
          <p:cNvSpPr txBox="1">
            <a:spLocks noChangeArrowheads="1"/>
          </p:cNvSpPr>
          <p:nvPr/>
        </p:nvSpPr>
        <p:spPr bwMode="auto">
          <a:xfrm>
            <a:off x="1447800" y="4038600"/>
            <a:ext cx="7483475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one company wants to acquire another</a:t>
            </a:r>
          </a:p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the target does not want to be acquired</a:t>
            </a:r>
          </a:p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they agree to trade certain assets</a:t>
            </a:r>
          </a:p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 b="1" i="1">
                <a:latin typeface="Times New Roman" panose="02020603050405020304" pitchFamily="18" charset="0"/>
              </a:rPr>
              <a:t> e.g. Co. 1 gets access to production resources in exchange for capital that Co. 2 needs. Result: Co. 1 shares in growth of Co. 2; Co. 2 gets much needed capital and the two avoid the hassles of an unfriendly takeover</a:t>
            </a:r>
          </a:p>
        </p:txBody>
      </p:sp>
      <p:sp>
        <p:nvSpPr>
          <p:cNvPr id="17419" name="Text Box 16"/>
          <p:cNvSpPr txBox="1">
            <a:spLocks noChangeArrowheads="1"/>
          </p:cNvSpPr>
          <p:nvPr/>
        </p:nvSpPr>
        <p:spPr bwMode="auto">
          <a:xfrm>
            <a:off x="1447800" y="5999163"/>
            <a:ext cx="7483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networks, Keiretsu (Japan), Choebel (Korea)</a:t>
            </a:r>
          </a:p>
        </p:txBody>
      </p:sp>
      <p:sp>
        <p:nvSpPr>
          <p:cNvPr id="17420" name="Text Box 17"/>
          <p:cNvSpPr txBox="1">
            <a:spLocks noChangeArrowheads="1"/>
          </p:cNvSpPr>
          <p:nvPr/>
        </p:nvSpPr>
        <p:spPr bwMode="auto">
          <a:xfrm>
            <a:off x="1447800" y="6532563"/>
            <a:ext cx="748347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Char char="-"/>
            </a:pPr>
            <a:r>
              <a:rPr lang="en-US" altLang="en-US"/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firm &amp; university do joint research or employee development</a:t>
            </a:r>
          </a:p>
        </p:txBody>
      </p:sp>
    </p:spTree>
    <p:extLst>
      <p:ext uri="{BB962C8B-B14F-4D97-AF65-F5344CB8AC3E}">
        <p14:creationId xmlns:p14="http://schemas.microsoft.com/office/powerpoint/2010/main" val="1501028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for Stages of Life Cycle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447800" y="1538288"/>
            <a:ext cx="7696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FF3300"/>
                </a:solidFill>
                <a:latin typeface="Verdana" panose="020B0604030504040204" pitchFamily="34" charset="0"/>
              </a:rPr>
              <a:t>THE INDUSTRY LIFE </a:t>
            </a:r>
            <a:r>
              <a:rPr lang="en-US" altLang="en-US" b="1" dirty="0" smtClean="0">
                <a:solidFill>
                  <a:srgbClr val="FF3300"/>
                </a:solidFill>
                <a:latin typeface="Verdana" panose="020B0604030504040204" pitchFamily="34" charset="0"/>
              </a:rPr>
              <a:t>CYCLE - Maturity 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074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598613" y="1900238"/>
          <a:ext cx="6478587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7" name="Chart" r:id="rId3" imgW="5105400" imgH="3362147" progId="Excel.Chart.8">
                  <p:embed/>
                </p:oleObj>
              </mc:Choice>
              <mc:Fallback>
                <p:oleObj name="Chart" r:id="rId3" imgW="5105400" imgH="336214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1900238"/>
                        <a:ext cx="6478587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Oval 8"/>
          <p:cNvSpPr>
            <a:spLocks noChangeArrowheads="1"/>
          </p:cNvSpPr>
          <p:nvPr/>
        </p:nvSpPr>
        <p:spPr bwMode="auto">
          <a:xfrm>
            <a:off x="4876800" y="2209800"/>
            <a:ext cx="16764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985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2400" b="1" dirty="0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at Maturity – need to control costs</a:t>
            </a:r>
            <a:endParaRPr lang="en-US" altLang="en-US" sz="1600" b="1" dirty="0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304800" y="762000"/>
            <a:ext cx="8229600" cy="41306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Critical Strategic Issues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1. More head-to-head competition as growth slows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2. Buyers become more sophisticated and demanding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3. Rivals emphasize price and service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4. You must time capacity additions to minimize oversupply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5. You may run out of possibilities to make product innovations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6. Increase in global competition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7. Industry profitability starts to be cyclical or even decline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8. Industry rationalization escalates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5029200"/>
            <a:ext cx="82296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Hardly more innovation; early stage- all products are simple</a:t>
            </a:r>
          </a:p>
          <a:p>
            <a:r>
              <a:rPr lang="en-US" dirty="0" smtClean="0"/>
              <a:t>Maturity, products either really simple (niche strategy) or full featured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Strategies – Maturity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04800" y="153987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5800" y="700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Cut product line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14400" y="990600"/>
            <a:ext cx="66294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concentrate on items with the best margins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eliminate lines where firm has little competitive advantage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85800" y="147796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Emphasize process innovations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914400" y="1787525"/>
            <a:ext cx="6629400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mechanize high-cost activities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improve labour efficiency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re-engineer manufacturing processes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restructure (usually fine tune – not full-fledged restructure)</a:t>
            </a:r>
            <a:endParaRPr lang="en-US" altLang="en-US" sz="1400" b="1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04800" y="30337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85800" y="29718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Focus on cost reduction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914400" y="3263900"/>
            <a:ext cx="66294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squeeze suppliers for better terms/prices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switch to lower-cost components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simplify product design (less parts; fewer features)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eliminate low value activities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streamline distribution channels</a:t>
            </a: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304800" y="4786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685800" y="47244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Increase sales to current customers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914400" y="5002213"/>
            <a:ext cx="662940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add complimentary products &amp; ancillary services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introduce new ways for customers to use your products</a:t>
            </a: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304800" y="555783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85800" y="5495925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Acquisitions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914400" y="5773738"/>
            <a:ext cx="66294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look for distressed rivals to buy at bargain basement prices</a:t>
            </a:r>
          </a:p>
        </p:txBody>
      </p:sp>
      <p:sp>
        <p:nvSpPr>
          <p:cNvPr id="19475" name="Oval 19"/>
          <p:cNvSpPr>
            <a:spLocks noChangeArrowheads="1"/>
          </p:cNvSpPr>
          <p:nvPr/>
        </p:nvSpPr>
        <p:spPr bwMode="auto">
          <a:xfrm>
            <a:off x="304800" y="6096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685800" y="6034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Move into other geographical areas  </a:t>
            </a:r>
            <a:r>
              <a:rPr lang="en-US" altLang="en-US" sz="1400" b="1" u="sng">
                <a:solidFill>
                  <a:srgbClr val="FF3300"/>
                </a:solidFill>
                <a:latin typeface="Verdana" panose="020B0604030504040204" pitchFamily="34" charset="0"/>
              </a:rPr>
              <a:t>SEE NEXT SLIDE</a:t>
            </a:r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304800" y="6477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685800" y="6415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Follow defensive strategies to not lose market share</a:t>
            </a:r>
          </a:p>
        </p:txBody>
      </p:sp>
    </p:spTree>
    <p:extLst>
      <p:ext uri="{BB962C8B-B14F-4D97-AF65-F5344CB8AC3E}">
        <p14:creationId xmlns:p14="http://schemas.microsoft.com/office/powerpoint/2010/main" val="3087333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67600" cy="6858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Strategic Management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59372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Verdana" panose="020B0604030504040204" pitchFamily="34" charset="0"/>
              </a:rPr>
              <a:t>ESTABLISH MEASURABLE OBJECTIVES AND STRE.......TCH  BUT ACHEIVABLE PERFORMANCE TARGETS</a:t>
            </a:r>
          </a:p>
        </p:txBody>
      </p:sp>
      <p:sp>
        <p:nvSpPr>
          <p:cNvPr id="5124" name="Oval 8"/>
          <p:cNvSpPr>
            <a:spLocks noChangeArrowheads="1"/>
          </p:cNvSpPr>
          <p:nvPr/>
        </p:nvSpPr>
        <p:spPr bwMode="auto">
          <a:xfrm>
            <a:off x="304800" y="2819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9"/>
          <p:cNvSpPr>
            <a:spLocks noChangeArrowheads="1"/>
          </p:cNvSpPr>
          <p:nvPr/>
        </p:nvSpPr>
        <p:spPr bwMode="auto">
          <a:xfrm>
            <a:off x="304800" y="3200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10"/>
          <p:cNvSpPr>
            <a:spLocks noChangeArrowheads="1"/>
          </p:cNvSpPr>
          <p:nvPr/>
        </p:nvSpPr>
        <p:spPr bwMode="auto">
          <a:xfrm>
            <a:off x="304800" y="3581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11"/>
          <p:cNvSpPr>
            <a:spLocks noChangeArrowheads="1"/>
          </p:cNvSpPr>
          <p:nvPr/>
        </p:nvSpPr>
        <p:spPr bwMode="auto">
          <a:xfrm>
            <a:off x="304800" y="3962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2"/>
          <p:cNvSpPr>
            <a:spLocks noChangeArrowheads="1"/>
          </p:cNvSpPr>
          <p:nvPr/>
        </p:nvSpPr>
        <p:spPr bwMode="auto">
          <a:xfrm>
            <a:off x="304800" y="4343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3"/>
          <p:cNvSpPr>
            <a:spLocks noChangeArrowheads="1"/>
          </p:cNvSpPr>
          <p:nvPr/>
        </p:nvSpPr>
        <p:spPr bwMode="auto">
          <a:xfrm>
            <a:off x="304800" y="47244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4"/>
          <p:cNvSpPr>
            <a:spLocks noChangeArrowheads="1"/>
          </p:cNvSpPr>
          <p:nvPr/>
        </p:nvSpPr>
        <p:spPr bwMode="auto">
          <a:xfrm>
            <a:off x="304800" y="5029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5"/>
          <p:cNvSpPr>
            <a:spLocks noChangeArrowheads="1"/>
          </p:cNvSpPr>
          <p:nvPr/>
        </p:nvSpPr>
        <p:spPr bwMode="auto">
          <a:xfrm>
            <a:off x="304800" y="5410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Text Box 16"/>
          <p:cNvSpPr txBox="1">
            <a:spLocks noChangeArrowheads="1"/>
          </p:cNvSpPr>
          <p:nvPr/>
        </p:nvSpPr>
        <p:spPr bwMode="auto">
          <a:xfrm>
            <a:off x="762000" y="1295400"/>
            <a:ext cx="7848600" cy="1068388"/>
          </a:xfrm>
          <a:prstGeom prst="rect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chemeClr val="accent2"/>
                </a:solidFill>
              </a:rPr>
              <a:t>Both short-term and longer-term</a:t>
            </a:r>
          </a:p>
          <a:p>
            <a:pPr eaLnBrk="1" hangingPunct="1"/>
            <a:r>
              <a:rPr lang="en-US" altLang="en-US"/>
              <a:t>If a trade-off is required almost always choose the longer-term objective</a:t>
            </a:r>
          </a:p>
        </p:txBody>
      </p:sp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685800" y="2362200"/>
            <a:ext cx="35052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FF0000"/>
                </a:solidFill>
              </a:rPr>
              <a:t>FINANCIAL OBJECTIVES</a:t>
            </a:r>
          </a:p>
          <a:p>
            <a:pPr eaLnBrk="1" hangingPunct="1"/>
            <a:r>
              <a:rPr lang="en-US" altLang="en-US" sz="1600"/>
              <a:t>Faster revenue growth</a:t>
            </a:r>
          </a:p>
          <a:p>
            <a:pPr eaLnBrk="1" hangingPunct="1"/>
            <a:r>
              <a:rPr lang="en-US" altLang="en-US" sz="1600"/>
              <a:t>Faster earnings growth</a:t>
            </a:r>
          </a:p>
          <a:p>
            <a:pPr eaLnBrk="1" hangingPunct="1"/>
            <a:r>
              <a:rPr lang="en-US" altLang="en-US" sz="1600"/>
              <a:t>Higher dividends</a:t>
            </a:r>
          </a:p>
          <a:p>
            <a:pPr eaLnBrk="1" hangingPunct="1"/>
            <a:r>
              <a:rPr lang="en-US" altLang="en-US" sz="1600"/>
              <a:t>Larger profit margins</a:t>
            </a:r>
          </a:p>
          <a:p>
            <a:pPr eaLnBrk="1" hangingPunct="1"/>
            <a:r>
              <a:rPr lang="en-US" altLang="en-US" sz="1600"/>
              <a:t>Higher returns on investments</a:t>
            </a:r>
          </a:p>
          <a:p>
            <a:pPr eaLnBrk="1" hangingPunct="1"/>
            <a:r>
              <a:rPr lang="en-US" altLang="en-US" sz="1600"/>
              <a:t>Stronger bond/credit ratings</a:t>
            </a:r>
          </a:p>
          <a:p>
            <a:pPr eaLnBrk="1" hangingPunct="1"/>
            <a:r>
              <a:rPr lang="en-US" altLang="en-US" sz="1600"/>
              <a:t>Bigger/more stable cash flows</a:t>
            </a:r>
          </a:p>
          <a:p>
            <a:pPr eaLnBrk="1" hangingPunct="1"/>
            <a:r>
              <a:rPr lang="en-US" altLang="en-US" sz="1600"/>
              <a:t>Rising stock prices</a:t>
            </a:r>
          </a:p>
          <a:p>
            <a:pPr eaLnBrk="1" hangingPunct="1"/>
            <a:r>
              <a:rPr lang="en-US" altLang="en-US" sz="1600"/>
              <a:t>More diversified revenue base</a:t>
            </a:r>
          </a:p>
        </p:txBody>
      </p:sp>
      <p:sp>
        <p:nvSpPr>
          <p:cNvPr id="5134" name="Oval 20"/>
          <p:cNvSpPr>
            <a:spLocks noChangeArrowheads="1"/>
          </p:cNvSpPr>
          <p:nvPr/>
        </p:nvSpPr>
        <p:spPr bwMode="auto">
          <a:xfrm>
            <a:off x="304800" y="5791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4419600" y="2362200"/>
            <a:ext cx="4572000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STRATEGIC OBJECTIVES</a:t>
            </a:r>
          </a:p>
          <a:p>
            <a:pPr eaLnBrk="1" hangingPunct="1"/>
            <a:r>
              <a:rPr lang="en-US" altLang="en-US" sz="1600"/>
              <a:t>Capturing attractive growth opportunities</a:t>
            </a:r>
          </a:p>
          <a:p>
            <a:pPr eaLnBrk="1" hangingPunct="1"/>
            <a:r>
              <a:rPr lang="en-US" altLang="en-US" sz="1600"/>
              <a:t>Growing faster than industry average</a:t>
            </a:r>
          </a:p>
          <a:p>
            <a:pPr eaLnBrk="1" hangingPunct="1"/>
            <a:r>
              <a:rPr lang="en-US" altLang="en-US" sz="1600"/>
              <a:t>Overtaking key competitors (on quality, market share, customer satisfaction, etc)</a:t>
            </a:r>
          </a:p>
          <a:p>
            <a:pPr eaLnBrk="1" hangingPunct="1"/>
            <a:r>
              <a:rPr lang="en-US" altLang="en-US" sz="1600"/>
              <a:t>Achieving lower costs than rivals</a:t>
            </a:r>
          </a:p>
          <a:p>
            <a:pPr eaLnBrk="1" hangingPunct="1"/>
            <a:r>
              <a:rPr lang="en-US" altLang="en-US" sz="1600"/>
              <a:t>Gaining a substantial competitive advantage</a:t>
            </a:r>
          </a:p>
          <a:p>
            <a:pPr eaLnBrk="1" hangingPunct="1"/>
            <a:r>
              <a:rPr lang="en-US" altLang="en-US" sz="1600"/>
              <a:t>Becoming a major global player</a:t>
            </a:r>
          </a:p>
          <a:p>
            <a:pPr eaLnBrk="1" hangingPunct="1"/>
            <a:r>
              <a:rPr lang="en-US" altLang="en-US" sz="1600"/>
              <a:t>Being a leader technologically/innovatively</a:t>
            </a:r>
          </a:p>
          <a:p>
            <a:pPr eaLnBrk="1" hangingPunct="1"/>
            <a:r>
              <a:rPr lang="en-US" altLang="en-US" sz="1600"/>
              <a:t>Offering a broader/more attractive product line</a:t>
            </a:r>
          </a:p>
          <a:p>
            <a:pPr eaLnBrk="1" hangingPunct="1"/>
            <a:r>
              <a:rPr lang="en-US" altLang="en-US" sz="1600"/>
              <a:t>Increasing reputation and strengthening the brand</a:t>
            </a:r>
          </a:p>
          <a:p>
            <a:pPr eaLnBrk="1" hangingPunct="1"/>
            <a:endParaRPr lang="en-US" altLang="en-US" sz="1600"/>
          </a:p>
        </p:txBody>
      </p:sp>
      <p:sp>
        <p:nvSpPr>
          <p:cNvPr id="5136" name="Oval 22"/>
          <p:cNvSpPr>
            <a:spLocks noChangeArrowheads="1"/>
          </p:cNvSpPr>
          <p:nvPr/>
        </p:nvSpPr>
        <p:spPr bwMode="auto">
          <a:xfrm>
            <a:off x="4191000" y="28956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23"/>
          <p:cNvSpPr>
            <a:spLocks noChangeArrowheads="1"/>
          </p:cNvSpPr>
          <p:nvPr/>
        </p:nvSpPr>
        <p:spPr bwMode="auto">
          <a:xfrm>
            <a:off x="4191000" y="32766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24"/>
          <p:cNvSpPr>
            <a:spLocks noChangeArrowheads="1"/>
          </p:cNvSpPr>
          <p:nvPr/>
        </p:nvSpPr>
        <p:spPr bwMode="auto">
          <a:xfrm>
            <a:off x="4191000" y="36576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Oval 25"/>
          <p:cNvSpPr>
            <a:spLocks noChangeArrowheads="1"/>
          </p:cNvSpPr>
          <p:nvPr/>
        </p:nvSpPr>
        <p:spPr bwMode="auto">
          <a:xfrm>
            <a:off x="4191000" y="4191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Oval 26"/>
          <p:cNvSpPr>
            <a:spLocks noChangeArrowheads="1"/>
          </p:cNvSpPr>
          <p:nvPr/>
        </p:nvSpPr>
        <p:spPr bwMode="auto">
          <a:xfrm>
            <a:off x="4191000" y="4572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Oval 27"/>
          <p:cNvSpPr>
            <a:spLocks noChangeArrowheads="1"/>
          </p:cNvSpPr>
          <p:nvPr/>
        </p:nvSpPr>
        <p:spPr bwMode="auto">
          <a:xfrm>
            <a:off x="4191000" y="4953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Oval 28"/>
          <p:cNvSpPr>
            <a:spLocks noChangeArrowheads="1"/>
          </p:cNvSpPr>
          <p:nvPr/>
        </p:nvSpPr>
        <p:spPr bwMode="auto">
          <a:xfrm>
            <a:off x="4191000" y="53340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Oval 29"/>
          <p:cNvSpPr>
            <a:spLocks noChangeArrowheads="1"/>
          </p:cNvSpPr>
          <p:nvPr/>
        </p:nvSpPr>
        <p:spPr bwMode="auto">
          <a:xfrm>
            <a:off x="4191000" y="5638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Oval 30"/>
          <p:cNvSpPr>
            <a:spLocks noChangeArrowheads="1"/>
          </p:cNvSpPr>
          <p:nvPr/>
        </p:nvSpPr>
        <p:spPr bwMode="auto">
          <a:xfrm>
            <a:off x="4191000" y="6019800"/>
            <a:ext cx="228600" cy="1524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International Strategies</a:t>
            </a:r>
            <a:endParaRPr lang="en-US" altLang="en-US" sz="28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04800" y="1357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304800" y="2500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85800" y="12192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Licensing agreements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914400" y="1600200"/>
            <a:ext cx="82296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allow foreign firms to use your name, technology, or production processes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85800" y="24384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Use a multi-country strategy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304800" y="329247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85800" y="323056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Use a global strategy</a:t>
            </a:r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304800" y="18907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685800" y="18288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Export to foreign markets</a:t>
            </a:r>
          </a:p>
        </p:txBody>
      </p:sp>
      <p:sp>
        <p:nvSpPr>
          <p:cNvPr id="20493" name="Oval 14"/>
          <p:cNvSpPr>
            <a:spLocks noChangeArrowheads="1"/>
          </p:cNvSpPr>
          <p:nvPr/>
        </p:nvSpPr>
        <p:spPr bwMode="auto">
          <a:xfrm>
            <a:off x="304800" y="39481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685800" y="38862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Form strategic alliances</a:t>
            </a:r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914400" y="3602038"/>
            <a:ext cx="82296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same strategy in every country you operate in</a:t>
            </a: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914400" y="2216150"/>
            <a:ext cx="82296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produce domestically and ship finished products abroad</a:t>
            </a: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914400" y="2825750"/>
            <a:ext cx="8229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analyze the environment in each country and have a unique strategy for each country</a:t>
            </a:r>
          </a:p>
        </p:txBody>
      </p:sp>
    </p:spTree>
    <p:extLst>
      <p:ext uri="{BB962C8B-B14F-4D97-AF65-F5344CB8AC3E}">
        <p14:creationId xmlns:p14="http://schemas.microsoft.com/office/powerpoint/2010/main" val="3090361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Defensive Strategies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685800" y="762000"/>
            <a:ext cx="83058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Close off gaps in product line so competition can’t take advantage</a:t>
            </a:r>
          </a:p>
        </p:txBody>
      </p:sp>
      <p:sp>
        <p:nvSpPr>
          <p:cNvPr id="21510" name="Oval 9"/>
          <p:cNvSpPr>
            <a:spLocks noChangeArrowheads="1"/>
          </p:cNvSpPr>
          <p:nvPr/>
        </p:nvSpPr>
        <p:spPr bwMode="auto">
          <a:xfrm>
            <a:off x="304800" y="14620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685800" y="1385888"/>
            <a:ext cx="8305800" cy="36933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3333FF"/>
                </a:solidFill>
                <a:latin typeface="Times New Roman" panose="02020603050405020304" pitchFamily="18" charset="0"/>
              </a:rPr>
              <a:t>Keep prices </a:t>
            </a:r>
            <a:r>
              <a:rPr lang="en-US" altLang="en-US" b="1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(costs) as </a:t>
            </a:r>
            <a:r>
              <a:rPr lang="en-US" altLang="en-US" b="1" dirty="0">
                <a:solidFill>
                  <a:srgbClr val="3333FF"/>
                </a:solidFill>
                <a:latin typeface="Times New Roman" panose="02020603050405020304" pitchFamily="18" charset="0"/>
              </a:rPr>
              <a:t>low as possible</a:t>
            </a:r>
          </a:p>
        </p:txBody>
      </p:sp>
      <p:sp>
        <p:nvSpPr>
          <p:cNvPr id="21512" name="Oval 11"/>
          <p:cNvSpPr>
            <a:spLocks noChangeArrowheads="1"/>
          </p:cNvSpPr>
          <p:nvPr/>
        </p:nvSpPr>
        <p:spPr bwMode="auto">
          <a:xfrm>
            <a:off x="304800" y="20716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685800" y="1995488"/>
            <a:ext cx="83058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Keep customers happy or locked in (deep discounts on long-term contracts)</a:t>
            </a:r>
          </a:p>
        </p:txBody>
      </p:sp>
      <p:sp>
        <p:nvSpPr>
          <p:cNvPr id="21514" name="Oval 13"/>
          <p:cNvSpPr>
            <a:spLocks noChangeArrowheads="1"/>
          </p:cNvSpPr>
          <p:nvPr/>
        </p:nvSpPr>
        <p:spPr bwMode="auto">
          <a:xfrm>
            <a:off x="304800" y="26812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5" name="Text Box 14"/>
          <p:cNvSpPr txBox="1">
            <a:spLocks noChangeArrowheads="1"/>
          </p:cNvSpPr>
          <p:nvPr/>
        </p:nvSpPr>
        <p:spPr bwMode="auto">
          <a:xfrm>
            <a:off x="685800" y="2605088"/>
            <a:ext cx="83058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Extend easy credit terms or financial help to dealers and customers</a:t>
            </a:r>
          </a:p>
        </p:txBody>
      </p:sp>
      <p:sp>
        <p:nvSpPr>
          <p:cNvPr id="21516" name="Oval 15"/>
          <p:cNvSpPr>
            <a:spLocks noChangeArrowheads="1"/>
          </p:cNvSpPr>
          <p:nvPr/>
        </p:nvSpPr>
        <p:spPr bwMode="auto">
          <a:xfrm>
            <a:off x="304800" y="32908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7" name="Text Box 16"/>
          <p:cNvSpPr txBox="1">
            <a:spLocks noChangeArrowheads="1"/>
          </p:cNvSpPr>
          <p:nvPr/>
        </p:nvSpPr>
        <p:spPr bwMode="auto">
          <a:xfrm>
            <a:off x="685800" y="3214688"/>
            <a:ext cx="83058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Protect proprietary know-how</a:t>
            </a:r>
          </a:p>
        </p:txBody>
      </p:sp>
      <p:sp>
        <p:nvSpPr>
          <p:cNvPr id="21518" name="Oval 17"/>
          <p:cNvSpPr>
            <a:spLocks noChangeArrowheads="1"/>
          </p:cNvSpPr>
          <p:nvPr/>
        </p:nvSpPr>
        <p:spPr bwMode="auto">
          <a:xfrm>
            <a:off x="304800" y="390048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9" name="Text Box 18"/>
          <p:cNvSpPr txBox="1">
            <a:spLocks noChangeArrowheads="1"/>
          </p:cNvSpPr>
          <p:nvPr/>
        </p:nvSpPr>
        <p:spPr bwMode="auto">
          <a:xfrm>
            <a:off x="685800" y="3824288"/>
            <a:ext cx="8305800" cy="442912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Keep crucial supplies out of the hands of rivals (exclusive contracts or hoard)</a:t>
            </a:r>
          </a:p>
        </p:txBody>
      </p:sp>
      <p:sp>
        <p:nvSpPr>
          <p:cNvPr id="21520" name="Oval 19"/>
          <p:cNvSpPr>
            <a:spLocks noChangeArrowheads="1"/>
          </p:cNvSpPr>
          <p:nvPr/>
        </p:nvSpPr>
        <p:spPr bwMode="auto">
          <a:xfrm>
            <a:off x="304800" y="44958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21" name="Text Box 20"/>
          <p:cNvSpPr txBox="1">
            <a:spLocks noChangeArrowheads="1"/>
          </p:cNvSpPr>
          <p:nvPr/>
        </p:nvSpPr>
        <p:spPr bwMode="auto">
          <a:xfrm>
            <a:off x="685800" y="4419600"/>
            <a:ext cx="8305800" cy="717550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Be the tough guy on the block – </a:t>
            </a:r>
            <a:r>
              <a:rPr lang="en-US" altLang="en-US" b="1" i="1" u="sng">
                <a:solidFill>
                  <a:srgbClr val="3333FF"/>
                </a:solidFill>
                <a:latin typeface="Times New Roman" panose="02020603050405020304" pitchFamily="18" charset="0"/>
              </a:rPr>
              <a:t>make sure rivals know it is not wise to challenge you</a:t>
            </a:r>
          </a:p>
        </p:txBody>
      </p:sp>
    </p:spTree>
    <p:extLst>
      <p:ext uri="{BB962C8B-B14F-4D97-AF65-F5344CB8AC3E}">
        <p14:creationId xmlns:p14="http://schemas.microsoft.com/office/powerpoint/2010/main" val="3259582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for Stages of Life Cycle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447800" y="1538288"/>
            <a:ext cx="7696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THE INDUSTRY LIFE CYCLE 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graphicFrame>
        <p:nvGraphicFramePr>
          <p:cNvPr id="4098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598613" y="1900238"/>
          <a:ext cx="6478587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1" name="Chart" r:id="rId3" imgW="5105400" imgH="3362147" progId="Excel.Chart.8">
                  <p:embed/>
                </p:oleObj>
              </mc:Choice>
              <mc:Fallback>
                <p:oleObj name="Chart" r:id="rId3" imgW="5105400" imgH="336214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1900238"/>
                        <a:ext cx="6478587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Oval 6"/>
          <p:cNvSpPr>
            <a:spLocks noChangeArrowheads="1"/>
          </p:cNvSpPr>
          <p:nvPr/>
        </p:nvSpPr>
        <p:spPr bwMode="auto">
          <a:xfrm rot="1802482">
            <a:off x="6440488" y="2436813"/>
            <a:ext cx="10668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07380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Strategies – Decline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685800" y="700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Move towards focused or niche strategies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914400" y="1076325"/>
            <a:ext cx="66294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analyze industry by segments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find a segment that is bucking the trend (not yet declining)</a:t>
            </a:r>
          </a:p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beat the competition in servicing this segment</a:t>
            </a:r>
          </a:p>
        </p:txBody>
      </p:sp>
      <p:sp>
        <p:nvSpPr>
          <p:cNvPr id="22535" name="Oval 10"/>
          <p:cNvSpPr>
            <a:spLocks noChangeArrowheads="1"/>
          </p:cNvSpPr>
          <p:nvPr/>
        </p:nvSpPr>
        <p:spPr bwMode="auto">
          <a:xfrm>
            <a:off x="304800" y="20431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685800" y="19812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Differentiate</a:t>
            </a:r>
          </a:p>
        </p:txBody>
      </p:sp>
      <p:sp>
        <p:nvSpPr>
          <p:cNvPr id="22537" name="Text Box 12"/>
          <p:cNvSpPr txBox="1">
            <a:spLocks noChangeArrowheads="1"/>
          </p:cNvSpPr>
          <p:nvPr/>
        </p:nvSpPr>
        <p:spPr bwMode="auto">
          <a:xfrm>
            <a:off x="914400" y="2273300"/>
            <a:ext cx="6629400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selective quality improvements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selective product innovation</a:t>
            </a:r>
          </a:p>
        </p:txBody>
      </p:sp>
      <p:sp>
        <p:nvSpPr>
          <p:cNvPr id="22538" name="Oval 13"/>
          <p:cNvSpPr>
            <a:spLocks noChangeArrowheads="1"/>
          </p:cNvSpPr>
          <p:nvPr/>
        </p:nvSpPr>
        <p:spPr bwMode="auto">
          <a:xfrm>
            <a:off x="304800" y="29575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9" name="Text Box 14"/>
          <p:cNvSpPr txBox="1">
            <a:spLocks noChangeArrowheads="1"/>
          </p:cNvSpPr>
          <p:nvPr/>
        </p:nvSpPr>
        <p:spPr bwMode="auto">
          <a:xfrm>
            <a:off x="685800" y="28956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Drive costs </a:t>
            </a:r>
            <a:r>
              <a:rPr lang="en-US" altLang="en-US" b="1" u="sng" dirty="0" smtClean="0">
                <a:solidFill>
                  <a:srgbClr val="3333FF"/>
                </a:solidFill>
                <a:latin typeface="Times New Roman" panose="02020603050405020304" pitchFamily="18" charset="0"/>
              </a:rPr>
              <a:t>down &amp; try to milk (re-engineer)</a:t>
            </a:r>
            <a:endParaRPr lang="en-US" altLang="en-US" b="1" u="sng" dirty="0">
              <a:solidFill>
                <a:srgbClr val="3333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914400" y="3259138"/>
            <a:ext cx="66294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outsource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re-engineer internal processes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consolidate production facilities to increase capacity utilization</a:t>
            </a:r>
          </a:p>
          <a:p>
            <a:pPr lvl="1"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shut down older, inefficient plants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add more distribution channels</a:t>
            </a:r>
          </a:p>
          <a:p>
            <a:pPr lvl="1"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to get volumes up and thus reduce per unit costs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eliminate marginally beneficial activities</a:t>
            </a:r>
          </a:p>
        </p:txBody>
      </p:sp>
      <p:sp>
        <p:nvSpPr>
          <p:cNvPr id="22541" name="Oval 16"/>
          <p:cNvSpPr>
            <a:spLocks noChangeArrowheads="1"/>
          </p:cNvSpPr>
          <p:nvPr/>
        </p:nvSpPr>
        <p:spPr bwMode="auto">
          <a:xfrm>
            <a:off x="304800" y="555783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Text Box 17"/>
          <p:cNvSpPr txBox="1">
            <a:spLocks noChangeArrowheads="1"/>
          </p:cNvSpPr>
          <p:nvPr/>
        </p:nvSpPr>
        <p:spPr bwMode="auto">
          <a:xfrm>
            <a:off x="685800" y="5495925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Restructure in a big way  </a:t>
            </a:r>
            <a:r>
              <a:rPr lang="en-US" altLang="en-US" sz="1400" b="1" u="sng">
                <a:solidFill>
                  <a:srgbClr val="FF3300"/>
                </a:solidFill>
                <a:latin typeface="Verdana" panose="020B0604030504040204" pitchFamily="34" charset="0"/>
              </a:rPr>
              <a:t>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2568070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Restructuring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304800" y="230346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304800" y="3005138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85800" y="216535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Downsizing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14400" y="2455863"/>
            <a:ext cx="6629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firm expects that cost reductions will lead to improved profitability and more efficient operations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85800" y="2943225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Downscoping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914400" y="3252788"/>
            <a:ext cx="6629400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refers to divestiture, spin-offs or some other means of eliminating businesses unrelated to the firm’s core business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meant to strategically refocus on the core business</a:t>
            </a:r>
            <a:endParaRPr lang="en-US" altLang="en-US" sz="1400" b="1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304800" y="407987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685800" y="401796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Leverage Buy-Outs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914400" y="4310063"/>
            <a:ext cx="8229600" cy="254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to correct for managerial mistakes</a:t>
            </a:r>
          </a:p>
          <a:p>
            <a:pPr lvl="1"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because the firm’s managers are making decisions that primarily serve their own interests instead of shareholders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a restructuring strategy whereby a group buys all of the firm’s assets to take the firm private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a lot of debt is incurred to finance the buyout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to support debt payments &amp; to </a:t>
            </a:r>
            <a:r>
              <a:rPr lang="en-US" altLang="en-US" b="1" dirty="0" err="1">
                <a:latin typeface="Times New Roman" panose="02020603050405020304" pitchFamily="18" charset="0"/>
              </a:rPr>
              <a:t>downscope</a:t>
            </a:r>
            <a:r>
              <a:rPr lang="en-US" altLang="en-US" b="1" dirty="0">
                <a:latin typeface="Times New Roman" panose="02020603050405020304" pitchFamily="18" charset="0"/>
              </a:rPr>
              <a:t> the business, the new owners may immediately sell off a number of assets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often the goal is to restructure &amp; to sell the firm at a profit</a:t>
            </a:r>
          </a:p>
        </p:txBody>
      </p:sp>
      <p:sp>
        <p:nvSpPr>
          <p:cNvPr id="23565" name="Text Box 21"/>
          <p:cNvSpPr txBox="1">
            <a:spLocks noChangeArrowheads="1"/>
          </p:cNvSpPr>
          <p:nvPr/>
        </p:nvSpPr>
        <p:spPr bwMode="auto">
          <a:xfrm>
            <a:off x="304800" y="762000"/>
            <a:ext cx="8229600" cy="1465263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Most restructuring in the last 30 years has involved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downsizing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divesting of unattractive businesses from portfolios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restructuring often follows acquisition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1185198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Choice of Strategies Often Depends on Size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304800" y="21955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304800" y="286702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5800" y="20574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Be offensive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14400" y="2347913"/>
            <a:ext cx="777240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continuous improvements &amp; innovation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expand overall industry demand by attracting new users or new uses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685800" y="280511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Fortify &amp; Defend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914400" y="3114675"/>
            <a:ext cx="6629400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increase spending on advertising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give higher levels of customer service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spend more on research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match rival brands model-for-model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add extras to keep customers loyal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broaden product line to close up gaps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keep prices competitive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keep quality up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try to anticipate new demand &amp; be ready with capacity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spend on new systems &amp; state-of-the-art technology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take out patents on alternate technologies</a:t>
            </a:r>
          </a:p>
          <a:p>
            <a:pPr eaLnBrk="1" hangingPunct="1">
              <a:lnSpc>
                <a:spcPct val="70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sign exclusive contracts with suppliers &amp; distributors</a:t>
            </a:r>
            <a:endParaRPr lang="en-US" altLang="en-US" sz="1400" b="1">
              <a:solidFill>
                <a:srgbClr val="FF3300"/>
              </a:solidFill>
              <a:latin typeface="Verdana" panose="020B0604030504040204" pitchFamily="34" charset="0"/>
            </a:endParaRP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304800" y="6172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85800" y="6110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Play tough guy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304800" y="762000"/>
            <a:ext cx="8229600" cy="1358900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If you are one of the dominant players...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Your concerns are: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How do you sustain your leadership position ?</a:t>
            </a:r>
          </a:p>
          <a:p>
            <a:pPr eaLnBrk="1" hangingPunct="1">
              <a:lnSpc>
                <a:spcPct val="75000"/>
              </a:lnSpc>
              <a:spcBef>
                <a:spcPct val="30000"/>
              </a:spcBef>
              <a:buFontTx/>
              <a:buChar char="-"/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OR    how do you take over the dominant position ?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914400" y="6477000"/>
            <a:ext cx="77724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make sure everyone knows it is unwise to “SCREW WITH YOU”</a:t>
            </a:r>
          </a:p>
        </p:txBody>
      </p:sp>
    </p:spTree>
    <p:extLst>
      <p:ext uri="{BB962C8B-B14F-4D97-AF65-F5344CB8AC3E}">
        <p14:creationId xmlns:p14="http://schemas.microsoft.com/office/powerpoint/2010/main" val="2490311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Size Dependent Strategies</a:t>
            </a:r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304800" y="17891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304800" y="3048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85800" y="1651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Build market share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914400" y="1941513"/>
            <a:ext cx="7772400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become a lower cost provider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use lower price to win customers from non-aggressive higher cost rivals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find some way to differentiate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merge with or acquire smaller firms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85800" y="2986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Withdraw from the business</a:t>
            </a:r>
          </a:p>
        </p:txBody>
      </p:sp>
      <p:sp>
        <p:nvSpPr>
          <p:cNvPr id="25609" name="Oval 10"/>
          <p:cNvSpPr>
            <a:spLocks noChangeArrowheads="1"/>
          </p:cNvSpPr>
          <p:nvPr/>
        </p:nvSpPr>
        <p:spPr bwMode="auto">
          <a:xfrm>
            <a:off x="304800" y="3886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85800" y="3824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Find a vacant profitable niche and service it really well</a:t>
            </a: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304800" y="762000"/>
            <a:ext cx="8229600" cy="3968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If you are in the layer just below the dominant players...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304800" y="12954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AND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1066800" y="1295400"/>
            <a:ext cx="7924800" cy="3968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You are in an industry where size gives you a competitive advantage...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304800" y="3413125"/>
            <a:ext cx="7924800" cy="3968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If size does not give you a significant advantage ...</a:t>
            </a:r>
          </a:p>
        </p:txBody>
      </p:sp>
      <p:sp>
        <p:nvSpPr>
          <p:cNvPr id="25615" name="Oval 17"/>
          <p:cNvSpPr>
            <a:spLocks noChangeArrowheads="1"/>
          </p:cNvSpPr>
          <p:nvPr/>
        </p:nvSpPr>
        <p:spPr bwMode="auto">
          <a:xfrm>
            <a:off x="304800" y="42529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685800" y="41910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Specialize on one product, unique expertise or one type of end-user</a:t>
            </a:r>
          </a:p>
        </p:txBody>
      </p:sp>
      <p:sp>
        <p:nvSpPr>
          <p:cNvPr id="25617" name="Oval 19"/>
          <p:cNvSpPr>
            <a:spLocks noChangeArrowheads="1"/>
          </p:cNvSpPr>
          <p:nvPr/>
        </p:nvSpPr>
        <p:spPr bwMode="auto">
          <a:xfrm>
            <a:off x="304800" y="4572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685800" y="4510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Use a differentiated focused strategy</a:t>
            </a:r>
          </a:p>
        </p:txBody>
      </p:sp>
      <p:sp>
        <p:nvSpPr>
          <p:cNvPr id="25619" name="Oval 21"/>
          <p:cNvSpPr>
            <a:spLocks noChangeArrowheads="1"/>
          </p:cNvSpPr>
          <p:nvPr/>
        </p:nvSpPr>
        <p:spPr bwMode="auto">
          <a:xfrm>
            <a:off x="304800" y="5334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85800" y="5272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Be happy maintaining your position; don’t get on anyone’s nerves</a:t>
            </a:r>
          </a:p>
        </p:txBody>
      </p:sp>
      <p:sp>
        <p:nvSpPr>
          <p:cNvPr id="25621" name="Oval 23"/>
          <p:cNvSpPr>
            <a:spLocks noChangeArrowheads="1"/>
          </p:cNvSpPr>
          <p:nvPr/>
        </p:nvSpPr>
        <p:spPr bwMode="auto">
          <a:xfrm>
            <a:off x="304800" y="49530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622" name="Text Box 24"/>
          <p:cNvSpPr txBox="1">
            <a:spLocks noChangeArrowheads="1"/>
          </p:cNvSpPr>
          <p:nvPr/>
        </p:nvSpPr>
        <p:spPr bwMode="auto">
          <a:xfrm>
            <a:off x="685800" y="4891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Focus on image (Go all out to satisfy customers)</a:t>
            </a:r>
          </a:p>
        </p:txBody>
      </p:sp>
    </p:spTree>
    <p:extLst>
      <p:ext uri="{BB962C8B-B14F-4D97-AF65-F5344CB8AC3E}">
        <p14:creationId xmlns:p14="http://schemas.microsoft.com/office/powerpoint/2010/main" val="32358790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Size Dependent Strategies</a:t>
            </a:r>
            <a:r>
              <a:rPr lang="en-US" altLang="en-US" sz="40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304800" y="1357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304800" y="283527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85800" y="12192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Try to figure out what went wrong and got you in this position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914400" y="1600200"/>
            <a:ext cx="8077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see if your target market needs to be rethought or try to service them better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work on any weaknesses that are getting you in trouble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try to turn your business around and find ways to grow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685800" y="277336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Fortify and fight like hell to defend your market share</a:t>
            </a: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304800" y="3216275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5800" y="3154363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Phase down operations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04800" y="762000"/>
            <a:ext cx="8229600" cy="3968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3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If you are one of the smaller players in the industry...</a:t>
            </a:r>
          </a:p>
        </p:txBody>
      </p:sp>
      <p:sp>
        <p:nvSpPr>
          <p:cNvPr id="26636" name="Oval 19"/>
          <p:cNvSpPr>
            <a:spLocks noChangeArrowheads="1"/>
          </p:cNvSpPr>
          <p:nvPr/>
        </p:nvSpPr>
        <p:spPr bwMode="auto">
          <a:xfrm>
            <a:off x="304800" y="24241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7" name="Text Box 20"/>
          <p:cNvSpPr txBox="1">
            <a:spLocks noChangeArrowheads="1"/>
          </p:cNvSpPr>
          <p:nvPr/>
        </p:nvSpPr>
        <p:spPr bwMode="auto">
          <a:xfrm>
            <a:off x="685800" y="23622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Raise prices and target a different clientele</a:t>
            </a:r>
          </a:p>
        </p:txBody>
      </p:sp>
      <p:sp>
        <p:nvSpPr>
          <p:cNvPr id="26638" name="Oval 21"/>
          <p:cNvSpPr>
            <a:spLocks noChangeArrowheads="1"/>
          </p:cNvSpPr>
          <p:nvPr/>
        </p:nvSpPr>
        <p:spPr bwMode="auto">
          <a:xfrm>
            <a:off x="304800" y="4786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9" name="Text Box 22"/>
          <p:cNvSpPr txBox="1">
            <a:spLocks noChangeArrowheads="1"/>
          </p:cNvSpPr>
          <p:nvPr/>
        </p:nvSpPr>
        <p:spPr bwMode="auto">
          <a:xfrm>
            <a:off x="685800" y="47244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Get out of the business IMMEDIATELY</a:t>
            </a:r>
          </a:p>
        </p:txBody>
      </p:sp>
      <p:sp>
        <p:nvSpPr>
          <p:cNvPr id="26640" name="Text Box 23"/>
          <p:cNvSpPr txBox="1">
            <a:spLocks noChangeArrowheads="1"/>
          </p:cNvSpPr>
          <p:nvPr/>
        </p:nvSpPr>
        <p:spPr bwMode="auto">
          <a:xfrm>
            <a:off x="914400" y="3525838"/>
            <a:ext cx="8229600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cut budgets and stop investing in the business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make due with current facilities or fixed assets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cut advertising and extra services</a:t>
            </a:r>
          </a:p>
          <a:p>
            <a:pPr eaLnBrk="1" hangingPunct="1">
              <a:lnSpc>
                <a:spcPct val="75000"/>
              </a:lnSpc>
              <a:spcBef>
                <a:spcPct val="25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see if you can reduce input cost without affecting quality too much</a:t>
            </a:r>
          </a:p>
        </p:txBody>
      </p:sp>
    </p:spTree>
    <p:extLst>
      <p:ext uri="{BB962C8B-B14F-4D97-AF65-F5344CB8AC3E}">
        <p14:creationId xmlns:p14="http://schemas.microsoft.com/office/powerpoint/2010/main" val="40258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Menu</a:t>
            </a:r>
            <a:endParaRPr lang="en-US" altLang="en-US" sz="2400" b="1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981200" y="11430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09800" y="1066800"/>
            <a:ext cx="6629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Develop virgin markets</a:t>
            </a:r>
          </a:p>
          <a:p>
            <a:pPr eaLnBrk="1" hangingPunct="1"/>
            <a:r>
              <a:rPr lang="en-US" altLang="en-US" sz="1600"/>
              <a:t>Penetrate more fully the current market</a:t>
            </a:r>
          </a:p>
          <a:p>
            <a:pPr eaLnBrk="1" hangingPunct="1"/>
            <a:r>
              <a:rPr lang="en-US" altLang="en-US" sz="1600"/>
              <a:t>Introduce products/services light-years ahead of the competition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1981200" y="19050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1981200" y="15240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3" name="Text 10"/>
          <p:cNvSpPr>
            <a:spLocks noChangeArrowheads="1"/>
          </p:cNvSpPr>
          <p:nvPr/>
        </p:nvSpPr>
        <p:spPr bwMode="auto">
          <a:xfrm>
            <a:off x="0" y="609600"/>
            <a:ext cx="1447800" cy="533400"/>
          </a:xfrm>
          <a:prstGeom prst="roundRect">
            <a:avLst>
              <a:gd name="adj" fmla="val 16667"/>
            </a:avLst>
          </a:prstGeom>
          <a:solidFill>
            <a:srgbClr val="008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r>
              <a:rPr lang="en-US" sz="2400">
                <a:solidFill>
                  <a:srgbClr val="FFFF00"/>
                </a:solidFill>
              </a:rPr>
              <a:t>GROW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1905000" y="6858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Gain Market Share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1905000" y="2147888"/>
            <a:ext cx="3429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Buy Market Share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2209800" y="2435225"/>
            <a:ext cx="6629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Acquire or merge with the competition</a:t>
            </a:r>
          </a:p>
        </p:txBody>
      </p:sp>
      <p:sp>
        <p:nvSpPr>
          <p:cNvPr id="17420" name="Oval 13"/>
          <p:cNvSpPr>
            <a:spLocks noChangeArrowheads="1"/>
          </p:cNvSpPr>
          <p:nvPr/>
        </p:nvSpPr>
        <p:spPr bwMode="auto">
          <a:xfrm>
            <a:off x="1981200" y="2514600"/>
            <a:ext cx="228600" cy="1524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38" name="Text 10"/>
          <p:cNvSpPr>
            <a:spLocks noChangeArrowheads="1"/>
          </p:cNvSpPr>
          <p:nvPr/>
        </p:nvSpPr>
        <p:spPr bwMode="auto">
          <a:xfrm>
            <a:off x="0" y="2819400"/>
            <a:ext cx="1828800" cy="9144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r>
              <a:rPr lang="en-US" sz="2400"/>
              <a:t>SOLIDIFY POSITION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1905000" y="2895600"/>
            <a:ext cx="586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Don’t let the competition gain at your expense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209800" y="3197225"/>
            <a:ext cx="66294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Introduce similar products to the competitions’</a:t>
            </a:r>
          </a:p>
          <a:p>
            <a:pPr eaLnBrk="1" hangingPunct="1"/>
            <a:r>
              <a:rPr lang="en-US" altLang="en-US" sz="1600"/>
              <a:t>Add complimentary products/services</a:t>
            </a:r>
          </a:p>
        </p:txBody>
      </p:sp>
      <p:sp>
        <p:nvSpPr>
          <p:cNvPr id="17424" name="Oval 17"/>
          <p:cNvSpPr>
            <a:spLocks noChangeArrowheads="1"/>
          </p:cNvSpPr>
          <p:nvPr/>
        </p:nvSpPr>
        <p:spPr bwMode="auto">
          <a:xfrm>
            <a:off x="1981200" y="36576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5" name="Oval 18"/>
          <p:cNvSpPr>
            <a:spLocks noChangeArrowheads="1"/>
          </p:cNvSpPr>
          <p:nvPr/>
        </p:nvSpPr>
        <p:spPr bwMode="auto">
          <a:xfrm>
            <a:off x="1981200" y="32766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1905000" y="3900488"/>
            <a:ext cx="586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Control Costs/Quality/Risk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209800" y="4173538"/>
            <a:ext cx="6629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Gain control of suppliers</a:t>
            </a:r>
          </a:p>
          <a:p>
            <a:pPr eaLnBrk="1" hangingPunct="1"/>
            <a:r>
              <a:rPr lang="en-US" altLang="en-US" sz="1600"/>
              <a:t>Gain control of distributors</a:t>
            </a:r>
          </a:p>
          <a:p>
            <a:pPr eaLnBrk="1" hangingPunct="1"/>
            <a:r>
              <a:rPr lang="en-US" altLang="en-US" sz="1600"/>
              <a:t>Enter into joint ventures</a:t>
            </a:r>
          </a:p>
        </p:txBody>
      </p:sp>
      <p:sp>
        <p:nvSpPr>
          <p:cNvPr id="17428" name="Oval 21"/>
          <p:cNvSpPr>
            <a:spLocks noChangeArrowheads="1"/>
          </p:cNvSpPr>
          <p:nvPr/>
        </p:nvSpPr>
        <p:spPr bwMode="auto">
          <a:xfrm>
            <a:off x="1981200" y="50292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29" name="Oval 22"/>
          <p:cNvSpPr>
            <a:spLocks noChangeArrowheads="1"/>
          </p:cNvSpPr>
          <p:nvPr/>
        </p:nvSpPr>
        <p:spPr bwMode="auto">
          <a:xfrm>
            <a:off x="1981200" y="46482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0" name="Oval 23"/>
          <p:cNvSpPr>
            <a:spLocks noChangeArrowheads="1"/>
          </p:cNvSpPr>
          <p:nvPr/>
        </p:nvSpPr>
        <p:spPr bwMode="auto">
          <a:xfrm>
            <a:off x="1981200" y="42672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1905000" y="5272088"/>
            <a:ext cx="5867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Go Off in a New Direction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209800" y="5545138"/>
            <a:ext cx="6629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Diversify into a new field</a:t>
            </a:r>
          </a:p>
        </p:txBody>
      </p:sp>
      <p:sp>
        <p:nvSpPr>
          <p:cNvPr id="17433" name="Oval 26"/>
          <p:cNvSpPr>
            <a:spLocks noChangeArrowheads="1"/>
          </p:cNvSpPr>
          <p:nvPr/>
        </p:nvSpPr>
        <p:spPr bwMode="auto">
          <a:xfrm>
            <a:off x="1981200" y="5638800"/>
            <a:ext cx="2286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610600" cy="533400"/>
          </a:xfrm>
        </p:spPr>
        <p:txBody>
          <a:bodyPr/>
          <a:lstStyle/>
          <a:p>
            <a:pPr algn="l" eaLnBrk="1" hangingPunct="1"/>
            <a:r>
              <a:rPr lang="en-US" altLang="en-US" sz="40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Strategic Choice Menu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cont’d.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479925" y="32464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2438400" y="1143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667000" y="1066800"/>
            <a:ext cx="6096000" cy="70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Drastically reduce costs (e.g. downsize)</a:t>
            </a:r>
          </a:p>
          <a:p>
            <a:pPr eaLnBrk="1" hangingPunct="1"/>
            <a:r>
              <a:rPr lang="en-US" altLang="en-US" sz="1600"/>
              <a:t>Sell off under-performing assets</a:t>
            </a:r>
          </a:p>
        </p:txBody>
      </p:sp>
      <p:sp>
        <p:nvSpPr>
          <p:cNvPr id="18438" name="Oval 7"/>
          <p:cNvSpPr>
            <a:spLocks noChangeArrowheads="1"/>
          </p:cNvSpPr>
          <p:nvPr/>
        </p:nvSpPr>
        <p:spPr bwMode="auto">
          <a:xfrm>
            <a:off x="2438400" y="15240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Text 10"/>
          <p:cNvSpPr>
            <a:spLocks noChangeArrowheads="1"/>
          </p:cNvSpPr>
          <p:nvPr/>
        </p:nvSpPr>
        <p:spPr bwMode="auto">
          <a:xfrm>
            <a:off x="304800" y="609600"/>
            <a:ext cx="1981200" cy="4572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2476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r>
              <a:rPr lang="en-US" sz="2400">
                <a:solidFill>
                  <a:schemeClr val="bg1"/>
                </a:solidFill>
              </a:rPr>
              <a:t>RE-GROUP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2362200" y="6858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Retrench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2362200" y="1843088"/>
            <a:ext cx="3429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Divest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2667000" y="2209800"/>
            <a:ext cx="6324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Sell off part of the organization/operation</a:t>
            </a:r>
          </a:p>
        </p:txBody>
      </p:sp>
      <p:sp>
        <p:nvSpPr>
          <p:cNvPr id="18443" name="Oval 12"/>
          <p:cNvSpPr>
            <a:spLocks noChangeArrowheads="1"/>
          </p:cNvSpPr>
          <p:nvPr/>
        </p:nvSpPr>
        <p:spPr bwMode="auto">
          <a:xfrm>
            <a:off x="2438400" y="2362200"/>
            <a:ext cx="228600" cy="1524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2362200" y="2667000"/>
            <a:ext cx="586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u="sng">
                <a:solidFill>
                  <a:srgbClr val="0000FF"/>
                </a:solidFill>
              </a:rPr>
              <a:t>Liquidate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2667000" y="3048000"/>
            <a:ext cx="6248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600"/>
              <a:t>Get out of the business elegantly </a:t>
            </a:r>
          </a:p>
        </p:txBody>
      </p:sp>
      <p:sp>
        <p:nvSpPr>
          <p:cNvPr id="18446" name="Oval 17"/>
          <p:cNvSpPr>
            <a:spLocks noChangeArrowheads="1"/>
          </p:cNvSpPr>
          <p:nvPr/>
        </p:nvSpPr>
        <p:spPr bwMode="auto">
          <a:xfrm>
            <a:off x="2438400" y="3124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for Stages of Life Cycle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9" name="Text Box 8"/>
          <p:cNvSpPr txBox="1">
            <a:spLocks noChangeArrowheads="1"/>
          </p:cNvSpPr>
          <p:nvPr/>
        </p:nvSpPr>
        <p:spPr bwMode="auto">
          <a:xfrm>
            <a:off x="1447800" y="1538288"/>
            <a:ext cx="7696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THE INDUSTRY LIFE CYCLE 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graphicFrame>
        <p:nvGraphicFramePr>
          <p:cNvPr id="1026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1598613" y="1900238"/>
          <a:ext cx="6478587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Chart" r:id="rId3" imgW="5105400" imgH="3362147" progId="Excel.Chart.8">
                  <p:embed/>
                </p:oleObj>
              </mc:Choice>
              <mc:Fallback>
                <p:oleObj name="Chart" r:id="rId3" imgW="5105400" imgH="336214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1900238"/>
                        <a:ext cx="6478587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Oval 13"/>
          <p:cNvSpPr>
            <a:spLocks noChangeArrowheads="1"/>
          </p:cNvSpPr>
          <p:nvPr/>
        </p:nvSpPr>
        <p:spPr bwMode="auto">
          <a:xfrm rot="-2815511">
            <a:off x="1295400" y="3886200"/>
            <a:ext cx="4800600" cy="1600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97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81534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Strategies for the Start of the Cycle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6" name="Oval 5"/>
          <p:cNvSpPr>
            <a:spLocks noChangeArrowheads="1"/>
          </p:cNvSpPr>
          <p:nvPr/>
        </p:nvSpPr>
        <p:spPr bwMode="auto">
          <a:xfrm>
            <a:off x="304800" y="7620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533400" y="685800"/>
            <a:ext cx="7696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If at all possible, go for the entire market. If resources are lacking or if there are too many technological frontiers to pursue simultaneously, choose a lucrative niche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Two approaches make sense: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 differentiate, if possible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solidFill>
                  <a:srgbClr val="FF3300"/>
                </a:solidFill>
                <a:latin typeface="Verdana" panose="020B0604030504040204" pitchFamily="34" charset="0"/>
              </a:rPr>
              <a:t> keep costs to a minimum &amp; compete on price</a:t>
            </a:r>
          </a:p>
        </p:txBody>
      </p:sp>
      <p:sp>
        <p:nvSpPr>
          <p:cNvPr id="8198" name="Oval 16"/>
          <p:cNvSpPr>
            <a:spLocks noChangeArrowheads="1"/>
          </p:cNvSpPr>
          <p:nvPr/>
        </p:nvSpPr>
        <p:spPr bwMode="auto">
          <a:xfrm>
            <a:off x="304800" y="1981200"/>
            <a:ext cx="2286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9" name="Text Box 17"/>
          <p:cNvSpPr txBox="1">
            <a:spLocks noChangeArrowheads="1"/>
          </p:cNvSpPr>
          <p:nvPr/>
        </p:nvSpPr>
        <p:spPr bwMode="auto">
          <a:xfrm>
            <a:off x="533400" y="3505200"/>
            <a:ext cx="8229600" cy="1387475"/>
          </a:xfrm>
          <a:prstGeom prst="rect">
            <a:avLst/>
          </a:prstGeom>
          <a:solidFill>
            <a:srgbClr val="0000FF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Two critical strategic issues need to be addressed during this phase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1. How to finance the start-up phase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Times New Roman" panose="02020603050405020304" pitchFamily="18" charset="0"/>
              </a:rPr>
              <a:t>     2. How to secure a leading industry position</a:t>
            </a:r>
          </a:p>
        </p:txBody>
      </p:sp>
    </p:spTree>
    <p:extLst>
      <p:ext uri="{BB962C8B-B14F-4D97-AF65-F5344CB8AC3E}">
        <p14:creationId xmlns:p14="http://schemas.microsoft.com/office/powerpoint/2010/main" val="106752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Strategies – Emerging &amp; Growing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Oval 6"/>
          <p:cNvSpPr>
            <a:spLocks noChangeArrowheads="1"/>
          </p:cNvSpPr>
          <p:nvPr/>
        </p:nvSpPr>
        <p:spPr bwMode="auto">
          <a:xfrm>
            <a:off x="304800" y="22098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685800" y="700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Try to become an industry leader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914400" y="990600"/>
            <a:ext cx="66294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take risks, be bold, be creative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use product/service superiority differentiation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attract the best management/board of directors</a:t>
            </a:r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685800" y="21478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Take advantage of being first to: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914400" y="2457450"/>
            <a:ext cx="662940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add models &amp; features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secure technologies &amp; suppliers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take advantage of cost savings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tie-up distribution channels</a:t>
            </a:r>
          </a:p>
        </p:txBody>
      </p:sp>
      <p:sp>
        <p:nvSpPr>
          <p:cNvPr id="9226" name="Oval 12"/>
          <p:cNvSpPr>
            <a:spLocks noChangeArrowheads="1"/>
          </p:cNvSpPr>
          <p:nvPr/>
        </p:nvSpPr>
        <p:spPr bwMode="auto">
          <a:xfrm>
            <a:off x="304800" y="402431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Text Box 13"/>
          <p:cNvSpPr txBox="1">
            <a:spLocks noChangeArrowheads="1"/>
          </p:cNvSpPr>
          <p:nvPr/>
        </p:nvSpPr>
        <p:spPr bwMode="auto">
          <a:xfrm>
            <a:off x="685800" y="3962400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Be a fast copier/improver</a:t>
            </a:r>
          </a:p>
        </p:txBody>
      </p:sp>
      <p:sp>
        <p:nvSpPr>
          <p:cNvPr id="9228" name="Text Box 14"/>
          <p:cNvSpPr txBox="1">
            <a:spLocks noChangeArrowheads="1"/>
          </p:cNvSpPr>
          <p:nvPr/>
        </p:nvSpPr>
        <p:spPr bwMode="auto">
          <a:xfrm>
            <a:off x="914400" y="4254500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>
                <a:latin typeface="Times New Roman" panose="02020603050405020304" pitchFamily="18" charset="0"/>
              </a:rPr>
              <a:t> perfect technology, quality &amp; performance</a:t>
            </a:r>
          </a:p>
        </p:txBody>
      </p:sp>
      <p:sp>
        <p:nvSpPr>
          <p:cNvPr id="9229" name="Oval 15"/>
          <p:cNvSpPr>
            <a:spLocks noChangeArrowheads="1"/>
          </p:cNvSpPr>
          <p:nvPr/>
        </p:nvSpPr>
        <p:spPr bwMode="auto">
          <a:xfrm>
            <a:off x="304800" y="464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Text Box 16"/>
          <p:cNvSpPr txBox="1">
            <a:spLocks noChangeArrowheads="1"/>
          </p:cNvSpPr>
          <p:nvPr/>
        </p:nvSpPr>
        <p:spPr bwMode="auto">
          <a:xfrm>
            <a:off x="685800" y="45862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Penetrate or develop new markets</a:t>
            </a:r>
          </a:p>
        </p:txBody>
      </p:sp>
      <p:sp>
        <p:nvSpPr>
          <p:cNvPr id="9231" name="Text Box 17"/>
          <p:cNvSpPr txBox="1">
            <a:spLocks noChangeArrowheads="1"/>
          </p:cNvSpPr>
          <p:nvPr/>
        </p:nvSpPr>
        <p:spPr bwMode="auto">
          <a:xfrm>
            <a:off x="914400" y="4864100"/>
            <a:ext cx="66294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add salespeople, advertising &amp; promotions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look to new geographic areas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consider a merger or acquisition</a:t>
            </a:r>
          </a:p>
        </p:txBody>
      </p:sp>
    </p:spTree>
    <p:extLst>
      <p:ext uri="{BB962C8B-B14F-4D97-AF65-F5344CB8AC3E}">
        <p14:creationId xmlns:p14="http://schemas.microsoft.com/office/powerpoint/2010/main" val="3700962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Strategies – Emerging &amp; Growing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04800" y="3144271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5800" y="700088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>
                <a:solidFill>
                  <a:srgbClr val="3333FF"/>
                </a:solidFill>
                <a:latin typeface="Times New Roman" panose="02020603050405020304" pitchFamily="18" charset="0"/>
              </a:rPr>
              <a:t>Shift advertising emphasis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914400" y="990600"/>
            <a:ext cx="6629400" cy="168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away from product awareness to...</a:t>
            </a:r>
          </a:p>
          <a:p>
            <a:pPr lvl="1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 increasing usage</a:t>
            </a:r>
          </a:p>
          <a:p>
            <a:pPr lvl="1"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anose="02020603050405020304" pitchFamily="18" charset="0"/>
              </a:rPr>
              <a:t>  and cementing brand </a:t>
            </a:r>
            <a:r>
              <a:rPr lang="en-US" altLang="en-US" b="1" dirty="0" smtClean="0">
                <a:latin typeface="Times New Roman" panose="02020603050405020304" pitchFamily="18" charset="0"/>
              </a:rPr>
              <a:t>loyalty</a:t>
            </a:r>
          </a:p>
          <a:p>
            <a:pPr lvl="1" eaLnBrk="1" hangingPunct="1">
              <a:lnSpc>
                <a:spcPct val="75000"/>
              </a:lnSpc>
              <a:spcBef>
                <a:spcPct val="50000"/>
              </a:spcBef>
              <a:buFontTx/>
              <a:buChar char="-"/>
            </a:pPr>
            <a:r>
              <a:rPr lang="en-US" altLang="en-US" dirty="0" smtClean="0">
                <a:latin typeface="Times New Roman" panose="02020603050405020304" pitchFamily="18" charset="0"/>
              </a:rPr>
              <a:t>Focus on category rather than product specific; convince the consumer that they need the </a:t>
            </a:r>
            <a:r>
              <a:rPr lang="en-US" altLang="en-US" dirty="0" err="1" smtClean="0">
                <a:latin typeface="Times New Roman" panose="02020603050405020304" pitchFamily="18" charset="0"/>
              </a:rPr>
              <a:t>peoduct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endParaRPr lang="en-US" altLang="en-US" b="1" dirty="0">
              <a:latin typeface="Times New Roman" panose="02020603050405020304" pitchFamily="18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696686" y="3113315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Quickly adopt the dominant technology</a:t>
            </a:r>
          </a:p>
        </p:txBody>
      </p:sp>
      <p:sp>
        <p:nvSpPr>
          <p:cNvPr id="10249" name="Oval 10"/>
          <p:cNvSpPr>
            <a:spLocks noChangeArrowheads="1"/>
          </p:cNvSpPr>
          <p:nvPr/>
        </p:nvSpPr>
        <p:spPr bwMode="auto">
          <a:xfrm>
            <a:off x="304800" y="3510983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685800" y="3403827"/>
            <a:ext cx="830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Be first to cut prices &amp; attract the next layer of customers</a:t>
            </a:r>
          </a:p>
        </p:txBody>
      </p:sp>
      <p:sp>
        <p:nvSpPr>
          <p:cNvPr id="10251" name="Oval 13"/>
          <p:cNvSpPr>
            <a:spLocks noChangeArrowheads="1"/>
          </p:cNvSpPr>
          <p:nvPr/>
        </p:nvSpPr>
        <p:spPr bwMode="auto">
          <a:xfrm>
            <a:off x="304800" y="3953896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685800" y="3846739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Forecast who will move in &amp; have a plan to deal with them</a:t>
            </a:r>
          </a:p>
        </p:txBody>
      </p:sp>
      <p:sp>
        <p:nvSpPr>
          <p:cNvPr id="10253" name="Oval 16"/>
          <p:cNvSpPr>
            <a:spLocks noChangeArrowheads="1"/>
          </p:cNvSpPr>
          <p:nvPr/>
        </p:nvSpPr>
        <p:spPr bwMode="auto">
          <a:xfrm>
            <a:off x="304800" y="4411096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685800" y="4303939"/>
            <a:ext cx="830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Be offensive – Find ways to out-maneuver the competition</a:t>
            </a:r>
          </a:p>
        </p:txBody>
      </p:sp>
    </p:spTree>
    <p:extLst>
      <p:ext uri="{BB962C8B-B14F-4D97-AF65-F5344CB8AC3E}">
        <p14:creationId xmlns:p14="http://schemas.microsoft.com/office/powerpoint/2010/main" val="379478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038"/>
            <a:ext cx="9144000" cy="411162"/>
          </a:xfrm>
        </p:spPr>
        <p:txBody>
          <a:bodyPr/>
          <a:lstStyle/>
          <a:p>
            <a:pPr algn="l" eaLnBrk="1" hangingPunct="1"/>
            <a:r>
              <a:rPr lang="en-US" altLang="en-US" sz="3600" b="1" smtClean="0">
                <a:solidFill>
                  <a:srgbClr val="FF3300"/>
                </a:solidFill>
                <a:latin typeface="Times New Roman" panose="02020603050405020304" pitchFamily="18" charset="0"/>
              </a:rPr>
              <a:t> Possible Offensive Strategies</a:t>
            </a:r>
            <a:endParaRPr lang="en-US" altLang="en-US" sz="2400" b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04800" y="838200"/>
            <a:ext cx="2286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685800" y="762000"/>
            <a:ext cx="4419600" cy="442913"/>
          </a:xfrm>
          <a:prstGeom prst="rect">
            <a:avLst/>
          </a:prstGeom>
          <a:solidFill>
            <a:srgbClr val="FFFF99"/>
          </a:solidFill>
          <a:ln w="76200" cmpd="tri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3333FF"/>
                </a:solidFill>
                <a:latin typeface="Times New Roman" panose="02020603050405020304" pitchFamily="18" charset="0"/>
              </a:rPr>
              <a:t>Match or exceed a competitor’s strengths</a:t>
            </a:r>
          </a:p>
        </p:txBody>
      </p:sp>
      <p:sp>
        <p:nvSpPr>
          <p:cNvPr id="11270" name="Text Box 16"/>
          <p:cNvSpPr txBox="1">
            <a:spLocks noChangeArrowheads="1"/>
          </p:cNvSpPr>
          <p:nvPr/>
        </p:nvSpPr>
        <p:spPr bwMode="auto">
          <a:xfrm>
            <a:off x="1143000" y="1295400"/>
            <a:ext cx="6934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Outcompete to gain market share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- attack where you think you have a competitive advantage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b="1">
                <a:latin typeface="Times New Roman" panose="02020603050405020304" pitchFamily="18" charset="0"/>
              </a:rPr>
              <a:t>     - notice areas where you can be more resourceful than your rival</a:t>
            </a:r>
          </a:p>
        </p:txBody>
      </p:sp>
      <p:sp>
        <p:nvSpPr>
          <p:cNvPr id="11271" name="Text Box 17"/>
          <p:cNvSpPr txBox="1">
            <a:spLocks noChangeArrowheads="1"/>
          </p:cNvSpPr>
          <p:nvPr/>
        </p:nvSpPr>
        <p:spPr bwMode="auto">
          <a:xfrm>
            <a:off x="1143000" y="2362200"/>
            <a:ext cx="3276600" cy="442913"/>
          </a:xfrm>
          <a:prstGeom prst="rect">
            <a:avLst/>
          </a:prstGeom>
          <a:solidFill>
            <a:srgbClr val="FF0000"/>
          </a:solidFill>
          <a:ln w="76200" cmpd="tri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How do you accomplish this ?</a:t>
            </a:r>
          </a:p>
        </p:txBody>
      </p:sp>
      <p:sp>
        <p:nvSpPr>
          <p:cNvPr id="11272" name="Text Box 18"/>
          <p:cNvSpPr txBox="1">
            <a:spLocks noChangeArrowheads="1"/>
          </p:cNvSpPr>
          <p:nvPr/>
        </p:nvSpPr>
        <p:spPr bwMode="auto">
          <a:xfrm>
            <a:off x="1447800" y="2971800"/>
            <a:ext cx="632460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Cut prices if...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endParaRPr lang="en-US" altLang="en-US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Run comparison adds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Add features you feel would appeal to rival’s customers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Construct a plant in your rival’s backyard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b="1">
                <a:latin typeface="Times New Roman" panose="02020603050405020304" pitchFamily="18" charset="0"/>
              </a:rPr>
              <a:t>Match product launches model for model</a:t>
            </a:r>
          </a:p>
        </p:txBody>
      </p:sp>
      <p:sp>
        <p:nvSpPr>
          <p:cNvPr id="11273" name="Text Box 19"/>
          <p:cNvSpPr txBox="1">
            <a:spLocks noChangeArrowheads="1"/>
          </p:cNvSpPr>
          <p:nvPr/>
        </p:nvSpPr>
        <p:spPr bwMode="auto">
          <a:xfrm>
            <a:off x="2209800" y="3341688"/>
            <a:ext cx="54864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b="1" i="1">
                <a:latin typeface="Times New Roman" panose="02020603050405020304" pitchFamily="18" charset="0"/>
              </a:rPr>
              <a:t>You have cut your costs below what you feel the competition’s costs are</a:t>
            </a:r>
          </a:p>
          <a:p>
            <a:pPr eaLnBrk="1" hangingPunct="1">
              <a:lnSpc>
                <a:spcPct val="75000"/>
              </a:lnSpc>
              <a:spcBef>
                <a:spcPct val="50000"/>
              </a:spcBef>
            </a:pPr>
            <a:r>
              <a:rPr lang="en-US" altLang="en-US" b="1" i="1">
                <a:latin typeface="Times New Roman" panose="02020603050405020304" pitchFamily="18" charset="0"/>
              </a:rPr>
              <a:t>You feel you can outlast the rival in a price</a:t>
            </a: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b="1" i="1">
                <a:latin typeface="Times New Roman" panose="02020603050405020304" pitchFamily="18" charset="0"/>
              </a:rPr>
              <a:t>war</a:t>
            </a:r>
          </a:p>
        </p:txBody>
      </p:sp>
    </p:spTree>
    <p:extLst>
      <p:ext uri="{BB962C8B-B14F-4D97-AF65-F5344CB8AC3E}">
        <p14:creationId xmlns:p14="http://schemas.microsoft.com/office/powerpoint/2010/main" val="7008690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76200" cap="flat" cmpd="tri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2560</Words>
  <Application>Microsoft Office PowerPoint</Application>
  <PresentationFormat>On-screen Show (4:3)</PresentationFormat>
  <Paragraphs>363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Default Design</vt:lpstr>
      <vt:lpstr>Chart</vt:lpstr>
      <vt:lpstr>Strategic Management</vt:lpstr>
      <vt:lpstr>Strategic Management cont’d.</vt:lpstr>
      <vt:lpstr>Strategic Choice Menu</vt:lpstr>
      <vt:lpstr>Strategic Choice Menu cont’d.</vt:lpstr>
      <vt:lpstr> Strategies for Stages of Life Cycle</vt:lpstr>
      <vt:lpstr> Strategies for the Start of the Cycle</vt:lpstr>
      <vt:lpstr> Possible Strategies – Emerging &amp; Growing</vt:lpstr>
      <vt:lpstr> Possible Strategies – Emerging &amp; Growing</vt:lpstr>
      <vt:lpstr> Possible Offensive Strategies</vt:lpstr>
      <vt:lpstr> Possible Offensive Strategies cont’d.</vt:lpstr>
      <vt:lpstr> Possible Offensive Strategies cont’d.</vt:lpstr>
      <vt:lpstr> Possible Offensive Strategies cont’d.</vt:lpstr>
      <vt:lpstr> Strategies for Stages of Life Cycle</vt:lpstr>
      <vt:lpstr> Strategies – Late Growth</vt:lpstr>
      <vt:lpstr> Diversification Strategies</vt:lpstr>
      <vt:lpstr> Strategies – Late Growth cont’d.</vt:lpstr>
      <vt:lpstr> Strategies for Stages of Life Cycle</vt:lpstr>
      <vt:lpstr> Strategies at Maturity – need to control costs</vt:lpstr>
      <vt:lpstr> Possible Strategies – Maturity</vt:lpstr>
      <vt:lpstr> International Strategies</vt:lpstr>
      <vt:lpstr> Possible Defensive Strategies</vt:lpstr>
      <vt:lpstr> Strategies for Stages of Life Cycle</vt:lpstr>
      <vt:lpstr> Possible Strategies – Decline</vt:lpstr>
      <vt:lpstr> Restructuring</vt:lpstr>
      <vt:lpstr> Choice of Strategies Often Depends on Size</vt:lpstr>
      <vt:lpstr> Size Dependent Strategies cont’d.</vt:lpstr>
      <vt:lpstr> Size Dependent Strategies cont’d.</vt:lpstr>
    </vt:vector>
  </TitlesOfParts>
  <Company>CN Investment Division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</dc:title>
  <dc:creator>Campbe_H</dc:creator>
  <cp:lastModifiedBy>zeben</cp:lastModifiedBy>
  <cp:revision>21</cp:revision>
  <dcterms:created xsi:type="dcterms:W3CDTF">2010-04-16T13:17:01Z</dcterms:created>
  <dcterms:modified xsi:type="dcterms:W3CDTF">2015-05-21T23:46:23Z</dcterms:modified>
</cp:coreProperties>
</file>