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00"/>
    <a:srgbClr val="FFFF99"/>
    <a:srgbClr val="FFFFCC"/>
    <a:srgbClr val="EEEFB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F78E-62ED-45F8-B129-3F49AD2DB76C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FDD8-3416-439D-BA56-46B70561A6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F78E-62ED-45F8-B129-3F49AD2DB76C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FDD8-3416-439D-BA56-46B70561A6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F78E-62ED-45F8-B129-3F49AD2DB76C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FDD8-3416-439D-BA56-46B70561A6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F78E-62ED-45F8-B129-3F49AD2DB76C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FDD8-3416-439D-BA56-46B70561A6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F78E-62ED-45F8-B129-3F49AD2DB76C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FDD8-3416-439D-BA56-46B70561A6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F78E-62ED-45F8-B129-3F49AD2DB76C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FDD8-3416-439D-BA56-46B70561A6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F78E-62ED-45F8-B129-3F49AD2DB76C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FDD8-3416-439D-BA56-46B70561A6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F78E-62ED-45F8-B129-3F49AD2DB76C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FDD8-3416-439D-BA56-46B70561A6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F78E-62ED-45F8-B129-3F49AD2DB76C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FDD8-3416-439D-BA56-46B70561A6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F78E-62ED-45F8-B129-3F49AD2DB76C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FDD8-3416-439D-BA56-46B70561A6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F78E-62ED-45F8-B129-3F49AD2DB76C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FDD8-3416-439D-BA56-46B70561A6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8F78E-62ED-45F8-B129-3F49AD2DB76C}" type="datetimeFigureOut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6FDD8-3416-439D-BA56-46B70561A6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">
              <a:srgbClr val="EEEFBB"/>
            </a:gs>
            <a:gs pos="31000">
              <a:srgbClr val="FFFFCC"/>
            </a:gs>
            <a:gs pos="89000">
              <a:srgbClr val="FFFF99"/>
            </a:gs>
            <a:gs pos="63000">
              <a:srgbClr val="FBE4AE"/>
            </a:gs>
            <a:gs pos="67000">
              <a:srgbClr val="FFCC00"/>
            </a:gs>
            <a:gs pos="69000">
              <a:srgbClr val="FFFF99"/>
            </a:gs>
            <a:gs pos="82001">
              <a:srgbClr val="A28949"/>
            </a:gs>
            <a:gs pos="100000">
              <a:srgbClr val="FAE3B7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096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Red Ocean Traps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Kim &amp; Mauborgne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Authors ask: “Why isn’t everyone moving towards Blue Oceans?”</a:t>
            </a:r>
          </a:p>
          <a:p>
            <a:pPr algn="l"/>
            <a:endParaRPr lang="en-US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Mental Models or mental blocks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ingrained assumptions &amp; theories about the way the world works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6 assumptions built into managers’ thought processes are wrong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first 2 traps deal with erroneous marketing assumptions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the next 2 deal with false assumed impacts of innovation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the last 2 deal with trade offs between cost and value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09600"/>
            <a:ext cx="91440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28600" y="990600"/>
            <a:ext cx="228600" cy="228600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228600" y="1738952"/>
            <a:ext cx="228600" cy="228600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33400" y="2160896"/>
            <a:ext cx="2286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33400" y="2514600"/>
            <a:ext cx="2286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iamond 8"/>
          <p:cNvSpPr/>
          <p:nvPr/>
        </p:nvSpPr>
        <p:spPr>
          <a:xfrm>
            <a:off x="963304" y="2895600"/>
            <a:ext cx="152400" cy="762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iamond 10"/>
          <p:cNvSpPr/>
          <p:nvPr/>
        </p:nvSpPr>
        <p:spPr>
          <a:xfrm>
            <a:off x="963304" y="3254992"/>
            <a:ext cx="152400" cy="762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iamond 11"/>
          <p:cNvSpPr/>
          <p:nvPr/>
        </p:nvSpPr>
        <p:spPr>
          <a:xfrm>
            <a:off x="949656" y="3622344"/>
            <a:ext cx="152400" cy="762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/>
          <a:srcRect l="25593"/>
          <a:stretch/>
        </p:blipFill>
        <p:spPr>
          <a:xfrm>
            <a:off x="4267200" y="4191000"/>
            <a:ext cx="4181475" cy="25812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">
              <a:srgbClr val="EEEFBB"/>
            </a:gs>
            <a:gs pos="31000">
              <a:srgbClr val="FFFFCC"/>
            </a:gs>
            <a:gs pos="89000">
              <a:srgbClr val="FFFF99"/>
            </a:gs>
            <a:gs pos="63000">
              <a:srgbClr val="FBE4AE"/>
            </a:gs>
            <a:gs pos="67000">
              <a:srgbClr val="FFCC00"/>
            </a:gs>
            <a:gs pos="69000">
              <a:srgbClr val="FFFF99"/>
            </a:gs>
            <a:gs pos="82001">
              <a:srgbClr val="A28949"/>
            </a:gs>
            <a:gs pos="100000">
              <a:srgbClr val="FAE3B7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096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TRAP 1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Seeing Market-Creating Strategies as Customer-Oriented Approaches</a:t>
            </a:r>
          </a:p>
          <a:p>
            <a:pPr algn="l"/>
            <a:endParaRPr lang="en-US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Generating new demand is at the heart of market-creating strategies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Trouble is: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managers tend to concentrate to existing customers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they attempt to find new ways to make them happier</a:t>
            </a:r>
          </a:p>
          <a:p>
            <a:pPr algn="l"/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Solution is: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the firm must turn to non-customers of the </a:t>
            </a:r>
            <a:r>
              <a:rPr lang="en-US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industry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find out why they refuse to patronize the industry’s offerings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09600"/>
            <a:ext cx="91440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28600" y="976952"/>
            <a:ext cx="228600" cy="228600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28600" y="3935104"/>
            <a:ext cx="2286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28600" y="2487304"/>
            <a:ext cx="2286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iamond 8"/>
          <p:cNvSpPr/>
          <p:nvPr/>
        </p:nvSpPr>
        <p:spPr>
          <a:xfrm>
            <a:off x="582304" y="2881952"/>
            <a:ext cx="152400" cy="762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iamond 10"/>
          <p:cNvSpPr/>
          <p:nvPr/>
        </p:nvSpPr>
        <p:spPr>
          <a:xfrm>
            <a:off x="582304" y="3241344"/>
            <a:ext cx="152400" cy="762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iamond 11"/>
          <p:cNvSpPr/>
          <p:nvPr/>
        </p:nvSpPr>
        <p:spPr>
          <a:xfrm>
            <a:off x="609600" y="4308144"/>
            <a:ext cx="152400" cy="762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Diamond 12"/>
          <p:cNvSpPr/>
          <p:nvPr/>
        </p:nvSpPr>
        <p:spPr>
          <a:xfrm>
            <a:off x="582304" y="4675496"/>
            <a:ext cx="152400" cy="762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>
            <a:off x="228600" y="2035792"/>
            <a:ext cx="228600" cy="228600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">
              <a:srgbClr val="EEEFBB"/>
            </a:gs>
            <a:gs pos="31000">
              <a:srgbClr val="FFFFCC"/>
            </a:gs>
            <a:gs pos="89000">
              <a:srgbClr val="FFFF99"/>
            </a:gs>
            <a:gs pos="63000">
              <a:srgbClr val="FBE4AE"/>
            </a:gs>
            <a:gs pos="67000">
              <a:srgbClr val="FFCC00"/>
            </a:gs>
            <a:gs pos="69000">
              <a:srgbClr val="FFFF99"/>
            </a:gs>
            <a:gs pos="82001">
              <a:srgbClr val="A28949"/>
            </a:gs>
            <a:gs pos="100000">
              <a:srgbClr val="FAE3B7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096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TRAP 2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Treating Market-Creating Strategies as Niche Strategies</a:t>
            </a:r>
          </a:p>
          <a:p>
            <a:pPr algn="l"/>
            <a:endParaRPr lang="en-US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New markets eventually require enough volume  to make them worthwhile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Trouble is: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the field of marketing places a lot of emphasis on ever-finer market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segmentation in order to capture niche strategies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niche strategies can often be effective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BUT uncovering a niche in an existing space is not the same as identifying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a new market space</a:t>
            </a:r>
          </a:p>
          <a:p>
            <a:pPr algn="l"/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Solution is: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market-creating strategies cannot focus on finer segmentation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very often they de-segment markets by identifying </a:t>
            </a:r>
            <a:r>
              <a:rPr lang="en-US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key commonalities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across buyer groups that can generate broader demand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09600"/>
            <a:ext cx="91440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28600" y="976952"/>
            <a:ext cx="228600" cy="228600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28600" y="4724400"/>
            <a:ext cx="2286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28600" y="2160896"/>
            <a:ext cx="2286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iamond 8"/>
          <p:cNvSpPr/>
          <p:nvPr/>
        </p:nvSpPr>
        <p:spPr>
          <a:xfrm>
            <a:off x="582304" y="2536208"/>
            <a:ext cx="152400" cy="762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iamond 10"/>
          <p:cNvSpPr/>
          <p:nvPr/>
        </p:nvSpPr>
        <p:spPr>
          <a:xfrm>
            <a:off x="582304" y="3268640"/>
            <a:ext cx="152400" cy="762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iamond 11"/>
          <p:cNvSpPr/>
          <p:nvPr/>
        </p:nvSpPr>
        <p:spPr>
          <a:xfrm>
            <a:off x="609600" y="5105400"/>
            <a:ext cx="152400" cy="762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Diamond 12"/>
          <p:cNvSpPr/>
          <p:nvPr/>
        </p:nvSpPr>
        <p:spPr>
          <a:xfrm>
            <a:off x="595952" y="5472752"/>
            <a:ext cx="152400" cy="762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>
            <a:off x="228600" y="1738952"/>
            <a:ext cx="228600" cy="228600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Diamond 14"/>
          <p:cNvSpPr/>
          <p:nvPr/>
        </p:nvSpPr>
        <p:spPr>
          <a:xfrm>
            <a:off x="609600" y="3630304"/>
            <a:ext cx="152400" cy="762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">
              <a:srgbClr val="EEEFBB"/>
            </a:gs>
            <a:gs pos="31000">
              <a:srgbClr val="FFFFCC"/>
            </a:gs>
            <a:gs pos="89000">
              <a:srgbClr val="FFFF99"/>
            </a:gs>
            <a:gs pos="63000">
              <a:srgbClr val="FBE4AE"/>
            </a:gs>
            <a:gs pos="67000">
              <a:srgbClr val="FFCC00"/>
            </a:gs>
            <a:gs pos="69000">
              <a:srgbClr val="FFFF99"/>
            </a:gs>
            <a:gs pos="82001">
              <a:srgbClr val="A28949"/>
            </a:gs>
            <a:gs pos="100000">
              <a:srgbClr val="FAE3B7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096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TRAP 3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Confusing Technology Innovation with Market-Creating Strategies</a:t>
            </a:r>
          </a:p>
          <a:p>
            <a:pPr algn="l"/>
            <a:endParaRPr lang="en-US" sz="2000" b="1" u="sng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 algn="l"/>
            <a:r>
              <a:rPr lang="en-US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New markets  require something new, but it  is not new technology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Trouble is: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reality is that market creation is not about technological innovation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even when technology is heavily involved, it is not the reason the new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offerings are successful</a:t>
            </a:r>
          </a:p>
          <a:p>
            <a:pPr algn="l"/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Solution is: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value innovation, not technology innovation, is what launches commercially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compelling new markets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new markets are a result of offering a leap in productivity, simplicity, 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ease of use, convenience, fun, or environmental friendliness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09600"/>
            <a:ext cx="91440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28600" y="976952"/>
            <a:ext cx="228600" cy="228600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28600" y="4329752"/>
            <a:ext cx="2286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28600" y="2452048"/>
            <a:ext cx="2286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iamond 8"/>
          <p:cNvSpPr/>
          <p:nvPr/>
        </p:nvSpPr>
        <p:spPr>
          <a:xfrm>
            <a:off x="582304" y="2860344"/>
            <a:ext cx="152400" cy="762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iamond 10"/>
          <p:cNvSpPr/>
          <p:nvPr/>
        </p:nvSpPr>
        <p:spPr>
          <a:xfrm>
            <a:off x="595952" y="3227696"/>
            <a:ext cx="152400" cy="762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iamond 11"/>
          <p:cNvSpPr/>
          <p:nvPr/>
        </p:nvSpPr>
        <p:spPr>
          <a:xfrm>
            <a:off x="609600" y="4697104"/>
            <a:ext cx="152400" cy="762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Diamond 12"/>
          <p:cNvSpPr/>
          <p:nvPr/>
        </p:nvSpPr>
        <p:spPr>
          <a:xfrm>
            <a:off x="595952" y="5431808"/>
            <a:ext cx="152400" cy="762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>
            <a:off x="228600" y="2030104"/>
            <a:ext cx="228600" cy="228600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">
              <a:srgbClr val="EEEFBB"/>
            </a:gs>
            <a:gs pos="31000">
              <a:srgbClr val="FFFFCC"/>
            </a:gs>
            <a:gs pos="89000">
              <a:srgbClr val="FFFF99"/>
            </a:gs>
            <a:gs pos="63000">
              <a:srgbClr val="FBE4AE"/>
            </a:gs>
            <a:gs pos="67000">
              <a:srgbClr val="FFCC00"/>
            </a:gs>
            <a:gs pos="69000">
              <a:srgbClr val="FFFF99"/>
            </a:gs>
            <a:gs pos="82001">
              <a:srgbClr val="A28949"/>
            </a:gs>
            <a:gs pos="100000">
              <a:srgbClr val="FAE3B7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096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TRAP 4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Equating Creative Destruction with Market Creation</a:t>
            </a:r>
          </a:p>
          <a:p>
            <a:pPr algn="l"/>
            <a:endParaRPr lang="en-US" sz="2000" b="1" u="sng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 algn="l"/>
            <a:r>
              <a:rPr lang="en-US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Creative destruction does not need to occur when </a:t>
            </a:r>
            <a:r>
              <a:rPr lang="en-US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invention displaces an </a:t>
            </a:r>
          </a:p>
          <a:p>
            <a:pPr algn="l">
              <a:spcBef>
                <a:spcPts val="200"/>
              </a:spcBef>
            </a:pPr>
            <a:r>
              <a:rPr lang="en-US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earlier  technology or existing product or service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Trouble is: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assuming creative destruction is necessary </a:t>
            </a:r>
            <a:r>
              <a:rPr lang="en-US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limits </a:t>
            </a:r>
            <a:r>
              <a:rPr lang="en-US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firm’s opportunities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it also sets off resistance to market-creating strategies</a:t>
            </a:r>
          </a:p>
          <a:p>
            <a:pPr algn="l">
              <a:spcBef>
                <a:spcPts val="240"/>
              </a:spcBef>
            </a:pP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employees feel threats to their current status &amp; jobs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they may undermine the firms efforts  by starving new initiatives of</a:t>
            </a:r>
          </a:p>
          <a:p>
            <a:pPr algn="l">
              <a:spcBef>
                <a:spcPts val="240"/>
              </a:spcBef>
            </a:pP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resources or by not cooperating with people working on anything new</a:t>
            </a:r>
          </a:p>
          <a:p>
            <a:pPr algn="l"/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Solution is: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market creation must involve non-destructive creation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new demand is created without displacing existing products or services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they should offer solutions where none previously existed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09600"/>
            <a:ext cx="91440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28600" y="976952"/>
            <a:ext cx="228600" cy="228600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28600" y="4966648"/>
            <a:ext cx="2286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28600" y="2492992"/>
            <a:ext cx="2286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iamond 8"/>
          <p:cNvSpPr/>
          <p:nvPr/>
        </p:nvSpPr>
        <p:spPr>
          <a:xfrm>
            <a:off x="582304" y="2860344"/>
            <a:ext cx="152400" cy="762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iamond 10"/>
          <p:cNvSpPr/>
          <p:nvPr/>
        </p:nvSpPr>
        <p:spPr>
          <a:xfrm>
            <a:off x="595952" y="3227696"/>
            <a:ext cx="152400" cy="762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iamond 11"/>
          <p:cNvSpPr/>
          <p:nvPr/>
        </p:nvSpPr>
        <p:spPr>
          <a:xfrm>
            <a:off x="609600" y="6055056"/>
            <a:ext cx="152400" cy="762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Diamond 12"/>
          <p:cNvSpPr/>
          <p:nvPr/>
        </p:nvSpPr>
        <p:spPr>
          <a:xfrm>
            <a:off x="595952" y="5339688"/>
            <a:ext cx="152400" cy="762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>
            <a:off x="228600" y="1738952"/>
            <a:ext cx="228600" cy="228600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Diamond 14"/>
          <p:cNvSpPr/>
          <p:nvPr/>
        </p:nvSpPr>
        <p:spPr>
          <a:xfrm>
            <a:off x="609600" y="5728648"/>
            <a:ext cx="152400" cy="762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5-Point Star 15"/>
          <p:cNvSpPr/>
          <p:nvPr/>
        </p:nvSpPr>
        <p:spPr>
          <a:xfrm>
            <a:off x="838200" y="3581400"/>
            <a:ext cx="228600" cy="76200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5-Point Star 16"/>
          <p:cNvSpPr/>
          <p:nvPr/>
        </p:nvSpPr>
        <p:spPr>
          <a:xfrm>
            <a:off x="838200" y="3913496"/>
            <a:ext cx="228600" cy="76200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">
              <a:srgbClr val="EEEFBB"/>
            </a:gs>
            <a:gs pos="31000">
              <a:srgbClr val="FFFFCC"/>
            </a:gs>
            <a:gs pos="89000">
              <a:srgbClr val="FFFF99"/>
            </a:gs>
            <a:gs pos="63000">
              <a:srgbClr val="FBE4AE"/>
            </a:gs>
            <a:gs pos="67000">
              <a:srgbClr val="FFCC00"/>
            </a:gs>
            <a:gs pos="69000">
              <a:srgbClr val="FFFF99"/>
            </a:gs>
            <a:gs pos="82001">
              <a:srgbClr val="A28949"/>
            </a:gs>
            <a:gs pos="100000">
              <a:srgbClr val="FAE3B7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096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TRAP 5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Equating Market-Creating Strategies with Differentiation</a:t>
            </a:r>
          </a:p>
          <a:p>
            <a:pPr algn="l"/>
            <a:endParaRPr lang="en-US" sz="2000" b="1" u="sng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 algn="l"/>
            <a:r>
              <a:rPr lang="en-US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 market creating move breaks the value-cost trade-off; it is about pursuing</a:t>
            </a:r>
          </a:p>
          <a:p>
            <a:pPr algn="l">
              <a:spcBef>
                <a:spcPts val="200"/>
              </a:spcBef>
            </a:pPr>
            <a:r>
              <a:rPr lang="en-US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differentiation and low cost  simultaneously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Trouble is: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companies assume that market creation is synonymous with differentiation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they often focus </a:t>
            </a:r>
            <a:r>
              <a:rPr lang="en-US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only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on what to improve or create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this usually results in simultaneously increasing costs</a:t>
            </a:r>
          </a:p>
          <a:p>
            <a:pPr algn="l"/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Solution is: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elimination of certain costs or processes is a paramount step in </a:t>
            </a:r>
          </a:p>
          <a:p>
            <a:pPr algn="l">
              <a:spcBef>
                <a:spcPts val="200"/>
              </a:spcBef>
            </a:pP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market-creation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every effort must be made to add value </a:t>
            </a:r>
            <a:r>
              <a:rPr lang="en-US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simultaneously achieve low</a:t>
            </a:r>
          </a:p>
          <a:p>
            <a:pPr algn="l">
              <a:spcBef>
                <a:spcPts val="200"/>
              </a:spcBef>
            </a:pP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cost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09600"/>
            <a:ext cx="91440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28600" y="976952"/>
            <a:ext cx="228600" cy="228600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28600" y="4351360"/>
            <a:ext cx="2286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28600" y="2492992"/>
            <a:ext cx="2286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iamond 8"/>
          <p:cNvSpPr/>
          <p:nvPr/>
        </p:nvSpPr>
        <p:spPr>
          <a:xfrm>
            <a:off x="582304" y="2860344"/>
            <a:ext cx="152400" cy="762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iamond 10"/>
          <p:cNvSpPr/>
          <p:nvPr/>
        </p:nvSpPr>
        <p:spPr>
          <a:xfrm>
            <a:off x="595952" y="3227696"/>
            <a:ext cx="152400" cy="762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Diamond 12"/>
          <p:cNvSpPr/>
          <p:nvPr/>
        </p:nvSpPr>
        <p:spPr>
          <a:xfrm>
            <a:off x="595952" y="4702792"/>
            <a:ext cx="152400" cy="762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>
            <a:off x="228600" y="1738952"/>
            <a:ext cx="228600" cy="228600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Diamond 14"/>
          <p:cNvSpPr/>
          <p:nvPr/>
        </p:nvSpPr>
        <p:spPr>
          <a:xfrm>
            <a:off x="609600" y="5410200"/>
            <a:ext cx="152400" cy="762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5-Point Star 17"/>
          <p:cNvSpPr/>
          <p:nvPr/>
        </p:nvSpPr>
        <p:spPr>
          <a:xfrm>
            <a:off x="838200" y="3595048"/>
            <a:ext cx="228600" cy="76200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">
              <a:srgbClr val="EEEFBB"/>
            </a:gs>
            <a:gs pos="31000">
              <a:srgbClr val="FFFFCC"/>
            </a:gs>
            <a:gs pos="89000">
              <a:srgbClr val="FFFF99"/>
            </a:gs>
            <a:gs pos="63000">
              <a:srgbClr val="FBE4AE"/>
            </a:gs>
            <a:gs pos="67000">
              <a:srgbClr val="FFCC00"/>
            </a:gs>
            <a:gs pos="69000">
              <a:srgbClr val="FFFF99"/>
            </a:gs>
            <a:gs pos="82001">
              <a:srgbClr val="A28949"/>
            </a:gs>
            <a:gs pos="100000">
              <a:srgbClr val="FAE3B7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096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TRAP 6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Equating Market-Creating Strategies with Low-Cost Strategies</a:t>
            </a:r>
          </a:p>
          <a:p>
            <a:pPr algn="l"/>
            <a:endParaRPr lang="en-US" sz="2000" b="1" u="sng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 algn="l"/>
            <a:r>
              <a:rPr lang="en-US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 market creating move involves value creation; something new with cost savings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Trouble is: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managers assume that they can create a new strategy solely by driving </a:t>
            </a:r>
          </a:p>
          <a:p>
            <a:pPr algn="l">
              <a:spcBef>
                <a:spcPts val="200"/>
              </a:spcBef>
            </a:pP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down costs</a:t>
            </a:r>
          </a:p>
          <a:p>
            <a:pPr algn="l">
              <a:spcBef>
                <a:spcPts val="200"/>
              </a:spcBef>
            </a:pP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they focus solely on what to eliminate &amp; reduce in current offerings</a:t>
            </a:r>
          </a:p>
          <a:p>
            <a:pPr algn="l"/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Solution is: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managers must concentrate on what should be improved or created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and simultaneously where costs can be eliminated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they must increase the </a:t>
            </a:r>
            <a:r>
              <a:rPr lang="en-US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true value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offerings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09600"/>
            <a:ext cx="91440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28600" y="976952"/>
            <a:ext cx="228600" cy="228600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28600" y="4218296"/>
            <a:ext cx="2286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28600" y="2465696"/>
            <a:ext cx="2286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iamond 8"/>
          <p:cNvSpPr/>
          <p:nvPr/>
        </p:nvSpPr>
        <p:spPr>
          <a:xfrm>
            <a:off x="582304" y="2860344"/>
            <a:ext cx="152400" cy="762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iamond 10"/>
          <p:cNvSpPr/>
          <p:nvPr/>
        </p:nvSpPr>
        <p:spPr>
          <a:xfrm>
            <a:off x="595952" y="3505200"/>
            <a:ext cx="152400" cy="762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Diamond 12"/>
          <p:cNvSpPr/>
          <p:nvPr/>
        </p:nvSpPr>
        <p:spPr>
          <a:xfrm>
            <a:off x="595952" y="4593608"/>
            <a:ext cx="152400" cy="762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>
            <a:off x="228600" y="2043752"/>
            <a:ext cx="228600" cy="228600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Diamond 14"/>
          <p:cNvSpPr/>
          <p:nvPr/>
        </p:nvSpPr>
        <p:spPr>
          <a:xfrm>
            <a:off x="609600" y="4974608"/>
            <a:ext cx="152400" cy="762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Diamond 15"/>
          <p:cNvSpPr/>
          <p:nvPr/>
        </p:nvSpPr>
        <p:spPr>
          <a:xfrm>
            <a:off x="609600" y="5334000"/>
            <a:ext cx="152400" cy="7620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628</Words>
  <Application>Microsoft Office PowerPoint</Application>
  <PresentationFormat>On-screen Show (4:3)</PresentationFormat>
  <Paragraphs>94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Red Ocean Traps Kim &amp; Mauborgne</vt:lpstr>
      <vt:lpstr>TRAP 1</vt:lpstr>
      <vt:lpstr>TRAP 2</vt:lpstr>
      <vt:lpstr>TRAP 3</vt:lpstr>
      <vt:lpstr>TRAP 4</vt:lpstr>
      <vt:lpstr>TRAP 5</vt:lpstr>
      <vt:lpstr>TRAP 6</vt:lpstr>
    </vt:vector>
  </TitlesOfParts>
  <Company>CN Investment Division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 Ocean Traps Kim &amp; Mauborgne</dc:title>
  <dc:creator>campbe_h</dc:creator>
  <cp:lastModifiedBy>campbe_h</cp:lastModifiedBy>
  <cp:revision>24</cp:revision>
  <dcterms:created xsi:type="dcterms:W3CDTF">2015-05-09T18:32:14Z</dcterms:created>
  <dcterms:modified xsi:type="dcterms:W3CDTF">2015-05-12T00:20:50Z</dcterms:modified>
</cp:coreProperties>
</file>