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  <p:sldId id="269" r:id="rId16"/>
    <p:sldId id="278" r:id="rId17"/>
    <p:sldId id="270" r:id="rId18"/>
    <p:sldId id="271" r:id="rId19"/>
    <p:sldId id="272" r:id="rId20"/>
    <p:sldId id="274" r:id="rId21"/>
    <p:sldId id="275" r:id="rId22"/>
    <p:sldId id="276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CCCC"/>
    <a:srgbClr val="BDD3D5"/>
    <a:srgbClr val="FF3300"/>
    <a:srgbClr val="3333FF"/>
    <a:srgbClr val="3366FF"/>
    <a:srgbClr val="00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6" autoAdjust="0"/>
  </p:normalViewPr>
  <p:slideViewPr>
    <p:cSldViewPr>
      <p:cViewPr varScale="1">
        <p:scale>
          <a:sx n="106" d="100"/>
          <a:sy n="106" d="100"/>
        </p:scale>
        <p:origin x="115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07B5BC-946D-436B-8C7F-E373BE33D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585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36F5B-3861-4C75-A472-FDD65B7C724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10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6F00F-6196-40DB-8F25-A2CBACAA212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37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232EB6-EDB1-4DAE-BC50-2B358506E42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217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37EA5-FD19-4943-923D-DA7C7BB9401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162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D2616-19F8-4B61-868C-57FCCE5FA2B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739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A6BF3-F795-4185-942E-2BAA53F9512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708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8C80D-0A7B-4F5C-8261-3E1268CB278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986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53C16-8701-44EE-8469-C32667B6B54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393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191E6-E5B7-46DB-81AC-359E5FC9D0F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3563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5B416-E65C-4CD3-BCEB-3B1257C6E5D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12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9DC9C-D10F-48AB-8B50-15FD9E9A6E3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14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19DA3-945E-4CFC-9D48-C570438FD87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52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F28BB-C76B-4BA9-B7F9-9CD0F2E5718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2626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F8844-45DC-4EA8-A386-C8FA7585617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902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E05DE-89AE-4803-A71A-6C7ED790361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972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E3760-8688-4C58-A789-0A29976215C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58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F7E3B-587E-4F66-8EB2-4515C131326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570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CADD6-C1D4-4A7C-8313-89F81CB5F89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2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EAFF8-2C10-4A4B-A8FA-EADBF277BFD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124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402D7-15BC-407F-A0E0-9C3F16A77F6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485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CCE76-6130-47DF-8AC1-68A4965517E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062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042D0-FE61-418A-8683-ECD57E3D239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6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89298-71DB-462B-9A53-F7862AA7DC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11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48471-323D-43A9-8C15-3D3FC5338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32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0D29B-B75A-4C57-A31A-50033ECC4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12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60194-468E-4C60-BB5B-DB284D4F5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39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8DBE5-1524-4C4D-A72B-DB5333EFD2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99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C90BA-5B22-469C-AB76-623A2E2B3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35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AEA88-38ED-4A81-A131-FB4E2BD718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40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BD429-D92B-4C13-B1BB-A56CC1BF20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29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A061-93CA-4670-B3E4-A150E64CD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1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7DA3-FC8A-4F48-B8C5-B11BBCADC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00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C2B13-FC51-472E-9385-DC8111D626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12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DD8DF-8F48-40A4-B570-7012B2516D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763000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7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Partial summary of the main concepts presented by:</a:t>
            </a:r>
          </a:p>
          <a:p>
            <a:pPr>
              <a:lnSpc>
                <a:spcPct val="75000"/>
              </a:lnSpc>
              <a:spcBef>
                <a:spcPct val="7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W. Chan Kin and</a:t>
            </a:r>
          </a:p>
          <a:p>
            <a:pPr>
              <a:lnSpc>
                <a:spcPct val="75000"/>
              </a:lnSpc>
              <a:spcBef>
                <a:spcPct val="7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Renée Mauborgne</a:t>
            </a:r>
          </a:p>
          <a:p>
            <a:pPr>
              <a:lnSpc>
                <a:spcPct val="75000"/>
              </a:lnSpc>
              <a:spcBef>
                <a:spcPct val="7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…..in their book “Blue Ocean Strategy”</a:t>
            </a:r>
          </a:p>
          <a:p>
            <a:pPr>
              <a:lnSpc>
                <a:spcPct val="75000"/>
              </a:lnSpc>
              <a:spcBef>
                <a:spcPct val="7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Copyright 2005 Harvard Business School Publishing Corporation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Blue Ocean Strategy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286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533400" y="1219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533400" y="1600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8920" name="Picture 8" descr="blue_ocean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87663"/>
            <a:ext cx="5562600" cy="389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463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 break the tradeoff between differentiation and low cost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And to create a new value curve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There are 4 key questions to challenge an industry’s strategic logic &amp; business model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1. Which of the factors that the industry takes for granted should be </a:t>
            </a:r>
            <a:r>
              <a:rPr lang="en-US" altLang="en-US" b="1" i="1" u="sng">
                <a:solidFill>
                  <a:srgbClr val="0066FF"/>
                </a:solidFill>
                <a:latin typeface="Times New Roman" panose="02020603050405020304" pitchFamily="18" charset="0"/>
              </a:rPr>
              <a:t>eliminated</a:t>
            </a:r>
            <a:r>
              <a:rPr lang="en-US" altLang="en-US" b="1">
                <a:latin typeface="Times New Roman" panose="02020603050405020304" pitchFamily="18" charset="0"/>
              </a:rPr>
              <a:t>?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Often factors are taken for granted even though they no longer have value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  or may even detract from value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2. Which factors should be </a:t>
            </a:r>
            <a:r>
              <a:rPr lang="en-US" altLang="en-US" b="1" i="1" u="sng">
                <a:solidFill>
                  <a:srgbClr val="0066FF"/>
                </a:solidFill>
                <a:latin typeface="Times New Roman" panose="02020603050405020304" pitchFamily="18" charset="0"/>
              </a:rPr>
              <a:t>reduced well below</a:t>
            </a:r>
            <a:r>
              <a:rPr lang="en-US" altLang="en-US" b="1">
                <a:latin typeface="Times New Roman" panose="02020603050405020304" pitchFamily="18" charset="0"/>
              </a:rPr>
              <a:t> the industry’s standards?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Forces you to determine whether products or services have been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   over-designed in the race to match and best the competition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Companies over-serve customers, increasing their cost structure for no gain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>
                <a:solidFill>
                  <a:srgbClr val="FF0000"/>
                </a:solidFill>
                <a:latin typeface="Arial Black" panose="020B0A04020102020204" pitchFamily="34" charset="0"/>
              </a:rPr>
              <a:t>Pursuing the first two questions, gives you insight into how you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Arial Black" panose="020B0A04020102020204" pitchFamily="34" charset="0"/>
              </a:rPr>
              <a:t>       can drop your cost structure vis-à-vis competitors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3. Which factors should be </a:t>
            </a:r>
            <a:r>
              <a:rPr lang="en-US" altLang="en-US" b="1" i="1" u="sng">
                <a:solidFill>
                  <a:srgbClr val="0066FF"/>
                </a:solidFill>
                <a:latin typeface="Times New Roman" panose="02020603050405020304" pitchFamily="18" charset="0"/>
              </a:rPr>
              <a:t>raised well above</a:t>
            </a:r>
            <a:r>
              <a:rPr lang="en-US" altLang="en-US" b="1">
                <a:latin typeface="Times New Roman" panose="02020603050405020304" pitchFamily="18" charset="0"/>
              </a:rPr>
              <a:t> the industry’s standards?                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4. Which factors should be </a:t>
            </a:r>
            <a:r>
              <a:rPr lang="en-US" altLang="en-US" b="1" i="1" u="sng">
                <a:solidFill>
                  <a:srgbClr val="0066FF"/>
                </a:solidFill>
                <a:latin typeface="Times New Roman" panose="02020603050405020304" pitchFamily="18" charset="0"/>
              </a:rPr>
              <a:t>created</a:t>
            </a:r>
            <a:r>
              <a:rPr lang="en-US" altLang="en-US" b="1">
                <a:latin typeface="Times New Roman" panose="02020603050405020304" pitchFamily="18" charset="0"/>
              </a:rPr>
              <a:t> that the industry has never offered?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>
                <a:solidFill>
                  <a:srgbClr val="FF0000"/>
                </a:solidFill>
                <a:latin typeface="Arial Black" panose="020B0A04020102020204" pitchFamily="34" charset="0"/>
              </a:rPr>
              <a:t>The second two factors provide you with insight into how to lift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Arial Black" panose="020B0A04020102020204" pitchFamily="34" charset="0"/>
              </a:rPr>
              <a:t>       buyer value and create new demand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Key Questions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81000" y="1066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810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685800" y="2590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685800" y="4572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685800" y="1676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685800" y="4267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371600" y="19812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1371600" y="2895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371600" y="3429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685800" y="3657600"/>
            <a:ext cx="152400" cy="1524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685800" y="4800600"/>
            <a:ext cx="152400" cy="1524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3400" y="1292225"/>
            <a:ext cx="85344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PRICE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STAR PERFORMERS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ANIMAL SHOWS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AISLE CONCESSIONS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MULTIPLE SHOW ARENAS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FUN &amp; HUMOR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THRILLS &amp; DANGER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UNIQUE VENUE</a:t>
            </a:r>
            <a:endParaRPr lang="en-US" altLang="en-US" b="1" i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Strategy Canvas for Circuses – Factors &amp; Emphasis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81000" y="1292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381000" y="1673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381000" y="2054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381000" y="2435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381000" y="2816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381000" y="3197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381000" y="3578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381000" y="3959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886200" y="700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333FF"/>
                </a:solidFill>
                <a:latin typeface="Arial Black" panose="020B0A04020102020204" pitchFamily="34" charset="0"/>
              </a:rPr>
              <a:t>LOW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7391400" y="7000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HIGH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4038600" y="1295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4038600" y="1676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4038600" y="2057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4038600" y="2438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4038600" y="2819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4038600" y="3200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4038600" y="3581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4038600" y="3962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4648200" y="1295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7010400" y="1676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7391400" y="2057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7391400" y="2438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7010400" y="2819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7620000" y="3200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7620000" y="3581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4876800" y="3962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Freeform 40"/>
          <p:cNvSpPr>
            <a:spLocks/>
          </p:cNvSpPr>
          <p:nvPr/>
        </p:nvSpPr>
        <p:spPr bwMode="auto">
          <a:xfrm>
            <a:off x="4724400" y="1447800"/>
            <a:ext cx="2895600" cy="2667000"/>
          </a:xfrm>
          <a:custGeom>
            <a:avLst/>
            <a:gdLst>
              <a:gd name="T0" fmla="*/ 0 w 1824"/>
              <a:gd name="T1" fmla="*/ 0 h 1680"/>
              <a:gd name="T2" fmla="*/ 1440 w 1824"/>
              <a:gd name="T3" fmla="*/ 240 h 1680"/>
              <a:gd name="T4" fmla="*/ 1680 w 1824"/>
              <a:gd name="T5" fmla="*/ 480 h 1680"/>
              <a:gd name="T6" fmla="*/ 1680 w 1824"/>
              <a:gd name="T7" fmla="*/ 768 h 1680"/>
              <a:gd name="T8" fmla="*/ 1488 w 1824"/>
              <a:gd name="T9" fmla="*/ 960 h 1680"/>
              <a:gd name="T10" fmla="*/ 1824 w 1824"/>
              <a:gd name="T11" fmla="*/ 1200 h 1680"/>
              <a:gd name="T12" fmla="*/ 1824 w 1824"/>
              <a:gd name="T13" fmla="*/ 1488 h 1680"/>
              <a:gd name="T14" fmla="*/ 144 w 1824"/>
              <a:gd name="T15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4" h="1680">
                <a:moveTo>
                  <a:pt x="0" y="0"/>
                </a:moveTo>
                <a:lnTo>
                  <a:pt x="1440" y="240"/>
                </a:lnTo>
                <a:lnTo>
                  <a:pt x="1680" y="480"/>
                </a:lnTo>
                <a:lnTo>
                  <a:pt x="1680" y="768"/>
                </a:lnTo>
                <a:lnTo>
                  <a:pt x="1488" y="960"/>
                </a:lnTo>
                <a:lnTo>
                  <a:pt x="1824" y="1200"/>
                </a:lnTo>
                <a:lnTo>
                  <a:pt x="1824" y="1488"/>
                </a:lnTo>
                <a:lnTo>
                  <a:pt x="144" y="1680"/>
                </a:lnTo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Of the factors that we have identified that the industry competes on, what can we…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The Eliminate-Reduce-Raise-Create Grid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676400" y="1219200"/>
            <a:ext cx="5562600" cy="457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4495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676400" y="35052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828800" y="12954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ELIMINATE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828800" y="3595688"/>
            <a:ext cx="228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REDUCE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724400" y="12954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RAISE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724400" y="3595688"/>
            <a:ext cx="228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CREATE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33400" y="5949950"/>
            <a:ext cx="8534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Like the TOWS Matrix, ERRC is a brainstorming tool</a:t>
            </a:r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381000" y="5943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ERRC Grid for Cirque de Soleil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676400" y="1219200"/>
            <a:ext cx="5562600" cy="457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4495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676400" y="35052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828800" y="12954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ELIMINATE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828800" y="3595688"/>
            <a:ext cx="228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REDUCE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4724400" y="12954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RAISE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724400" y="3595688"/>
            <a:ext cx="228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rial Black" panose="020B0A04020102020204" pitchFamily="34" charset="0"/>
              </a:rPr>
              <a:t>CREATE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752600" y="1676400"/>
            <a:ext cx="266700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Star performers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Animal acts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Aisle concessions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Multiple show arenas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752600" y="3940175"/>
            <a:ext cx="2667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Fun &amp; humor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Thrill &amp; danger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572000" y="1676400"/>
            <a:ext cx="26670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Unique venue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4572000" y="3968750"/>
            <a:ext cx="266700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Theme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Refined environment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Multiple productions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Artistic music &amp; dance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Strategy Canvas for Cirque de Soleil – Factors &amp; Emphasis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381000" y="1292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81000" y="1673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81000" y="2054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381000" y="2435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381000" y="2816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381000" y="3197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381000" y="3578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381000" y="3959225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86200" y="700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3333FF"/>
                </a:solidFill>
                <a:latin typeface="Arial Black" panose="020B0A04020102020204" pitchFamily="34" charset="0"/>
              </a:rPr>
              <a:t>LOW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7391400" y="7000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HIGH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038600" y="1295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038600" y="1676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4038600" y="2057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4038600" y="2438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4038600" y="2819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4038600" y="3200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4038600" y="3581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4038600" y="3962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6096000" y="1295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4038600" y="1676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4038600" y="2057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4038600" y="2438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4038600" y="2819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7239000" y="3200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7239000" y="3581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7772400" y="3962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4038600" y="4343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4038600" y="4724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4038600" y="5105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4038600" y="5486400"/>
            <a:ext cx="4191000" cy="228600"/>
          </a:xfrm>
          <a:prstGeom prst="rect">
            <a:avLst/>
          </a:prstGeom>
          <a:gradFill rotWithShape="0">
            <a:gsLst>
              <a:gs pos="0">
                <a:srgbClr val="3333FF"/>
              </a:gs>
              <a:gs pos="100000">
                <a:srgbClr val="FF3300"/>
              </a:gs>
            </a:gsLst>
            <a:lin ang="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33400" y="1292225"/>
            <a:ext cx="8534400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PRICE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STAR PERFORMERS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ANIMAL SHOWS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AISLE CONCESSIONS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MULTIPLE SHOW ARENAS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FUN &amp; HUMOR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THRILLS &amp; DANGER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UNIQUE VENUE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THEME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REFINED  ENVIRONMENT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MULTIPLE PTODUCTIONS</a:t>
            </a:r>
          </a:p>
          <a:p>
            <a:pPr>
              <a:lnSpc>
                <a:spcPct val="75000"/>
              </a:lnSpc>
              <a:spcBef>
                <a:spcPct val="6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ARTISTIC MUSIC &amp; DANCE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467600" y="4343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7467600" y="4724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7467600" y="5105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7467600" y="5486400"/>
            <a:ext cx="7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Oval 39"/>
          <p:cNvSpPr>
            <a:spLocks noChangeArrowheads="1"/>
          </p:cNvSpPr>
          <p:nvPr/>
        </p:nvSpPr>
        <p:spPr bwMode="auto">
          <a:xfrm>
            <a:off x="381000" y="4267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Oval 40"/>
          <p:cNvSpPr>
            <a:spLocks noChangeArrowheads="1"/>
          </p:cNvSpPr>
          <p:nvPr/>
        </p:nvSpPr>
        <p:spPr bwMode="auto">
          <a:xfrm>
            <a:off x="381000" y="4648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Oval 41"/>
          <p:cNvSpPr>
            <a:spLocks noChangeArrowheads="1"/>
          </p:cNvSpPr>
          <p:nvPr/>
        </p:nvSpPr>
        <p:spPr bwMode="auto">
          <a:xfrm>
            <a:off x="381000" y="5029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8" name="Oval 42"/>
          <p:cNvSpPr>
            <a:spLocks noChangeArrowheads="1"/>
          </p:cNvSpPr>
          <p:nvPr/>
        </p:nvSpPr>
        <p:spPr bwMode="auto">
          <a:xfrm>
            <a:off x="381000" y="5410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Freeform 43"/>
          <p:cNvSpPr>
            <a:spLocks/>
          </p:cNvSpPr>
          <p:nvPr/>
        </p:nvSpPr>
        <p:spPr bwMode="auto">
          <a:xfrm>
            <a:off x="4724400" y="1447800"/>
            <a:ext cx="2895600" cy="2667000"/>
          </a:xfrm>
          <a:custGeom>
            <a:avLst/>
            <a:gdLst>
              <a:gd name="T0" fmla="*/ 0 w 1824"/>
              <a:gd name="T1" fmla="*/ 0 h 1680"/>
              <a:gd name="T2" fmla="*/ 1440 w 1824"/>
              <a:gd name="T3" fmla="*/ 240 h 1680"/>
              <a:gd name="T4" fmla="*/ 1680 w 1824"/>
              <a:gd name="T5" fmla="*/ 480 h 1680"/>
              <a:gd name="T6" fmla="*/ 1680 w 1824"/>
              <a:gd name="T7" fmla="*/ 768 h 1680"/>
              <a:gd name="T8" fmla="*/ 1488 w 1824"/>
              <a:gd name="T9" fmla="*/ 960 h 1680"/>
              <a:gd name="T10" fmla="*/ 1824 w 1824"/>
              <a:gd name="T11" fmla="*/ 1200 h 1680"/>
              <a:gd name="T12" fmla="*/ 1824 w 1824"/>
              <a:gd name="T13" fmla="*/ 1488 h 1680"/>
              <a:gd name="T14" fmla="*/ 144 w 1824"/>
              <a:gd name="T15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4" h="1680">
                <a:moveTo>
                  <a:pt x="0" y="0"/>
                </a:moveTo>
                <a:lnTo>
                  <a:pt x="1440" y="240"/>
                </a:lnTo>
                <a:lnTo>
                  <a:pt x="1680" y="480"/>
                </a:lnTo>
                <a:lnTo>
                  <a:pt x="1680" y="768"/>
                </a:lnTo>
                <a:lnTo>
                  <a:pt x="1488" y="960"/>
                </a:lnTo>
                <a:lnTo>
                  <a:pt x="1824" y="1200"/>
                </a:lnTo>
                <a:lnTo>
                  <a:pt x="1824" y="1488"/>
                </a:lnTo>
                <a:lnTo>
                  <a:pt x="144" y="1680"/>
                </a:lnTo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3810000" y="6324600"/>
            <a:ext cx="762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4724400" y="6096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Ringling Brothers Circus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412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rgbClr val="FF33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1: Look Across Alternative Industries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 company competes not only with other firms in its own industry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BUT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also with companies in other industries that produce alternative products 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services (often considered substitutes)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Rarely do sellers think consciously about how their customers make trade-offs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across alternative industries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By focusing on the key factors that lead buyers to trade across alternative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industries and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eliminating or reducing everything else,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….. you can create a blue ocean of new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e.g. NetJets created an industry between commercial airlines and private jets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 Timesharing a jet with 15 other companies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685800" y="1143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914400" y="1447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914400" y="2057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914400" y="2667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914400" y="3200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914400" y="4343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914400" y="3810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383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rgbClr val="FF33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2: Look Across Strategic Groups within Industries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Strategic groups refers to a group of companies within an industry that pursue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a similar strategy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Most companies focus on improving their competitive position within the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strategic group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To break out of the strategic group you must understand which factors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determine customers’ decisions to trade up or down from one group to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another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e.g. Curves figured out what women liked and did not like about traditional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health clubs and what they liked and did not like about home exercise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programs and created an industry by combining and pruning factor from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both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685800" y="1143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914400" y="1447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914400" y="2057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914400" y="2667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914400" y="3505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470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rgbClr val="FF33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3: Look Across The Chain of Buyers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In most industries, competitors converge around a common definition of who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the target buyer is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In reality there is a chain of buyers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the purchaser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the actual user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influencers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These three groups may overlap but they often differ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An industry typically converges on a single buyer group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Sometimes there is a strong economic rationale for this focus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BUT often it is a result of industry practices that have never been questioned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By looking across buyer groups, companies can gain new insights into how to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redesign their value curves to focus on a previously overlooked set of buyers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e.g. Reuters and Telerate offered services to the financial industry but sold to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the IT Groups. Bloomberg focused its sales pitch to traders and analysts                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85800" y="1143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914400" y="1447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914400" y="2057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914400" y="3505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914400" y="3200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914400" y="4114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914400" y="3810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914400" y="4953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914400" y="4343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295400" y="23622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1295400" y="2895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1295400" y="2667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rgbClr val="FF33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4: Look Across Complimentary Product &amp; Service Offerings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Few products and services are used in a vacuum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In most cases, other products and services affect their value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Untapped value is often hidden in complementary products and services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The key is to define the total solution buyers seek when they choose a product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or service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Think about what happens before, during and after your product is used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e.g. To go to a movie theatre a couple may need babysitters and parking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685800" y="1143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914400" y="1447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914400" y="1752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914400" y="2362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914400" y="2057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914400" y="2895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914400" y="3200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527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rgbClr val="FF33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5: Look Across Functional or Emotional Appeal to Buyers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Some industries compete principally on price and function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largely on calculation of utility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their appeal is rational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Other industries compete largely on feelings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their appeal is emotional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Yet the appeal of most products or services is rarely intrinsically one or the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other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Industries have trained customers in what to expect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When companies are willing to challenge the functional-emotional orientation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of their industry, they often find new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Emotionally oriented industries offer many extras that add price without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enhancing functionality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Conversely, functionally oriented industries often infuse commodity products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with new life by adding a dose of emotion thus stimulating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e.g. Swatch transformed the functionally driven budget watch into an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emotionally driven fashion statement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85800" y="1143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914400" y="1447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914400" y="3505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914400" y="2362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914400" y="3810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914400" y="2895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914400" y="4343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914400" y="4953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914400" y="5562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295400" y="1752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295400" y="20574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1295400" y="2667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7"/>
          <p:cNvSpPr>
            <a:spLocks/>
          </p:cNvSpPr>
          <p:nvPr/>
        </p:nvSpPr>
        <p:spPr bwMode="auto">
          <a:xfrm>
            <a:off x="1325563" y="2116138"/>
            <a:ext cx="4322762" cy="1981200"/>
          </a:xfrm>
          <a:custGeom>
            <a:avLst/>
            <a:gdLst>
              <a:gd name="T0" fmla="*/ 653 w 2723"/>
              <a:gd name="T1" fmla="*/ 134 h 1248"/>
              <a:gd name="T2" fmla="*/ 1341 w 2723"/>
              <a:gd name="T3" fmla="*/ 16 h 1248"/>
              <a:gd name="T4" fmla="*/ 1533 w 2723"/>
              <a:gd name="T5" fmla="*/ 22 h 1248"/>
              <a:gd name="T6" fmla="*/ 1730 w 2723"/>
              <a:gd name="T7" fmla="*/ 64 h 1248"/>
              <a:gd name="T8" fmla="*/ 1832 w 2723"/>
              <a:gd name="T9" fmla="*/ 96 h 1248"/>
              <a:gd name="T10" fmla="*/ 2002 w 2723"/>
              <a:gd name="T11" fmla="*/ 283 h 1248"/>
              <a:gd name="T12" fmla="*/ 2045 w 2723"/>
              <a:gd name="T13" fmla="*/ 315 h 1248"/>
              <a:gd name="T14" fmla="*/ 2082 w 2723"/>
              <a:gd name="T15" fmla="*/ 326 h 1248"/>
              <a:gd name="T16" fmla="*/ 2098 w 2723"/>
              <a:gd name="T17" fmla="*/ 331 h 1248"/>
              <a:gd name="T18" fmla="*/ 2258 w 2723"/>
              <a:gd name="T19" fmla="*/ 299 h 1248"/>
              <a:gd name="T20" fmla="*/ 2301 w 2723"/>
              <a:gd name="T21" fmla="*/ 283 h 1248"/>
              <a:gd name="T22" fmla="*/ 2338 w 2723"/>
              <a:gd name="T23" fmla="*/ 272 h 1248"/>
              <a:gd name="T24" fmla="*/ 2402 w 2723"/>
              <a:gd name="T25" fmla="*/ 278 h 1248"/>
              <a:gd name="T26" fmla="*/ 2456 w 2723"/>
              <a:gd name="T27" fmla="*/ 288 h 1248"/>
              <a:gd name="T28" fmla="*/ 2557 w 2723"/>
              <a:gd name="T29" fmla="*/ 326 h 1248"/>
              <a:gd name="T30" fmla="*/ 2589 w 2723"/>
              <a:gd name="T31" fmla="*/ 347 h 1248"/>
              <a:gd name="T32" fmla="*/ 2605 w 2723"/>
              <a:gd name="T33" fmla="*/ 358 h 1248"/>
              <a:gd name="T34" fmla="*/ 2658 w 2723"/>
              <a:gd name="T35" fmla="*/ 443 h 1248"/>
              <a:gd name="T36" fmla="*/ 2696 w 2723"/>
              <a:gd name="T37" fmla="*/ 550 h 1248"/>
              <a:gd name="T38" fmla="*/ 2717 w 2723"/>
              <a:gd name="T39" fmla="*/ 672 h 1248"/>
              <a:gd name="T40" fmla="*/ 2706 w 2723"/>
              <a:gd name="T41" fmla="*/ 752 h 1248"/>
              <a:gd name="T42" fmla="*/ 2514 w 2723"/>
              <a:gd name="T43" fmla="*/ 891 h 1248"/>
              <a:gd name="T44" fmla="*/ 2386 w 2723"/>
              <a:gd name="T45" fmla="*/ 902 h 1248"/>
              <a:gd name="T46" fmla="*/ 2354 w 2723"/>
              <a:gd name="T47" fmla="*/ 966 h 1248"/>
              <a:gd name="T48" fmla="*/ 2376 w 2723"/>
              <a:gd name="T49" fmla="*/ 1088 h 1248"/>
              <a:gd name="T50" fmla="*/ 2360 w 2723"/>
              <a:gd name="T51" fmla="*/ 1190 h 1248"/>
              <a:gd name="T52" fmla="*/ 2205 w 2723"/>
              <a:gd name="T53" fmla="*/ 1248 h 1248"/>
              <a:gd name="T54" fmla="*/ 1986 w 2723"/>
              <a:gd name="T55" fmla="*/ 1195 h 1248"/>
              <a:gd name="T56" fmla="*/ 1922 w 2723"/>
              <a:gd name="T57" fmla="*/ 1163 h 1248"/>
              <a:gd name="T58" fmla="*/ 1640 w 2723"/>
              <a:gd name="T59" fmla="*/ 1168 h 1248"/>
              <a:gd name="T60" fmla="*/ 1522 w 2723"/>
              <a:gd name="T61" fmla="*/ 1200 h 1248"/>
              <a:gd name="T62" fmla="*/ 1373 w 2723"/>
              <a:gd name="T63" fmla="*/ 1216 h 1248"/>
              <a:gd name="T64" fmla="*/ 1000 w 2723"/>
              <a:gd name="T65" fmla="*/ 1147 h 1248"/>
              <a:gd name="T66" fmla="*/ 877 w 2723"/>
              <a:gd name="T67" fmla="*/ 1110 h 1248"/>
              <a:gd name="T68" fmla="*/ 840 w 2723"/>
              <a:gd name="T69" fmla="*/ 1099 h 1248"/>
              <a:gd name="T70" fmla="*/ 680 w 2723"/>
              <a:gd name="T71" fmla="*/ 1040 h 1248"/>
              <a:gd name="T72" fmla="*/ 541 w 2723"/>
              <a:gd name="T73" fmla="*/ 1072 h 1248"/>
              <a:gd name="T74" fmla="*/ 381 w 2723"/>
              <a:gd name="T75" fmla="*/ 1094 h 1248"/>
              <a:gd name="T76" fmla="*/ 82 w 2723"/>
              <a:gd name="T77" fmla="*/ 987 h 1248"/>
              <a:gd name="T78" fmla="*/ 13 w 2723"/>
              <a:gd name="T79" fmla="*/ 934 h 1248"/>
              <a:gd name="T80" fmla="*/ 2 w 2723"/>
              <a:gd name="T81" fmla="*/ 790 h 1248"/>
              <a:gd name="T82" fmla="*/ 93 w 2723"/>
              <a:gd name="T83" fmla="*/ 555 h 1248"/>
              <a:gd name="T84" fmla="*/ 338 w 2723"/>
              <a:gd name="T85" fmla="*/ 523 h 1248"/>
              <a:gd name="T86" fmla="*/ 434 w 2723"/>
              <a:gd name="T87" fmla="*/ 432 h 1248"/>
              <a:gd name="T88" fmla="*/ 440 w 2723"/>
              <a:gd name="T89" fmla="*/ 219 h 1248"/>
              <a:gd name="T90" fmla="*/ 456 w 2723"/>
              <a:gd name="T91" fmla="*/ 214 h 1248"/>
              <a:gd name="T92" fmla="*/ 488 w 2723"/>
              <a:gd name="T93" fmla="*/ 192 h 1248"/>
              <a:gd name="T94" fmla="*/ 637 w 2723"/>
              <a:gd name="T95" fmla="*/ 160 h 1248"/>
              <a:gd name="T96" fmla="*/ 680 w 2723"/>
              <a:gd name="T97" fmla="*/ 155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23" h="1248">
                <a:moveTo>
                  <a:pt x="653" y="134"/>
                </a:moveTo>
                <a:cubicBezTo>
                  <a:pt x="817" y="0"/>
                  <a:pt x="1163" y="20"/>
                  <a:pt x="1341" y="16"/>
                </a:cubicBezTo>
                <a:cubicBezTo>
                  <a:pt x="1405" y="18"/>
                  <a:pt x="1469" y="18"/>
                  <a:pt x="1533" y="22"/>
                </a:cubicBezTo>
                <a:cubicBezTo>
                  <a:pt x="1599" y="26"/>
                  <a:pt x="1666" y="50"/>
                  <a:pt x="1730" y="64"/>
                </a:cubicBezTo>
                <a:cubicBezTo>
                  <a:pt x="1763" y="71"/>
                  <a:pt x="1804" y="74"/>
                  <a:pt x="1832" y="96"/>
                </a:cubicBezTo>
                <a:cubicBezTo>
                  <a:pt x="1898" y="150"/>
                  <a:pt x="1942" y="224"/>
                  <a:pt x="2002" y="283"/>
                </a:cubicBezTo>
                <a:cubicBezTo>
                  <a:pt x="2015" y="295"/>
                  <a:pt x="2028" y="308"/>
                  <a:pt x="2045" y="315"/>
                </a:cubicBezTo>
                <a:cubicBezTo>
                  <a:pt x="2057" y="320"/>
                  <a:pt x="2070" y="322"/>
                  <a:pt x="2082" y="326"/>
                </a:cubicBezTo>
                <a:cubicBezTo>
                  <a:pt x="2087" y="328"/>
                  <a:pt x="2098" y="331"/>
                  <a:pt x="2098" y="331"/>
                </a:cubicBezTo>
                <a:cubicBezTo>
                  <a:pt x="2192" y="326"/>
                  <a:pt x="2186" y="324"/>
                  <a:pt x="2258" y="299"/>
                </a:cubicBezTo>
                <a:cubicBezTo>
                  <a:pt x="2272" y="294"/>
                  <a:pt x="2287" y="288"/>
                  <a:pt x="2301" y="283"/>
                </a:cubicBezTo>
                <a:cubicBezTo>
                  <a:pt x="2313" y="279"/>
                  <a:pt x="2338" y="272"/>
                  <a:pt x="2338" y="272"/>
                </a:cubicBezTo>
                <a:cubicBezTo>
                  <a:pt x="2359" y="274"/>
                  <a:pt x="2381" y="275"/>
                  <a:pt x="2402" y="278"/>
                </a:cubicBezTo>
                <a:cubicBezTo>
                  <a:pt x="2420" y="280"/>
                  <a:pt x="2456" y="288"/>
                  <a:pt x="2456" y="288"/>
                </a:cubicBezTo>
                <a:cubicBezTo>
                  <a:pt x="2490" y="301"/>
                  <a:pt x="2525" y="309"/>
                  <a:pt x="2557" y="326"/>
                </a:cubicBezTo>
                <a:cubicBezTo>
                  <a:pt x="2568" y="332"/>
                  <a:pt x="2578" y="340"/>
                  <a:pt x="2589" y="347"/>
                </a:cubicBezTo>
                <a:cubicBezTo>
                  <a:pt x="2594" y="351"/>
                  <a:pt x="2605" y="358"/>
                  <a:pt x="2605" y="358"/>
                </a:cubicBezTo>
                <a:cubicBezTo>
                  <a:pt x="2622" y="386"/>
                  <a:pt x="2645" y="412"/>
                  <a:pt x="2658" y="443"/>
                </a:cubicBezTo>
                <a:cubicBezTo>
                  <a:pt x="2672" y="478"/>
                  <a:pt x="2679" y="516"/>
                  <a:pt x="2696" y="550"/>
                </a:cubicBezTo>
                <a:cubicBezTo>
                  <a:pt x="2704" y="591"/>
                  <a:pt x="2707" y="632"/>
                  <a:pt x="2717" y="672"/>
                </a:cubicBezTo>
                <a:cubicBezTo>
                  <a:pt x="2715" y="699"/>
                  <a:pt x="2723" y="731"/>
                  <a:pt x="2706" y="752"/>
                </a:cubicBezTo>
                <a:cubicBezTo>
                  <a:pt x="2671" y="797"/>
                  <a:pt x="2572" y="874"/>
                  <a:pt x="2514" y="891"/>
                </a:cubicBezTo>
                <a:cubicBezTo>
                  <a:pt x="2473" y="903"/>
                  <a:pt x="2428" y="900"/>
                  <a:pt x="2386" y="902"/>
                </a:cubicBezTo>
                <a:cubicBezTo>
                  <a:pt x="2357" y="920"/>
                  <a:pt x="2360" y="931"/>
                  <a:pt x="2354" y="966"/>
                </a:cubicBezTo>
                <a:cubicBezTo>
                  <a:pt x="2359" y="1010"/>
                  <a:pt x="2366" y="1046"/>
                  <a:pt x="2376" y="1088"/>
                </a:cubicBezTo>
                <a:cubicBezTo>
                  <a:pt x="2373" y="1122"/>
                  <a:pt x="2384" y="1165"/>
                  <a:pt x="2360" y="1190"/>
                </a:cubicBezTo>
                <a:cubicBezTo>
                  <a:pt x="2323" y="1228"/>
                  <a:pt x="2254" y="1241"/>
                  <a:pt x="2205" y="1248"/>
                </a:cubicBezTo>
                <a:cubicBezTo>
                  <a:pt x="2126" y="1241"/>
                  <a:pt x="2062" y="1212"/>
                  <a:pt x="1986" y="1195"/>
                </a:cubicBezTo>
                <a:cubicBezTo>
                  <a:pt x="1965" y="1184"/>
                  <a:pt x="1945" y="1170"/>
                  <a:pt x="1922" y="1163"/>
                </a:cubicBezTo>
                <a:cubicBezTo>
                  <a:pt x="1828" y="1165"/>
                  <a:pt x="1734" y="1165"/>
                  <a:pt x="1640" y="1168"/>
                </a:cubicBezTo>
                <a:cubicBezTo>
                  <a:pt x="1601" y="1169"/>
                  <a:pt x="1560" y="1192"/>
                  <a:pt x="1522" y="1200"/>
                </a:cubicBezTo>
                <a:cubicBezTo>
                  <a:pt x="1449" y="1216"/>
                  <a:pt x="1461" y="1211"/>
                  <a:pt x="1373" y="1216"/>
                </a:cubicBezTo>
                <a:cubicBezTo>
                  <a:pt x="1234" y="1211"/>
                  <a:pt x="1128" y="1191"/>
                  <a:pt x="1000" y="1147"/>
                </a:cubicBezTo>
                <a:cubicBezTo>
                  <a:pt x="960" y="1133"/>
                  <a:pt x="918" y="1122"/>
                  <a:pt x="877" y="1110"/>
                </a:cubicBezTo>
                <a:cubicBezTo>
                  <a:pt x="865" y="1106"/>
                  <a:pt x="840" y="1099"/>
                  <a:pt x="840" y="1099"/>
                </a:cubicBezTo>
                <a:cubicBezTo>
                  <a:pt x="800" y="1059"/>
                  <a:pt x="735" y="1048"/>
                  <a:pt x="680" y="1040"/>
                </a:cubicBezTo>
                <a:cubicBezTo>
                  <a:pt x="632" y="1048"/>
                  <a:pt x="588" y="1065"/>
                  <a:pt x="541" y="1072"/>
                </a:cubicBezTo>
                <a:cubicBezTo>
                  <a:pt x="488" y="1080"/>
                  <a:pt x="434" y="1087"/>
                  <a:pt x="381" y="1094"/>
                </a:cubicBezTo>
                <a:cubicBezTo>
                  <a:pt x="272" y="1084"/>
                  <a:pt x="184" y="1023"/>
                  <a:pt x="82" y="987"/>
                </a:cubicBezTo>
                <a:cubicBezTo>
                  <a:pt x="57" y="968"/>
                  <a:pt x="32" y="961"/>
                  <a:pt x="13" y="934"/>
                </a:cubicBezTo>
                <a:cubicBezTo>
                  <a:pt x="0" y="877"/>
                  <a:pt x="2" y="891"/>
                  <a:pt x="2" y="790"/>
                </a:cubicBezTo>
                <a:cubicBezTo>
                  <a:pt x="2" y="716"/>
                  <a:pt x="1" y="584"/>
                  <a:pt x="93" y="555"/>
                </a:cubicBezTo>
                <a:cubicBezTo>
                  <a:pt x="157" y="511"/>
                  <a:pt x="280" y="525"/>
                  <a:pt x="338" y="523"/>
                </a:cubicBezTo>
                <a:cubicBezTo>
                  <a:pt x="374" y="497"/>
                  <a:pt x="410" y="470"/>
                  <a:pt x="434" y="432"/>
                </a:cubicBezTo>
                <a:cubicBezTo>
                  <a:pt x="436" y="361"/>
                  <a:pt x="433" y="290"/>
                  <a:pt x="440" y="219"/>
                </a:cubicBezTo>
                <a:cubicBezTo>
                  <a:pt x="441" y="213"/>
                  <a:pt x="451" y="217"/>
                  <a:pt x="456" y="214"/>
                </a:cubicBezTo>
                <a:cubicBezTo>
                  <a:pt x="467" y="208"/>
                  <a:pt x="476" y="196"/>
                  <a:pt x="488" y="192"/>
                </a:cubicBezTo>
                <a:cubicBezTo>
                  <a:pt x="541" y="176"/>
                  <a:pt x="580" y="165"/>
                  <a:pt x="637" y="160"/>
                </a:cubicBezTo>
                <a:cubicBezTo>
                  <a:pt x="669" y="154"/>
                  <a:pt x="655" y="155"/>
                  <a:pt x="680" y="155"/>
                </a:cubicBezTo>
              </a:path>
            </a:pathLst>
          </a:custGeom>
          <a:solidFill>
            <a:srgbClr val="FFCCCC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2514600" y="4191000"/>
            <a:ext cx="4322763" cy="1981200"/>
          </a:xfrm>
          <a:custGeom>
            <a:avLst/>
            <a:gdLst>
              <a:gd name="T0" fmla="*/ 653 w 2723"/>
              <a:gd name="T1" fmla="*/ 134 h 1248"/>
              <a:gd name="T2" fmla="*/ 1341 w 2723"/>
              <a:gd name="T3" fmla="*/ 16 h 1248"/>
              <a:gd name="T4" fmla="*/ 1533 w 2723"/>
              <a:gd name="T5" fmla="*/ 22 h 1248"/>
              <a:gd name="T6" fmla="*/ 1730 w 2723"/>
              <a:gd name="T7" fmla="*/ 64 h 1248"/>
              <a:gd name="T8" fmla="*/ 1832 w 2723"/>
              <a:gd name="T9" fmla="*/ 96 h 1248"/>
              <a:gd name="T10" fmla="*/ 2002 w 2723"/>
              <a:gd name="T11" fmla="*/ 283 h 1248"/>
              <a:gd name="T12" fmla="*/ 2045 w 2723"/>
              <a:gd name="T13" fmla="*/ 315 h 1248"/>
              <a:gd name="T14" fmla="*/ 2082 w 2723"/>
              <a:gd name="T15" fmla="*/ 326 h 1248"/>
              <a:gd name="T16" fmla="*/ 2098 w 2723"/>
              <a:gd name="T17" fmla="*/ 331 h 1248"/>
              <a:gd name="T18" fmla="*/ 2258 w 2723"/>
              <a:gd name="T19" fmla="*/ 299 h 1248"/>
              <a:gd name="T20" fmla="*/ 2301 w 2723"/>
              <a:gd name="T21" fmla="*/ 283 h 1248"/>
              <a:gd name="T22" fmla="*/ 2338 w 2723"/>
              <a:gd name="T23" fmla="*/ 272 h 1248"/>
              <a:gd name="T24" fmla="*/ 2402 w 2723"/>
              <a:gd name="T25" fmla="*/ 278 h 1248"/>
              <a:gd name="T26" fmla="*/ 2456 w 2723"/>
              <a:gd name="T27" fmla="*/ 288 h 1248"/>
              <a:gd name="T28" fmla="*/ 2557 w 2723"/>
              <a:gd name="T29" fmla="*/ 326 h 1248"/>
              <a:gd name="T30" fmla="*/ 2589 w 2723"/>
              <a:gd name="T31" fmla="*/ 347 h 1248"/>
              <a:gd name="T32" fmla="*/ 2605 w 2723"/>
              <a:gd name="T33" fmla="*/ 358 h 1248"/>
              <a:gd name="T34" fmla="*/ 2658 w 2723"/>
              <a:gd name="T35" fmla="*/ 443 h 1248"/>
              <a:gd name="T36" fmla="*/ 2696 w 2723"/>
              <a:gd name="T37" fmla="*/ 550 h 1248"/>
              <a:gd name="T38" fmla="*/ 2717 w 2723"/>
              <a:gd name="T39" fmla="*/ 672 h 1248"/>
              <a:gd name="T40" fmla="*/ 2706 w 2723"/>
              <a:gd name="T41" fmla="*/ 752 h 1248"/>
              <a:gd name="T42" fmla="*/ 2514 w 2723"/>
              <a:gd name="T43" fmla="*/ 891 h 1248"/>
              <a:gd name="T44" fmla="*/ 2386 w 2723"/>
              <a:gd name="T45" fmla="*/ 902 h 1248"/>
              <a:gd name="T46" fmla="*/ 2354 w 2723"/>
              <a:gd name="T47" fmla="*/ 966 h 1248"/>
              <a:gd name="T48" fmla="*/ 2376 w 2723"/>
              <a:gd name="T49" fmla="*/ 1088 h 1248"/>
              <a:gd name="T50" fmla="*/ 2360 w 2723"/>
              <a:gd name="T51" fmla="*/ 1190 h 1248"/>
              <a:gd name="T52" fmla="*/ 2205 w 2723"/>
              <a:gd name="T53" fmla="*/ 1248 h 1248"/>
              <a:gd name="T54" fmla="*/ 1986 w 2723"/>
              <a:gd name="T55" fmla="*/ 1195 h 1248"/>
              <a:gd name="T56" fmla="*/ 1922 w 2723"/>
              <a:gd name="T57" fmla="*/ 1163 h 1248"/>
              <a:gd name="T58" fmla="*/ 1640 w 2723"/>
              <a:gd name="T59" fmla="*/ 1168 h 1248"/>
              <a:gd name="T60" fmla="*/ 1522 w 2723"/>
              <a:gd name="T61" fmla="*/ 1200 h 1248"/>
              <a:gd name="T62" fmla="*/ 1373 w 2723"/>
              <a:gd name="T63" fmla="*/ 1216 h 1248"/>
              <a:gd name="T64" fmla="*/ 1000 w 2723"/>
              <a:gd name="T65" fmla="*/ 1147 h 1248"/>
              <a:gd name="T66" fmla="*/ 877 w 2723"/>
              <a:gd name="T67" fmla="*/ 1110 h 1248"/>
              <a:gd name="T68" fmla="*/ 840 w 2723"/>
              <a:gd name="T69" fmla="*/ 1099 h 1248"/>
              <a:gd name="T70" fmla="*/ 680 w 2723"/>
              <a:gd name="T71" fmla="*/ 1040 h 1248"/>
              <a:gd name="T72" fmla="*/ 541 w 2723"/>
              <a:gd name="T73" fmla="*/ 1072 h 1248"/>
              <a:gd name="T74" fmla="*/ 381 w 2723"/>
              <a:gd name="T75" fmla="*/ 1094 h 1248"/>
              <a:gd name="T76" fmla="*/ 82 w 2723"/>
              <a:gd name="T77" fmla="*/ 987 h 1248"/>
              <a:gd name="T78" fmla="*/ 13 w 2723"/>
              <a:gd name="T79" fmla="*/ 934 h 1248"/>
              <a:gd name="T80" fmla="*/ 2 w 2723"/>
              <a:gd name="T81" fmla="*/ 790 h 1248"/>
              <a:gd name="T82" fmla="*/ 93 w 2723"/>
              <a:gd name="T83" fmla="*/ 555 h 1248"/>
              <a:gd name="T84" fmla="*/ 338 w 2723"/>
              <a:gd name="T85" fmla="*/ 523 h 1248"/>
              <a:gd name="T86" fmla="*/ 434 w 2723"/>
              <a:gd name="T87" fmla="*/ 432 h 1248"/>
              <a:gd name="T88" fmla="*/ 440 w 2723"/>
              <a:gd name="T89" fmla="*/ 219 h 1248"/>
              <a:gd name="T90" fmla="*/ 456 w 2723"/>
              <a:gd name="T91" fmla="*/ 214 h 1248"/>
              <a:gd name="T92" fmla="*/ 488 w 2723"/>
              <a:gd name="T93" fmla="*/ 192 h 1248"/>
              <a:gd name="T94" fmla="*/ 637 w 2723"/>
              <a:gd name="T95" fmla="*/ 160 h 1248"/>
              <a:gd name="T96" fmla="*/ 680 w 2723"/>
              <a:gd name="T97" fmla="*/ 155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23" h="1248">
                <a:moveTo>
                  <a:pt x="653" y="134"/>
                </a:moveTo>
                <a:cubicBezTo>
                  <a:pt x="817" y="0"/>
                  <a:pt x="1163" y="20"/>
                  <a:pt x="1341" y="16"/>
                </a:cubicBezTo>
                <a:cubicBezTo>
                  <a:pt x="1405" y="18"/>
                  <a:pt x="1469" y="18"/>
                  <a:pt x="1533" y="22"/>
                </a:cubicBezTo>
                <a:cubicBezTo>
                  <a:pt x="1599" y="26"/>
                  <a:pt x="1666" y="50"/>
                  <a:pt x="1730" y="64"/>
                </a:cubicBezTo>
                <a:cubicBezTo>
                  <a:pt x="1763" y="71"/>
                  <a:pt x="1804" y="74"/>
                  <a:pt x="1832" y="96"/>
                </a:cubicBezTo>
                <a:cubicBezTo>
                  <a:pt x="1898" y="150"/>
                  <a:pt x="1942" y="224"/>
                  <a:pt x="2002" y="283"/>
                </a:cubicBezTo>
                <a:cubicBezTo>
                  <a:pt x="2015" y="295"/>
                  <a:pt x="2028" y="308"/>
                  <a:pt x="2045" y="315"/>
                </a:cubicBezTo>
                <a:cubicBezTo>
                  <a:pt x="2057" y="320"/>
                  <a:pt x="2070" y="322"/>
                  <a:pt x="2082" y="326"/>
                </a:cubicBezTo>
                <a:cubicBezTo>
                  <a:pt x="2087" y="328"/>
                  <a:pt x="2098" y="331"/>
                  <a:pt x="2098" y="331"/>
                </a:cubicBezTo>
                <a:cubicBezTo>
                  <a:pt x="2192" y="326"/>
                  <a:pt x="2186" y="324"/>
                  <a:pt x="2258" y="299"/>
                </a:cubicBezTo>
                <a:cubicBezTo>
                  <a:pt x="2272" y="294"/>
                  <a:pt x="2287" y="288"/>
                  <a:pt x="2301" y="283"/>
                </a:cubicBezTo>
                <a:cubicBezTo>
                  <a:pt x="2313" y="279"/>
                  <a:pt x="2338" y="272"/>
                  <a:pt x="2338" y="272"/>
                </a:cubicBezTo>
                <a:cubicBezTo>
                  <a:pt x="2359" y="274"/>
                  <a:pt x="2381" y="275"/>
                  <a:pt x="2402" y="278"/>
                </a:cubicBezTo>
                <a:cubicBezTo>
                  <a:pt x="2420" y="280"/>
                  <a:pt x="2456" y="288"/>
                  <a:pt x="2456" y="288"/>
                </a:cubicBezTo>
                <a:cubicBezTo>
                  <a:pt x="2490" y="301"/>
                  <a:pt x="2525" y="309"/>
                  <a:pt x="2557" y="326"/>
                </a:cubicBezTo>
                <a:cubicBezTo>
                  <a:pt x="2568" y="332"/>
                  <a:pt x="2578" y="340"/>
                  <a:pt x="2589" y="347"/>
                </a:cubicBezTo>
                <a:cubicBezTo>
                  <a:pt x="2594" y="351"/>
                  <a:pt x="2605" y="358"/>
                  <a:pt x="2605" y="358"/>
                </a:cubicBezTo>
                <a:cubicBezTo>
                  <a:pt x="2622" y="386"/>
                  <a:pt x="2645" y="412"/>
                  <a:pt x="2658" y="443"/>
                </a:cubicBezTo>
                <a:cubicBezTo>
                  <a:pt x="2672" y="478"/>
                  <a:pt x="2679" y="516"/>
                  <a:pt x="2696" y="550"/>
                </a:cubicBezTo>
                <a:cubicBezTo>
                  <a:pt x="2704" y="591"/>
                  <a:pt x="2707" y="632"/>
                  <a:pt x="2717" y="672"/>
                </a:cubicBezTo>
                <a:cubicBezTo>
                  <a:pt x="2715" y="699"/>
                  <a:pt x="2723" y="731"/>
                  <a:pt x="2706" y="752"/>
                </a:cubicBezTo>
                <a:cubicBezTo>
                  <a:pt x="2671" y="797"/>
                  <a:pt x="2572" y="874"/>
                  <a:pt x="2514" y="891"/>
                </a:cubicBezTo>
                <a:cubicBezTo>
                  <a:pt x="2473" y="903"/>
                  <a:pt x="2428" y="900"/>
                  <a:pt x="2386" y="902"/>
                </a:cubicBezTo>
                <a:cubicBezTo>
                  <a:pt x="2357" y="920"/>
                  <a:pt x="2360" y="931"/>
                  <a:pt x="2354" y="966"/>
                </a:cubicBezTo>
                <a:cubicBezTo>
                  <a:pt x="2359" y="1010"/>
                  <a:pt x="2366" y="1046"/>
                  <a:pt x="2376" y="1088"/>
                </a:cubicBezTo>
                <a:cubicBezTo>
                  <a:pt x="2373" y="1122"/>
                  <a:pt x="2384" y="1165"/>
                  <a:pt x="2360" y="1190"/>
                </a:cubicBezTo>
                <a:cubicBezTo>
                  <a:pt x="2323" y="1228"/>
                  <a:pt x="2254" y="1241"/>
                  <a:pt x="2205" y="1248"/>
                </a:cubicBezTo>
                <a:cubicBezTo>
                  <a:pt x="2126" y="1241"/>
                  <a:pt x="2062" y="1212"/>
                  <a:pt x="1986" y="1195"/>
                </a:cubicBezTo>
                <a:cubicBezTo>
                  <a:pt x="1965" y="1184"/>
                  <a:pt x="1945" y="1170"/>
                  <a:pt x="1922" y="1163"/>
                </a:cubicBezTo>
                <a:cubicBezTo>
                  <a:pt x="1828" y="1165"/>
                  <a:pt x="1734" y="1165"/>
                  <a:pt x="1640" y="1168"/>
                </a:cubicBezTo>
                <a:cubicBezTo>
                  <a:pt x="1601" y="1169"/>
                  <a:pt x="1560" y="1192"/>
                  <a:pt x="1522" y="1200"/>
                </a:cubicBezTo>
                <a:cubicBezTo>
                  <a:pt x="1449" y="1216"/>
                  <a:pt x="1461" y="1211"/>
                  <a:pt x="1373" y="1216"/>
                </a:cubicBezTo>
                <a:cubicBezTo>
                  <a:pt x="1234" y="1211"/>
                  <a:pt x="1128" y="1191"/>
                  <a:pt x="1000" y="1147"/>
                </a:cubicBezTo>
                <a:cubicBezTo>
                  <a:pt x="960" y="1133"/>
                  <a:pt x="918" y="1122"/>
                  <a:pt x="877" y="1110"/>
                </a:cubicBezTo>
                <a:cubicBezTo>
                  <a:pt x="865" y="1106"/>
                  <a:pt x="840" y="1099"/>
                  <a:pt x="840" y="1099"/>
                </a:cubicBezTo>
                <a:cubicBezTo>
                  <a:pt x="800" y="1059"/>
                  <a:pt x="735" y="1048"/>
                  <a:pt x="680" y="1040"/>
                </a:cubicBezTo>
                <a:cubicBezTo>
                  <a:pt x="632" y="1048"/>
                  <a:pt x="588" y="1065"/>
                  <a:pt x="541" y="1072"/>
                </a:cubicBezTo>
                <a:cubicBezTo>
                  <a:pt x="488" y="1080"/>
                  <a:pt x="434" y="1087"/>
                  <a:pt x="381" y="1094"/>
                </a:cubicBezTo>
                <a:cubicBezTo>
                  <a:pt x="272" y="1084"/>
                  <a:pt x="184" y="1023"/>
                  <a:pt x="82" y="987"/>
                </a:cubicBezTo>
                <a:cubicBezTo>
                  <a:pt x="57" y="968"/>
                  <a:pt x="32" y="961"/>
                  <a:pt x="13" y="934"/>
                </a:cubicBezTo>
                <a:cubicBezTo>
                  <a:pt x="0" y="877"/>
                  <a:pt x="2" y="891"/>
                  <a:pt x="2" y="790"/>
                </a:cubicBezTo>
                <a:cubicBezTo>
                  <a:pt x="2" y="716"/>
                  <a:pt x="1" y="584"/>
                  <a:pt x="93" y="555"/>
                </a:cubicBezTo>
                <a:cubicBezTo>
                  <a:pt x="157" y="511"/>
                  <a:pt x="280" y="525"/>
                  <a:pt x="338" y="523"/>
                </a:cubicBezTo>
                <a:cubicBezTo>
                  <a:pt x="374" y="497"/>
                  <a:pt x="410" y="470"/>
                  <a:pt x="434" y="432"/>
                </a:cubicBezTo>
                <a:cubicBezTo>
                  <a:pt x="436" y="361"/>
                  <a:pt x="433" y="290"/>
                  <a:pt x="440" y="219"/>
                </a:cubicBezTo>
                <a:cubicBezTo>
                  <a:pt x="441" y="213"/>
                  <a:pt x="451" y="217"/>
                  <a:pt x="456" y="214"/>
                </a:cubicBezTo>
                <a:cubicBezTo>
                  <a:pt x="467" y="208"/>
                  <a:pt x="476" y="196"/>
                  <a:pt x="488" y="192"/>
                </a:cubicBezTo>
                <a:cubicBezTo>
                  <a:pt x="541" y="176"/>
                  <a:pt x="580" y="165"/>
                  <a:pt x="637" y="160"/>
                </a:cubicBezTo>
                <a:cubicBezTo>
                  <a:pt x="669" y="154"/>
                  <a:pt x="655" y="155"/>
                  <a:pt x="680" y="155"/>
                </a:cubicBezTo>
              </a:path>
            </a:pathLst>
          </a:custGeom>
          <a:solidFill>
            <a:srgbClr val="BDD3D5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 win in the future…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companies must stop competing with each other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the only way to beat the competition is to stop trying to beat the competition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market universe is composed of: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red oceans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represent all industries in existence today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industry boundaries are defined and accepted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competitive rules of the game are known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firms try to outperform their rivals and grab a greater share of existing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as market space gets crowded, prospects of profits &amp; growth are reduced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products become commodities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competition turns red oceans bloody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and </a:t>
            </a:r>
            <a:r>
              <a:rPr lang="en-US" altLang="en-US" b="1">
                <a:solidFill>
                  <a:schemeClr val="accent2"/>
                </a:solidFill>
                <a:latin typeface="Arial Black" panose="020B0A04020102020204" pitchFamily="34" charset="0"/>
              </a:rPr>
              <a:t>blue oceans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denote all industries NOT in existence today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untapped market space, demand creation &amp; opportunity for profitable growth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most are created from within red oceans by expanding existing industry boundaries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competition is irrelevant because the rules of the game are waiting to be set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Stop Trying to Beat the Competition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762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76200" y="1676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304800" y="1143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304800" y="137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04800" y="1905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304800" y="4267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85800" y="2286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85800" y="25908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85800" y="2895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85800" y="31242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85800" y="3429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685800" y="37338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685800" y="45720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685800" y="5181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685800" y="4038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685800" y="54864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7630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SIX BASIC APPROACHES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</a:t>
            </a:r>
            <a:r>
              <a:rPr lang="en-US" altLang="en-US" b="1" i="1" u="sng">
                <a:latin typeface="Times New Roman" panose="02020603050405020304" pitchFamily="18" charset="0"/>
              </a:rPr>
              <a:t>Path 6: Look Across Time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Most companies adapt incrementally &amp; passively as events unfold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They pace their own actions to keep up with the development of trends they track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Blue ocean strategy attempts to determine how the trend will: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change value to customers and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impact the company’s business model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Three principles are critical to assessing trends across time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the trends must be decisive to your business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they must be irreversible, 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   they must have a clear trajectory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Ask yourself what the market would look like if the trend were taken to its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logical conclusion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Identify what must be changed today to unlock a new blue ocean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e.g, Apple capitalized on music cannibalization trend by opening the iTunes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online music store providing an easy cheap venue to upload quality music and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   solve the artists’ copyright issue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762000" y="4038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33400" y="1066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762000" y="1981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762000" y="137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762000" y="1676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762000" y="2819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219200" y="22860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1219200" y="25908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1219200" y="32004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219200" y="34290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219200" y="37338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762000" y="4876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>
            <a:off x="762000" y="4572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  <a:noFill/>
          <a:ln/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The Approach - Reconstructing Market Boundaries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533400" y="1981200"/>
            <a:ext cx="2895600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0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Industry</a:t>
            </a:r>
          </a:p>
          <a:p>
            <a:pPr>
              <a:lnSpc>
                <a:spcPct val="75000"/>
              </a:lnSpc>
              <a:spcBef>
                <a:spcPct val="20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Strategic Group</a:t>
            </a:r>
          </a:p>
          <a:p>
            <a:pPr>
              <a:lnSpc>
                <a:spcPct val="75000"/>
              </a:lnSpc>
              <a:spcBef>
                <a:spcPct val="20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Buyer Group</a:t>
            </a:r>
          </a:p>
          <a:p>
            <a:pPr>
              <a:lnSpc>
                <a:spcPct val="75000"/>
              </a:lnSpc>
              <a:spcBef>
                <a:spcPct val="20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Scope of Offering</a:t>
            </a:r>
          </a:p>
          <a:p>
            <a:pPr>
              <a:lnSpc>
                <a:spcPct val="75000"/>
              </a:lnSpc>
              <a:spcBef>
                <a:spcPct val="22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Functional/Emotional</a:t>
            </a:r>
          </a:p>
          <a:p>
            <a:pPr>
              <a:lnSpc>
                <a:spcPct val="75000"/>
              </a:lnSpc>
              <a:spcBef>
                <a:spcPct val="22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Time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534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From Head-to-Head Competition toward Blue Ocean Creation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Conceiving New Market Space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381000" y="2057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381000" y="2819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381000" y="3581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81000" y="5943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381000" y="4267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381000" y="5105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352800" y="1143000"/>
            <a:ext cx="28956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30000"/>
              </a:spcBef>
            </a:pPr>
            <a:r>
              <a: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rPr>
              <a:t>Head-to-Head Competition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477000" y="1143000"/>
            <a:ext cx="25146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30000"/>
              </a:spcBef>
            </a:pPr>
            <a:r>
              <a:rPr lang="en-US" altLang="en-US" b="1" u="sng">
                <a:solidFill>
                  <a:srgbClr val="0000FF"/>
                </a:solidFill>
                <a:latin typeface="Times New Roman" panose="02020603050405020304" pitchFamily="18" charset="0"/>
              </a:rPr>
              <a:t>Blue Ocean Creation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3505200" y="18288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rivals within the industry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505200" y="2565400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competitive position within strategic group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3505200" y="33274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better serving the buyer group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505200" y="399097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maximizing value of offerings within bounds of industry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505200" y="4775200"/>
            <a:ext cx="2590800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improving price performance within functional/emotional orientation of industry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3505200" y="5765800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Focus on adapting to external trends as they occur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6477000" y="18288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Look across alternative industries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477000" y="25654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Look across strategic groups within industry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477000" y="33274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Redefine the industry buyer group 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477000" y="3990975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Look across to complementary offerings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477000" y="4775200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Rethink the functional/emotional orientation of industry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477000" y="5765800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>
                <a:solidFill>
                  <a:srgbClr val="0000FF"/>
                </a:solidFill>
                <a:latin typeface="Times New Roman" panose="02020603050405020304" pitchFamily="18" charset="0"/>
              </a:rPr>
              <a:t>Participate in shaping external trends over time</a:t>
            </a:r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5943600" y="19812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5943600" y="27432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5943600" y="35052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5943600" y="41910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5943600" y="5181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5943600" y="5965825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304800" y="24384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304800" y="32766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>
            <a:off x="304800" y="38862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304800" y="47244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304800" y="57150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304800" y="6477000"/>
            <a:ext cx="883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7630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Develop a strategic canvas that identifies the factors upon which the industry competes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Develop an ERRC Grid to redefine the industry factors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Reconstruct  market boundaries – 6 paths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Focus on the big picture, not the numbers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Reach beyond existing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Make certain there is enough aggregate demand in your new blue ocean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Consider those non-customers who are looking for an alternative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Then try to attract non-customers who consciously choose against your market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Lastly, look for unexplored non-customers – customers in distant industries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Get the strategic sequence right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Buyer utility             Price               Cost              Adoption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Overcome key organizational hurdles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Build execution into strategy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Search, plan for, determine the scale and build a business model for risk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Environmental risk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Organizational risk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Management risk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The Entire Process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533400" y="5410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1524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533400" y="4876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533400" y="2286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533400" y="3733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33400" y="518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2133600" y="37338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3429000" y="37338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4724400" y="37338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gradFill rotWithShape="1">
            <a:gsLst>
              <a:gs pos="0">
                <a:srgbClr val="FF0000"/>
              </a:gs>
              <a:gs pos="100000">
                <a:srgbClr val="0000FF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152400" y="1066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1524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152400" y="1676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152400" y="1981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152400" y="3352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152400" y="3962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152400" y="4267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Oval 21"/>
          <p:cNvSpPr>
            <a:spLocks noChangeArrowheads="1"/>
          </p:cNvSpPr>
          <p:nvPr/>
        </p:nvSpPr>
        <p:spPr bwMode="auto">
          <a:xfrm>
            <a:off x="152400" y="457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914400" y="25908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914400" y="28956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914400" y="32004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30000"/>
              </a:spcBef>
            </a:pP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RED OCEAN STRATEGY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Comparing Red Oceans to Blue Oceans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304800" y="2514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3048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304800" y="1981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304800" y="3048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304800" y="3657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953000" y="6858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30000"/>
              </a:spcBef>
            </a:pPr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BLUE OCEAN STRATEGY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09600" y="1295400"/>
            <a:ext cx="4191000" cy="30416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Compete in existing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Beat the competition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Exploit existing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Make the value-cost trade-off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Align the whole system of a firm’s activities with its strategic choice of differentiation </a:t>
            </a:r>
            <a:r>
              <a: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rPr>
              <a:t>OR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low cost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800600" y="1295400"/>
            <a:ext cx="4191000" cy="30416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Create uncontested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Make the competition irrelevant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Create and capture new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Break the value-cost trade-off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Align the whole system of a firm’s activities in its pursuit of differentiation </a:t>
            </a:r>
            <a:r>
              <a:rPr lang="en-US" altLang="en-US" b="1" u="sng">
                <a:solidFill>
                  <a:srgbClr val="0000FF"/>
                </a:solidFill>
                <a:latin typeface="Times New Roman" panose="02020603050405020304" pitchFamily="18" charset="0"/>
              </a:rPr>
              <a:t>AND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 low cost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609600" y="1752600"/>
            <a:ext cx="838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609600" y="2286000"/>
            <a:ext cx="838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609600" y="2895600"/>
            <a:ext cx="838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609600" y="3429000"/>
            <a:ext cx="838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85344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It will always be important to swim in the red oceans  by outcompeting rivals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BUT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New unheard of industries have always appeared and will continue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30 years ago, there were no industries like: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mutual funds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cell phones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biotechnology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snowboards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coffee bars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circus/opera entertainment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Industries never stand still – they continuously evolve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Most business opportunities are in untapped blue oceans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Yet most academic research is based on competition-driven red ocean strategies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 focus on the red ocean is to accept constraining factors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limited terrain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the need to beat a rival to succeed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business world has the capacity to create new uncontested market space         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Not a New Concept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381000" y="1676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685800" y="1981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3810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381000" y="3962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381000" y="3657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381000" y="457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381000" y="4267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381000" y="5410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685800" y="2286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685800" y="2590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685800" y="2819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685800" y="3124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685800" y="3429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685800" y="4876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685800" y="518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 u="sng">
                <a:latin typeface="Times New Roman" panose="02020603050405020304" pitchFamily="18" charset="0"/>
              </a:rPr>
              <a:t>Accelerated Technological Advances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have substantially improved industrial productivity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have allowed suppliers to produce an unprecedented array of products/services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the result is that supply exceeds demand pushing prices down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 u="sng">
                <a:latin typeface="Times New Roman" panose="02020603050405020304" pitchFamily="18" charset="0"/>
              </a:rPr>
              <a:t>Globalization Trends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compounds the situation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 u="sng">
                <a:latin typeface="Times New Roman" panose="02020603050405020304" pitchFamily="18" charset="0"/>
              </a:rPr>
              <a:t>Information Technology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as info. on products and prices becomes instantly &amp; globally available, niche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markets and havens for monopoly continue to disappear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i="1" u="sng">
                <a:latin typeface="Times New Roman" panose="02020603050405020304" pitchFamily="18" charset="0"/>
              </a:rPr>
              <a:t>Demographics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declining populations in many developed markets reduces demand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 u="sng">
                <a:solidFill>
                  <a:srgbClr val="FF0000"/>
                </a:solidFill>
                <a:latin typeface="Arial Black" panose="020B0A04020102020204" pitchFamily="34" charset="0"/>
              </a:rPr>
              <a:t>The result: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Accelerated commoditization of products &amp; services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Increasing price wars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Shrinking profit margins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Overcrowded industries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Differentiating brands becomes harder in both economic upturns and downturns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Why Now?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381000" y="2514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685800" y="1143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381000" y="1981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381000" y="3429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381000" y="4267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685800" y="2286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685800" y="137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685800" y="2819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685800" y="5715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685800" y="3733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685800" y="4572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685800" y="4876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685800" y="1676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685800" y="518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85800" y="5486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318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same </a:t>
            </a: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company</a:t>
            </a:r>
            <a:r>
              <a:rPr lang="en-US" altLang="en-US" b="1">
                <a:latin typeface="Times New Roman" panose="02020603050405020304" pitchFamily="18" charset="0"/>
              </a:rPr>
              <a:t> can be brilliant at one moment 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wrongheaded at another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Therefore the company is </a:t>
            </a: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NOT</a:t>
            </a:r>
            <a:r>
              <a:rPr lang="en-US" altLang="en-US" b="1">
                <a:latin typeface="Times New Roman" panose="02020603050405020304" pitchFamily="18" charset="0"/>
              </a:rPr>
              <a:t> the appropriate unit of analysis for exploring the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roots of high performance and blue oceans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Industries are constantly being created and expanded over time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Therefore industry conditions and boundaries are not given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Industry</a:t>
            </a:r>
            <a:r>
              <a:rPr lang="en-US" altLang="en-US" b="1">
                <a:latin typeface="Times New Roman" panose="02020603050405020304" pitchFamily="18" charset="0"/>
              </a:rPr>
              <a:t> is also </a:t>
            </a:r>
            <a:r>
              <a:rPr lang="en-US" altLang="en-US" b="1">
                <a:solidFill>
                  <a:srgbClr val="FF0000"/>
                </a:solidFill>
                <a:latin typeface="Arial Black" panose="020B0A04020102020204" pitchFamily="34" charset="0"/>
              </a:rPr>
              <a:t>NOT</a:t>
            </a:r>
            <a:r>
              <a:rPr lang="en-US" altLang="en-US" b="1">
                <a:latin typeface="Times New Roman" panose="02020603050405020304" pitchFamily="18" charset="0"/>
              </a:rPr>
              <a:t> the best unit of analysis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 </a:t>
            </a:r>
            <a:r>
              <a:rPr lang="en-US" altLang="en-US" b="1">
                <a:solidFill>
                  <a:schemeClr val="accent2"/>
                </a:solidFill>
                <a:latin typeface="Arial Black" panose="020B0A04020102020204" pitchFamily="34" charset="0"/>
              </a:rPr>
              <a:t>strategic move</a:t>
            </a:r>
            <a:r>
              <a:rPr lang="en-US" altLang="en-US" b="1">
                <a:latin typeface="Times New Roman" panose="02020603050405020304" pitchFamily="18" charset="0"/>
              </a:rPr>
              <a:t> and not the company nor the industry, </a:t>
            </a:r>
            <a:r>
              <a:rPr lang="en-US" altLang="en-US" b="1">
                <a:solidFill>
                  <a:schemeClr val="accent2"/>
                </a:solidFill>
                <a:latin typeface="Arial Black" panose="020B0A04020102020204" pitchFamily="34" charset="0"/>
              </a:rPr>
              <a:t>IS</a:t>
            </a:r>
            <a:r>
              <a:rPr lang="en-US" altLang="en-US" b="1">
                <a:latin typeface="Times New Roman" panose="02020603050405020304" pitchFamily="18" charset="0"/>
              </a:rPr>
              <a:t> the right unit of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analysis for explaining the creation of blue oceans and sustained high performance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Where Are The Possibilities?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81000" y="2209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3810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81000" y="2514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81000" y="28194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381000" y="3352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Authors’ research showed that what consistently separated winners from losers in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creating blue oceans was their approach to strategy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Instead of focusing on beating the competition, focus on making the competition 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irrelevant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How?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By creating a leap in value for buyers and your company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known as </a:t>
            </a:r>
            <a:r>
              <a:rPr lang="en-US" altLang="en-US" b="1" u="sng">
                <a:solidFill>
                  <a:srgbClr val="0066FF"/>
                </a:solidFill>
                <a:latin typeface="Arial Black" panose="020B0A04020102020204" pitchFamily="34" charset="0"/>
              </a:rPr>
              <a:t>Value Innovation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opens up new and uncontested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Value innovation occurs only when companies align innovation with: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utility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price and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cost positions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Traditionally strategy is seen as making a choice between differentiation and low cost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In contrast, those that seek to create blue oceans, pursue differentiation and low cost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simultaneously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Value Innovation is the Cornerstone of Blue Ocean Strategy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81000" y="1905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810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381000" y="457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381000" y="3124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381000" y="42672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685800" y="2286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685800" y="34290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685800" y="3733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685800" y="4038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1066800" y="25908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066800" y="2895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11163"/>
          </a:xfrm>
        </p:spPr>
        <p:txBody>
          <a:bodyPr/>
          <a:lstStyle/>
          <a:p>
            <a:pPr algn="l"/>
            <a:r>
              <a:rPr lang="en-US" altLang="en-US" sz="2600" b="1">
                <a:latin typeface="Times New Roman" panose="02020603050405020304" pitchFamily="18" charset="0"/>
              </a:rPr>
              <a:t>Value Innovation is the Cornerstone of Blue Ocean Strategy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2819400" y="2667000"/>
            <a:ext cx="3733800" cy="342900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 rot="-10800000">
            <a:off x="2743200" y="1143000"/>
            <a:ext cx="3886200" cy="3276600"/>
          </a:xfrm>
          <a:prstGeom prst="triangle">
            <a:avLst>
              <a:gd name="adj" fmla="val 50000"/>
            </a:avLst>
          </a:prstGeom>
          <a:solidFill>
            <a:srgbClr val="FFCC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4191000" y="2667000"/>
            <a:ext cx="990600" cy="1828800"/>
          </a:xfrm>
          <a:prstGeom prst="diamond">
            <a:avLst/>
          </a:prstGeom>
          <a:solidFill>
            <a:srgbClr val="99CC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3733800" y="1295400"/>
            <a:ext cx="533400" cy="914400"/>
          </a:xfrm>
          <a:prstGeom prst="downArrow">
            <a:avLst>
              <a:gd name="adj1" fmla="val 50000"/>
              <a:gd name="adj2" fmla="val 42857"/>
            </a:avLst>
          </a:prstGeom>
          <a:solidFill>
            <a:srgbClr val="FFCC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5334000" y="4953000"/>
            <a:ext cx="533400" cy="990600"/>
          </a:xfrm>
          <a:prstGeom prst="upArrow">
            <a:avLst>
              <a:gd name="adj1" fmla="val 50000"/>
              <a:gd name="adj2" fmla="val 46429"/>
            </a:avLst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419600" y="1447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COSTS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3505200" y="5181600"/>
            <a:ext cx="1600200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BUYER</a:t>
            </a:r>
          </a:p>
          <a:p>
            <a:pPr algn="ctr">
              <a:spcBef>
                <a:spcPct val="25000"/>
              </a:spcBef>
            </a:pPr>
            <a:r>
              <a:rPr lang="en-US" altLang="en-US">
                <a:solidFill>
                  <a:srgbClr val="008000"/>
                </a:solidFill>
                <a:latin typeface="Arial Black" panose="020B0A04020102020204" pitchFamily="34" charset="0"/>
              </a:rPr>
              <a:t>VALUE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1219200" y="3200400"/>
            <a:ext cx="2209800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5000"/>
              </a:spcBef>
            </a:pPr>
            <a:r>
              <a:rPr lang="en-US" altLang="en-US">
                <a:solidFill>
                  <a:srgbClr val="3366FF"/>
                </a:solidFill>
                <a:latin typeface="Arial Black" panose="020B0A04020102020204" pitchFamily="34" charset="0"/>
              </a:rPr>
              <a:t>VALUE</a:t>
            </a:r>
          </a:p>
          <a:p>
            <a:pPr algn="ctr">
              <a:spcBef>
                <a:spcPct val="25000"/>
              </a:spcBef>
            </a:pPr>
            <a:r>
              <a:rPr lang="en-US" altLang="en-US">
                <a:solidFill>
                  <a:srgbClr val="3366FF"/>
                </a:solidFill>
                <a:latin typeface="Arial Black" panose="020B0A04020102020204" pitchFamily="34" charset="0"/>
              </a:rPr>
              <a:t>INNOVATION</a:t>
            </a:r>
          </a:p>
        </p:txBody>
      </p:sp>
      <p:sp>
        <p:nvSpPr>
          <p:cNvPr id="14362" name="Arc 26"/>
          <p:cNvSpPr>
            <a:spLocks/>
          </p:cNvSpPr>
          <p:nvPr/>
        </p:nvSpPr>
        <p:spPr bwMode="auto">
          <a:xfrm>
            <a:off x="3048000" y="3429000"/>
            <a:ext cx="1524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There is a general belief that the odds of success are lower when companies venture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beyond existing industry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How can companies systematically maximize the opportunities while simultaneously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minimizing the risks of formulating and executing blue ocean strategy?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endParaRPr lang="en-US" altLang="en-US" b="1"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Effective blue ocean strategy should be about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risk minimization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and </a:t>
            </a:r>
            <a:r>
              <a:rPr lang="en-US" altLang="en-US" b="1" u="sng">
                <a:solidFill>
                  <a:srgbClr val="FF0000"/>
                </a:solidFill>
                <a:latin typeface="Arial Black" panose="020B0A04020102020204" pitchFamily="34" charset="0"/>
              </a:rPr>
              <a:t>NOT</a:t>
            </a:r>
            <a:r>
              <a:rPr lang="en-US" altLang="en-US" b="1">
                <a:latin typeface="Times New Roman" panose="02020603050405020304" pitchFamily="18" charset="0"/>
              </a:rPr>
              <a:t> risk taking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The Challenge !!!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81000" y="13716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381000" y="2209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685800" y="2590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685800" y="2895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5344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Captures the current state of play in the known market space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Allows you to understand: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where the competition is currently investing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the factors the industry currently competes on in products, service &amp; delivery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what customers receive from the existing competitive offerings in the market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To fundamentally shift the strategy canvas of an industry,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you must begin by reorienting your strategic focus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from competitors to alternatives</a:t>
            </a:r>
          </a:p>
          <a:p>
            <a:pPr>
              <a:lnSpc>
                <a:spcPct val="75000"/>
              </a:lnSpc>
              <a:spcBef>
                <a:spcPct val="3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     and from customers to non-customers of the industry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305800" cy="334963"/>
          </a:xfrm>
        </p:spPr>
        <p:txBody>
          <a:bodyPr/>
          <a:lstStyle/>
          <a:p>
            <a:pPr algn="l"/>
            <a:r>
              <a:rPr lang="en-US" altLang="en-US" sz="2800" b="1">
                <a:latin typeface="Times New Roman" panose="02020603050405020304" pitchFamily="18" charset="0"/>
              </a:rPr>
              <a:t>The Strategy Canvas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81000" y="7620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381000" y="1066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81000" y="2209800"/>
            <a:ext cx="152400" cy="15240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685800" y="25908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685800" y="13716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685800" y="16764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685800" y="1981200"/>
            <a:ext cx="152400" cy="76200"/>
          </a:xfrm>
          <a:prstGeom prst="triangle">
            <a:avLst>
              <a:gd name="adj" fmla="val 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066800" y="28956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066800" y="3200400"/>
            <a:ext cx="76200" cy="762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2291</Words>
  <Application>Microsoft Office PowerPoint</Application>
  <PresentationFormat>On-screen Show (4:3)</PresentationFormat>
  <Paragraphs>357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Arial Black</vt:lpstr>
      <vt:lpstr>Default Design</vt:lpstr>
      <vt:lpstr>Blue Ocean Strategy</vt:lpstr>
      <vt:lpstr>Stop Trying to Beat the Competition</vt:lpstr>
      <vt:lpstr>Not a New Concept</vt:lpstr>
      <vt:lpstr>Why Now?</vt:lpstr>
      <vt:lpstr>Where Are The Possibilities?</vt:lpstr>
      <vt:lpstr>Value Innovation is the Cornerstone of Blue Ocean Strategy</vt:lpstr>
      <vt:lpstr>Value Innovation is the Cornerstone of Blue Ocean Strategy</vt:lpstr>
      <vt:lpstr>The Challenge !!!</vt:lpstr>
      <vt:lpstr>The Strategy Canvas</vt:lpstr>
      <vt:lpstr>Key Questions</vt:lpstr>
      <vt:lpstr>Strategy Canvas for Circuses – Factors &amp; Emphasis</vt:lpstr>
      <vt:lpstr>The Eliminate-Reduce-Raise-Create Grid</vt:lpstr>
      <vt:lpstr>ERRC Grid for Cirque de Soleil</vt:lpstr>
      <vt:lpstr>Strategy Canvas for Cirque de Soleil – Factors &amp; Emphasis</vt:lpstr>
      <vt:lpstr>The Approach - Reconstructing Market Boundaries</vt:lpstr>
      <vt:lpstr>The Approach - Reconstructing Market Boundaries</vt:lpstr>
      <vt:lpstr>The Approach - Reconstructing Market Boundaries</vt:lpstr>
      <vt:lpstr>The Approach - Reconstructing Market Boundaries</vt:lpstr>
      <vt:lpstr>The Approach - Reconstructing Market Boundaries</vt:lpstr>
      <vt:lpstr>The Approach - Reconstructing Market Boundaries</vt:lpstr>
      <vt:lpstr>Conceiving New Market Space</vt:lpstr>
      <vt:lpstr>The Entire Process</vt:lpstr>
      <vt:lpstr>Comparing Red Oceans to Blue Oceans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Beating the Competition</dc:title>
  <dc:creator>Howard Campbell</dc:creator>
  <cp:lastModifiedBy>Howard J. Campbell</cp:lastModifiedBy>
  <cp:revision>21</cp:revision>
  <dcterms:created xsi:type="dcterms:W3CDTF">2011-06-20T18:48:05Z</dcterms:created>
  <dcterms:modified xsi:type="dcterms:W3CDTF">2015-05-06T15:39:49Z</dcterms:modified>
</cp:coreProperties>
</file>