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24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130" cy="46561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66" y="0"/>
            <a:ext cx="3043130" cy="46561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B7B3DB6-E7D5-4767-9D60-8F8812493E63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2" y="4422543"/>
            <a:ext cx="5617838" cy="418893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885"/>
            <a:ext cx="3043130" cy="46561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66" y="8841885"/>
            <a:ext cx="3043130" cy="46561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D5E94B-DFE5-4200-8B6F-4377B35BDE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221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3F0FFA-2611-4EFF-871F-D6FCE00F324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551094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C7BA1-4FD8-4C64-9123-1B3D4438055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962694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C7BA1-4FD8-4C64-9123-1B3D4438055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382424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C7BA1-4FD8-4C64-9123-1B3D4438055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349381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C7BA1-4FD8-4C64-9123-1B3D4438055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578976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C7BA1-4FD8-4C64-9123-1B3D4438055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88805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C7BA1-4FD8-4C64-9123-1B3D4438055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193935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C7BA1-4FD8-4C64-9123-1B3D4438055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843276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C7BA1-4FD8-4C64-9123-1B3D4438055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32703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521E0-B821-43AF-B502-68B7ADDF9D5B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B1D-4EAE-4A49-ABA6-131DD87926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8E4BE-D6EF-4A12-BEFB-F6F466F00145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4BCD-B04F-42B1-AA73-8C84CCB9DD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84E40-16AC-4AC4-B367-A44BB818FCF9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FB15-A808-4D3E-960B-83E519FAC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FE31-D54E-4DDB-A121-6F8AEF1476BB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80179-3403-4D29-9AE0-7A0EF6F93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CEE5B-C166-4F9D-9ECE-78FAD062E8E7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1BCD3-DEE2-4044-87F4-12EFA6175E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36E19-9FEF-4A35-8587-DC8176F188A8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3894F-021F-46E4-866A-F95E260AEC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8559A-917F-41AC-BB0D-DE55F62974D0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D8D-FD10-4E73-87A9-C53512A6F1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0CF8B-9CDA-48CF-BB3A-60FA2A4DD6B0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9A00A-8F94-4447-A777-53BA275A1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A2A8B-00D8-4194-9B8A-EA7459E9B7F3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4BF6B-DD4A-431C-B9A1-E80A73D9BD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6180B-E46B-444A-B072-F33371FD92D7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B062F-BCF6-4CFB-B6BF-5D0C4D736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111A-C24A-4E79-AEA1-F87F2B5DC7D2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6CC65-5F11-4060-BBBB-A0DA02622F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CC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1B90AF-8F22-4C60-90D3-1B0676D94B42}" type="datetimeFigureOut">
              <a:rPr lang="en-US"/>
              <a:pPr>
                <a:defRPr/>
              </a:pPr>
              <a:t>5/5/2015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0D9713-8287-4B9A-A8B1-699D9D1ACE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247" t="276" r="23145" b="1869"/>
          <a:stretch/>
        </p:blipFill>
        <p:spPr>
          <a:xfrm>
            <a:off x="-1600200" y="19283"/>
            <a:ext cx="10744200" cy="6838718"/>
          </a:xfrm>
          <a:prstGeom prst="rect">
            <a:avLst/>
          </a:prstGeom>
        </p:spPr>
      </p:pic>
      <p:sp>
        <p:nvSpPr>
          <p:cNvPr id="2051" name="Title 26"/>
          <p:cNvSpPr>
            <a:spLocks noGrp="1"/>
          </p:cNvSpPr>
          <p:nvPr>
            <p:ph type="ctrTitle"/>
          </p:nvPr>
        </p:nvSpPr>
        <p:spPr>
          <a:xfrm>
            <a:off x="-152400" y="152400"/>
            <a:ext cx="8153400" cy="685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What</a:t>
            </a:r>
            <a:r>
              <a:rPr lang="en-US" b="1" dirty="0" smtClean="0">
                <a:solidFill>
                  <a:srgbClr val="003300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 Black" pitchFamily="34" charset="0"/>
                <a:cs typeface="Times New Roman" pitchFamily="18" charset="0"/>
              </a:rPr>
              <a:t>Investors Look For</a:t>
            </a:r>
            <a:r>
              <a:rPr lang="en-US" b="1" dirty="0" smtClean="0">
                <a:solidFill>
                  <a:srgbClr val="003300"/>
                </a:solidFill>
                <a:latin typeface="Arial Black" pitchFamily="34" charset="0"/>
                <a:cs typeface="Times New Roman" pitchFamily="18" charset="0"/>
              </a:rPr>
              <a:t>!</a:t>
            </a:r>
            <a:endParaRPr lang="en-CA" b="1" dirty="0" smtClean="0">
              <a:solidFill>
                <a:srgbClr val="003300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Key Characteristics That Appeal to Investors</a:t>
            </a:r>
            <a:endParaRPr lang="en-C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4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Investors look for companies that exhibit certain criteria that they believe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increase the chances that an investment will pay off</a:t>
            </a: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It makes sense, therefore , that firms attempt to incorporate these criteria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in their strategies and operations, if at all possible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Some of these key characteristics include: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Operations in Attractive Industries and Markets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Leaders in Their Respective Fields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A Focused Business Strategy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Sustainable Competitive Advantages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Ability to Renew and Adapt to Change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Consistent Generation of Free Cash Flow Throughout Cycles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Quality Management</a:t>
            </a:r>
          </a:p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57200" y="3279467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6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 dirty="0">
              <a:latin typeface="Calibri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71834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5" name="Oval 34"/>
          <p:cNvSpPr/>
          <p:nvPr/>
        </p:nvSpPr>
        <p:spPr>
          <a:xfrm>
            <a:off x="457200" y="4490707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457200" y="4185907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1" name="Oval 50"/>
          <p:cNvSpPr/>
          <p:nvPr/>
        </p:nvSpPr>
        <p:spPr>
          <a:xfrm>
            <a:off x="457200" y="4803466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457200" y="2963840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457200" y="3597914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Oval 33"/>
          <p:cNvSpPr/>
          <p:nvPr/>
        </p:nvSpPr>
        <p:spPr>
          <a:xfrm>
            <a:off x="457200" y="385921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2" name="Right Arrow 31"/>
          <p:cNvSpPr/>
          <p:nvPr/>
        </p:nvSpPr>
        <p:spPr>
          <a:xfrm>
            <a:off x="228600" y="1703696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6" name="Right Arrow 35"/>
          <p:cNvSpPr/>
          <p:nvPr/>
        </p:nvSpPr>
        <p:spPr>
          <a:xfrm>
            <a:off x="228600" y="2610136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Operations in Attractive Industries &amp; Markets</a:t>
            </a:r>
            <a:endParaRPr lang="en-CA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4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e.g. Global Logistic Properties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#1 provider of modern logistic facilities 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in high growth markets of China, Japan &amp; Brazil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their market-leading customers exhibit strong momentum, driven by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robust domestic consumption and a significant shortage of modern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logistic facilities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a leader in the highest growth market segments such as e-commerce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suppliers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838200" y="17827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6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 dirty="0">
              <a:latin typeface="Calibri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71834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838200" y="14779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838200" y="20574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4" name="Oval 33"/>
          <p:cNvSpPr/>
          <p:nvPr/>
        </p:nvSpPr>
        <p:spPr>
          <a:xfrm>
            <a:off x="838200" y="3012744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490636"/>
            <a:ext cx="5034858" cy="33565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Leaders in Their Respective Fields</a:t>
            </a:r>
            <a:endParaRPr lang="en-CA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4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e.g. Samsonite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world’s largest travel luggage company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leverages on its global expertise to expand into complementary fields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uses its well-established global distribution network and retail presence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to significantly expand new brands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838200" y="17827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6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 dirty="0">
              <a:latin typeface="Calibri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71834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838200" y="14779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838200" y="20574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505200"/>
            <a:ext cx="533781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A Focused Business Strategy</a:t>
            </a:r>
            <a:endParaRPr lang="en-CA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4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e.g. Amcor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management has executed a clear strategy focused on delivering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solid growth in sales, margins and  ROI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has a dual goal of improving efficiencies &amp; diversifying operations into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fast-growing markets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it has become the world’s leading packaging company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838200" y="2669867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6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 dirty="0">
              <a:latin typeface="Calibri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71834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838200" y="14779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838200" y="2057400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200400"/>
            <a:ext cx="3314700" cy="36398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Sustainable Competitive Advantages</a:t>
            </a:r>
            <a:endParaRPr lang="en-CA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4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e.g. Nestlé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world’s leading food manufacturer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key ingredient of its success is its unrivalled portfolio of globally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recognizable brands, such as Kit Kat and Nescafé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the link between product, premier R&amp;D, and unequalled geographic 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presence and an entrepreneurial spirit have enables Nestlé to remain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dominant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838200" y="237584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6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 dirty="0">
              <a:latin typeface="Calibri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71834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838200" y="14779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838200" y="1766248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174713"/>
            <a:ext cx="5372100" cy="35785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Ability to Renew &amp; Adapt to Change</a:t>
            </a:r>
            <a:endParaRPr lang="en-CA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4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e.g. Toto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world’s largest bathroom fixtures &amp; accessories manufacturers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a pioneer in the areas of water &amp; energy conservation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it continues to evolve its manufacturing practices and technologies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in advance of government regulations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838200" y="2071048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6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 dirty="0">
              <a:latin typeface="Calibri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71834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838200" y="14779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838200" y="1766248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429000"/>
            <a:ext cx="6699250" cy="20097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Consistent Generation of Free Cash Flow</a:t>
            </a:r>
            <a:endParaRPr lang="en-CA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4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e.g. Suncor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one of Canada’s largest integrated energy companies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has the ability to capture strong margins through the integration of its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dominant oil sands feedstock to its inland refineries reduces the impact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of volatile crude oil prices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this has allowed the firm to consistently generate between $2.0 and $2.7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billion in cash flow per quarter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838200" y="2669867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6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 dirty="0">
              <a:latin typeface="Calibri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71834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838200" y="14779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838200" y="1766248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3521704"/>
            <a:ext cx="5905500" cy="33242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Quality Management</a:t>
            </a:r>
            <a:endParaRPr lang="en-CA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588963"/>
            <a:ext cx="8763000" cy="76200"/>
          </a:xfrm>
          <a:prstGeom prst="roundRect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0244" name="TextBox 15"/>
          <p:cNvSpPr txBox="1">
            <a:spLocks noChangeArrowheads="1"/>
          </p:cNvSpPr>
          <p:nvPr/>
        </p:nvSpPr>
        <p:spPr bwMode="auto">
          <a:xfrm>
            <a:off x="381000" y="666750"/>
            <a:ext cx="8763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e.g. Couche-Tard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their management team has developed an expertise in identifying,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acquiring and integrating convenience store networks.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this translates into superior sales and operating performance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AutoShape 2" descr="data:image/jpeg;base64,/9j/4AAQSkZJRgABAQAAAQABAAD/2wCEAAkGBhQSERUUEhQWFRUWFx4aGRgYGB8fIBgdICEhIxsdHxsgHyYeHSEjHx4fIC8gJScpLy0sIB8yNTAqNSYrLCkBCQoKDgwOGg8PGiolHyQ1LDAsLSwvLCwsLC8vLSosLTQsKiwsLCwsLSwpLCwsLCwsLCwsLCwsLCwsLCwpLCwsLP/AABEIAOEA4AMBIgACEQEDEQH/xAAcAAADAAMBAQEAAAAAAAAAAAAEBQYCAwcAAQj/xABIEAACAgAEBQIDBAYGCQQCAwEBAgMRAAQSIQUTIjFBBlEyYXEUI0KBBzNSkaGxYnJzgpKyFSQ0Q3SiwdHwNVOzwhbhF5PDCP/EABoBAAIDAQEAAAAAAAAAAAAAAAMEAQIFAAb/xAA3EQABBAAEAggFBAIBBQAAAAABAAIDEQQSITFBUQUTIjJhcYGRobHB4fAUQtHxBiMzFlJic7L/2gAMAwEAAhEDEQA/AHfqXiOYdZxmdmA5QijY8tDJA0kbny76xyrJ09ioBONMXE4OTGueyomzGY1ZhIHjvmyOLLJNZiCBNKgHcAAHfDseq4pHmljVYQRyjNPszuilkKwnq0qZFYu4HSfzxG8N4lNmTJnHVZZnk0pCJF5kaLseXG24XVdgG2PbFVdjQXdrZVvD/Wrq6rJw0xRtpUtHIkmlVHRaKASF7CsUeU9b5SSQxcwxyUDplRkJB2BGoC+3jHPM76iGXZFzEUsOsdJZe9f1SSD+Xvhhk+IpKmpbK/0lI/gwH8sWyhaH6WN/ccpz1Xn88eJEM8x0ySFI1YqggC9LgqKNrq1Bjfjzg7KesTNkoIIZWCpw3MCa1K3KkS6epgCaLE2NsYcQgjEjCCX7NIQWeVJGjSOgOqRUI1Mw2UGtR/i+zHFWzeXg/wBXilMYDJJnk1ltvi5afAx+Z9tsRSUdh3B2VuqV8F/SnLG8MUoQQo8ULHlydKGNSJDJenUSa0188dgU7Y4/PkkEk0ucXNNE8gmePLOvKZgFAJisSkDSNurtiq9SeutCocsVdGFl16juSNI8AgiiCDXtgcjwwWVQxPBohXF4+3jm8HrDMcyFpJIjWrmInSew0miTYJYfuYg4Z+nPVGalzHLmWPTZFIrAjYkMCWNrtpNjuy/MYXGKjJAB3UGJwVrj2JiL17A0xj6lUO0fNagpdbBG5vuKDVRNDDbL8fgdwiTRM57KrqT+4G+2Dh7TsUO0xx7AsnE41bS0iKx7AsAf3E4Xcf8AVkOTVWlJOpwoEY1NZ/ojc/lixIXJ3j2FvA+OpmkZ0DjS5Qh1ohgAe1nwR5wxvHeK5fcexpmzaoLZlUe7ED+ePkOcV11IysPdSCP3gkY5ct+PhOJjiPryFGKoryUVGoLUfUQL5nYgXuwBG1d8Ct6/FyDk/q1ZmPMAFBb26e5phVD4cWynkosKqllBtQwDVfvXzrH589Y5XTxAxzu6ozamkGxCsKdwGB6QBR3JYj2x1yH1lG8MrpDKjARkqyhSzSnSoHfqsUbF1vWITjPBFmzIV9JXSGsbkKp0AMWB16gDXatPejQs1hJqlObLqpX01wnlSasjA+YlYHltJWpASoEqKthCupW1NfxAUDeH/wCjf0trlgzBkYaZnop06ukM4s/ebO2li22xB204reESLlcsIoVRXWRYS4QdcfLaWyO1kagTVXgLLzNDNEIZJY1EcjFFYMgDOAtRv0L1azsPFYsInEKHSXum3BfS5ji4i4Fy5ieUBnIJ5fYbjfTuzBaB3Axz9oqbSHvUFG3aiQAAKv8AERXyx0XL+qZFSVQyyymSQIxVQI0UKuqXTVkuGpRRYdu1jRw3jC5cMZV5mlGlgLKurXYEka0KGpmUqF8MR4xzQWi6TmGxYgsVd+NJPk/TOZkNyxaYgoLa9vhG40E2xNHwKvfGHBAmYVYwwKxK76aPV8BFHtViv7pwfk2khJML1KR1E2UeQm2Z0vcFidxTBaAIrFhluJHMZNpSpXUrUCe4BIDD3VgNQPsRi8gczvcVDsa6QHT2Sbjvp/LRvmM3m5CkRKk6Xde6qkiPpPWr6EtfNYgOPet0kCwZaFMvEkxkR5VV31FixMSsGSM6iSKNj2xHes/WkuczDPLzAhP3ajtGn4aWypY/iNnfthDlc5Z+IBvBqm+Z3Om8Ua3mpYxoPaXQ8rxZWmLfezZgity0srKNwAKJVd+2wvDniTTQxjmlY5nj1pAoLygHa21aY0o97bwavEZ6d9dz5RWiy4Xr7s8YLFvLcwN3qu9jbCn/AEk9uySuzORbybm/NMDqP7iMTSYzu2Gg8N1d8A4MFT/WDzXMhlo9QVjW4BFa/dqvsLoDD/KcYjkZlR1Yps1G6PsT2vbEPDxtSXEwc6aaFFFidwfgkezpUnuK3F7jy34TmFjWiQWJLOdh1MSSfkN6F9gBjsqYjcLpo0G5Tzj3FTHC2hqcqdJ/ZAou5+SL1E/TyRj6ITPyWivKwxi0RTcjDqIZpPwMdRJKlib3N4m+HoZ802YbeHTpjRvJArVp/CO5APfv7YpMzxZYlDG9yFUDuzMQFA+pOKFl7ri0Odndsvo9P04ZJGZK3ikdyCwum1A6uxrzhhwnjYy0OYGYCwTnpWcLaSHRSHXQqmHaStzQJGF3FZ8xl9DFstIWlCcmN2ZwD7n4Qw3vVSiu+GTEMpDUQRvdf+fvwHqmA2Ah9VHODkKj2zolkTUazPMt0CgEOoqRio2tioLBfP1w49NykZkSOQSu5ZfxaI5SHogGioU0a2+uFyBcugOkmKLMCASsLkboYsu3xBS7DVVna7rbWVIhcx3GrKu4BOrXCOqgS1MWF+QPAGMqWPJLZ/LWK9mRxCxmjDFB9nWSQsjuaBMzMsmq9iSQSR+/3xszUaxRh48tEN/vNCi1pwDtpBI23uqH50dwCzmYSVI+9javDDUqqy+dwSTfkfvFmmPKKxu5a3CqLJlHMFI5AB0lQSSB4Ha6IxHZAde9HU8rHxVKtO8vxvMCFPs7ctQwdrQbh3LsWJGwWOmNCzqrxvpzHG5tIlD5lxq5aoJJA0gBOuXSG86bAA6V+pwPAGKqjHUGDK7BjY/DH399NC/ZPmR8Gd1QSFomm5RkV5VViu7UzWCA4J3NBq6q2x6OONrGACvurglZz7xxPmIxmGCluZM1mO2B+NySoVTqO/4drxuyPFColjiQpFmNIDjp1U1SNpqwWVtAbv0ntQwPLmUVNUhPIZRGAVa9x30UWUPrKAsBui++KNIYDl0jcKk08pRpYwtiWLVJqkN1Y0W9EgktW2+Je4AALgCpnNZpHnjj54U69Jy6qCejRy9VDUoYkMvYVGNzZxvmy+mOY6lfnSaQUN0rPpAuyNQDPftvgBM3JMHeoeXAvMaRCwordMVmVHCCgekPYIAOGcWUlaGOVMvKcuGMura2jpxGypq1k0yuRpBrV52wQSNurUZSjxKAg8l8wz/3YIwB+QmI/M4Vz55YjmJnBKx6EoGr00CP/wCyRh+RxknF4LLIGdyOywSBnrfSS0aqO34iMap8gTlxE3xyDUwPdm0PM5HuNa9/pgjXBuYg+KqbKNMMnOJIPKEZ6vHNDFK+vKJOPmVf76R++lljH0jHUP8AGX/dgpGGq76SQ3fx37fQ4VpNImVR471swkb30gmeYfmF0/3sFJEYtU7x0TfJZANII4I1GtjIVshVBNNI7d2JI0irJIAOkb4K4vwlYWgQnmygGR5W2OlSNCqvaNOYQwRdrjvc41JPyJRKLPKLFq/FGf1godyABIPmvzwfxXJtNmjJFJBKjRqCqyDmLoLHoG6EHVvqK1tvhWQ/7KdsiN7qW5TI82TlnZAuqVv2Ywd1+slMu3YB/NYbycZkaSZRG4hWMJWnZSRYbbtXwFf6pHmgm4VmFHKUEGROZNoZQxBOkopO1ogVVshd3N9rB4t6vjyyjKQAPMdCTOSSqlvj6/iduon2F7+2BSyGR1osUROgSb1bwng0EojRHM4YK0UUrrV92ZiGFgeLvEp679ApBKTlXbMKXYaRCziALVh5Qe9+KwPLKs+fLx6tE2aJV22IVnFGu9jUdvkMdXzMZyRdI5WDFrFqp5tqzaXsHtTUw3OwJO2E34jqxblpYiIRNZqSSLNr87hiRojXSp3amDX9d9h8tsXHp/0EJsk+YlzUUCINWl0LECyFcgG0ViNgAxPjF8vC8rqpoYpU6NDvl0BDMWUjo0dJ06v5DxhL6v4M8yLFAxRmg1yJpH3psaAzK3REgJCg0o0/DdYlmMY8b1zvRL5nLmU2d0SEKSbJDUdyvgi6O/et/ngheJEoY7otsfkg+VXZ3Hb8saeK+mpss1zK2mxbVqVrFjS472MKlmLvZ7k7DxX17ih5w614cLCMJHDdXPCeMki2bsN/Yb/mBt8/yGGcGajeaOUTMGW1UK4AF7Gvmfr4wL6b4X9jgXOZqESrKt5eNyCsjdy8nfpVfhBBu/GxwTJ6thkChuH5QdZao46LhfANDSSdzVbViCb2CN1hcKDbCa5biOXy9IGjjJJNagCSdz3N7m+9YPWeScDkukMR+LNS7IvsEDFeYx+R0jyfGJX1GCJOuGFNUYDxqq/dU2/gkMdCk2SQHPihisz3CYM1wrLiKZZ48uW5zgltAKHVpWxehipXdQFHtYNXCgqy4h7WCtAeSM4n6lyEECZSMGQJpkA1FGZw2skl1F6qdmYbHqXzWJ3/AE6s3+s5VXiYhS2WZSxVFFJKjAbx6FAoA0fO4tfxzP5UwzPFeadUoPKQHRnaVAU0bbOwcgk3qXtWAos4UegzRiOljlT4oggrb9pGK9SHbe69052Z+zlvmst5ZXbNWaCsvUuRnibJOFaM8mOMtYNS9WhR8xbE+P3DDLgvppcpmpJ5XEMUMzCNpnFNGyG9JJFHUbJ+owlf11z2iGfBifLSrmPuULI8QoCQsXB+NrJANC9t8S/rT1zJnrc5eHkxSqA51FlpiQpDdOpgu9L2YAnEMjaO1emlfJT1etUuheqeLZKLh4iyghcZkHQF3QKDbzMe5WMi+/egMRCCQ5P7LGpzGmXN6QX0UdEciSncaiod2C2Nz8sYZ6R53ZmQIX25a7CGPusCgbAUQ713bY3gVJZl1CJmjelYy6QQqNHype92xKKFA3N9xi2YipCaabr4a/wuD2vc6JurhV+vD+UTLxpTLrQO8mZfRmLNMsZlg+zlzuvwKVoHeyexwTLlZwzaQWGZGZn1LR2bXHOwH9FSDsb6jQOrpXNkJIlVYUL6SjaCd35ciHU7e9bd6UbDthnw7jmbilknVo2XMRgCQ7rlyWYFYIgN/wAO1b0Cbs4gzhhp+h+1ojGCQZo9Rz9aTrjHqCOVuRNLHJlDLFymiiJ1xxjWYBTFmJIjBYWL1WBRwu9X+up81DOqucqixP8AcoQXatuuQdKjf9Wu/ucKv9HFRsDdk6zWs3ZIFdMQs7rHW4+eFXE4dMU39k38XS/54K+KUx9ZsNPPce3z8kqzFwmcQN7RPHgNPj8vNdxf1XkliWGTMxtqIy5XVqtqAZTpv33N0L3OEE/G8lw/PDKJlBGHA1zathrGwF21drNir81jnZ4NAmTQoXMthnJI0xabUgVudYaydttPezh6/DJ8/m0bSGkWJQd7DaLGuRtqD7bbm77juF01aN3Wi3DWC52gCx4HxCfMS8neLL6THJFPMeo6WXQZAlDahWncjvvjoHBOAy80jMRqqCJ0Gl9QYyFdX4VIpVrceThBlPScSF43eSTMFQ0iRoGEZY3qZmpTdEWxF9wAcP19SLFEOscqIaGb4t123lYqgO3bf64O18lEOS0nVAjIkmXmKxxOFZ5eWKjQWzvH0yADxTKbY7C63YgHTwMD7lY9JMUyugjXaGPX1gsRYCwlk66LWNtXZrwLOZdVknykond5urUVOnmG+WrISI1LWR4Lne7sB/pN9SkZeKKFiv2gF3I2PLFCvcFmOk/INg7pSd1WKIvcGDio3j36Vsw2shjHFMQoCgXEovUNVWS3k14FeDhH6ceGWSFpCRCCRpG1SCuVqrfTq/mPnhh6Y4K0ksE8zZYZQSHWrutqqWDaH9rcBd9gO22C/WOWy8WfizGUeNsrm2VCIyCqSqR2A7BhX/N8sBC0TIxhMbdjufHz5KZz7vDmJVUMpikkG4r8baSL71WOpcKzzZvJoZJV5jI/NYkjZJbF6KIUqxX52BWOf+sOLnNZ2aUqB1mIKf2YiRd+T3b868b3HoHIc/IGOLQriZeY7Ci8RpwCQN9/f2rCjmB1tIWhjGuOEY5++noKoe4r2TxRGkqg6eTIGBKNqK6eYHsgWgDMF1DsRXnAHp/hUUrNE3VHHHE8aDZNw6liBWskpfWW7g98Y/ZVlzKxxNJGkrNK2l2DCIaiG1d15srA17L53wZFkJMlIJXzHO5rxxEOippVSxLawe6qXPbeh2wODDjNbR2fiVgSyBoy8Uq9McPXNBBuiRwxxy9RDPtWlT3RdiWK6SSFF7HE3kuDcLidIMzDOhkVjzUdyqhZGRtXUdIIAtgNr8Yq/Tpkyzu0sfLj0csEMHMjCWRg2lLKjS57/LCjjcdoMwoI+zzTWR3MRl0SH6DWG/LElroGNyjUk+uhpTE8SSUTpomXrvM5ObIwnKyxvHBIq6YXUkIRpIHfSR00T+ffHNYMpqk6QSNzpI33vcgedIsj5k+2NsmR+8dZUWQg1qbZrHZuYvVuKNG++DsjmJcvEzRldRVgpdVWSIttqXMr2O53bc2bIxotlLWZi00dQeH29QiwYuNlxg9ocCa+HH3Q3BcmJRycw65d45QjCcmPVR66aiNQKp0mjuffGORWOOSbkM5CyOglXpdo5ASoKnocHrHUDZqqxnlYJvv1dJNErCU80CUbNRt/hktSHsUenDKL0+IjK6qyjSNKLbLasWFDdlo2KquokYVdKZLNWARsb00+lqZpK7LjTiDQIrXX0W+TjkpyCZEwqwDxu0sYIARSHbmqxLBzW7bg4wyvBjQv8/r5xQxcERwCVB22PY0fF9xYqxhrFw/GlDGYXEk38/4Xm8VN+qa0Zarfl/Kjs76bEkekqWUEtS/EG8FL2u6tT0n2vG/K8GKBeWhYWVAcXudzK4PfrAb5Ch5xTcRzUOXXVO6oPF9yfYLuWP0GEkfr2Dn6CjLDoZua12SouhHWrtff2OFp8PA55LuPDhfPzT2FdjBF/rBIbxq9OR8EbBwYAVv9T5Pk/md8fctwGiSx1UzFB4UN/M99/Y4T5z9JFtWXhBStpJCVv6JV/vrAsH6SpgdLQxuSLvUV07+QAb/LF3YmCwDWiPF0HjywyNYQHaciVVScCVmVmB27C9juDv77j/zagZcvDCkjhgxUG+sE3uQu3w2fFD52d8R+c9QZmYnmTvpO2hOhQD4IXdvzOGXojLqq5oKBS8mSgK2BbVt/VGF/1jHOJY2yATfp/CdxHQGIwuHzzOoaDL5n23Q8fq+0t4Lvty28fRu+MJcxHmqVAoLgq0UwZSQNLWug+NPvhGkekafKkr+40f5Yc+kMvqzq/wBGKQ/5R/1wOPFumd1TxYK1ukegcLhcKcbhyWuABHEa+aHzXAwim44683NPVf4+2Bjy1IgOnLPIemQzzKka+XcF/I+EUb8+2Lji/DAy0e1g7Ejt27Yns7PKh2lkuid38DuST2HuThmbB5QHx7De3O+68phuknFxZNZJ2Aa37Kmn9TZPKZXlZTPRuyRMVcvqZpCDZOoFSSVVQCKGofXDmR1y6wy8Py3PfMjXzW1ylha2OYSxW1YsNwo0t5xJemOHHPRmSRzLlI3YOAeqchdWg11JGtAb/FqHjFnwrirZThrgVeVflMTdKivpL7DcCMrJ9Nr84pG5zm24AJyQAGmm1h6jzl5wuV5Ygy7q8rqwSRpKpNdGwmnXZ7HT7nCj1R6dk4hyWyhEckSkFZztIrENQZbplJu/IZT52tvT/E3aCSTMEcoMdEjKUEkQWy2ht1X4hv3C6ux2m/T0TJlFk0ShCpKDluQE1Hl/qyZK5WgduyjFlzHFhDm7hc84t6Sz2WZRKmWLtuiLLbtXfSD3OF+TjWcxllKkSKRfcEMPbxt/53w//SO7MuVzW75d15RJk5iiyTufBBFb9wBe4OAvSnpmTOyyaZRHFlQjsALLHchO/T8OIWtFiM0TnSG/DxSfjUWnNTqSK+0zFSDd2x2vt8sdt9KejIstkmjjldvtCg62oEArSAV4AP52ffHJuKcIJ4hmMsGCFs2VBazQkYMpod/iBrHSOIZiN1WIRvKkKVFCgtn5Z0mW7AG40rbb3td7KSSBlmifBGxhHUxNB4A/Lfxu1lwbOrFmMyZdKAxRylmoBAtxupJ7KGS/zxM5/guejSNgJZEjV5JSZ1kVnIIUxAtqrSz9AA/D3xQcB4ZDnHM5FxL0Klk6ydMmt/o0hAXfcsT7YCk4/PlwuXdVAifkhw3UV03E7aloB1U0QfiUjxguGH+thfp+cV5/EHV2XXmpXMcXkaDL5gysdckylRsNq7+WI3Nnt2GGXpL1blHjeDMvpDGeJ7U9pNJBJo+Q2/uBhUs+WzSGNJREq5l3NRyPQeNdWkKtEh9Q3I8n5Y+ZgRwgPk48wGPRIuhrlXca2ZtlcfEoAIo0SMAll/adSDeugrhr4piCHtZqoEfH+184dEJAjXq7xFvDGMnS3z1JvfyxR5XhgqqwJkogWqVzqjOr4qBAvrr27g77EH5Y05r1wqOOVHzYxRaTVVjzoFHVQs2aB8X3OjhJergGZwo7V57eizsRhH4vFOMLHWO9pxH8o7imVghQySMYwVK0Du9jsE7OwHbbbCeH1c7TQpGoWIvGjaxbtqIBsA6V99rwX66HMSCRGBjFOCB8QYhCb8AakNedXyxKyyaAHAsoVYD30sD+XbCk+IEctMAF7r0XRPREeLwT5ZSSW2AL0GnuujepfVEeUpAuuZgdK+BXlzew7e94kv8A83zv/uIPkIlofLff+OFvEsxzcxLISDbFQR5C9yPlquvlWNBYdXelrUQDS2aWz4s+/wAsLz4yR7qbotvoroPCR4cSYloJdz2HyW7jnqKTNNFzlUMmoDSOkggb14ax28eMLs3CDovtq/mDX5Y35qHUu3cbj6j/AMrGud7j1D2DfxBwuXlzg4rbiwkeGidAwdnvD3WbAigFLEkBVUWST2AHnGc/CpoZbmTSGWgOoHbfcMAR58b0cZ2elkYqykMrDurDcEfTDfjvqUZqFeaAk8dXXaQDYsvts72vittjiGAFh5oHSE2IixETgP8AVpfn/RSiFIuYnPZ1i6tRQFj8JK7KQTuMdB9HcSy0yy5fLxOg5ZYl1RS2q17J28d/c457Iar6gb3W5As1vX0x0H0h6cOSeWfMSaduWNelVC7MWvUe5G17/IYYwhceyAsb/I2Qg5nOOY1TeCgc/FpmlH9PV/iAb+ZOHPoRLz30gf8AzJgT1c6DMCRGDRSAhWXcGjqFEXe0gH93DL9HsDfank0toERUsVIAYshqyBvW9YrhmkTg8FbF4tknQ1EjNQFcdDyVNx6QpGzKpY+wF/wG5HyG+OfcfyTyPRJaLTZ5Vc0voOkslhtIeukDYD3x0zicoVSWIAG5J7D5nEN6gzcZIVyAGFgvY+Wygaz9QK+eNbEMBpxfVcKu/ReCwkpY4hkWa+N0R9Ez9D5FctBMIczG7MYXGXsiXmKKnuNgHokkDbtv4w7yOezCSSfZlhZJFBc5gSqmqNQrEMsZjcMgQ1qu9Q8GofhmQbOzDL6LVhSPmNhGQpIKqtubA/ERjosXCly0CQZjPNNpLJqdDY1KBykUEsxqzQ1Nub2wGNziO0FpSNbwKI4LknzWWXNcRe0A5whQFUCgal1j4pOkg6WNA+MOuG+pC8kUbQvEJouZHq07qNOxCsdJGpdj74UcE4pmYoFgm4dmHCryy6crSwA06tLSK1Mu+krYusE8JfhuVEkkOmJo1COHLhox3CkSG1HtWx8Xi5QgKCT+tOFRlszlSKizMCykD/dyq+gOo7C+iwO5HzOFvDPRKZXPlcsimOLKo7NJK+oF+aCwQDSzEgbsdgKGGZnObmkZ/uzKFVQR+rhjtlLdqMrEPR+FQt1eC8h6njkzeZiKIhMJSKTV1SrGGJtSNh1MR52YeMdsrsDn2RsFp9Y+koUzX28l9ZU6ipFLy42OtVqzJpFA3tV0cE5Pl5LLHMZjoZtJYAFtA7JEgAJKqCTtuSXb6Hets+qoFY2FR5HVd2KhSoA9tRfY+aIxM8SzjPwwSurCbJ2siedQUxvX1V9QPzGFWEmRxHCqUynstB4r2ckbKrOmWPeWLNxb0rpI6pJGT4Um/wAmHthD+kyVcwsGZjLCNukkHT/TQsPdSHXfsSQMGepMwqP9nL6GORjjNCwhQ2dQ2vuCBa9vniYz/GyI3Rg1SFpea4AVmL2GRRsF5i3Q86sPMGvD78ki91bX4+Sy9HcMkldzC5jZUU7fq5GLKlOBQPfuCCPfBU2SeKcQzIyyhSzRs2sEd9UT9nH9HuPc4Kb1jLNlxJFEYgjKyuRqAJUWEy6gI/VvrkJA71hblZhNMzszGRxTsX1OTvZDbaB7KgWvc4Qia+aQvaBm9CB4HmnJzHFCGS3l4c/Sk2zeUWWArGFBlRk1BRfwM2nwd2UCj74mIGBVT4IHb6YuIqjRSAAEdGoewYX/AMt2cRc2V5TyRf8AtSOn5Amv4UcD6RsS5fC/nf0W/wD4hKCZGjj7rflM2TGcod1cPyDvsSt6PkNSoy/mMB2HS/DD+eMOcGJUGmUg7dwdip/hj2WUqgDGyPOE3uJ7R3FL1mEwYhlf1fcdr5HiPmtfDx90nyH8cXXp7gsTcJLlV1ytJqahZBcppJ70AAQPej4xCZawWX2b+B3/AO+HuS9WNBk2yoiZiXJRxVAE6qbyKbzvYPywWMi3A8VndMYeWTDRCIE5Tr8klyb6o1J76R++sa8olqV9mZfyvbG/LxUoX2AH7hWNWTW9fbdz/wBsBvQkLeDCOrDt6IPsPqi14dpy8cqEsugGQXZQ2RsfIsdjuvzG+B5oA4o7g/w+Y+eMciWQyaGKEtvR7+QaIIvetXeiR2ON8cVADwBWOfQdYSmBjmEbo5qLeB4+qHQ6gUb4l8/yI/8AO+Cs5mJJbM0kkpJv7xiQD8l+EfkMBiQGViSAFUAn5k3X5YN5EhUMsTlW2DVS/wCI1/C8S5zh2Wndc52GaOsmq22ATyXspxMRRIioGcSPWvdUApgyqKOr7yr1Vt22w04J6nnimUPIZUlkVXDAWC3SGBAG/awbse2NEXpNyjSsN7AUxfeFasNaHQGVgRuDsVBwbwr0w6yLJO4Kp1KgWjqHYtuarvpxoQRyukBArmvG4rFdFsimadXEnKfl7Ko4vnAq9Q1AnTVX3972r64kuJ5RGdC/3ZR9QZmUMny+Ilk/oHvexw54jnAQQaojcYlM/DrfVHXOCFVJ/wB6lVy78OAelu5rDmNikIDtK4mtR48NF5boyaLOWOJDjsL0PnuqD0XnUeZt3+0BmYEA8sjYLpNAjrKgqSSBYs7Ve+kcisssmZbqCyPHCDvpVCYy4/pyMGZm7npHjEh6Sy06QrPzQ8J6VQyazHL0sAxI6PvIwhXxzBt070/pbjMeXdoXIVWkd4GYgCRXYuUF/wC8jYlGXv2PmscBSdkAa41smK+snYxyLB/qsriNJi4DFixUERVekkd77b1WBfXXD4w2XnKrq5nLJKg2GRyhIPco4DKT8NtVXeGGU9M5OGQzohDAsw1SOVQv8TKjMY0J33AHnCPN508TzsceWl0Q5UiRpAquJGcMoCE9PSoa2IYWex03iKUZheiLzHCVzMEsbHRNITVWNdUaJ7kEgKx7sFF45blMy0eYDMwWVmBZyCaIejHGCe51Ux3uz2rfqHH8k2UkjkDyOkj23MctUqAsrLeyB0EkelQBbKa2xE8Ty7rmG7l+ZzQ9B2dGYuyolUoUnqcHbQe90J3Whg3loczwVXk8p9pzAEpJXlLM4B2mcuQA/uqBdlut98Z8WmWHMyLILjzMIYqRsWQ6G/erp8tvljfwplGcbTsFyqaPmutrofLSoP1GIb1NkdIeYFuaJ8xDIWYkAOS0Zo/0QoH1wng5QI2F37j+Ws/Exlz3AHYL76xly80lq+mWNgHNHcabpgdmXSRRB87HC3h/BhJETJMzJB01p35ZCPuRuFW38E0SBvhO2RLOmhvvNIiNjYsHUKD2Oknp9x0nteKv9G0DGWYSqyIRHG6sCpJk1oasdwGq/wDthzGFoaBsQR7HQ0lsI12a9wQfcbI6PKcHXKTzoVEgPLR41ZCJCv3YjVTZBNkE2TRs7bRfDopWesy3ONkcqWnCebZu5P8ARU7eSMVuU9JRy59Yi80WYRSJJRKrCSuxXULJv4u7e9Yk8yuajmVJ44NxqfoAdBfkLurN+EHc2DVYTfGA7VttHv7/AHtagLnRkNdTvHUD88dFYcOyg5Rjs7gj9/sOwrbt7YnPUQ/1nX/70Ucn96tD/wDMn8cN+CDSD1N1GwGbVoHgX/P53gL1RF+qf9mR4/yf71P4h1wTpOM5WPqtxXKwD9Piqf4ziRHjqLgb4jj6JDl8kXlYKOsqGU/tFTWj6Na7+G0+LxlGwYAjse3/AF/djfBm1jkjkb4VamHujDQwH5G/yGGHqThvJkMn4GPWf6RvS/0YABv6dn8QxnGMujDvRe4bjRhMe6B57L9R58UhkOmS6OkrbED4Qp7n5b98GKQRY3GD+C8HeWeFipRA7E3YegvcAbxkg9LNW4GH+d/R/l5JC4kkjurEZVR9dh3PucMR4R0rQQk8R/kcOFxDmd5vCuHNSMcLyMscQ1SPso/iSfFDvgzKelpU22SCwRO52IYA9Kg6nJYkUB3rF7wPhUOUQrCO5ssx1MT827kfLG7JwRw/AN/2ibarutXgDsB2wY9HPoBrvPT5LCxP+TvklL2CtKH1+ijo/QUoY6S51b6301/RtLV1NeBqGMovQeZZ9DvGieXUEn5hQTsfmRX1xaPnhgd+JfPDTMA0HMSVk/8AUGLDCwPS2D0Vlk00otWvVp6mHeixs3ZJ1LR/cMM2jjV+YFHMqtZ3avYsdz+ZwFmOKgAm9sJJuNsoGsoXIvQjdQB3UaCdRNHesE6uCB4a6gTz1/r5LN6zEYgOcy3AfVOeJcZVN3NAmrN99z+WEuf4jZUa9ILgMRR239wRsSDgDM8Wpg1/AwY/Kjv/AAvAUeScxl5Xjc6pIiidLgp+JrHLYFaILFTvQ3xeeUsOQDQiwRvarhoBM3rCdWmiDtX3ROazFoZCJUj5hi1mLUC4NEdLd9u1YTz52Dt9oX+9FKu/+E4+5iYcyjzTJKqHSAysrADmfd1qPMAQ/Oj32wXwTgubduT9nlBexqkhZVXcMWLsBQ1D6kDSO+M8TTn9xrxr6hbf6HCjXKL8L/lbeFeuFyyySBo5tY0zQMSBOK2ksrtIOx/aHzrFQPWsWYjAbIRtHKylllk1B2/a0gFb+Z3oC8S0vKSJuZG6M5Bh1grpVdy/juGUbbFg3gYw9PZdnzCRRAOSxPUzGgFa2JHnY6R2G3nFWFwpg5ph7GG3kcKC6tw3gGTTh0T5pFdBGhbmkstmgOknSNyAKGCeD8HXhxzkxb7iuYgA/VRqvwfRTqoDwcLOMss3BI0sfeLl1/xMn/cfuwVxLiRm4MACObmYkiX+vLS/XYkk/TDqzQRQTr1jHryEzDvGvNX+tGQ4/wAtfQnEr6giiqOaJdMsb6EVR3VjexPwjSrE/IuBuwIPb1ak+TEUIM000fL5aEEozrR5m/3YWzZau2E3H/Ts5kjIBPKAdwNgwjREvUw07sC2m70g+SMQAixvGYWUb6pTllpF25M69iQSkoXWorsNTBt/K/TE1xE8x3EhAjkdJHXzrjAQgnwuymxuQKxc8c5eYVzvy2Xly2KIBNJIB7Amr7igfGOSz5mSMNFN8cTEP862v52umvqcL4AsLnRu55h+eBS+PDwGvZyoplwPgSyZqeRntYplYRqaLlzaktY0oJLvv8Py36fFwGWORZps2DFGTIyGNQFIs7SWCFWx48b1iD9N+npESTMMQGaELRYCkfqG/mQnfzpXtbGsOvXfFlzAykEJ+6b76TehoXZEP1Y7qfbApcpe6Z2oG3gPD1TuFieWMjAondDevcz9mmVcjII5czcsxBoAWoEsh2LJQYBSaJJ2OOcniEettU0a0bLO+ppG3HMOgNuQaAvpXYdzigyvAMquZnklZkhigDPsGIfUOUsYZWsmiCh7g+xxTcY4JkZODiVufGjSCYHTEJ3a9KIAoCAeABVAA4uxxfUgNcleaINuFwvy4qHy3FVMiRpK/V+NY7SqJu2INUrbgeDgrN5gPAUkdgz0ymgzBkbUvTtdKWU+2rzj7wb0tz8xKcnFmJ4+SqpLK6qLcanJckEbHSNIJ3bBHHOHZjJOI5OQpMMrlYFY0NkS3Yai1sew8ecVlkeQ4OsjSiSBR35fRCjw0bCwxU0g2askr3DeERARs1Ow6izCyTYK1f6sD9lRv74b5jPqSBba6OkISGI89t6JrftYG4NYlc1xFcsAJ3ZLG0aUZPlt8KCt7J/LDvM8AlXJJm+aipzodCQMWDI7qCZZDuW3+EUPf2wy6WNjCyFtjiTt9/TRJsw888glxLyOQ4/b11TDK8RXQNIChurx+LckgebOM04yCLVrHbbffz/HEk+aEKjmhj3CRr8UhU7X4VKFWdz2GNmZzaj7xwyxyaSiJ8UhZVOlB4F7Fj2wYY+IGgNK35nTQD67JQdG4hzbvW6rkOZ5eW6pBxuz2Okmg34S2/SD5O2MW4x88TUSSyRyZktqCMUeGO9AiCgkx2AdaE3fkg40T5gqRvqDDUrD8Snsf+48G8Gw05cckuhO1cuXmEvjMLlbngNgaHz/AIPBP81xe7+80AAs7j8KjzXmzQ/M4HfjGtaLAKQWLDtyxZZ1+RCmvbCaeBpItANF0aZz7Rx3yxf9J7P0rDDOcDAISN0XLylWlRm6kFgkJZJqQ0CPzwo+WWQvMZ0Og+RI8fom44oImsbLeYdo/MBY5biQmBIBWMG5FJBMKVe5B+ErdHwSRtQwPx3MokIizEEbS5hUzWtnCyJqJ0xjbsIwo7r3OHvFOAxzPCCSgM0cblKGpHcBlI7EWRt9cSjwjSKmMveIM25GgHZNQBoeAdvmMCe1zDbjelDwG+p4/ZavR5jn1YKs2R47Cvn6rJnbdtMk+sCkNWBXbn6tex7CmU/LBORgkleUR5acAKjE6S1Mq6T8IIa+htW1V23vAmWR36dK6+lVXc6iduoVXm9u30x2PgUcPCstondNZkPTGCx3+AdtXYd2ofOgMUgcI3Z+Xt/Cbx8LHMyjc+65ZJxaUyo6O4Ma6ISGNxAjYoxrQtCiB3Hcb4Ny3qnNsUAzGYYHpKiWSw5qtwdW79NWdjYrDn1D6jy2bzIjSOIGFdbAgl6DKZNkPKLKtsOp/II3xzjM+rTl5XRcvEzI7LrmuRtjVjdUHYdl9saIxjHaNZZWL+kkvV+ip85xnmMWmzOtlOlOa+pgrbEiMgggDVYNEgjucdBX1OrxZeRDHzAil1VXpWBBIpY22+IEeNXmscr9O8emzMczTHUyWUIUDSHjkQgEAV1FD+Q9sTXCIM9mAxgaVglajzdIF9t2Yd6/hhZ85kJ0ApMRwZB3iV3nhOQygRgXMkkQ5kccjSVDudBjWQKtoTQNWPcXhvwPgkDEVHYj60YO5QM1m40ZjoYbnZRV7Y5Cc5mcvw9mdys8cVaiwcgGda3th22xp4Bxvi00PMQRTxklak5YJr5Wp/jhdszi0nTet6RTE0LqwzzZHLST5iOTofckKDI+qgyRr0ANf6xjq7mvGOfcb/Sdms5KBCDBCSvwneQagGPYMwINb0BvhOPVMubjnglVonhUuUV25ZKsAQ0bMdLAnpKmr8HHuH8LcKsmkUsiKK3FksTufcFtvcDBmTtHeGun92qvIauitl9CSxKSkmtgx1aii0AbuhudIs1ajbcG13G/TH2mVZi5TUqiRljJ5xHZVFkRyjcaTq7gixir9TT5eGZy5dpJEBEabURsrs/j4aAN+TWJXMeppNBijLKFfUa2ZwFHcrSjxSigdAB7nCMGDmD7BocDx/PzdPx4aSZoOXTx20+vLmtfOkkk+zxkoiKB1gEIqKFZtXdtKaur67bggHJzoqyT1pVyXF9wgvSCQNyR1E+7HGriXEFjWoXdZMw2kMpqo10s5vuGNAUDQth7YwbOIE6mATYEHYUfHuPpgXSDgwNhYNFt9HYcBzpL20B8VoyOXadRq6DLIdJfp3bUTI19gkWyn5WRvimzPEFzDI62uXgGjLhj2VQVMhJ/aFUT2AwnzOTEpjJYhVLWo/GCKKk96IsH3Bx7iGcDBl/3KA8w/t7Cox8jq3OFv1Je3K3j8ET9GI3536gbePMon0VmnglLLK0UIaTMTgkU8XUFpDuHJoUDsAD5wyeJeJcREy51MujQxoIdhmGUEswpv1fUfGq68YStln2gkUc2V0nzK9J5aKLghPTudwx+hHnGqVnkzSNEAgjVgsugE2OklCfKHpHsSxHbGh1jW9lwvn4LIMDpbkZoSaHilPrDhbwZ0rlsq8YU8rKqVJaeVjTzWb17A97AOg0O2FkGdlzASCC4YyEhVGIrXGRLPO/ilYFifYj9nHROFTRnOZePPSc4lXGXldmV0ZtiupaB1K1BjuCo+WF3qn9FjZRBPl81y8vHCyTF1GpY2syMnuz3prYm+9Ycjka9tt2WfLG+J5a7dYcLly8vC8zMkZDiWPVM76nzFPWsrQ0IbYBe2zCzWB+A8GmyhSWOZeaEMZd01aUFaQgJpaA7kHucSPDYtZVsvKxZ43eeJT0RRqQIVJogte+mu5HknF3lpmQwGZVYmZSyE7MrCgNu+zagN7IF+cFa0AbbLMxT5c4ymrWfA5RoljMmsLKVBJB+MBq2FfEWwil9L8jKZfnSqYJgGVwK+zMwtkYE7rIAaP7Qw+ymXSCeZFRQglYrsoBINCgoFGwf+wxgZ4Zcrl8vJpcKrGSxWqiQkfueXrJ+RB9sRLH1grb6KuHd1DnlwvnfFD+luFDNOOYKSc8yQE1oy0YARCe41WBq22Le2HPGosqsv2TKQqiRuJJ2G+pu6JZJOxGo7/hGB9TQicghEZEAZVJaNUs0N9FXZIo+PYYS8OzaRo2qRm1X1gb2T8XhRRNA+6n5gyxgbQGwVHSmSNxHeO6fQcC+2rJbqiAMkZY1qlO2sftBTcfi2Zt7UYgc9kHgkELRsrqxAWrAUKbAFA7nqDAkEHxWKfJxiLlFTJcJAZmdmUNROgqDoAo6jQ3NeWxs/Svki0InTpJhVttjQdhMLsmmMysd9x7AkYDO0nVaXR8ohblaFN+muMJBnINMoLq1oNIZNTD4GlsGyCVsDpJHcXjR635krwJE5WOeRwVY0OYZCbc++l0BHuDthnxfheXHD2KFV6GlSlAMZQoYiGHURIkgUliesD3IAnqvJOcs01EMJEmB7Uxjj51f3njbbyDhZppwpMucXEkpn6M/R2IZBNI4PUUVmblRuxtSqWC8wN1sFxGR5ULxICXS2oarb4dTR6lJvbZiO/ti09Ow53PyB1jRYxGZEQG1Dvq0trYnlW4ukv4e2Jr1zkhFxCLmqNIbQ48EJKykf4AuCNsk3uUM1Wiuc76jyk+WSKATatQsvWkELutA7d9rHjEF+j31CuVLlkdiJI5ABFzB0q4IYWCPjsfTFqmRyOWygdsxGJy4+6GhdP3gVuhACaUHdr2xN/ojrXJqDMgkh1hNRJT7wGwnURZXb6Yj9p9F3JUH6S+Ic7KzPoRDoRTpXTqqbuR/0+WMf0dxA8Mm2HVCqi/dsw6j8+2Mv0q5uAwTLACo0Q7FXU2ZZCx6wCfBJ3xF8C9efZoI4hG5CkFgHAWTTIZE1DSSNLHwd8SGlzTWuv0XHQpx6Py4m4jniRqDyhK9xJmUsfmoP8cdX/SHmY8vlYsskOzsojoUsegqfzNbAd+58Y57+hfh7PKHYfrJ+Z/dhVify5kqD8sdW40sOeDRldccQMiyAkDmRkqUBrx5o+48GuDbzV4D5IcmraXNs7xN5c48kw3YlSimgAh+AfPSGF+/yxpjzLq7DS9MqDpWw5U6gL73qI7d6wC87EmR21HXrJ9x+L6mid/OOlcC9GxpHDPNcTR9ToWGjpvQxvZCKDEX32NY0C4MFFevxjmYONrSNaGnCwP54rluamLzO7Mh5K8lSCKCx7H5m21EHfb2wvdGkdGcAAnmBSKGkUNXzDN2Hsp98dc4pk+CNMOYmXaQjV0b6rJ7ldiSd6Nn5YgPVfOGcnkaKkdwsLF1S0UARoocijt2+fbfGXLAQS8ak7LJgxzHZY3aAanxQec4sV6ImHMY0CTYU2P++3/6wdAY44+VokZQgaRh2UE/EzCqttrwDno0hkZG7wk803dvsWFdqiNxg76rJGD2PJQQahzZNMmaAWtI0jlQ2DTLpJY77GrF4z/07Wgg7DfxK0jinvIIGrthyHFbsyVy8LmKy72dyWPbdvfpQX+W+NGazxXLZeMxDLzRkgzgDSU2anBttTNV2e+qsCwOM1Pqq44jpphdsO9G7B3Nn2AwW5E8tbGOE3V7PJ48V07g+2IZKY9DqTv9ApkgbKbGw0b48yi8pl40kZZHMskgUMWFjyVWhtZosB5q8NOHSlJ4cszLJlJ2Ikhl6lRVQkMjH4FXSNrr6YWZUu6w8xAnLLSOdQYySvtqNbAIgCjc7GvF4BkzIzOaKKNUUYAZr2PlgNr6ukfkfckXY7JJYdYA15IUsfWxUW0Sabz8yqY8YywypTJRxwa2BVDGusrV621XqUggjyO3nCSGKnjsNpG5onY1T7k2Ws2KIHjtjfIIcydLAs0Z2NFSpvco1DypFr5GH/pXKc3LZaad7WOd15jgANGh0xizsLPT4JZj3s3pYXFdZYIorBx+A6qntdYKUZvhs02d5VKpVGZwx/AKLA0O41fF8W/cVgXi/BmgkVU3YqJAVOwGmyC1htQoEfvJ6rxU8Rn15mSRI2+8iGlW2aeJCOYF8iw26tRpaA0teE/G+GLCObEtoo5mo1eg0IyQ3iMnSbHYLeOfjWhwY1JdRYJKXHgJjjXm6hzTpXuoDWNRYnqIK9itbke+MMlwlplkZr1xSBdA1W2rpOw/EG32r8R7kYr+EwxOmXMSBEklDFb1dce/N1g03SukyWQbU70ATMtwwwpnXyx1yOwIKjxQvSbIJ3YjvuBgsM4laXDyXGEZq5qNzfph0ZYE0yyFiV0jStezUoawRflbA2F70HGeEocmI22dBUikiwj2jsQBX40Yt/RG/ThYOJzJrZ+aJGQqrPq1JuBa3vv8NbE+aIxU5TjUMmUaKd2J0Mr6x1MCStir1dx2J8YvIHOaQmf0xjOYar87f6akidYswvNGWJVIiaUMG31aaZgDdWfl2w34Z6hE8rQyxctptQQ8yWtUg3DK7stPdagoI2o7YZS5JP8ASIZ0DHMxErqHadDTgezMyEX41g+2Nv6T+GDSmYjJJjdQHPdopBzMuxJ3NdSX323wqSHaVvx8f7Ciig/Rfr05GEqWKuhMZXSCxQnUAt7BlfVu21P2wN+kHPDMxxZkEnmEvbVYLAKwOkAWGjvYfiGFvqHgck2ZV4I2f7REs9KOxYdd+wDBtzQxS+nPQU+ayiQOGoTEh4wJFVSovrB5Z61Gwa9z7YuSBTh7ea7XZJPTfqzNT5yCOWZ2R2EZW6UhgV3UUD3xJtaMQCQQa/djq/D/ANHCZbMxDlSSSq6uv+sQLqo2vQHZgCRii/8A4vyn2dXzKZaORr1F5mWm1HbWraSaI7YkSAOOVpr0UbjUrnHGwV4Vl7JJZIzv83nP/wBRhv6S9KwyZSOZoobWMyO8hlJa5JFRURGClqTsf34e8e9AtLEA1R5SJU0TRyxyJpUOPLK7Wz7UD7Y05ULl4vsyya4VhjWQyZc245sjLSODQs7tR7H2sLukDG06+JpSSBqqlcxFDlpZEOhTFpaWRQisoukyyrSkjqNVRJUsThXF6qnkJYTLGshIEUSIaFCwxKM5aviohQcJo+LO6GSWRGzK9CyPTIoPwIHToWx+Gxve2PuUnljkUu/JzTs5uhTq2lXQbkMCFG12DvgMs/aDBbQPc/bxS7nWU44pwyE5pXjXMJCak0mAsC134vSnkow9/GMuJ5hs1fLmfMDUDTuVhsiiBpLA0PCoVvvj7Jxj7RHK8vTFHYMQ3PSNRLNsWsUQBQHm++A5eJ1E0+WAYTRsyKRtzVBNEA7EqCCPdMelbE0bopfJPTpXE8kmzweNWfcwHp0vRKMPirbSvZgpG4Ok7E1g3J5VIc39na3jliJUuS3w9wGPy1H81xvYDNwkL2zUOsf0ZFoN+46T/dOMooDLBlJFH3sWhiPOkgJKK+h/euCgDguEYbsqY5PIPFlZs5H99zBGXVD1yRkDr0jqDaQeraj88QPqTg88BmaR4pEkka545A1EkmnHdDV0u/ahdYushnQqypoLsZIygVirXJ0tpIB7GIE/K98ZHisHM+5jllE0NtH0kEVISjszULUHqXwm53F5GIhaSWFHhmdC/MFzOedoVVINN3pWt7922vt5bBHDJ3BUKy8sMwYXqZmABYkVYUk7GxZVu/g/Lfo+nlcPlYdEcrEqz1cCMQU1rqYGgbFVYG++BZkj5snLsxKTHGSfwJe90Pics+/a6vbGRLCGNN638St2DE9c9obw1PgBwRrNM+XectFHlw7xghm5zFdhoWqskgd9rJ8Y1ZbKOmWZUP3jj5bbAUCa7L2J84X5biOrL5eMN91CGlJ8NLJuxFi6QEp531b9sfRxpzG7h0Ua9KlgTS2vUfpZOKTNoiOIDSr80aB2YOlmJ414DwTdpWQSTGNYwsQSKNDvpWyuo+ZGY713JOLHhOQSOKODVEzrAoC6/wBZOVfXqF7FSfh7gsCa6cacv6AnSp3nSblKZIlSMrcldDbsbAO4WtzVnBGR4c/MRDMmhxvJQtySxTxsxXlsBtbAHqqiTK4WyQ05x4eCx8VNG8NZF3W8+a99nY8pkkB0HSpc6esAmPbuCwfQ48Dv8Ax5eItIipTGRZAqHSNwxClJAQVXpLDcUSvuMbYIJDNLqjKQnS0sjsFSN1DCbSTuQ6EEHtZJvCPM8cRJYxll/wBTTMpJNJZZp9JBaUk9kU2xoCyCRQNGYsAZXW4bLOfMGaFe4tERnes6mhiVSAekObsIAAAAmjYCrJ74JWRXqmKsu40sVZPmK7du+CvV2SAzbFf95Gr7ftglb/vKF/ccKOoZbnUAzZpo0LebjVTZ/Z5iX/dbG9G1rIwANFkyZ3zO12TBZufPHlphGylmcy1odGbVpUHUQWdr2oeO5rAnFuEyxzvzhpUtSuhKjSxsFfGqlrT4C/O8fYsnHUo1c1HO7tX3lKAWAAACk3pHgVjfmOKzRywsW1xR2BrAIFlBpY18JAID0Sp81jiw7hOQY0x9h5SP9JnpxoAGiLu8DJPGx3ZgaSXsNyHWNiB+1fnE7Lw3N5tD9oAy2X1a2jAYy0LqkPUEUsa1aVW77Y7RBPBn+W2to5YrJRXAkUkdaEEbg0Nx3oGx2xAfpRhGXKQQKEi3kZRdvJ4LsTZodlO29/LGbIMhv25rSw8YxDwxvFFZDIRRxGaJ8r9yqwxiWXWEVbayFBV5GLGgNS0NtW4C+KbO5mNpVzMDaSAI0blAbHtG4Xzv1AAkXe2I6NSCW8Vtvfa1s/Px+/wcaHjtu2ul3quoatvp2JxTMKqlrnocPaS15vWtOX18FWZzh00D1Ok/Q6sCVLAkle8oJVu56QSQ2/e8efNyGQiQFgyfdkRFmWzvrTTQ9rJF1YPgIczxWZ+p3bXTICa3LuWO1VVkf9MNeE58LmU+4h0M6oY0DglWah1FyxIJ73vVbYAYmu4+6z39ETtbm8Cfb68fJE5nmCN0AjJDs5XVq6QQXWqtKLWpC/hI7jcU5kJPzU1MsjaGEkjxqTu+oEoWI3Ior+WKX1Hw2LLycnLuxUAAozKQNR3QNs5OlrrVe61qwNBMI8x2VAHdB21KoCmwzFgRp3NCySKq6xZuFkLrNV+cPNZOUpanESGh64Q51a2pTGVogqQaV23GxF7E0MaeIIrDLRgsyq28iqWA6SACwBUEn9wGH0nF55IZI55WEYQCmVRqYgsdJGx6VLWQKsbHBkQ1NbyAtZVr7prVinVWwK2KHxMw7DbBG4HKR2jQv3K6lM8Hzpjm5cgouDE6n9tbq/r1Kb7gjBOS4c8EMybctX5kJLb7b0Rtp7Ba82R5x8/S5ws5fNiZTpE4DA+BItX3+it+ZwL6hlMuVy2diJBidXK+N6BBHbZgB8t8eibKHts7qYhlBaeC2cK+5EsYuoJBMl7HlsBqH+A9vn8ty+N5sw5vKN+BtaMfk2gA/wCIg4NXJrJKmcD1GYaYH8QPYlrrbt2PYb40r6Pmz6RKhMYjiepHRtDkEKoD+CdOuwDt4OJc8MbqUbUNVBwjMCPMgnzDJXTqopTih3JADeRhLBxeRQqZnKQxzZmBeSY9SUsxWNi4B2oEGhRUKdxtRfqz0jmvsUjtWtENRw63d3YaRTDTp3NkU1gViLkbN8OnfIqZMws4j2jVr8GUIS5dWAtSQRv7VhGZzXPsKHKs4Lx+cSRFGULNlzMyQQavul0xRNp1h9bb31mgo9sa81+iWRsozRTyNKQDGh0x2CQx5l6jrote/evzEn9HcRjyLsFzPNPUgXOnUgBOhRFyyxoEBlEgsi8Z8A4xmJ4lycE+adpiS0rtbQoKVrNa4+oFQeoXfthdzA7dSyRzLylSYMaMuXzFwBL5wO7BVBOkFQQWcgC9t++BEjByznUACC1Dst7gd728A/K7x3zg3C8tkYo4AyqWJ062XVIx3O9Aub81eIb9I/oCF85k5UUIMxOsMoGw3FhxRADUpHbexfbC5wwqmnjadb0gbJeL0rkn0fqTiZy6yJkYVURBi02YAJpbLFANr70TeJzJ+pUaFZikjZllRky8aERkkl41dzepFLKw7FQAtnc4p/WcaZPhOaCM28egux1MdZC2T5oMf3Y1ehuAKW+2yIU1oFgiayYoh2Y3+N6DX4FAYYLGu3Gyz81cVu4rwTOZrKj7RmoY1oSOq5Zq6RZVrmNrd/Wsc94NxQSxKXYKzg7aaRh42JNWO++OnfpAzR+xPEnx5h0y6fWVtJ/5dR+gOI/jP6NTlImdJ4RGhOnmMY6W+lS5JUkdr2vDMD2t7xSGMidI22CyEviGk9ckhbYB2a6VRSqDXwD2NnvvZONz8QLZaGHpIeR8zIP6JYiNPlqW2Yd9JHhsKM9wwpGNUisr/wDskute7NQQf1RZbbcAblcN4XNLIIYV5jVrDg0AP2ix7Wdt7s4YLWmjwCz2ukZY/e7TyR82bje4yxAoHSBuX3KrtsqitbH2CjbWMFcRnDJoB3kpR9DWo/QKCb7bAdzhPGvJdyIpEzJPXEQb3/EB2VDV2PFH2ww4L6efMymMArdHMP40XuinwWFgD6t9anQEq7QXODAE/wCFcBkzJWZAsSFeiU7uQf2QCGUHveoXttic9U+nWneRUnZ+WWQGSyCdK6gDdgBxQu633OOn8c4yuVhLfiqo0FWx2Aoewvc+BiD4eUCKgPYUfc+5r3O5/fgDWdb3hon3TnB0YjTlGn0zKtsRR7AawxO4rYDqYjz4o332Jm9EZgOqlCr6GaYki1UaTsLOrYkCrs37Yp8vmpBMjxHS3WQ9KSqBtAC6gVDO6sdRBOha84+R8GiBZiutmNln6mJPc21kd722+WAnBgnQ0n29N4iIDO6zv7rnkkVSaHscsrRv4m1aa1dmFWQR8vmMMeByw/aotZIVZwXrewDSEeK1kbfU+MUPE+C5dV1yK7AUAnMYhj3RVS9JsnYVVk405j08ujU53I6lVENlqAVAVtfCqAa/ecDOEIAN2mR0+57Cx430v0r89lZer/R0Ots48uZSmVnERHYdOoKQaPazfYXWwwqHAeHCExzCYWwHOeMWoFKq9N1QAGqu+5O2wnDuGywLPAZpQrAxMjPzK26qLDSAQRQC7b7nGmSPMxqLzCMOwCw9b/IXJVmu9YZbFpqsh+JF034ppxL0XAsMrLnLca5FQyIVGzdABOvdDoJJJwhi4ZK8oJdlaYJKU5ekSBFdlJ1NYACHbY9I74awZFgArhJJHcKgKr3aqBIA1VuxNDYH2xvXgU3Ob7M8TJllUaw4OxDtNa7kFuZIFUABenc4kgMOqtHIZRYGy0+oc62azEuXzVclZGGmtQOkWAABs1VTdwW9huD6O9MjltlDOFRy1IyFpEJXUQGH3fYFgTv8sdC9T8Ey0tySNokWM2y7nQNza+RV77UCcSXo3hubmy4JePL5dwWEib5h0YDT95uIrA7XYvCEYnjeaOi05HROaDWqqpeB8PywAZEGgiQIbIUizrWPcL2YkgeDhVw/juZ4prbKzDKZZWpJQgeWYCxelxpRbHkavyxMcT4EkHGMtlMsoCTZf712NsVWR2d2P4mYLptvc4ovUvHZ4jJBkTFH9lgM88ki2oBBMaDf4npiT7Ya1O6WLuCXesM3neHxo02YOagZirMVEbgkHSjBOlw9adVWDROGeTyEHDcumZniU5oqsYCDqZm+CFNyLBpdX78C+quMmbIZTWNMk02VYr7NqV2H5U2E/rLjCnPI0rOqRxXFpjZ9Tl/vRS/jKBQLIFFtxeL9WeAQhICatWXp71ZJLLLl81CMtPGFYIJA4ZGuiCNrFEEYUeispFFmeJSKANWbK7eAFDEf4nJxP8EzxycE08xYmQlwhNlF/Am22s3vV7nGv0nxO8oCT1SNI8g862Y6hXcVsPywxHhySAd0s/EgAkbbIXimfTOB5nW8xLOn2ZzuY40kOhIhtu+hnLEqOruaxV+peLmSTh6NQY5oSsB4EaMx/mB+/Etk4DDyzNMGiyqMsC9tCn4mc9i1dOr2xhw3ignmOZPwBTHEP6N9b/LUQK+QwaPCnZ26HJixVt2HzVzm+NZfNc3LyKsmgoZEYGgT1L8j2vbGH/5ov2sZUAluUZGN7LuKFfMG9sc39LcRZWzUsm3MZZforLqX/lN4++mA7ZmXMlHJljVr0tQ1MSADVbKEHfucSIm9kf8Acque4Z//ABV9xfi6nO5Pmtpjg5uZc+AI00qf8T+MB+sf0kZWaIwxQDN2NTa0OmMg6VJVlsnUwrsN8RnEUTMcRijmLCPlhCQaKs7EJv8A1gtj2wTxHhkOXPNY9QdYy6Do2VY5kdQAUOxNVfUCL3xkY2YQyFgGq2MDGHxhzuKHGTzWTB5hOkRNIYmUaQdQGm99iDdr2oihgz0x66OWkleKFbdYwwdm0x7nfYE0WcAXXbveAcxxeGBGiVpSRK7NIjqR1IRcZBsamKE32IPfbGXBeL5iJpMwDEvNMcMiug3DgtYA6aIXcnfc+QcCw+IlNh/dPp8FeTBRnttFOWWdzUqStLMS7SNr1r7nsFHtVKAfAF+cXkPEJOG5UR8vmZyb72Svhh1DSpbywRVqhfwnxvhFxLgByaOGkgnypsoOYokCfRyBIa/Z7+1nE3ncqTpMEjSxydxqJcKosg/iqgBp9iBjWIbKBWywG54HOzDU8U4GcMxOZad3KKQCWJLrd2VGygmyFA8+9YyjzOkSvPswvcfh0Agr9Qwaz5PbAEPHG1xsOWWgYMsci7WNl1AEfCdx7EdtsB5uYNEqMTqeQa6a1NsWagdwCf8A94JlrTgli8P1cdb+Cq45uUuXHxBoAjH9mWLeVfn+su/kcExcTj5kJckx8xVcWRYe0B236WcN+XywVwT082Z4RA0RCzK8kyeAdTMpT6FNh7GvnhWYBNHu+zDwBqU9/wAiCP3jAo9WlqambkkbJwNIXOzDnpAxuSCdi4PfSgYKx8GwyGx8vN4oPTWS+0ZxL2jgXmEftSE6Y7+SjUw+dYR5OEM0rzuOe0h5hVtIJuwVHcDSwH5fTG45fuIpMym4JMchQEgdNt2Pf54ktJbXFDbI1s18BaIhmkLzuRZfMSkb+A5Vf+VQPywvymeZ5JJdIOhzEln4arWR82O30UfLGrNhYYiV/AhrU9mwNrob2QLxraRco86LVROE6gS7FUUEjxbNZH1GLVVAoROYOeOdBPeEIZTO0qjVqTLxjwokUvMR8zGdJ+QGI7L8cOU4hNKit9lV3yy0aBcjdWNFiASWA+Q7Vir47nHycMcSHVmCwdisZZedIyoUZ60qqptpJs9PasCcY4dHmtMcyjL5mFjJpO0czEDUyn8ZIAryPPyTeA7UhejwjS1mX3/PBX/GfTkkqThJVjDqdIA7tpNF2IJI10a3AUEVROIXM+mpMwkccua+0IrpJLoBSJVvqUHvIz3duQAoJUdgL3ifqFZAYYtTE2hZRVV8dHvaqSbqjVXjmGRmWSCYhnRMzYSjusSjSv8ARDEWxHuxqsWgiMhoJaaURtsoPMepmXin2xiw56cuABQ2mHWqq3cEa6NWPx3Z7F1xnIc2Z3aZ+XKE58QAqYx3otrtQLFgd/OJuLhC5nRk8nE8tOpkcbUqd7lPY9u11i2j/RUyRO+azM0wQFhCrKAwWyAz6dR1djXazucMXFCSH6nwS56yYZozSlc7mZc/mU+zlj9nYMhVdQdy1MdtwirYLC97w0zGdnR2U5XM6lJGnlGr/aD/AAkexJGLX0pxrmcpIcqiKOl2jWljUrqVRZDbArdjvfvgD9LnGdEEOWBo5iUaqJvloQzVXknSAPNnAhinhxIR/wBG2QCNQ3DoXzUoaeeDLaGBiSZ6tvDXQViN6AY0ffDqL01q1R8P4jluvd4G7Ob6mWT42BPgAjvgLLeo4pImkaNQiOEjWhZ309uw32Hys4Ez4HOVIBoMsgCsgrSEvmMGHw92+uke+BGZznZjutd3RjGR0DonMPoWLmcvP8Qh5gqsutKqt+DUznU3vpI3+eNM36OjCFgm4mkZZGKxplr6fxEdV1Zq8appYYPtOkKFoar3NxgtIwu96ZIxXc1274+ZadYvsxzLB5zcjuxtraxp1HehZ27dAxxneTmJQ29GtzdVWgW3i/pPIEcz/SXKi5SI8egAyCFQjUGYOCQANhtgQeloppzJFPmsjGVGlGiEiAaR2POLG+9FcZZaWNI81LJpZpJWIJAOlSSibeOxcj5g4Gn46Yp1bmfcLGF5Qpi2wCmhvq7k9hYXvvinWHgUwOjWgEv4/mqJzvAcqmUzR+2jMzEoQREVKGPUNJAuiQzd67Ync3HNJOWZuqXQZiB0rzKQEr5Olq1AbEnDX9Hcv2v7gWHmdpJWH4VJ6yD8lAAvyR7Yp/0hcO+y5mHMoo5RHLkAHbSBW39WiB7phfEFxaXDU+K6ONkRbGDvr5KX4RwIiNXXTMoucECijRHRIjdyQVIcH3UdsbZXJh1TwRkHVK8bHQG5YFSqym11K+n5nT5xq4PBms3MoyyCNluQOrFA63s2hhpOtRRAB7gntja3pmCCR487mGDIVBCezLbG2UigTVADtY2ohRuHfI4Pdofzloqvla2w42h+CcFhzMs06n7II0qG9TgP5BIXtQNrRrUO5xsHAXP35iky5BK2a0O426Tq1gmgK04pOHcdiy+t42hKssbNSPalQAQRo06PYg2bIrydglZNDNCeWSxQE2G5hUMxW+mioXu/xs3nGvG7IKGyx8RGJ3ZiFL5vMrmYoAMmokhRLkBcuUF910rszWdW/kY1FcvI6K8fK+KyGPetv54s5YI8xlpoVjKyoZPs7qypy/IXUGBA3PTRG9WThBw/0vnJZFVQmYjAapJGWrO3xL17VXwk34wxHK2tVnz4d5cC036Jn6Zz2Z4ejCEjNQEErETpKsTZZWoggnuprEonEWR6nhAYnfUCLs7+2378UR9GcSy/WiI4/ZhlsivBEixg/ljXxLK5/lAnLRdYrqePWoOwYKXPnze2LB0TbeCEN8U8gDHDZLsnxqNVdubGtuaCqSTVKtE+9Cvrh/6m4JDlMtlbiL5t2tyHYaqBaQnfTQZlF15GJPjOUly8SxyZdYttjSknTTdRVmIs1Z27/TDbj3HDxWaKSIaOXEVYMdI5jG3rfcUqgHyDiD2ntoqzaZG/MNeFoKPKtNJGpMcatKgKXZ06hrs+wWz47Yr8z6Tyecd8zlZ3lkRzM6A6uYxOtBvWkWKFDcbYkZfTTAxl5EA1gGmvuCL8eT+68bsoFhzeXSCYtNz46VRQoMNWo3WkLd/KvfFpWgkutDwspbTMu5tUfFMrzYnTUskHKLyou8jvrDhhW/WVYe9+NqE76mzqyrk8rCpVcxy5k1EsYxZLAEkk33O/j546TxxMqjSERVLoDtJGFUqovTbHuT1UtNd2Rvib4r6LWPOHNGWQyoqBAoVUVWJXQENkDTdm/wARIrasyXHRtBs8QPU6BehF8lRek/8AZ8x/54OOW8T/APQ4vov8hj7j2HINykptguufo7/9Ly39QYfy9n/P+Rx7HsLP7xTDO6FMek/jzP8AxB/lif8AWf8A63kf+Fm/649j2I4ojO8Fyjh3+y5T+3X/ADHF7wX/AGJv6z/ybHsexRekZ3W+TfkpPin6xP8AiT/80eAfVn68/wBlH/M4+49ip7qqz/md6f8AyUJF+pk/tUxq9I/7Uf6k/wD8TY9j2IburYvu+66X/wD8/wD6vN/SL+RwiT/Y87/xMX/3x7HsFHFYp/5h6fJWc/8At/5QfzwZmv1h/qx/55MfcexdqUl3Svh/ZP6q/wDzJjdxH/0jK/8ADD+cWPY9iUJas3/uP7U//wCeKLhP+2S/2cn+cY9j2O4KOKR8N/8AS85/aP8A/XC/058Tf2Df5Dj5j2MvHf8AAfzijs3Sr1D+qn/sT/mjxB5Xs2PY9jUwPcHqsvGbey2Zn9V+Y/mMVPof485/ww/zDHsewzL3Sl8L3x6/RXeW/UR/2uW/yxYE4V8Ob/tx/wDIcex7Hjz+/wD9jPm1ei4DyX//2Q=="/>
          <p:cNvSpPr>
            <a:spLocks noChangeAspect="1" noChangeArrowheads="1"/>
          </p:cNvSpPr>
          <p:nvPr/>
        </p:nvSpPr>
        <p:spPr bwMode="auto">
          <a:xfrm>
            <a:off x="63500" y="-1038225"/>
            <a:ext cx="2133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 dirty="0">
              <a:latin typeface="Calibri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228600" y="771834"/>
            <a:ext cx="152400" cy="152400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838200" y="1477963"/>
            <a:ext cx="152400" cy="4603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30" name="Oval 29"/>
          <p:cNvSpPr/>
          <p:nvPr/>
        </p:nvSpPr>
        <p:spPr>
          <a:xfrm>
            <a:off x="838200" y="2038658"/>
            <a:ext cx="152400" cy="4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551" y="3124200"/>
            <a:ext cx="7814310" cy="27908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479</Words>
  <Application>Microsoft Office PowerPoint</Application>
  <PresentationFormat>On-screen Show (4:3)</PresentationFormat>
  <Paragraphs>82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 Investors Look For!</vt:lpstr>
      <vt:lpstr>Key Characteristics That Appeal to Investors</vt:lpstr>
      <vt:lpstr>Operations in Attractive Industries &amp; Markets</vt:lpstr>
      <vt:lpstr>Leaders in Their Respective Fields</vt:lpstr>
      <vt:lpstr>A Focused Business Strategy</vt:lpstr>
      <vt:lpstr>Sustainable Competitive Advantages</vt:lpstr>
      <vt:lpstr>Ability to Renew &amp; Adapt to Change</vt:lpstr>
      <vt:lpstr>Consistent Generation of Free Cash Flow</vt:lpstr>
      <vt:lpstr>Quality Management</vt:lpstr>
    </vt:vector>
  </TitlesOfParts>
  <Company>CN Investment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Proactive Reasons for Going International</dc:title>
  <dc:creator>campbe_h</dc:creator>
  <cp:lastModifiedBy>zeben</cp:lastModifiedBy>
  <cp:revision>35</cp:revision>
  <cp:lastPrinted>2015-05-05T17:25:36Z</cp:lastPrinted>
  <dcterms:created xsi:type="dcterms:W3CDTF">2013-06-23T18:31:38Z</dcterms:created>
  <dcterms:modified xsi:type="dcterms:W3CDTF">2015-05-05T22:38:22Z</dcterms:modified>
</cp:coreProperties>
</file>