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00FF"/>
    <a:srgbClr val="006600"/>
    <a:srgbClr val="0000FF"/>
    <a:srgbClr val="CCFFCC"/>
    <a:srgbClr val="993366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29B9C-6802-4C3E-A357-03FC659E6A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60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68205-138A-455C-BE69-47BB7755D1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97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CD0DB-4B7D-40D6-B457-BAB357D72E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29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B9DA8-40E0-4BFD-B322-C216EE3166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70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1AC02-973D-4406-A9A3-7C796F9DE5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98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8405A-30CC-4F85-BFAC-D64AD8EA4E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33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3103F-ABE9-4A01-88D3-FC19CF40FE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86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6B158-D302-4288-A405-E142DFF73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71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80E7F-8BEF-4E2B-8C44-54676D67B1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10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4A2AD-89B8-4172-827F-4F3A6977B7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40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0CD59-9AFE-4DA2-8F82-439001810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88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CC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E96500C-4FAE-47DE-AC2C-AAAD4D002F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 eaLnBrk="1" hangingPunct="1"/>
            <a:r>
              <a:rPr lang="en-US" altLang="en-US" sz="2400" b="1" smtClean="0">
                <a:latin typeface="Times New Roman" panose="02020603050405020304" pitchFamily="18" charset="0"/>
              </a:rPr>
              <a:t>Creating Competitive Advantage   P. Ghemawat &amp; J. Rivkin</a:t>
            </a: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57200" y="609600"/>
            <a:ext cx="85344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Differences in economic performance are common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Understanding the root causes is crucial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Part of the answer lies in differences in industry structure (Porter’s 5 forces)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Contrasts in industry-level competitive forces are one reason that profit levels differ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Some industries are just more attractive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Industry-level effects represent about 10-20% of profitability variance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A successful firm does not simply participate in an attractive industry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It also strives to generate more economic profits than the typical firm in the industry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Part of the answer lies within the industry itself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Within-industry effects account for 30-45% of profitability variance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Some firms have a competitive advantage over others and earn superior profits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To create an advantage a firm must configure itself to do something unique &amp; valuable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Competitive advantage usually comes from a full range of a firm’s activities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The essence of creating advantage is finding an </a:t>
            </a:r>
            <a:r>
              <a:rPr lang="en-US" altLang="en-US" sz="1600" b="1" i="1" u="sng">
                <a:latin typeface="Times New Roman" panose="02020603050405020304" pitchFamily="18" charset="0"/>
              </a:rPr>
              <a:t>integrated</a:t>
            </a:r>
            <a:r>
              <a:rPr lang="en-US" altLang="en-US" sz="1600" b="1">
                <a:latin typeface="Times New Roman" panose="02020603050405020304" pitchFamily="18" charset="0"/>
              </a:rPr>
              <a:t> set of choices that distinguishes a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firm from its rivals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There are two basic ways a firm can establish an advantage: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Raise customers’ willingness to pay without an equal or greater increase in opportunity cost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Devise a way to reduce opportunity cost without sacrificing customers’ willingness to pay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54" name="Oval 7"/>
          <p:cNvSpPr>
            <a:spLocks noChangeArrowheads="1"/>
          </p:cNvSpPr>
          <p:nvPr/>
        </p:nvSpPr>
        <p:spPr bwMode="auto">
          <a:xfrm>
            <a:off x="228600" y="685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Oval 12"/>
          <p:cNvSpPr>
            <a:spLocks noChangeArrowheads="1"/>
          </p:cNvSpPr>
          <p:nvPr/>
        </p:nvSpPr>
        <p:spPr bwMode="auto">
          <a:xfrm>
            <a:off x="228600" y="990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Oval 18"/>
          <p:cNvSpPr>
            <a:spLocks noChangeArrowheads="1"/>
          </p:cNvSpPr>
          <p:nvPr/>
        </p:nvSpPr>
        <p:spPr bwMode="auto">
          <a:xfrm>
            <a:off x="2286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Oval 25"/>
          <p:cNvSpPr>
            <a:spLocks noChangeArrowheads="1"/>
          </p:cNvSpPr>
          <p:nvPr/>
        </p:nvSpPr>
        <p:spPr bwMode="auto">
          <a:xfrm>
            <a:off x="9144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AutoShape 45"/>
          <p:cNvSpPr>
            <a:spLocks noChangeArrowheads="1"/>
          </p:cNvSpPr>
          <p:nvPr/>
        </p:nvSpPr>
        <p:spPr bwMode="auto">
          <a:xfrm>
            <a:off x="609600" y="16002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9" name="AutoShape 46"/>
          <p:cNvSpPr>
            <a:spLocks noChangeArrowheads="1"/>
          </p:cNvSpPr>
          <p:nvPr/>
        </p:nvSpPr>
        <p:spPr bwMode="auto">
          <a:xfrm>
            <a:off x="609600" y="19050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0" name="AutoShape 47"/>
          <p:cNvSpPr>
            <a:spLocks noChangeArrowheads="1"/>
          </p:cNvSpPr>
          <p:nvPr/>
        </p:nvSpPr>
        <p:spPr bwMode="auto">
          <a:xfrm>
            <a:off x="609600" y="2209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1" name="AutoShape 48"/>
          <p:cNvSpPr>
            <a:spLocks noChangeArrowheads="1"/>
          </p:cNvSpPr>
          <p:nvPr/>
        </p:nvSpPr>
        <p:spPr bwMode="auto">
          <a:xfrm>
            <a:off x="609600" y="2514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2" name="Oval 49"/>
          <p:cNvSpPr>
            <a:spLocks noChangeArrowheads="1"/>
          </p:cNvSpPr>
          <p:nvPr/>
        </p:nvSpPr>
        <p:spPr bwMode="auto">
          <a:xfrm>
            <a:off x="228600" y="3048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3" name="AutoShape 50"/>
          <p:cNvSpPr>
            <a:spLocks noChangeArrowheads="1"/>
          </p:cNvSpPr>
          <p:nvPr/>
        </p:nvSpPr>
        <p:spPr bwMode="auto">
          <a:xfrm>
            <a:off x="609600" y="3352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4" name="AutoShape 51"/>
          <p:cNvSpPr>
            <a:spLocks noChangeArrowheads="1"/>
          </p:cNvSpPr>
          <p:nvPr/>
        </p:nvSpPr>
        <p:spPr bwMode="auto">
          <a:xfrm>
            <a:off x="609600" y="3657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5" name="AutoShape 52"/>
          <p:cNvSpPr>
            <a:spLocks noChangeArrowheads="1"/>
          </p:cNvSpPr>
          <p:nvPr/>
        </p:nvSpPr>
        <p:spPr bwMode="auto">
          <a:xfrm>
            <a:off x="609600" y="39624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6" name="Oval 53"/>
          <p:cNvSpPr>
            <a:spLocks noChangeArrowheads="1"/>
          </p:cNvSpPr>
          <p:nvPr/>
        </p:nvSpPr>
        <p:spPr bwMode="auto">
          <a:xfrm>
            <a:off x="228600" y="4495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7" name="Oval 54"/>
          <p:cNvSpPr>
            <a:spLocks noChangeArrowheads="1"/>
          </p:cNvSpPr>
          <p:nvPr/>
        </p:nvSpPr>
        <p:spPr bwMode="auto">
          <a:xfrm>
            <a:off x="228600" y="4800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8" name="Oval 55"/>
          <p:cNvSpPr>
            <a:spLocks noChangeArrowheads="1"/>
          </p:cNvSpPr>
          <p:nvPr/>
        </p:nvSpPr>
        <p:spPr bwMode="auto">
          <a:xfrm>
            <a:off x="228600" y="541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9" name="AutoShape 56"/>
          <p:cNvSpPr>
            <a:spLocks noChangeArrowheads="1"/>
          </p:cNvSpPr>
          <p:nvPr/>
        </p:nvSpPr>
        <p:spPr bwMode="auto">
          <a:xfrm>
            <a:off x="609600" y="57150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0" name="AutoShape 57"/>
          <p:cNvSpPr>
            <a:spLocks noChangeArrowheads="1"/>
          </p:cNvSpPr>
          <p:nvPr/>
        </p:nvSpPr>
        <p:spPr bwMode="auto">
          <a:xfrm>
            <a:off x="609600" y="6019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 eaLnBrk="1" hangingPunct="1"/>
            <a:r>
              <a:rPr lang="en-US" altLang="en-US" sz="2400" b="1" smtClean="0">
                <a:latin typeface="Times New Roman" panose="02020603050405020304" pitchFamily="18" charset="0"/>
              </a:rPr>
              <a:t>Creating Competitive Advantage   P. Ghemawat &amp; J. Rivkin 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400" y="609600"/>
            <a:ext cx="85344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How does a firm identify opportunities to create competitive advantage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Dumb (or smart) luck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Entrepreneurial insight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Analysis can hone insight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Activities undertaken to: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design,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produce,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sell,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deliver and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service products are what ultimately incur costs and generate customer willingness to pay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Disparities between cost and willingness to pay (competitive advantage) comes from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differences in what firms do day-to-day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An analysis of activities usually proceeds in four steps</a:t>
            </a:r>
            <a:endParaRPr lang="en-US" altLang="en-US" sz="2000" b="1" u="sng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228600" y="685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228600" y="990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286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914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609600" y="990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609600" y="12954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609600" y="2209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609600" y="2514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228600" y="190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609600" y="28194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609600" y="31242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609600" y="3379788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228600" y="3657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228600" y="4267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ChangeArrowheads="1"/>
          </p:cNvSpPr>
          <p:nvPr/>
        </p:nvSpPr>
        <p:spPr bwMode="auto">
          <a:xfrm>
            <a:off x="762000" y="990600"/>
            <a:ext cx="83820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The value chain divides all activities into two classes: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Primary Activities that directly generate a good or service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Inbound logistics</a:t>
            </a:r>
          </a:p>
          <a:p>
            <a:pPr eaLnBrk="1" hangingPunct="1"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Arial Black" panose="020B0A04020102020204" pitchFamily="34" charset="0"/>
              </a:rPr>
              <a:t>      </a:t>
            </a:r>
            <a:r>
              <a:rPr lang="en-US" altLang="en-US" sz="1600" b="1">
                <a:latin typeface="Times New Roman" panose="02020603050405020304" pitchFamily="18" charset="0"/>
              </a:rPr>
              <a:t>Operations</a:t>
            </a:r>
          </a:p>
          <a:p>
            <a:pPr eaLnBrk="1" hangingPunct="1"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         </a:t>
            </a:r>
            <a:r>
              <a:rPr lang="en-US" altLang="en-US" sz="1600" b="1">
                <a:latin typeface="Times New Roman" panose="02020603050405020304" pitchFamily="18" charset="0"/>
              </a:rPr>
              <a:t>Outbound logistics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Marketing and sales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After-sales service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Support Activities that make the primary activities possible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Procurement of inputs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Development of technology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Human resources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General firm infrastructure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Once activities have been catalogued, they must be analyzed in terms of cost and willingness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to pay </a:t>
            </a:r>
            <a:r>
              <a:rPr lang="en-US" altLang="en-US" sz="1600" b="1" i="1" u="sng">
                <a:latin typeface="Times New Roman" panose="02020603050405020304" pitchFamily="18" charset="0"/>
              </a:rPr>
              <a:t>relative</a:t>
            </a:r>
            <a:r>
              <a:rPr lang="en-US" altLang="en-US" sz="1600" b="1">
                <a:latin typeface="Times New Roman" panose="02020603050405020304" pitchFamily="18" charset="0"/>
              </a:rPr>
              <a:t> to the competition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 eaLnBrk="1" hangingPunct="1"/>
            <a:r>
              <a:rPr lang="en-US" altLang="en-US" sz="2400" b="1" smtClean="0">
                <a:latin typeface="Times New Roman" panose="02020603050405020304" pitchFamily="18" charset="0"/>
              </a:rPr>
              <a:t>Creating Competitive Advantage   P. Ghemawat &amp; J. Rivkin 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533400" y="609600"/>
            <a:ext cx="853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Step 1. Catalogue Activities (The Value Chain)</a:t>
            </a:r>
            <a:endParaRPr lang="en-US" altLang="en-US" sz="20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4103" name="Oval 6"/>
          <p:cNvSpPr>
            <a:spLocks noChangeArrowheads="1"/>
          </p:cNvSpPr>
          <p:nvPr/>
        </p:nvSpPr>
        <p:spPr bwMode="auto">
          <a:xfrm>
            <a:off x="533400" y="1066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4" name="Oval 7"/>
          <p:cNvSpPr>
            <a:spLocks noChangeArrowheads="1"/>
          </p:cNvSpPr>
          <p:nvPr/>
        </p:nvSpPr>
        <p:spPr bwMode="auto">
          <a:xfrm>
            <a:off x="533400" y="4724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1219200" y="1676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838200" y="1371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838200" y="3276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Oval 21"/>
          <p:cNvSpPr>
            <a:spLocks noChangeArrowheads="1"/>
          </p:cNvSpPr>
          <p:nvPr/>
        </p:nvSpPr>
        <p:spPr bwMode="auto">
          <a:xfrm>
            <a:off x="1219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Oval 22"/>
          <p:cNvSpPr>
            <a:spLocks noChangeArrowheads="1"/>
          </p:cNvSpPr>
          <p:nvPr/>
        </p:nvSpPr>
        <p:spPr bwMode="auto">
          <a:xfrm>
            <a:off x="12192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0" name="Oval 23"/>
          <p:cNvSpPr>
            <a:spLocks noChangeArrowheads="1"/>
          </p:cNvSpPr>
          <p:nvPr/>
        </p:nvSpPr>
        <p:spPr bwMode="auto">
          <a:xfrm>
            <a:off x="12192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1" name="Oval 24"/>
          <p:cNvSpPr>
            <a:spLocks noChangeArrowheads="1"/>
          </p:cNvSpPr>
          <p:nvPr/>
        </p:nvSpPr>
        <p:spPr bwMode="auto">
          <a:xfrm>
            <a:off x="1219200" y="2971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2" name="Oval 25"/>
          <p:cNvSpPr>
            <a:spLocks noChangeArrowheads="1"/>
          </p:cNvSpPr>
          <p:nvPr/>
        </p:nvSpPr>
        <p:spPr bwMode="auto">
          <a:xfrm>
            <a:off x="12192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3" name="Oval 26"/>
          <p:cNvSpPr>
            <a:spLocks noChangeArrowheads="1"/>
          </p:cNvSpPr>
          <p:nvPr/>
        </p:nvSpPr>
        <p:spPr bwMode="auto">
          <a:xfrm>
            <a:off x="12192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4" name="Oval 27"/>
          <p:cNvSpPr>
            <a:spLocks noChangeArrowheads="1"/>
          </p:cNvSpPr>
          <p:nvPr/>
        </p:nvSpPr>
        <p:spPr bwMode="auto">
          <a:xfrm>
            <a:off x="1219200" y="4114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5" name="Oval 28"/>
          <p:cNvSpPr>
            <a:spLocks noChangeArrowheads="1"/>
          </p:cNvSpPr>
          <p:nvPr/>
        </p:nvSpPr>
        <p:spPr bwMode="auto">
          <a:xfrm>
            <a:off x="1219200" y="4419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762000" y="990600"/>
            <a:ext cx="83820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Competitive cost analysis is the usual starting point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Break down the major elements of the value chain into specific activities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Calculate the costs associated with each class of activity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Determine cost drivers associate with each activity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Cost drivers are the factors that make the cost of an activity rise or fall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e.g. delivery costs may be an activity identified in outbound logistics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  But what drives deliver costs up or down is the number of stops a truck has to make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    One large delivery costs a lot less than many small deliveries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Cost drivers are critical because they allow managers to estimate competitors’ cost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positions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It is important to focus on differences in individual activities, not just differences in total cost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Good cost analysis typically focus on a subset of all of a firm’s activities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Differences in the resources possessed by a firm may also drive differences in activity costs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e.g. being close to a source of cheap power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 eaLnBrk="1" hangingPunct="1"/>
            <a:r>
              <a:rPr lang="en-US" altLang="en-US" sz="2400" b="1" smtClean="0">
                <a:latin typeface="Times New Roman" panose="02020603050405020304" pitchFamily="18" charset="0"/>
              </a:rPr>
              <a:t>Creating Competitive Advantage   P. Ghemawat &amp; J. Rivkin 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3400" y="609600"/>
            <a:ext cx="853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Step 2. Use Activities to Analyze Relative Costs</a:t>
            </a:r>
            <a:endParaRPr lang="en-US" altLang="en-US" sz="20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33400" y="1084263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533400" y="1371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12954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838200" y="22860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38200" y="2590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5"/>
          <p:cNvSpPr>
            <a:spLocks noChangeArrowheads="1"/>
          </p:cNvSpPr>
          <p:nvPr/>
        </p:nvSpPr>
        <p:spPr bwMode="auto">
          <a:xfrm>
            <a:off x="12954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Oval 20"/>
          <p:cNvSpPr>
            <a:spLocks noChangeArrowheads="1"/>
          </p:cNvSpPr>
          <p:nvPr/>
        </p:nvSpPr>
        <p:spPr bwMode="auto">
          <a:xfrm>
            <a:off x="533400" y="1676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Oval 21"/>
          <p:cNvSpPr>
            <a:spLocks noChangeArrowheads="1"/>
          </p:cNvSpPr>
          <p:nvPr/>
        </p:nvSpPr>
        <p:spPr bwMode="auto">
          <a:xfrm>
            <a:off x="533400" y="1981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Oval 22"/>
          <p:cNvSpPr>
            <a:spLocks noChangeArrowheads="1"/>
          </p:cNvSpPr>
          <p:nvPr/>
        </p:nvSpPr>
        <p:spPr bwMode="auto">
          <a:xfrm>
            <a:off x="533400" y="4038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23"/>
          <p:cNvSpPr>
            <a:spLocks noChangeArrowheads="1"/>
          </p:cNvSpPr>
          <p:nvPr/>
        </p:nvSpPr>
        <p:spPr bwMode="auto">
          <a:xfrm>
            <a:off x="533400" y="4343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24"/>
          <p:cNvSpPr>
            <a:spLocks noChangeArrowheads="1"/>
          </p:cNvSpPr>
          <p:nvPr/>
        </p:nvSpPr>
        <p:spPr bwMode="auto">
          <a:xfrm>
            <a:off x="533400" y="4648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AutoShape 25"/>
          <p:cNvSpPr>
            <a:spLocks noChangeArrowheads="1"/>
          </p:cNvSpPr>
          <p:nvPr/>
        </p:nvSpPr>
        <p:spPr bwMode="auto">
          <a:xfrm>
            <a:off x="838200" y="35052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AutoShape 26"/>
          <p:cNvSpPr>
            <a:spLocks noChangeArrowheads="1"/>
          </p:cNvSpPr>
          <p:nvPr/>
        </p:nvSpPr>
        <p:spPr bwMode="auto">
          <a:xfrm>
            <a:off x="838200" y="49530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762000" y="990600"/>
            <a:ext cx="83820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The activities of a firm do not just generate costs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They also increase customers’ willingness to pay for the firm’s products or services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Any activity can affect customers’ willingness to pay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Most obviously, product design and manufacturing activities that influence product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characteristics: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quality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performance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features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aesthetics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durability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… affect willingness to pay more than other activities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A firm can also boost willingness to pay through activities associated with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sales or delivery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post-sales service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complementary goods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     signals conveyed through advertising, packaging and branding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Support activities like hiring, training &amp; compensation can have a surprisingly large, if 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indirect, impact on willingness to pay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To get the most from this analysis segmentation may be necessary when customers differ in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preferences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 eaLnBrk="1" hangingPunct="1"/>
            <a:r>
              <a:rPr lang="en-US" altLang="en-US" sz="2400" b="1" smtClean="0">
                <a:latin typeface="Times New Roman" panose="02020603050405020304" pitchFamily="18" charset="0"/>
              </a:rPr>
              <a:t>Creating Competitive Advantage   P. Ghemawat &amp; J. Rivkin 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3400" y="609600"/>
            <a:ext cx="853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Step 3. Use Activities to Analyze Relative Willingness to Pay</a:t>
            </a:r>
            <a:endParaRPr lang="en-US" altLang="en-US" sz="20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533400" y="1066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533400" y="1371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3" name="AutoShape 10"/>
          <p:cNvSpPr>
            <a:spLocks noChangeArrowheads="1"/>
          </p:cNvSpPr>
          <p:nvPr/>
        </p:nvSpPr>
        <p:spPr bwMode="auto">
          <a:xfrm>
            <a:off x="990600" y="2590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4" name="AutoShape 11"/>
          <p:cNvSpPr>
            <a:spLocks noChangeArrowheads="1"/>
          </p:cNvSpPr>
          <p:nvPr/>
        </p:nvSpPr>
        <p:spPr bwMode="auto">
          <a:xfrm>
            <a:off x="990600" y="2895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5" name="Oval 13"/>
          <p:cNvSpPr>
            <a:spLocks noChangeArrowheads="1"/>
          </p:cNvSpPr>
          <p:nvPr/>
        </p:nvSpPr>
        <p:spPr bwMode="auto">
          <a:xfrm>
            <a:off x="533400" y="1676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6" name="Oval 14"/>
          <p:cNvSpPr>
            <a:spLocks noChangeArrowheads="1"/>
          </p:cNvSpPr>
          <p:nvPr/>
        </p:nvSpPr>
        <p:spPr bwMode="auto">
          <a:xfrm>
            <a:off x="533400" y="1981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7" name="Oval 15"/>
          <p:cNvSpPr>
            <a:spLocks noChangeArrowheads="1"/>
          </p:cNvSpPr>
          <p:nvPr/>
        </p:nvSpPr>
        <p:spPr bwMode="auto">
          <a:xfrm>
            <a:off x="533400" y="5791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8" name="Oval 16"/>
          <p:cNvSpPr>
            <a:spLocks noChangeArrowheads="1"/>
          </p:cNvSpPr>
          <p:nvPr/>
        </p:nvSpPr>
        <p:spPr bwMode="auto">
          <a:xfrm>
            <a:off x="533400" y="4343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9" name="Oval 17"/>
          <p:cNvSpPr>
            <a:spLocks noChangeArrowheads="1"/>
          </p:cNvSpPr>
          <p:nvPr/>
        </p:nvSpPr>
        <p:spPr bwMode="auto">
          <a:xfrm>
            <a:off x="533400" y="6400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0" name="AutoShape 18"/>
          <p:cNvSpPr>
            <a:spLocks noChangeArrowheads="1"/>
          </p:cNvSpPr>
          <p:nvPr/>
        </p:nvSpPr>
        <p:spPr bwMode="auto">
          <a:xfrm>
            <a:off x="990600" y="32004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1" name="AutoShape 19"/>
          <p:cNvSpPr>
            <a:spLocks noChangeArrowheads="1"/>
          </p:cNvSpPr>
          <p:nvPr/>
        </p:nvSpPr>
        <p:spPr bwMode="auto">
          <a:xfrm>
            <a:off x="990600" y="35052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2" name="AutoShape 20"/>
          <p:cNvSpPr>
            <a:spLocks noChangeArrowheads="1"/>
          </p:cNvSpPr>
          <p:nvPr/>
        </p:nvSpPr>
        <p:spPr bwMode="auto">
          <a:xfrm>
            <a:off x="990600" y="3733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3" name="AutoShape 21"/>
          <p:cNvSpPr>
            <a:spLocks noChangeArrowheads="1"/>
          </p:cNvSpPr>
          <p:nvPr/>
        </p:nvSpPr>
        <p:spPr bwMode="auto">
          <a:xfrm>
            <a:off x="990600" y="46482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4" name="AutoShape 22"/>
          <p:cNvSpPr>
            <a:spLocks noChangeArrowheads="1"/>
          </p:cNvSpPr>
          <p:nvPr/>
        </p:nvSpPr>
        <p:spPr bwMode="auto">
          <a:xfrm>
            <a:off x="990600" y="49530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5" name="AutoShape 23"/>
          <p:cNvSpPr>
            <a:spLocks noChangeArrowheads="1"/>
          </p:cNvSpPr>
          <p:nvPr/>
        </p:nvSpPr>
        <p:spPr bwMode="auto">
          <a:xfrm>
            <a:off x="990600" y="52578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6" name="AutoShape 24"/>
          <p:cNvSpPr>
            <a:spLocks noChangeArrowheads="1"/>
          </p:cNvSpPr>
          <p:nvPr/>
        </p:nvSpPr>
        <p:spPr bwMode="auto">
          <a:xfrm>
            <a:off x="990600" y="5562600"/>
            <a:ext cx="152400" cy="76200"/>
          </a:xfrm>
          <a:prstGeom prst="diamond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0" y="990600"/>
            <a:ext cx="83820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When exploring options, the management team must work vigilantly to build a vision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of the whole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Competitive advantage comes from an </a:t>
            </a:r>
            <a:r>
              <a:rPr lang="en-US" altLang="en-US" sz="1600" b="1" i="1" u="sng">
                <a:latin typeface="Times New Roman" panose="02020603050405020304" pitchFamily="18" charset="0"/>
              </a:rPr>
              <a:t>integrated set</a:t>
            </a:r>
            <a:r>
              <a:rPr lang="en-US" altLang="en-US" sz="1600" b="1">
                <a:latin typeface="Times New Roman" panose="02020603050405020304" pitchFamily="18" charset="0"/>
              </a:rPr>
              <a:t> of choices about activities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A firm must usually consider changing many of its activities in unison in order to improve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   long-term prospects</a:t>
            </a:r>
          </a:p>
          <a:p>
            <a:pPr eaLnBrk="1" hangingPunct="1">
              <a:buFontTx/>
              <a:buNone/>
            </a:pPr>
            <a:r>
              <a:rPr lang="en-US" altLang="en-US" sz="1600" b="1">
                <a:latin typeface="Times New Roman" panose="02020603050405020304" pitchFamily="18" charset="0"/>
              </a:rPr>
              <a:t>When considering changes in activities, it is crucial to consider competitors reactions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 eaLnBrk="1" hangingPunct="1"/>
            <a:r>
              <a:rPr lang="en-US" altLang="en-US" sz="2400" b="1" smtClean="0">
                <a:latin typeface="Times New Roman" panose="02020603050405020304" pitchFamily="18" charset="0"/>
              </a:rPr>
              <a:t>Creating Competitive Advantage   P. Ghemawat &amp; J. Rivkin  </a:t>
            </a:r>
            <a:r>
              <a:rPr lang="en-US" altLang="en-US" sz="1800" b="1" smtClean="0"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33400" y="609600"/>
            <a:ext cx="853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Step 4. Explore Options and Make Choices</a:t>
            </a:r>
            <a:endParaRPr lang="en-US" altLang="en-US" sz="2000" b="1" u="sng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533400" y="1066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533400" y="2590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Oval 11"/>
          <p:cNvSpPr>
            <a:spLocks noChangeArrowheads="1"/>
          </p:cNvSpPr>
          <p:nvPr/>
        </p:nvSpPr>
        <p:spPr bwMode="auto">
          <a:xfrm>
            <a:off x="533400" y="1676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Oval 12"/>
          <p:cNvSpPr>
            <a:spLocks noChangeArrowheads="1"/>
          </p:cNvSpPr>
          <p:nvPr/>
        </p:nvSpPr>
        <p:spPr bwMode="auto">
          <a:xfrm>
            <a:off x="533400" y="1981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851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Arial Black</vt:lpstr>
      <vt:lpstr>Default Design</vt:lpstr>
      <vt:lpstr>Creating Competitive Advantage   P. Ghemawat &amp; J. Rivkin</vt:lpstr>
      <vt:lpstr>Creating Competitive Advantage   P. Ghemawat &amp; J. Rivkin  Cont’d.</vt:lpstr>
      <vt:lpstr>Creating Competitive Advantage   P. Ghemawat &amp; J. Rivkin  Cont’d.</vt:lpstr>
      <vt:lpstr>Creating Competitive Advantage   P. Ghemawat &amp; J. Rivkin  Cont’d.</vt:lpstr>
      <vt:lpstr>Creating Competitive Advantage   P. Ghemawat &amp; J. Rivkin  Cont’d.</vt:lpstr>
      <vt:lpstr>Creating Competitive Advantage   P. Ghemawat &amp; J. Rivkin  Cont’d.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Competitive Forces… M.E. Porter</dc:title>
  <dc:creator>Campbe_h</dc:creator>
  <cp:lastModifiedBy>Howard J. Campbell</cp:lastModifiedBy>
  <cp:revision>27</cp:revision>
  <dcterms:created xsi:type="dcterms:W3CDTF">2011-04-11T14:55:10Z</dcterms:created>
  <dcterms:modified xsi:type="dcterms:W3CDTF">2015-05-06T15:48:52Z</dcterms:modified>
</cp:coreProperties>
</file>