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6600FF"/>
    <a:srgbClr val="006600"/>
    <a:srgbClr val="0000FF"/>
    <a:srgbClr val="CCFFCC"/>
    <a:srgbClr val="FFFF99"/>
    <a:srgbClr val="FFCC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2F207D-3CD9-4B83-A680-6BDE08C9D1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5452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682DF1-0E5F-46C8-A2E6-85B3645501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6652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9DD40-AB0C-4527-B8E8-460D75625E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5461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2D15B-B24A-4847-BC3A-AB05E47D51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4742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B8E7B-6A6E-4E7A-B5F5-3679E40E22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2690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4CD233-E2F0-4DB9-973C-BF88D964EF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5357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A8ACDD-9626-4998-8537-7E5CD59FF6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742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1294B3-41A6-4608-850B-34C424AEC3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6267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FAB316-0516-43FF-B7FE-925ECCBE8C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8011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7D539-3612-476D-97DF-822B8073CB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0139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DF94B8-F414-48DE-B22E-201ACE2235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90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CCFF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8749C12-B782-4BAF-9CC4-C1B7BEC3907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991600" cy="381000"/>
          </a:xfrm>
        </p:spPr>
        <p:txBody>
          <a:bodyPr anchor="ctr"/>
          <a:lstStyle/>
          <a:p>
            <a:pPr algn="l"/>
            <a:r>
              <a:rPr lang="en-US" altLang="en-US" sz="2400" b="1">
                <a:latin typeface="Times New Roman" panose="02020603050405020304" pitchFamily="18" charset="0"/>
              </a:rPr>
              <a:t>The Five Competitive Forces… M.E. Porter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609600"/>
            <a:ext cx="8534400" cy="381000"/>
          </a:xfrm>
        </p:spPr>
        <p:txBody>
          <a:bodyPr/>
          <a:lstStyle/>
          <a:p>
            <a:pPr algn="l"/>
            <a:r>
              <a:rPr lang="en-US" altLang="en-US" sz="1600" b="1" u="sng">
                <a:solidFill>
                  <a:srgbClr val="006600"/>
                </a:solidFill>
                <a:latin typeface="Arial Black" panose="020B0A04020102020204" pitchFamily="34" charset="0"/>
              </a:rPr>
              <a:t>The Concept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15240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381000"/>
            <a:ext cx="8991600" cy="7620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57200" y="914400"/>
            <a:ext cx="85344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The extended rivalry that results from  all five forces defines an industry’s structure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It also shapes the nature of competitive interaction within an industry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The underlying drivers of profitability in any particular industry are the same</a:t>
            </a:r>
          </a:p>
          <a:p>
            <a:pPr algn="l"/>
            <a:r>
              <a:rPr lang="en-US" altLang="en-US" sz="1600" b="1" u="sng">
                <a:solidFill>
                  <a:srgbClr val="006600"/>
                </a:solidFill>
                <a:latin typeface="Times New Roman" panose="02020603050405020304" pitchFamily="18" charset="0"/>
              </a:rPr>
              <a:t>If the forces are intense</a:t>
            </a:r>
            <a:r>
              <a:rPr lang="en-US" altLang="en-US" sz="1600" b="1">
                <a:latin typeface="Times New Roman" panose="02020603050405020304" pitchFamily="18" charset="0"/>
              </a:rPr>
              <a:t>, almost no company earns attractive returns on investment</a:t>
            </a:r>
          </a:p>
          <a:p>
            <a:pPr algn="l"/>
            <a:r>
              <a:rPr lang="en-US" altLang="en-US" sz="1600" b="1" u="sng">
                <a:solidFill>
                  <a:srgbClr val="006600"/>
                </a:solidFill>
                <a:latin typeface="Times New Roman" panose="02020603050405020304" pitchFamily="18" charset="0"/>
              </a:rPr>
              <a:t>If the forces are benign</a:t>
            </a:r>
            <a:r>
              <a:rPr lang="en-US" altLang="en-US" sz="1600" b="1">
                <a:latin typeface="Times New Roman" panose="02020603050405020304" pitchFamily="18" charset="0"/>
              </a:rPr>
              <a:t>, many companies are profitable.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Many factors (in addition to the 5 forces) affect profitability in the short run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Industry structure, manifested in the competitive forces, sets industry profitability in the 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 medium and long run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Defending against competitive forces and shaping them in a company’s favor are crucial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By considering all five forces, a strategist keeps overall structure in mind instead of gravitating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to any one element – </a:t>
            </a:r>
            <a:r>
              <a:rPr lang="en-US" altLang="en-US" sz="1600" b="1" i="1" u="sng">
                <a:solidFill>
                  <a:srgbClr val="006600"/>
                </a:solidFill>
                <a:latin typeface="Times New Roman" panose="02020603050405020304" pitchFamily="18" charset="0"/>
              </a:rPr>
              <a:t>a must for a successful analysis &amp; strategy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The five competitive forces provide a framework for: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 identifying the most important developments and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 anticipating their impact on industry attractiveness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Every company should already know what the average profitability of its industry is and how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it has been changing over time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To capture more profits from rivals, the starting point is to determine which force or forces are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currently constraining industry profitability and address them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The goal is to reduce the share of profits that leak to suppliers, buyers &amp; substitutes or are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   sacrificed to deter new entrants</a:t>
            </a:r>
          </a:p>
        </p:txBody>
      </p:sp>
      <p:sp>
        <p:nvSpPr>
          <p:cNvPr id="2055" name="Oval 7"/>
          <p:cNvSpPr>
            <a:spLocks noChangeArrowheads="1"/>
          </p:cNvSpPr>
          <p:nvPr/>
        </p:nvSpPr>
        <p:spPr bwMode="auto">
          <a:xfrm>
            <a:off x="228600" y="9906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Oval 8"/>
          <p:cNvSpPr>
            <a:spLocks noChangeArrowheads="1"/>
          </p:cNvSpPr>
          <p:nvPr/>
        </p:nvSpPr>
        <p:spPr bwMode="auto">
          <a:xfrm>
            <a:off x="228600" y="12954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Oval 9"/>
          <p:cNvSpPr>
            <a:spLocks noChangeArrowheads="1"/>
          </p:cNvSpPr>
          <p:nvPr/>
        </p:nvSpPr>
        <p:spPr bwMode="auto">
          <a:xfrm>
            <a:off x="228600" y="16002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Oval 10"/>
          <p:cNvSpPr>
            <a:spLocks noChangeArrowheads="1"/>
          </p:cNvSpPr>
          <p:nvPr/>
        </p:nvSpPr>
        <p:spPr bwMode="auto">
          <a:xfrm>
            <a:off x="228600" y="19050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Oval 11"/>
          <p:cNvSpPr>
            <a:spLocks noChangeArrowheads="1"/>
          </p:cNvSpPr>
          <p:nvPr/>
        </p:nvSpPr>
        <p:spPr bwMode="auto">
          <a:xfrm>
            <a:off x="228600" y="22098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Oval 12"/>
          <p:cNvSpPr>
            <a:spLocks noChangeArrowheads="1"/>
          </p:cNvSpPr>
          <p:nvPr/>
        </p:nvSpPr>
        <p:spPr bwMode="auto">
          <a:xfrm>
            <a:off x="228600" y="25146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Oval 13"/>
          <p:cNvSpPr>
            <a:spLocks noChangeArrowheads="1"/>
          </p:cNvSpPr>
          <p:nvPr/>
        </p:nvSpPr>
        <p:spPr bwMode="auto">
          <a:xfrm>
            <a:off x="228600" y="27432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3" name="Oval 15"/>
          <p:cNvSpPr>
            <a:spLocks noChangeArrowheads="1"/>
          </p:cNvSpPr>
          <p:nvPr/>
        </p:nvSpPr>
        <p:spPr bwMode="auto">
          <a:xfrm>
            <a:off x="228600" y="33528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4" name="Oval 16"/>
          <p:cNvSpPr>
            <a:spLocks noChangeArrowheads="1"/>
          </p:cNvSpPr>
          <p:nvPr/>
        </p:nvSpPr>
        <p:spPr bwMode="auto">
          <a:xfrm>
            <a:off x="228600" y="36576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Oval 17"/>
          <p:cNvSpPr>
            <a:spLocks noChangeArrowheads="1"/>
          </p:cNvSpPr>
          <p:nvPr/>
        </p:nvSpPr>
        <p:spPr bwMode="auto">
          <a:xfrm>
            <a:off x="228600" y="42672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6" name="Oval 18"/>
          <p:cNvSpPr>
            <a:spLocks noChangeArrowheads="1"/>
          </p:cNvSpPr>
          <p:nvPr/>
        </p:nvSpPr>
        <p:spPr bwMode="auto">
          <a:xfrm>
            <a:off x="228600" y="51054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228600" y="57150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Oval 20"/>
          <p:cNvSpPr>
            <a:spLocks noChangeArrowheads="1"/>
          </p:cNvSpPr>
          <p:nvPr/>
        </p:nvSpPr>
        <p:spPr bwMode="auto">
          <a:xfrm>
            <a:off x="685800" y="4572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9" name="Oval 21"/>
          <p:cNvSpPr>
            <a:spLocks noChangeArrowheads="1"/>
          </p:cNvSpPr>
          <p:nvPr/>
        </p:nvSpPr>
        <p:spPr bwMode="auto">
          <a:xfrm>
            <a:off x="685800" y="4876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0" name="Oval 22"/>
          <p:cNvSpPr>
            <a:spLocks noChangeArrowheads="1"/>
          </p:cNvSpPr>
          <p:nvPr/>
        </p:nvSpPr>
        <p:spPr bwMode="auto">
          <a:xfrm>
            <a:off x="685800" y="6324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991600" cy="381000"/>
          </a:xfrm>
        </p:spPr>
        <p:txBody>
          <a:bodyPr anchor="ctr"/>
          <a:lstStyle/>
          <a:p>
            <a:pPr algn="l"/>
            <a:r>
              <a:rPr lang="en-US" altLang="en-US" sz="2400" b="1">
                <a:latin typeface="Times New Roman" panose="02020603050405020304" pitchFamily="18" charset="0"/>
              </a:rPr>
              <a:t>The Five Competitive Forces… M.E. Porter (Cont’d.)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609600"/>
            <a:ext cx="8534400" cy="381000"/>
          </a:xfrm>
        </p:spPr>
        <p:txBody>
          <a:bodyPr/>
          <a:lstStyle/>
          <a:p>
            <a:pPr algn="l"/>
            <a:r>
              <a:rPr lang="en-US" altLang="en-US" sz="1600" b="1" u="sng">
                <a:solidFill>
                  <a:srgbClr val="006600"/>
                </a:solidFill>
                <a:latin typeface="Arial Black" panose="020B0A04020102020204" pitchFamily="34" charset="0"/>
              </a:rPr>
              <a:t>Common Pitfalls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15240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381000"/>
            <a:ext cx="8991600" cy="7620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57200" y="914400"/>
            <a:ext cx="86106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600" b="1" i="1" u="sng">
                <a:solidFill>
                  <a:srgbClr val="006600"/>
                </a:solidFill>
                <a:latin typeface="Arial Black" panose="020B0A04020102020204" pitchFamily="34" charset="0"/>
              </a:rPr>
              <a:t>In conducting the industry analysis avoid the following common mistakes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Defining the industry too broadly or too narrowly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Making lists instead of engaging in rigorous analysis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Treating all forces equally rather than digging deeply into the most important ones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Confusing effect (price sensitivity) with cause (buyer economics)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Using static analysis that ignores industry trends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Confusing cyclical or transient changes with true structural changes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Using the framework to declare an industry attractive or unattractive rather than using it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   to guide strategic choices</a:t>
            </a:r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533400" y="12954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Oval 9"/>
          <p:cNvSpPr>
            <a:spLocks noChangeArrowheads="1"/>
          </p:cNvSpPr>
          <p:nvPr/>
        </p:nvSpPr>
        <p:spPr bwMode="auto">
          <a:xfrm>
            <a:off x="533400" y="16002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Oval 15"/>
          <p:cNvSpPr>
            <a:spLocks noChangeArrowheads="1"/>
          </p:cNvSpPr>
          <p:nvPr/>
        </p:nvSpPr>
        <p:spPr bwMode="auto">
          <a:xfrm>
            <a:off x="533400" y="19050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Oval 18"/>
          <p:cNvSpPr>
            <a:spLocks noChangeArrowheads="1"/>
          </p:cNvSpPr>
          <p:nvPr/>
        </p:nvSpPr>
        <p:spPr bwMode="auto">
          <a:xfrm>
            <a:off x="533400" y="22098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1" name="Oval 23"/>
          <p:cNvSpPr>
            <a:spLocks noChangeArrowheads="1"/>
          </p:cNvSpPr>
          <p:nvPr/>
        </p:nvSpPr>
        <p:spPr bwMode="auto">
          <a:xfrm>
            <a:off x="533400" y="25146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2" name="Oval 24"/>
          <p:cNvSpPr>
            <a:spLocks noChangeArrowheads="1"/>
          </p:cNvSpPr>
          <p:nvPr/>
        </p:nvSpPr>
        <p:spPr bwMode="auto">
          <a:xfrm>
            <a:off x="533400" y="28194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Oval 25"/>
          <p:cNvSpPr>
            <a:spLocks noChangeArrowheads="1"/>
          </p:cNvSpPr>
          <p:nvPr/>
        </p:nvSpPr>
        <p:spPr bwMode="auto">
          <a:xfrm>
            <a:off x="533400" y="31242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991600" cy="381000"/>
          </a:xfrm>
        </p:spPr>
        <p:txBody>
          <a:bodyPr anchor="ctr"/>
          <a:lstStyle/>
          <a:p>
            <a:pPr algn="l"/>
            <a:r>
              <a:rPr lang="en-US" altLang="en-US" sz="2400" b="1">
                <a:latin typeface="Times New Roman" panose="02020603050405020304" pitchFamily="18" charset="0"/>
              </a:rPr>
              <a:t>The Five Competitive Forces… M.E. Porter (Cont’d)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609600"/>
            <a:ext cx="8534400" cy="381000"/>
          </a:xfrm>
        </p:spPr>
        <p:txBody>
          <a:bodyPr/>
          <a:lstStyle/>
          <a:p>
            <a:pPr algn="l"/>
            <a:r>
              <a:rPr lang="en-US" altLang="en-US" sz="1600" b="1" u="sng">
                <a:solidFill>
                  <a:srgbClr val="006600"/>
                </a:solidFill>
                <a:latin typeface="Arial Black" panose="020B0A04020102020204" pitchFamily="34" charset="0"/>
              </a:rPr>
              <a:t>Typical Steps in Industry Analysis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15240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381000"/>
            <a:ext cx="8991600" cy="7620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457200" y="914400"/>
            <a:ext cx="85344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600" b="1" u="sng">
                <a:latin typeface="Times New Roman" panose="02020603050405020304" pitchFamily="18" charset="0"/>
              </a:rPr>
              <a:t>Define the Relevant Industry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What products are in it?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Which ones are part of another distinct Industry?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What is the geographic scope of competition?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Drawing industry boundaries correctly, around the arena in which competition actually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     place, will clarify the causes of profitability and the appropriate unit for setting strategy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If industry structure for two products is the same or similar, those products are best treated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   as being part of the same industry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If an industry has quite different structures in different geographic regions, each region may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   be a distinct industry</a:t>
            </a:r>
          </a:p>
          <a:p>
            <a:pPr algn="l"/>
            <a:endParaRPr lang="en-US" altLang="en-US" sz="1600" b="1">
              <a:latin typeface="Times New Roman" panose="02020603050405020304" pitchFamily="18" charset="0"/>
            </a:endParaRP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A rule of thumb: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     Where the differences in any one force are large, and 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     Where the differences involve more than one force, 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         ….. distinct industries may be present</a:t>
            </a:r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533400" y="12954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Oval 9"/>
          <p:cNvSpPr>
            <a:spLocks noChangeArrowheads="1"/>
          </p:cNvSpPr>
          <p:nvPr/>
        </p:nvSpPr>
        <p:spPr bwMode="auto">
          <a:xfrm>
            <a:off x="533400" y="16002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Oval 10"/>
          <p:cNvSpPr>
            <a:spLocks noChangeArrowheads="1"/>
          </p:cNvSpPr>
          <p:nvPr/>
        </p:nvSpPr>
        <p:spPr bwMode="auto">
          <a:xfrm>
            <a:off x="533400" y="19050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Oval 11"/>
          <p:cNvSpPr>
            <a:spLocks noChangeArrowheads="1"/>
          </p:cNvSpPr>
          <p:nvPr/>
        </p:nvSpPr>
        <p:spPr bwMode="auto">
          <a:xfrm>
            <a:off x="533400" y="39624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Oval 12"/>
          <p:cNvSpPr>
            <a:spLocks noChangeArrowheads="1"/>
          </p:cNvSpPr>
          <p:nvPr/>
        </p:nvSpPr>
        <p:spPr bwMode="auto">
          <a:xfrm>
            <a:off x="533400" y="25146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Oval 13"/>
          <p:cNvSpPr>
            <a:spLocks noChangeArrowheads="1"/>
          </p:cNvSpPr>
          <p:nvPr/>
        </p:nvSpPr>
        <p:spPr bwMode="auto">
          <a:xfrm>
            <a:off x="533400" y="48768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Oval 14"/>
          <p:cNvSpPr>
            <a:spLocks noChangeArrowheads="1"/>
          </p:cNvSpPr>
          <p:nvPr/>
        </p:nvSpPr>
        <p:spPr bwMode="auto">
          <a:xfrm>
            <a:off x="533400" y="33528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76200" y="88265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600" b="1">
                <a:latin typeface="Times New Roman" panose="02020603050405020304" pitchFamily="18" charset="0"/>
              </a:rPr>
              <a:t>1.</a:t>
            </a:r>
          </a:p>
        </p:txBody>
      </p:sp>
      <p:sp>
        <p:nvSpPr>
          <p:cNvPr id="3088" name="Oval 16"/>
          <p:cNvSpPr>
            <a:spLocks noChangeArrowheads="1"/>
          </p:cNvSpPr>
          <p:nvPr/>
        </p:nvSpPr>
        <p:spPr bwMode="auto">
          <a:xfrm>
            <a:off x="914400" y="5105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9" name="Oval 17"/>
          <p:cNvSpPr>
            <a:spLocks noChangeArrowheads="1"/>
          </p:cNvSpPr>
          <p:nvPr/>
        </p:nvSpPr>
        <p:spPr bwMode="auto">
          <a:xfrm>
            <a:off x="914400" y="541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991600" cy="381000"/>
          </a:xfrm>
        </p:spPr>
        <p:txBody>
          <a:bodyPr anchor="ctr"/>
          <a:lstStyle/>
          <a:p>
            <a:pPr algn="l"/>
            <a:r>
              <a:rPr lang="en-US" altLang="en-US" sz="2400" b="1">
                <a:latin typeface="Times New Roman" panose="02020603050405020304" pitchFamily="18" charset="0"/>
              </a:rPr>
              <a:t>The Five Competitive Forces… M.E. Porter (Cont’d.)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609600"/>
            <a:ext cx="8534400" cy="381000"/>
          </a:xfrm>
        </p:spPr>
        <p:txBody>
          <a:bodyPr/>
          <a:lstStyle/>
          <a:p>
            <a:pPr algn="l"/>
            <a:r>
              <a:rPr lang="en-US" altLang="en-US" sz="1600" b="1" u="sng">
                <a:solidFill>
                  <a:srgbClr val="006600"/>
                </a:solidFill>
                <a:latin typeface="Arial Black" panose="020B0A04020102020204" pitchFamily="34" charset="0"/>
              </a:rPr>
              <a:t>Typical Steps in Industry Analysis Cont’d.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15240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381000"/>
            <a:ext cx="8991600" cy="7620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457200" y="914400"/>
            <a:ext cx="85344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600" b="1" u="sng">
                <a:latin typeface="Times New Roman" panose="02020603050405020304" pitchFamily="18" charset="0"/>
              </a:rPr>
              <a:t>Identify the participants and segment them into teams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Who are the buyers or buyer groups?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Who are the supplier or supplier groups?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Who are the competitors?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What substitutes exist?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Who are the potential entrants?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</a:t>
            </a:r>
          </a:p>
        </p:txBody>
      </p:sp>
      <p:sp>
        <p:nvSpPr>
          <p:cNvPr id="4103" name="Oval 7"/>
          <p:cNvSpPr>
            <a:spLocks noChangeArrowheads="1"/>
          </p:cNvSpPr>
          <p:nvPr/>
        </p:nvSpPr>
        <p:spPr bwMode="auto">
          <a:xfrm>
            <a:off x="533400" y="12954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533400" y="16002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Oval 9"/>
          <p:cNvSpPr>
            <a:spLocks noChangeArrowheads="1"/>
          </p:cNvSpPr>
          <p:nvPr/>
        </p:nvSpPr>
        <p:spPr bwMode="auto">
          <a:xfrm>
            <a:off x="533400" y="19050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Oval 11"/>
          <p:cNvSpPr>
            <a:spLocks noChangeArrowheads="1"/>
          </p:cNvSpPr>
          <p:nvPr/>
        </p:nvSpPr>
        <p:spPr bwMode="auto">
          <a:xfrm>
            <a:off x="533400" y="25146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Oval 13"/>
          <p:cNvSpPr>
            <a:spLocks noChangeArrowheads="1"/>
          </p:cNvSpPr>
          <p:nvPr/>
        </p:nvSpPr>
        <p:spPr bwMode="auto">
          <a:xfrm>
            <a:off x="533400" y="22098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76200" y="88265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600" b="1">
                <a:latin typeface="Times New Roman" panose="02020603050405020304" pitchFamily="18" charset="0"/>
              </a:rPr>
              <a:t>2.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40" name="Picture 20" descr="MC910216308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667000"/>
            <a:ext cx="2714625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991600" cy="381000"/>
          </a:xfrm>
        </p:spPr>
        <p:txBody>
          <a:bodyPr anchor="ctr"/>
          <a:lstStyle/>
          <a:p>
            <a:pPr algn="l"/>
            <a:r>
              <a:rPr lang="en-US" altLang="en-US" sz="2400" b="1">
                <a:latin typeface="Times New Roman" panose="02020603050405020304" pitchFamily="18" charset="0"/>
              </a:rPr>
              <a:t>The Five Competitive Forces… M.E. Porter (Cont’d.)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533400"/>
            <a:ext cx="8534400" cy="381000"/>
          </a:xfrm>
        </p:spPr>
        <p:txBody>
          <a:bodyPr/>
          <a:lstStyle/>
          <a:p>
            <a:pPr algn="l"/>
            <a:r>
              <a:rPr lang="en-US" altLang="en-US" sz="1600" b="1" u="sng">
                <a:solidFill>
                  <a:srgbClr val="006600"/>
                </a:solidFill>
                <a:latin typeface="Arial Black" panose="020B0A04020102020204" pitchFamily="34" charset="0"/>
              </a:rPr>
              <a:t>Typical Steps in Industry Analysis Cont’d.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15240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381000"/>
            <a:ext cx="8991600" cy="7620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457200" y="793750"/>
            <a:ext cx="85344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600" b="1" u="sng">
                <a:latin typeface="Times New Roman" panose="02020603050405020304" pitchFamily="18" charset="0"/>
              </a:rPr>
              <a:t>Assess the underlying drivers of each competitive force in order to determine which forces are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</a:t>
            </a:r>
            <a:r>
              <a:rPr lang="en-US" altLang="en-US" sz="1600" b="1" u="sng">
                <a:latin typeface="Times New Roman" panose="02020603050405020304" pitchFamily="18" charset="0"/>
              </a:rPr>
              <a:t>strong and which are weak and why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     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76200" y="76200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600" b="1">
                <a:latin typeface="Times New Roman" panose="02020603050405020304" pitchFamily="18" charset="0"/>
              </a:rPr>
              <a:t>3.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3124200" y="1447800"/>
            <a:ext cx="1752600" cy="973138"/>
          </a:xfrm>
          <a:prstGeom prst="rect">
            <a:avLst/>
          </a:prstGeom>
          <a:solidFill>
            <a:srgbClr val="FFCCFF"/>
          </a:solidFill>
          <a:ln w="57150">
            <a:solidFill>
              <a:srgbClr val="66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>
                <a:latin typeface="Arial Black" panose="020B0A04020102020204" pitchFamily="34" charset="0"/>
              </a:rPr>
              <a:t>Threat of New Entrants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3124200" y="5808663"/>
            <a:ext cx="1752600" cy="973137"/>
          </a:xfrm>
          <a:prstGeom prst="rect">
            <a:avLst/>
          </a:prstGeom>
          <a:solidFill>
            <a:srgbClr val="FFCCFF"/>
          </a:solidFill>
          <a:ln w="57150">
            <a:solidFill>
              <a:srgbClr val="66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>
                <a:latin typeface="Arial Black" panose="020B0A04020102020204" pitchFamily="34" charset="0"/>
              </a:rPr>
              <a:t>Threat      of Substitutes     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304800" y="3598863"/>
            <a:ext cx="1752600" cy="973137"/>
          </a:xfrm>
          <a:prstGeom prst="rect">
            <a:avLst/>
          </a:prstGeom>
          <a:solidFill>
            <a:srgbClr val="FFCCFF"/>
          </a:solidFill>
          <a:ln w="57150">
            <a:solidFill>
              <a:srgbClr val="66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>
                <a:latin typeface="Arial Black" panose="020B0A04020102020204" pitchFamily="34" charset="0"/>
              </a:rPr>
              <a:t>Bargaining Power of Suppliers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6096000" y="3598863"/>
            <a:ext cx="1752600" cy="973137"/>
          </a:xfrm>
          <a:prstGeom prst="rect">
            <a:avLst/>
          </a:prstGeom>
          <a:solidFill>
            <a:srgbClr val="FFCCFF"/>
          </a:solidFill>
          <a:ln w="57150">
            <a:solidFill>
              <a:srgbClr val="66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>
                <a:latin typeface="Arial Black" panose="020B0A04020102020204" pitchFamily="34" charset="0"/>
              </a:rPr>
              <a:t>Bargaining Power of Buyers</a:t>
            </a:r>
          </a:p>
        </p:txBody>
      </p:sp>
      <p:sp>
        <p:nvSpPr>
          <p:cNvPr id="5138" name="Oval 18"/>
          <p:cNvSpPr>
            <a:spLocks noChangeArrowheads="1"/>
          </p:cNvSpPr>
          <p:nvPr/>
        </p:nvSpPr>
        <p:spPr bwMode="auto">
          <a:xfrm>
            <a:off x="3124200" y="3276600"/>
            <a:ext cx="1905000" cy="1828800"/>
          </a:xfrm>
          <a:prstGeom prst="ellipse">
            <a:avLst/>
          </a:prstGeom>
          <a:solidFill>
            <a:srgbClr val="FFCCFF"/>
          </a:solidFill>
          <a:ln w="57150">
            <a:solidFill>
              <a:srgbClr val="66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3124200" y="3457575"/>
            <a:ext cx="1905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>
                <a:latin typeface="Arial Black" panose="020B0A04020102020204" pitchFamily="34" charset="0"/>
              </a:rPr>
              <a:t>Rivalry Among Existing Competitors</a:t>
            </a:r>
          </a:p>
        </p:txBody>
      </p:sp>
      <p:sp>
        <p:nvSpPr>
          <p:cNvPr id="5142" name="AutoShape 22"/>
          <p:cNvSpPr>
            <a:spLocks noChangeArrowheads="1"/>
          </p:cNvSpPr>
          <p:nvPr/>
        </p:nvSpPr>
        <p:spPr bwMode="auto">
          <a:xfrm>
            <a:off x="3733800" y="2438400"/>
            <a:ext cx="533400" cy="381000"/>
          </a:xfrm>
          <a:prstGeom prst="down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6600FF"/>
              </a:gs>
              <a:gs pos="100000">
                <a:srgbClr val="CC66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143" name="AutoShape 23"/>
          <p:cNvSpPr>
            <a:spLocks noChangeArrowheads="1"/>
          </p:cNvSpPr>
          <p:nvPr/>
        </p:nvSpPr>
        <p:spPr bwMode="auto">
          <a:xfrm rot="5400000">
            <a:off x="5562600" y="3810000"/>
            <a:ext cx="533400" cy="381000"/>
          </a:xfrm>
          <a:prstGeom prst="down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6600FF"/>
              </a:gs>
              <a:gs pos="100000">
                <a:srgbClr val="CC66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144" name="AutoShape 24"/>
          <p:cNvSpPr>
            <a:spLocks noChangeArrowheads="1"/>
          </p:cNvSpPr>
          <p:nvPr/>
        </p:nvSpPr>
        <p:spPr bwMode="auto">
          <a:xfrm rot="16200000">
            <a:off x="2057400" y="3962400"/>
            <a:ext cx="533400" cy="381000"/>
          </a:xfrm>
          <a:prstGeom prst="down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6600FF"/>
              </a:gs>
              <a:gs pos="100000">
                <a:srgbClr val="CC66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145" name="AutoShape 25"/>
          <p:cNvSpPr>
            <a:spLocks noChangeArrowheads="1"/>
          </p:cNvSpPr>
          <p:nvPr/>
        </p:nvSpPr>
        <p:spPr bwMode="auto">
          <a:xfrm rot="10800000">
            <a:off x="3733800" y="5410200"/>
            <a:ext cx="533400" cy="381000"/>
          </a:xfrm>
          <a:prstGeom prst="down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6600FF"/>
              </a:gs>
              <a:gs pos="100000">
                <a:srgbClr val="CC66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991600" cy="381000"/>
          </a:xfrm>
        </p:spPr>
        <p:txBody>
          <a:bodyPr anchor="ctr"/>
          <a:lstStyle/>
          <a:p>
            <a:pPr algn="l"/>
            <a:r>
              <a:rPr lang="en-US" altLang="en-US" sz="2400" b="1">
                <a:latin typeface="Times New Roman" panose="02020603050405020304" pitchFamily="18" charset="0"/>
              </a:rPr>
              <a:t>The Five Competitive Forces… M.E. Porter (Cont’d.)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609600"/>
            <a:ext cx="8534400" cy="381000"/>
          </a:xfrm>
        </p:spPr>
        <p:txBody>
          <a:bodyPr/>
          <a:lstStyle/>
          <a:p>
            <a:pPr algn="l"/>
            <a:r>
              <a:rPr lang="en-US" altLang="en-US" sz="1600" b="1" u="sng">
                <a:solidFill>
                  <a:srgbClr val="006600"/>
                </a:solidFill>
                <a:latin typeface="Arial Black" panose="020B0A04020102020204" pitchFamily="34" charset="0"/>
              </a:rPr>
              <a:t>Typical Steps in Industry Analysis Cont’d.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15240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381000"/>
            <a:ext cx="8991600" cy="7620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457200" y="914400"/>
            <a:ext cx="85344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600" b="1" u="sng">
                <a:latin typeface="Times New Roman" panose="02020603050405020304" pitchFamily="18" charset="0"/>
              </a:rPr>
              <a:t>Assess the five forces Cont’d.</a:t>
            </a:r>
          </a:p>
          <a:p>
            <a:pPr algn="l"/>
            <a:r>
              <a:rPr lang="en-US" altLang="en-US" sz="1600" b="1" i="1">
                <a:latin typeface="Times New Roman" panose="02020603050405020304" pitchFamily="18" charset="0"/>
              </a:rPr>
              <a:t>For the most part the analysis here takes the perspective of a company already present in the industry</a:t>
            </a:r>
          </a:p>
          <a:p>
            <a:pPr algn="l"/>
            <a:r>
              <a:rPr lang="en-US" altLang="en-US" sz="1600" b="1" u="sng">
                <a:latin typeface="Arial Black" panose="020B0A04020102020204" pitchFamily="34" charset="0"/>
              </a:rPr>
              <a:t>THREAT OF ENTRY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New entrants to an industry bring: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new capacity and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a desire to gain market share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This puts pressure on: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prices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costs and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the rate of investments necessary to compete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When the threat is high, incumbents must: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hold down their prices or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boost investment to deter new competitors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The following are major barriers that incumbents have over new entrants: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a) Economies that arise when firms produce at larger volumes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b) Buyers may trust larger companies for a crucial product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c) If switching costs (fixed costs faced by buyers when changing suppliers) are high, it is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        difficult for new players to gain customers</a:t>
            </a:r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228600" y="12954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228600" y="21336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228600" y="30480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228600" y="51054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Oval 11"/>
          <p:cNvSpPr>
            <a:spLocks noChangeArrowheads="1"/>
          </p:cNvSpPr>
          <p:nvPr/>
        </p:nvSpPr>
        <p:spPr bwMode="auto">
          <a:xfrm>
            <a:off x="228600" y="41910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76200" y="88265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600" b="1">
                <a:latin typeface="Times New Roman" panose="02020603050405020304" pitchFamily="18" charset="0"/>
              </a:rPr>
              <a:t>3.</a:t>
            </a:r>
          </a:p>
        </p:txBody>
      </p:sp>
      <p:sp>
        <p:nvSpPr>
          <p:cNvPr id="7181" name="Oval 13"/>
          <p:cNvSpPr>
            <a:spLocks noChangeArrowheads="1"/>
          </p:cNvSpPr>
          <p:nvPr/>
        </p:nvSpPr>
        <p:spPr bwMode="auto">
          <a:xfrm>
            <a:off x="685800" y="3352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Oval 14"/>
          <p:cNvSpPr>
            <a:spLocks noChangeArrowheads="1"/>
          </p:cNvSpPr>
          <p:nvPr/>
        </p:nvSpPr>
        <p:spPr bwMode="auto">
          <a:xfrm>
            <a:off x="685800" y="3581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Oval 15"/>
          <p:cNvSpPr>
            <a:spLocks noChangeArrowheads="1"/>
          </p:cNvSpPr>
          <p:nvPr/>
        </p:nvSpPr>
        <p:spPr bwMode="auto">
          <a:xfrm>
            <a:off x="685800" y="2438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Oval 16"/>
          <p:cNvSpPr>
            <a:spLocks noChangeArrowheads="1"/>
          </p:cNvSpPr>
          <p:nvPr/>
        </p:nvSpPr>
        <p:spPr bwMode="auto">
          <a:xfrm>
            <a:off x="685800" y="2743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Oval 17"/>
          <p:cNvSpPr>
            <a:spLocks noChangeArrowheads="1"/>
          </p:cNvSpPr>
          <p:nvPr/>
        </p:nvSpPr>
        <p:spPr bwMode="auto">
          <a:xfrm>
            <a:off x="685800" y="3886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Oval 18"/>
          <p:cNvSpPr>
            <a:spLocks noChangeArrowheads="1"/>
          </p:cNvSpPr>
          <p:nvPr/>
        </p:nvSpPr>
        <p:spPr bwMode="auto">
          <a:xfrm>
            <a:off x="685800" y="4495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7" name="Oval 19"/>
          <p:cNvSpPr>
            <a:spLocks noChangeArrowheads="1"/>
          </p:cNvSpPr>
          <p:nvPr/>
        </p:nvSpPr>
        <p:spPr bwMode="auto">
          <a:xfrm>
            <a:off x="685800" y="4800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304800" y="1828800"/>
            <a:ext cx="152400" cy="152400"/>
          </a:xfrm>
          <a:prstGeom prst="rect">
            <a:avLst/>
          </a:prstGeom>
          <a:solidFill>
            <a:srgbClr val="C0C0C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991600" cy="381000"/>
          </a:xfrm>
        </p:spPr>
        <p:txBody>
          <a:bodyPr anchor="ctr"/>
          <a:lstStyle/>
          <a:p>
            <a:pPr algn="l"/>
            <a:r>
              <a:rPr lang="en-US" altLang="en-US" sz="2400" b="1">
                <a:latin typeface="Times New Roman" panose="02020603050405020304" pitchFamily="18" charset="0"/>
              </a:rPr>
              <a:t>The Five Competitive Forces… M.E. Porter (Cont’d.)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609600"/>
            <a:ext cx="8534400" cy="381000"/>
          </a:xfrm>
        </p:spPr>
        <p:txBody>
          <a:bodyPr/>
          <a:lstStyle/>
          <a:p>
            <a:pPr algn="l"/>
            <a:r>
              <a:rPr lang="en-US" altLang="en-US" sz="1600" b="1" u="sng">
                <a:solidFill>
                  <a:srgbClr val="006600"/>
                </a:solidFill>
                <a:latin typeface="Arial Black" panose="020B0A04020102020204" pitchFamily="34" charset="0"/>
              </a:rPr>
              <a:t>Typical Steps in Industry Analysis Cont’d.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15240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381000"/>
            <a:ext cx="8991600" cy="7620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57200" y="914400"/>
            <a:ext cx="85344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600" b="1" u="sng">
                <a:latin typeface="Times New Roman" panose="02020603050405020304" pitchFamily="18" charset="0"/>
              </a:rPr>
              <a:t>Assess the five forces Cont’d.</a:t>
            </a:r>
          </a:p>
          <a:p>
            <a:pPr algn="l"/>
            <a:r>
              <a:rPr lang="en-US" altLang="en-US" sz="1600" b="1" u="sng">
                <a:latin typeface="Arial Black" panose="020B0A04020102020204" pitchFamily="34" charset="0"/>
              </a:rPr>
              <a:t>THREAT OF ENTRY cont’d.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d) The need to invest large financial resources in order to compete can deter new entrants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e) Incumbents may have cost or quality advantages not available to new rivals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f) New entrants must secure distribution of its product or service – may be difficult to find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g) Government policy can hinder or aid new entry directly as well as amplify other entry 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        barriers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h) How potential entrants believe incumbents may react will also influence their decision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        to enter or stay out of an industry </a:t>
            </a:r>
          </a:p>
          <a:p>
            <a:pPr algn="l"/>
            <a:r>
              <a:rPr lang="en-US" altLang="en-US" sz="1600" b="1" u="sng">
                <a:latin typeface="Arial Black" panose="020B0A04020102020204" pitchFamily="34" charset="0"/>
              </a:rPr>
              <a:t>POWER OF SUPPLIERS</a:t>
            </a:r>
            <a:r>
              <a:rPr lang="en-US" altLang="en-US" sz="1600" b="1">
                <a:latin typeface="Times New Roman" panose="02020603050405020304" pitchFamily="18" charset="0"/>
              </a:rPr>
              <a:t> 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Powerful suppliers (Including suppliers of labor) can squeeze profitability out of an industry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that is unable to pass on cost increases in its own prices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A supplier group is powerful if: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it is more concentrated than the industry it sells to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it does not depend heavily on a particular industry for its revenues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industry participants face switching costs in changing suppliers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suppliers offer products that are differentiated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there is no substitute for what the supplier group provides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the supplier group can credibly threaten to integrate forward into the industry     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76200" y="88265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600" b="1">
                <a:latin typeface="Times New Roman" panose="02020603050405020304" pitchFamily="18" charset="0"/>
              </a:rPr>
              <a:t>3.</a:t>
            </a:r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304800" y="1295400"/>
            <a:ext cx="152400" cy="152400"/>
          </a:xfrm>
          <a:prstGeom prst="rect">
            <a:avLst/>
          </a:prstGeom>
          <a:solidFill>
            <a:srgbClr val="C0C0C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304800" y="3657600"/>
            <a:ext cx="152400" cy="152400"/>
          </a:xfrm>
          <a:prstGeom prst="rect">
            <a:avLst/>
          </a:prstGeom>
          <a:solidFill>
            <a:srgbClr val="C0C0C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4" name="Oval 22"/>
          <p:cNvSpPr>
            <a:spLocks noChangeArrowheads="1"/>
          </p:cNvSpPr>
          <p:nvPr/>
        </p:nvSpPr>
        <p:spPr bwMode="auto">
          <a:xfrm>
            <a:off x="228600" y="39624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5" name="Oval 23"/>
          <p:cNvSpPr>
            <a:spLocks noChangeArrowheads="1"/>
          </p:cNvSpPr>
          <p:nvPr/>
        </p:nvSpPr>
        <p:spPr bwMode="auto">
          <a:xfrm>
            <a:off x="228600" y="45720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Oval 24"/>
          <p:cNvSpPr>
            <a:spLocks noChangeArrowheads="1"/>
          </p:cNvSpPr>
          <p:nvPr/>
        </p:nvSpPr>
        <p:spPr bwMode="auto">
          <a:xfrm>
            <a:off x="685800" y="5181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Oval 25"/>
          <p:cNvSpPr>
            <a:spLocks noChangeArrowheads="1"/>
          </p:cNvSpPr>
          <p:nvPr/>
        </p:nvSpPr>
        <p:spPr bwMode="auto">
          <a:xfrm>
            <a:off x="685800" y="541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8" name="Oval 26"/>
          <p:cNvSpPr>
            <a:spLocks noChangeArrowheads="1"/>
          </p:cNvSpPr>
          <p:nvPr/>
        </p:nvSpPr>
        <p:spPr bwMode="auto">
          <a:xfrm>
            <a:off x="685800" y="5715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9" name="Oval 27"/>
          <p:cNvSpPr>
            <a:spLocks noChangeArrowheads="1"/>
          </p:cNvSpPr>
          <p:nvPr/>
        </p:nvSpPr>
        <p:spPr bwMode="auto">
          <a:xfrm>
            <a:off x="685800" y="6019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0" name="Oval 28"/>
          <p:cNvSpPr>
            <a:spLocks noChangeArrowheads="1"/>
          </p:cNvSpPr>
          <p:nvPr/>
        </p:nvSpPr>
        <p:spPr bwMode="auto">
          <a:xfrm>
            <a:off x="685800" y="6324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1" name="Oval 29"/>
          <p:cNvSpPr>
            <a:spLocks noChangeArrowheads="1"/>
          </p:cNvSpPr>
          <p:nvPr/>
        </p:nvSpPr>
        <p:spPr bwMode="auto">
          <a:xfrm>
            <a:off x="685800" y="4876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991600" cy="381000"/>
          </a:xfrm>
        </p:spPr>
        <p:txBody>
          <a:bodyPr anchor="ctr"/>
          <a:lstStyle/>
          <a:p>
            <a:pPr algn="l"/>
            <a:r>
              <a:rPr lang="en-US" altLang="en-US" sz="2400" b="1">
                <a:latin typeface="Times New Roman" panose="02020603050405020304" pitchFamily="18" charset="0"/>
              </a:rPr>
              <a:t>The Five Competitive Forces… M.E. Porter (Cont’d.)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609600"/>
            <a:ext cx="8534400" cy="381000"/>
          </a:xfrm>
        </p:spPr>
        <p:txBody>
          <a:bodyPr/>
          <a:lstStyle/>
          <a:p>
            <a:pPr algn="l"/>
            <a:r>
              <a:rPr lang="en-US" altLang="en-US" sz="1600" b="1" u="sng">
                <a:solidFill>
                  <a:srgbClr val="006600"/>
                </a:solidFill>
                <a:latin typeface="Arial Black" panose="020B0A04020102020204" pitchFamily="34" charset="0"/>
              </a:rPr>
              <a:t>Typical Steps in Industry Analysis Cont’d.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15240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381000"/>
            <a:ext cx="8991600" cy="7620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57200" y="914400"/>
            <a:ext cx="86106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600" b="1" u="sng">
                <a:latin typeface="Times New Roman" panose="02020603050405020304" pitchFamily="18" charset="0"/>
              </a:rPr>
              <a:t>Assess the five forces Cont’d.</a:t>
            </a:r>
          </a:p>
          <a:p>
            <a:pPr algn="l"/>
            <a:r>
              <a:rPr lang="en-US" altLang="en-US" sz="1600" b="1" u="sng">
                <a:latin typeface="Arial Black" panose="020B0A04020102020204" pitchFamily="34" charset="0"/>
              </a:rPr>
              <a:t>POWER OF BUYERS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Powerful customers can capture more value by: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forcing down prices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demanding better quality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demanding more service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or playing industry participants against one another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A customer group has negotiating leverage if: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there are few buyers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each buyer purchases in volumes that are large relative to the size of a single vendor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the suppliers group has high fixed costs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the industry’s products are standardized or undifferentiated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buyers face few switching costs in changing vendors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buyers can credibly threaten to integrate backward and produce the industry’s products</a:t>
            </a:r>
          </a:p>
          <a:p>
            <a:pPr algn="l"/>
            <a:r>
              <a:rPr lang="en-US" altLang="en-US" sz="1600" b="1" u="sng">
                <a:latin typeface="Arial Black" panose="020B0A04020102020204" pitchFamily="34" charset="0"/>
              </a:rPr>
              <a:t>THE THREAT OF SUBSTITUTES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A substitute performs the same or a similar function as an industry’s product by different means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Substitute products or services limit an industry’s profit potential by placing a ceiling on prices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76200" y="88265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600" b="1">
                <a:latin typeface="Times New Roman" panose="02020603050405020304" pitchFamily="18" charset="0"/>
              </a:rPr>
              <a:t>3.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304800" y="1295400"/>
            <a:ext cx="152400" cy="152400"/>
          </a:xfrm>
          <a:prstGeom prst="rect">
            <a:avLst/>
          </a:prstGeom>
          <a:solidFill>
            <a:srgbClr val="C0C0C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Oval 10"/>
          <p:cNvSpPr>
            <a:spLocks noChangeArrowheads="1"/>
          </p:cNvSpPr>
          <p:nvPr/>
        </p:nvSpPr>
        <p:spPr bwMode="auto">
          <a:xfrm>
            <a:off x="228600" y="16002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Oval 11"/>
          <p:cNvSpPr>
            <a:spLocks noChangeArrowheads="1"/>
          </p:cNvSpPr>
          <p:nvPr/>
        </p:nvSpPr>
        <p:spPr bwMode="auto">
          <a:xfrm>
            <a:off x="228600" y="31242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Oval 12"/>
          <p:cNvSpPr>
            <a:spLocks noChangeArrowheads="1"/>
          </p:cNvSpPr>
          <p:nvPr/>
        </p:nvSpPr>
        <p:spPr bwMode="auto">
          <a:xfrm>
            <a:off x="685800" y="3733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Oval 13"/>
          <p:cNvSpPr>
            <a:spLocks noChangeArrowheads="1"/>
          </p:cNvSpPr>
          <p:nvPr/>
        </p:nvSpPr>
        <p:spPr bwMode="auto">
          <a:xfrm>
            <a:off x="685800" y="3962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Oval 14"/>
          <p:cNvSpPr>
            <a:spLocks noChangeArrowheads="1"/>
          </p:cNvSpPr>
          <p:nvPr/>
        </p:nvSpPr>
        <p:spPr bwMode="auto">
          <a:xfrm>
            <a:off x="685800" y="4267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Oval 15"/>
          <p:cNvSpPr>
            <a:spLocks noChangeArrowheads="1"/>
          </p:cNvSpPr>
          <p:nvPr/>
        </p:nvSpPr>
        <p:spPr bwMode="auto">
          <a:xfrm>
            <a:off x="685800" y="4572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Oval 16"/>
          <p:cNvSpPr>
            <a:spLocks noChangeArrowheads="1"/>
          </p:cNvSpPr>
          <p:nvPr/>
        </p:nvSpPr>
        <p:spPr bwMode="auto">
          <a:xfrm>
            <a:off x="685800" y="4876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Oval 17"/>
          <p:cNvSpPr>
            <a:spLocks noChangeArrowheads="1"/>
          </p:cNvSpPr>
          <p:nvPr/>
        </p:nvSpPr>
        <p:spPr bwMode="auto">
          <a:xfrm>
            <a:off x="685800" y="3429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Oval 18"/>
          <p:cNvSpPr>
            <a:spLocks noChangeArrowheads="1"/>
          </p:cNvSpPr>
          <p:nvPr/>
        </p:nvSpPr>
        <p:spPr bwMode="auto">
          <a:xfrm>
            <a:off x="6858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Oval 19"/>
          <p:cNvSpPr>
            <a:spLocks noChangeArrowheads="1"/>
          </p:cNvSpPr>
          <p:nvPr/>
        </p:nvSpPr>
        <p:spPr bwMode="auto">
          <a:xfrm>
            <a:off x="685800" y="2514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Oval 20"/>
          <p:cNvSpPr>
            <a:spLocks noChangeArrowheads="1"/>
          </p:cNvSpPr>
          <p:nvPr/>
        </p:nvSpPr>
        <p:spPr bwMode="auto">
          <a:xfrm>
            <a:off x="685800" y="2819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Oval 23"/>
          <p:cNvSpPr>
            <a:spLocks noChangeArrowheads="1"/>
          </p:cNvSpPr>
          <p:nvPr/>
        </p:nvSpPr>
        <p:spPr bwMode="auto">
          <a:xfrm>
            <a:off x="685800" y="1981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0" name="Rectangle 24"/>
          <p:cNvSpPr>
            <a:spLocks noChangeArrowheads="1"/>
          </p:cNvSpPr>
          <p:nvPr/>
        </p:nvSpPr>
        <p:spPr bwMode="auto">
          <a:xfrm>
            <a:off x="304800" y="5105400"/>
            <a:ext cx="152400" cy="152400"/>
          </a:xfrm>
          <a:prstGeom prst="rect">
            <a:avLst/>
          </a:prstGeom>
          <a:solidFill>
            <a:srgbClr val="C0C0C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1" name="Oval 25"/>
          <p:cNvSpPr>
            <a:spLocks noChangeArrowheads="1"/>
          </p:cNvSpPr>
          <p:nvPr/>
        </p:nvSpPr>
        <p:spPr bwMode="auto">
          <a:xfrm>
            <a:off x="228600" y="54102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Oval 26"/>
          <p:cNvSpPr>
            <a:spLocks noChangeArrowheads="1"/>
          </p:cNvSpPr>
          <p:nvPr/>
        </p:nvSpPr>
        <p:spPr bwMode="auto">
          <a:xfrm>
            <a:off x="228600" y="57150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991600" cy="381000"/>
          </a:xfrm>
        </p:spPr>
        <p:txBody>
          <a:bodyPr anchor="ctr"/>
          <a:lstStyle/>
          <a:p>
            <a:pPr algn="l"/>
            <a:r>
              <a:rPr lang="en-US" altLang="en-US" sz="2400" b="1">
                <a:latin typeface="Times New Roman" panose="02020603050405020304" pitchFamily="18" charset="0"/>
              </a:rPr>
              <a:t>The Five Competitive Forces… M.E. Porter (Cont’d.)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609600"/>
            <a:ext cx="8534400" cy="381000"/>
          </a:xfrm>
        </p:spPr>
        <p:txBody>
          <a:bodyPr/>
          <a:lstStyle/>
          <a:p>
            <a:pPr algn="l"/>
            <a:r>
              <a:rPr lang="en-US" altLang="en-US" sz="1600" b="1" u="sng">
                <a:solidFill>
                  <a:srgbClr val="006600"/>
                </a:solidFill>
                <a:latin typeface="Arial Black" panose="020B0A04020102020204" pitchFamily="34" charset="0"/>
              </a:rPr>
              <a:t>Typical Steps in Industry Analysis Cont’d.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15240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381000"/>
            <a:ext cx="8991600" cy="7620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457200" y="914400"/>
            <a:ext cx="86106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600" b="1" u="sng">
                <a:latin typeface="Times New Roman" panose="02020603050405020304" pitchFamily="18" charset="0"/>
              </a:rPr>
              <a:t>Assess the five forces Cont’d.</a:t>
            </a:r>
          </a:p>
          <a:p>
            <a:pPr algn="l"/>
            <a:r>
              <a:rPr lang="en-US" altLang="en-US" sz="1600" b="1" u="sng">
                <a:latin typeface="Arial Black" panose="020B0A04020102020204" pitchFamily="34" charset="0"/>
              </a:rPr>
              <a:t>RIVALRY AMONG EXISTING COMPETITORS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Takes many forms: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price discounting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new product introductions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advertising campaigns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service improvements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Rivalry is especially destructive to profitability if it gravitates solely to price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The intensity of rivalry is greatest if: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competitors are numerous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competitors are roughly equal in size and power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industry growth is slow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exit barriers are high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rivals are highly committed to the business and have aspirations of leadership  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76200" y="88265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600" b="1">
                <a:latin typeface="Times New Roman" panose="02020603050405020304" pitchFamily="18" charset="0"/>
              </a:rPr>
              <a:t>3.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304800" y="1295400"/>
            <a:ext cx="152400" cy="152400"/>
          </a:xfrm>
          <a:prstGeom prst="rect">
            <a:avLst/>
          </a:prstGeom>
          <a:solidFill>
            <a:srgbClr val="C0C0C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228600" y="16002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228600" y="30480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685800" y="3733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Oval 12"/>
          <p:cNvSpPr>
            <a:spLocks noChangeArrowheads="1"/>
          </p:cNvSpPr>
          <p:nvPr/>
        </p:nvSpPr>
        <p:spPr bwMode="auto">
          <a:xfrm>
            <a:off x="685800" y="3962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Oval 13"/>
          <p:cNvSpPr>
            <a:spLocks noChangeArrowheads="1"/>
          </p:cNvSpPr>
          <p:nvPr/>
        </p:nvSpPr>
        <p:spPr bwMode="auto">
          <a:xfrm>
            <a:off x="685800" y="4267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Oval 14"/>
          <p:cNvSpPr>
            <a:spLocks noChangeArrowheads="1"/>
          </p:cNvSpPr>
          <p:nvPr/>
        </p:nvSpPr>
        <p:spPr bwMode="auto">
          <a:xfrm>
            <a:off x="685800" y="4572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Oval 15"/>
          <p:cNvSpPr>
            <a:spLocks noChangeArrowheads="1"/>
          </p:cNvSpPr>
          <p:nvPr/>
        </p:nvSpPr>
        <p:spPr bwMode="auto">
          <a:xfrm>
            <a:off x="685800" y="4876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Oval 17"/>
          <p:cNvSpPr>
            <a:spLocks noChangeArrowheads="1"/>
          </p:cNvSpPr>
          <p:nvPr/>
        </p:nvSpPr>
        <p:spPr bwMode="auto">
          <a:xfrm>
            <a:off x="685800" y="2286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Oval 18"/>
          <p:cNvSpPr>
            <a:spLocks noChangeArrowheads="1"/>
          </p:cNvSpPr>
          <p:nvPr/>
        </p:nvSpPr>
        <p:spPr bwMode="auto">
          <a:xfrm>
            <a:off x="685800" y="2514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Oval 19"/>
          <p:cNvSpPr>
            <a:spLocks noChangeArrowheads="1"/>
          </p:cNvSpPr>
          <p:nvPr/>
        </p:nvSpPr>
        <p:spPr bwMode="auto">
          <a:xfrm>
            <a:off x="685800" y="2819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Oval 20"/>
          <p:cNvSpPr>
            <a:spLocks noChangeArrowheads="1"/>
          </p:cNvSpPr>
          <p:nvPr/>
        </p:nvSpPr>
        <p:spPr bwMode="auto">
          <a:xfrm>
            <a:off x="685800" y="1981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Oval 22"/>
          <p:cNvSpPr>
            <a:spLocks noChangeArrowheads="1"/>
          </p:cNvSpPr>
          <p:nvPr/>
        </p:nvSpPr>
        <p:spPr bwMode="auto">
          <a:xfrm>
            <a:off x="228600" y="33528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991600" cy="381000"/>
          </a:xfrm>
        </p:spPr>
        <p:txBody>
          <a:bodyPr anchor="ctr"/>
          <a:lstStyle/>
          <a:p>
            <a:pPr algn="l"/>
            <a:r>
              <a:rPr lang="en-US" altLang="en-US" sz="2400" b="1">
                <a:latin typeface="Times New Roman" panose="02020603050405020304" pitchFamily="18" charset="0"/>
              </a:rPr>
              <a:t>The Five Competitive Forces… M.E. Porter (Cont’d.)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609600"/>
            <a:ext cx="8534400" cy="381000"/>
          </a:xfrm>
        </p:spPr>
        <p:txBody>
          <a:bodyPr/>
          <a:lstStyle/>
          <a:p>
            <a:pPr algn="l"/>
            <a:r>
              <a:rPr lang="en-US" altLang="en-US" sz="1600" b="1" u="sng">
                <a:solidFill>
                  <a:srgbClr val="006600"/>
                </a:solidFill>
                <a:latin typeface="Arial Black" panose="020B0A04020102020204" pitchFamily="34" charset="0"/>
              </a:rPr>
              <a:t>Typical Steps in Industry Analysis Cont’d.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152400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381000"/>
            <a:ext cx="8991600" cy="7620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57200" y="914400"/>
            <a:ext cx="86106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1600" b="1" u="sng">
                <a:latin typeface="Times New Roman" panose="02020603050405020304" pitchFamily="18" charset="0"/>
              </a:rPr>
              <a:t>Determine overall industry structure, and test the analysis for consistency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Why is the level of profitability what it is?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Which are the controlling forces of profitability?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Is the industry analysis consistent with actual long-run profitability?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     One of the essential tasks in industry analysis is to distinguish temporary or cyclical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        changes from structural changes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     A good guideline for the appropriate time horizon is the full business cycle for the 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        particular industry (usually but not always 3 to 5 years)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Are more-profitable players better positioned in relation to the five forces?</a:t>
            </a:r>
          </a:p>
          <a:p>
            <a:pPr algn="l"/>
            <a:endParaRPr lang="en-US" altLang="en-US" sz="1600" b="1">
              <a:latin typeface="Times New Roman" panose="02020603050405020304" pitchFamily="18" charset="0"/>
            </a:endParaRPr>
          </a:p>
          <a:p>
            <a:pPr algn="l"/>
            <a:r>
              <a:rPr lang="en-US" altLang="en-US" sz="1600" b="1" u="sng">
                <a:latin typeface="Times New Roman" panose="02020603050405020304" pitchFamily="18" charset="0"/>
              </a:rPr>
              <a:t>Analyze recent and likely future changes in each force (both positive and negative)</a:t>
            </a:r>
          </a:p>
          <a:p>
            <a:pPr algn="l"/>
            <a:endParaRPr lang="en-US" altLang="en-US" sz="1600" b="1" u="sng">
              <a:latin typeface="Times New Roman" panose="02020603050405020304" pitchFamily="18" charset="0"/>
            </a:endParaRPr>
          </a:p>
          <a:p>
            <a:pPr algn="l"/>
            <a:r>
              <a:rPr lang="en-US" altLang="en-US" sz="1600" b="1" u="sng">
                <a:latin typeface="Times New Roman" panose="02020603050405020304" pitchFamily="18" charset="0"/>
              </a:rPr>
              <a:t>Identify aspects of industry structure that might be influenced by: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competitors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new entrants or</a:t>
            </a:r>
          </a:p>
          <a:p>
            <a:pPr algn="l"/>
            <a:r>
              <a:rPr lang="en-US" altLang="en-US" sz="1600" b="1">
                <a:latin typeface="Times New Roman" panose="02020603050405020304" pitchFamily="18" charset="0"/>
              </a:rPr>
              <a:t>     your company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76200" y="88265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600" b="1">
                <a:latin typeface="Times New Roman" panose="02020603050405020304" pitchFamily="18" charset="0"/>
              </a:rPr>
              <a:t>4.</a:t>
            </a:r>
          </a:p>
        </p:txBody>
      </p:sp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533400" y="12954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533400" y="16002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685800" y="4876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685800" y="5105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Oval 13"/>
          <p:cNvSpPr>
            <a:spLocks noChangeArrowheads="1"/>
          </p:cNvSpPr>
          <p:nvPr/>
        </p:nvSpPr>
        <p:spPr bwMode="auto">
          <a:xfrm>
            <a:off x="685800" y="5410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Oval 16"/>
          <p:cNvSpPr>
            <a:spLocks noChangeArrowheads="1"/>
          </p:cNvSpPr>
          <p:nvPr/>
        </p:nvSpPr>
        <p:spPr bwMode="auto">
          <a:xfrm>
            <a:off x="914400" y="2819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Oval 19"/>
          <p:cNvSpPr>
            <a:spLocks noChangeArrowheads="1"/>
          </p:cNvSpPr>
          <p:nvPr/>
        </p:nvSpPr>
        <p:spPr bwMode="auto">
          <a:xfrm>
            <a:off x="914400" y="22098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Oval 20"/>
          <p:cNvSpPr>
            <a:spLocks noChangeArrowheads="1"/>
          </p:cNvSpPr>
          <p:nvPr/>
        </p:nvSpPr>
        <p:spPr bwMode="auto">
          <a:xfrm>
            <a:off x="533400" y="19050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76200" y="381000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600" b="1">
                <a:latin typeface="Times New Roman" panose="02020603050405020304" pitchFamily="18" charset="0"/>
              </a:rPr>
              <a:t>5.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76200" y="441960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600" b="1">
                <a:latin typeface="Times New Roman" panose="02020603050405020304" pitchFamily="18" charset="0"/>
              </a:rPr>
              <a:t>6.</a:t>
            </a:r>
          </a:p>
        </p:txBody>
      </p:sp>
      <p:sp>
        <p:nvSpPr>
          <p:cNvPr id="11287" name="Oval 23"/>
          <p:cNvSpPr>
            <a:spLocks noChangeArrowheads="1"/>
          </p:cNvSpPr>
          <p:nvPr/>
        </p:nvSpPr>
        <p:spPr bwMode="auto">
          <a:xfrm>
            <a:off x="533400" y="3352800"/>
            <a:ext cx="228600" cy="76200"/>
          </a:xfrm>
          <a:prstGeom prst="ellipse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1467</Words>
  <Application>Microsoft Office PowerPoint</Application>
  <PresentationFormat>On-screen Show (4:3)</PresentationFormat>
  <Paragraphs>176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Arial Black</vt:lpstr>
      <vt:lpstr>Default Design</vt:lpstr>
      <vt:lpstr>The Five Competitive Forces… M.E. Porter</vt:lpstr>
      <vt:lpstr>The Five Competitive Forces… M.E. Porter (Cont’d)</vt:lpstr>
      <vt:lpstr>The Five Competitive Forces… M.E. Porter (Cont’d.)</vt:lpstr>
      <vt:lpstr>The Five Competitive Forces… M.E. Porter (Cont’d.)</vt:lpstr>
      <vt:lpstr>The Five Competitive Forces… M.E. Porter (Cont’d.)</vt:lpstr>
      <vt:lpstr>The Five Competitive Forces… M.E. Porter (Cont’d.)</vt:lpstr>
      <vt:lpstr>The Five Competitive Forces… M.E. Porter (Cont’d.)</vt:lpstr>
      <vt:lpstr>The Five Competitive Forces… M.E. Porter (Cont’d.)</vt:lpstr>
      <vt:lpstr>The Five Competitive Forces… M.E. Porter (Cont’d.)</vt:lpstr>
      <vt:lpstr>The Five Competitive Forces… M.E. Porter (Cont’d.)</vt:lpstr>
    </vt:vector>
  </TitlesOfParts>
  <Company>CN Investment Division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Five Competitive Forces… M.E. Porter</dc:title>
  <dc:creator>Campbe_h</dc:creator>
  <cp:lastModifiedBy>Howard J. Campbell</cp:lastModifiedBy>
  <cp:revision>14</cp:revision>
  <dcterms:created xsi:type="dcterms:W3CDTF">2011-04-11T14:55:10Z</dcterms:created>
  <dcterms:modified xsi:type="dcterms:W3CDTF">2015-05-06T15:47:42Z</dcterms:modified>
</cp:coreProperties>
</file>