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1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2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6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7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7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5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28B-728F-40E2-AE57-30B65E7FD479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53BB-5850-49F0-8F6D-27780764A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4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the Stage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Gillette – Beauty Products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Global market (Biggest player by far)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Duracell – Batteries (Non rechargeable mostly Alkaline)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 Mostly U.S. (Biggest player; really an oligopoly – 3 large players)</a:t>
            </a:r>
          </a:p>
          <a:p>
            <a:pPr algn="l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Year over Year GDP Change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330" y="3649054"/>
            <a:ext cx="4747824" cy="312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7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Duracell Internal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Future Product Research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always working on the next generation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probably introduce new products too fast for the needs of the market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 &amp; D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no info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New Product Prototyping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no info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Bringing New Products to Market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all seems coordinated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each generation results in massive advertising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each generation results in a price increase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Energizer is following suit but has a base product (Eveready)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Rayovac not really in the innovation race – competes on price &amp; winning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Social Processes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Compliance with regulations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no info to the contrary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 lot of time in court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Social Reputation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no info</a:t>
            </a:r>
          </a:p>
          <a:p>
            <a:pPr algn="l">
              <a:spcBef>
                <a:spcPts val="150"/>
              </a:spcBef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3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Duracell Internal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Leadership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 CEO’s in 4 years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in-your-face aggressive vis-a-vis competitors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no leaders have been able to get the Duracell investment going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new leader brought in to turn things around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Strategic Approach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Gillette is used to having the best, proving it and marketing it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Batteries are totally different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Duracell does not fit the pattern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Results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Stock price has fallen 45% from 1999 to 2001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Stock Market has gained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Staff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being cut – can’t be happy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no results – no bonuses probably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9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Core Inflation</a:t>
            </a:r>
          </a:p>
          <a:p>
            <a:pPr algn="l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Interest Rates         Fed Rate         Mtg. Rate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’92                    3.0                   8.1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’93                    3.0                   7.3 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’94                    5.5                   9.0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’95                    5.8                   7.8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’96                    5.3                   7.8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’97                    5.5                   7.3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’98                    4.8                   6.4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’99                    5.5                   8.0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’00                    6.5                   7.0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’01                    2.0                   7.3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Dec ’02                    1.8                   5.8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2879" y="752031"/>
            <a:ext cx="3941631" cy="236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5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???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Social/Cultural Trends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Concerns about the environment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no real movements yet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no recycling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throw batteries away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no big movement towards rechargeable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most of the world is still using zinc carbon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Shifts in preferences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lot more products that need batteries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impulse buying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consumer has no clue how long batteries last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no brand preference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research shows no difference in brands  - suggest buy on price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world is split between alkaline &amp; zinc carbon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too expensive to build production facilities in emerging markets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5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Trends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acceleration of battery model introductions by major players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Interventions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???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Battles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major battery players suing each other regularly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Trends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Gillette buys Duracell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Energizer is spun off by Ralston Purina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Rayovac goes from private to public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8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Success Factors for Non-rechargeable Batteries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good relationships with key distributors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access to key shelf space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Cycle 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from 1996 to 2000, primary battery industry has grown by 7% (2%p.a.)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economy has grown by 4% p.a. in that same time period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late growth stage going into maturity stage</a:t>
            </a:r>
          </a:p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Attractiveness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Getting in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Substitutes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Power of Suppliers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Power of Buyers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3 main distributors, groceries, drug stores &amp; discounters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rationalization in all 3 industries – fewer, bigger, more powerful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Rivalry 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only way to make money in an oligopoly is peace &amp; cooperation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Gillette started a way – paid 18Xs earnings, aggressive, sped up cycle</a:t>
            </a:r>
          </a:p>
          <a:p>
            <a:pPr algn="l">
              <a:spcBef>
                <a:spcPts val="150"/>
              </a:spcBef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l">
              <a:spcBef>
                <a:spcPts val="150"/>
              </a:spcBef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Energizer - Introduce new generation at same price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Rayovac – products 20% below Duracell &amp; Energizer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money back guarantee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Private Labels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Sony, Kodak, Panasonic </a:t>
            </a:r>
          </a:p>
          <a:p>
            <a:pPr algn="l">
              <a:spcBef>
                <a:spcPts val="150"/>
              </a:spcBef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7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Duracell Internal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Supply Side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no info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Operations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together with Gillette – one of the most recognizable brands worldwide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Gillette diversified business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personal grooming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small appliances (Braun)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oral care (Oral B)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portable power (Duracell)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has 77.2% of razorblade refill market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has 52.4% of disposable razorblade market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estimated they would reduce costs at Duracell by $80 – 120mm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Distribution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worldwide distribution network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great long-term relationships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but they are still big players – calling the shots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Risk Management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Duracell’s sales up, profits down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pre Duracell purchase, Gillette’s earnings were growing 17%p.a.  </a:t>
            </a:r>
          </a:p>
          <a:p>
            <a:pPr algn="l">
              <a:spcBef>
                <a:spcPts val="150"/>
              </a:spcBef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3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Duracell Internal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Risk Management cont’d.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loans payable have gone from $500mm to $2.2 billion from 1997 to 2000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LT debt Current gone from $9mm to $631 mm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accounts payable from $1.8 billion to $2.4 billion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all this when interest rates are 7 – 8%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sales growth has flattened out after 17%p.a. growth pre Duracell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interest wet up 137% in 3 years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EBTA went from $1.7 billion to $1.3 billion from 1998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Gillette’s price fell 45% from $49 to $34 from Jan. ‘99 to Jan. ‘01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U.S. stock market rose 6.5% in the same period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150"/>
              </a:spcBef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150"/>
              </a:spcBef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6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6" y="28501"/>
            <a:ext cx="9082043" cy="5269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Gillette (Duracell)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469" y="752030"/>
            <a:ext cx="8776531" cy="6105969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Duracell Internal</a:t>
            </a:r>
          </a:p>
          <a:p>
            <a:pPr algn="l">
              <a:spcBef>
                <a:spcPts val="15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Customer Selection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no info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Customer Attraction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spending money on advertising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customers can’t tell the difference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customers buy on impulse 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Customer Retention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product not one that works on brand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just because you bought Duracell this time, does not mean you will buy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it next time – depends what’s on sale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Getting Customers to buy More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only if batteries are sold in large packages &amp; cheap</a:t>
            </a:r>
          </a:p>
          <a:p>
            <a:pPr algn="l">
              <a:spcBef>
                <a:spcPts val="15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only really works for AA </a:t>
            </a:r>
          </a:p>
          <a:p>
            <a:pPr algn="l">
              <a:spcBef>
                <a:spcPts val="150"/>
              </a:spcBef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56" y="555477"/>
            <a:ext cx="9082044" cy="119641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8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1018</Words>
  <Application>Microsoft Office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Gillette (Duracell)</vt:lpstr>
      <vt:lpstr>Gillette (Duracell)</vt:lpstr>
      <vt:lpstr>Gillette (Duracell)</vt:lpstr>
      <vt:lpstr>Gillette (Duracell)</vt:lpstr>
      <vt:lpstr>Gillette (Duracell)</vt:lpstr>
      <vt:lpstr>Gillette (Duracell)</vt:lpstr>
      <vt:lpstr>Gillette (Duracell)</vt:lpstr>
      <vt:lpstr>Gillette (Duracell)</vt:lpstr>
      <vt:lpstr>Gillette (Duracell)</vt:lpstr>
      <vt:lpstr>Gillette (Duracell)</vt:lpstr>
      <vt:lpstr>Gillette (Duracell)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Gillette (Duracell)</dc:title>
  <dc:creator>Howard J. Campbell</dc:creator>
  <cp:lastModifiedBy>Howard J. Campbell</cp:lastModifiedBy>
  <cp:revision>20</cp:revision>
  <cp:lastPrinted>2015-05-12T19:37:02Z</cp:lastPrinted>
  <dcterms:created xsi:type="dcterms:W3CDTF">2015-05-12T15:46:42Z</dcterms:created>
  <dcterms:modified xsi:type="dcterms:W3CDTF">2015-05-12T19:43:26Z</dcterms:modified>
</cp:coreProperties>
</file>