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7"/>
  </p:notesMasterIdLst>
  <p:handoutMasterIdLst>
    <p:handoutMasterId r:id="rId8"/>
  </p:handoutMasterIdLst>
  <p:sldIdLst>
    <p:sldId id="261" r:id="rId3"/>
    <p:sldId id="268" r:id="rId4"/>
    <p:sldId id="264" r:id="rId5"/>
    <p:sldId id="265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86470" autoAdjust="0"/>
  </p:normalViewPr>
  <p:slideViewPr>
    <p:cSldViewPr showGuides="1">
      <p:cViewPr>
        <p:scale>
          <a:sx n="100" d="100"/>
          <a:sy n="100" d="100"/>
        </p:scale>
        <p:origin x="-114" y="-7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6/18/2014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6/18/2014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340768"/>
            <a:ext cx="8686801" cy="4679032"/>
          </a:xfrm>
        </p:spPr>
        <p:txBody>
          <a:bodyPr/>
          <a:lstStyle>
            <a:lvl1pPr>
              <a:defRPr>
                <a:latin typeface="Helvetica" pitchFamily="34" charset="0"/>
                <a:cs typeface="Helvetica" pitchFamily="34" charset="0"/>
              </a:defRPr>
            </a:lvl1pPr>
            <a:lvl2pPr>
              <a:defRPr>
                <a:latin typeface="Helvetica" pitchFamily="34" charset="0"/>
                <a:cs typeface="Helvetica" pitchFamily="34" charset="0"/>
              </a:defRPr>
            </a:lvl2pPr>
            <a:lvl3pPr>
              <a:defRPr>
                <a:latin typeface="Helvetica" pitchFamily="34" charset="0"/>
                <a:cs typeface="Helvetica" pitchFamily="34" charset="0"/>
              </a:defRPr>
            </a:lvl3pPr>
            <a:lvl4pPr>
              <a:defRPr>
                <a:latin typeface="Helvetica" pitchFamily="34" charset="0"/>
                <a:cs typeface="Helvetica" pitchFamily="34" charset="0"/>
              </a:defRPr>
            </a:lvl4pPr>
            <a:lvl5pPr>
              <a:defRPr>
                <a:latin typeface="Helvetica" pitchFamily="34" charset="0"/>
                <a:cs typeface="Helvetic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52" y="404664"/>
            <a:ext cx="8686801" cy="663352"/>
          </a:xfrm>
        </p:spPr>
        <p:txBody>
          <a:bodyPr anchor="t"/>
          <a:lstStyle>
            <a:lvl1pPr>
              <a:lnSpc>
                <a:spcPct val="100000"/>
              </a:lnSpc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98276" y="1124744"/>
            <a:ext cx="7992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34" charset="0"/>
                <a:cs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340768"/>
            <a:ext cx="4251960" cy="4679032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  <a:cs typeface="Helvetica" pitchFamily="34" charset="0"/>
              </a:defRPr>
            </a:lvl1pPr>
            <a:lvl2pPr>
              <a:defRPr sz="1800">
                <a:latin typeface="Helvetica" pitchFamily="34" charset="0"/>
                <a:cs typeface="Helvetica" pitchFamily="34" charset="0"/>
              </a:defRPr>
            </a:lvl2pPr>
            <a:lvl3pPr>
              <a:defRPr sz="1600">
                <a:latin typeface="Helvetica" pitchFamily="34" charset="0"/>
                <a:cs typeface="Helvetica" pitchFamily="34" charset="0"/>
              </a:defRPr>
            </a:lvl3pPr>
            <a:lvl4pPr>
              <a:defRPr sz="1400">
                <a:latin typeface="Helvetica" pitchFamily="34" charset="0"/>
                <a:cs typeface="Helvetica" pitchFamily="34" charset="0"/>
              </a:defRPr>
            </a:lvl4pPr>
            <a:lvl5pPr>
              <a:defRPr sz="1400">
                <a:latin typeface="Helvetica" pitchFamily="34" charset="0"/>
                <a:cs typeface="Helvetica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340768"/>
            <a:ext cx="4251960" cy="4679032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  <a:cs typeface="Helvetica" pitchFamily="34" charset="0"/>
              </a:defRPr>
            </a:lvl1pPr>
            <a:lvl2pPr>
              <a:defRPr sz="1800">
                <a:latin typeface="Helvetica" pitchFamily="34" charset="0"/>
                <a:cs typeface="Helvetica" pitchFamily="34" charset="0"/>
              </a:defRPr>
            </a:lvl2pPr>
            <a:lvl3pPr>
              <a:defRPr sz="1600">
                <a:latin typeface="Helvetica" pitchFamily="34" charset="0"/>
                <a:cs typeface="Helvetica" pitchFamily="34" charset="0"/>
              </a:defRPr>
            </a:lvl3pPr>
            <a:lvl4pPr>
              <a:defRPr sz="1400">
                <a:latin typeface="Helvetica" pitchFamily="34" charset="0"/>
                <a:cs typeface="Helvetica" pitchFamily="34" charset="0"/>
              </a:defRPr>
            </a:lvl4pPr>
            <a:lvl5pPr>
              <a:defRPr sz="1400">
                <a:latin typeface="Helvetica" pitchFamily="34" charset="0"/>
                <a:cs typeface="Helvetica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852" y="404664"/>
            <a:ext cx="8686801" cy="663352"/>
          </a:xfrm>
        </p:spPr>
        <p:txBody>
          <a:bodyPr anchor="t"/>
          <a:lstStyle>
            <a:lvl1pPr>
              <a:lnSpc>
                <a:spcPct val="100000"/>
              </a:lnSpc>
              <a:defRPr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98276" y="1124744"/>
            <a:ext cx="7992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6/18/2014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6/18/2014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Hadoop is a platform that enables </a:t>
            </a:r>
            <a:r>
              <a:rPr lang="en-CA" dirty="0" smtClean="0"/>
              <a:t>business to:</a:t>
            </a:r>
          </a:p>
          <a:p>
            <a:pPr lvl="1"/>
            <a:r>
              <a:rPr lang="en-CA" dirty="0" smtClean="0"/>
              <a:t>Process </a:t>
            </a:r>
            <a:r>
              <a:rPr lang="en-CA" dirty="0"/>
              <a:t>Big Data at reasonable </a:t>
            </a:r>
            <a:r>
              <a:rPr lang="en-CA" dirty="0" smtClean="0"/>
              <a:t>costs</a:t>
            </a:r>
          </a:p>
          <a:p>
            <a:pPr lvl="1"/>
            <a:r>
              <a:rPr lang="en-CA" dirty="0" smtClean="0"/>
              <a:t>Provides fault tolerance (</a:t>
            </a:r>
            <a:r>
              <a:rPr lang="en-CA" dirty="0"/>
              <a:t>continue operating </a:t>
            </a:r>
            <a:r>
              <a:rPr lang="en-CA" dirty="0" smtClean="0"/>
              <a:t>in </a:t>
            </a:r>
            <a:r>
              <a:rPr lang="en-CA" dirty="0"/>
              <a:t>the event of </a:t>
            </a:r>
            <a:r>
              <a:rPr lang="en-CA" dirty="0" smtClean="0"/>
              <a:t>failure)</a:t>
            </a:r>
          </a:p>
          <a:p>
            <a:pPr lvl="1"/>
            <a:r>
              <a:rPr lang="en-CA" dirty="0" smtClean="0"/>
              <a:t>Enables massive parallel processing (MPP)</a:t>
            </a:r>
          </a:p>
          <a:p>
            <a:pPr lvl="1"/>
            <a:r>
              <a:rPr lang="en-CA" dirty="0" smtClean="0"/>
              <a:t>Runs on commodity infrastructure – Cheap to run</a:t>
            </a:r>
          </a:p>
          <a:p>
            <a:pPr lvl="1"/>
            <a:r>
              <a:rPr lang="en-CA" dirty="0" smtClean="0"/>
              <a:t>Available under the GNU GPL (General Public License) – Free to use.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Business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Fear of the unknown</a:t>
            </a:r>
          </a:p>
          <a:p>
            <a:r>
              <a:rPr lang="en-US" dirty="0" smtClean="0"/>
              <a:t>Lack of skillset</a:t>
            </a:r>
          </a:p>
          <a:p>
            <a:r>
              <a:rPr lang="en-US" dirty="0" smtClean="0"/>
              <a:t>Lack of understanding of ROI</a:t>
            </a:r>
          </a:p>
          <a:p>
            <a:r>
              <a:rPr lang="en-US" dirty="0" smtClean="0"/>
              <a:t>Open Source (potential security risk)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adoption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4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fontAlgn="base">
              <a:buNone/>
            </a:pPr>
            <a:r>
              <a:rPr lang="en-CA" dirty="0"/>
              <a:t>Exploratory </a:t>
            </a:r>
            <a:r>
              <a:rPr lang="en-CA" dirty="0" smtClean="0"/>
              <a:t>Phase:</a:t>
            </a:r>
          </a:p>
          <a:p>
            <a:pPr marL="45720" indent="0">
              <a:buNone/>
            </a:pPr>
            <a:r>
              <a:rPr lang="en-CA" dirty="0" smtClean="0"/>
              <a:t>- Recognizing responsibilities </a:t>
            </a:r>
            <a:r>
              <a:rPr lang="en-CA" dirty="0"/>
              <a:t>associated with deploying </a:t>
            </a:r>
            <a:r>
              <a:rPr lang="en-CA" dirty="0" smtClean="0"/>
              <a:t>Hadoop.</a:t>
            </a:r>
            <a:endParaRPr lang="en-CA" dirty="0"/>
          </a:p>
          <a:p>
            <a:pPr marL="45720" indent="0">
              <a:buNone/>
            </a:pPr>
            <a:r>
              <a:rPr lang="en-CA" dirty="0" smtClean="0"/>
              <a:t>- Determining key </a:t>
            </a:r>
            <a:r>
              <a:rPr lang="en-CA" dirty="0"/>
              <a:t>issues and requirements around </a:t>
            </a:r>
            <a:r>
              <a:rPr lang="en-CA" dirty="0" smtClean="0"/>
              <a:t>privacy.</a:t>
            </a:r>
            <a:endParaRPr lang="en-CA" dirty="0"/>
          </a:p>
          <a:p>
            <a:pPr marL="45720" indent="0">
              <a:buNone/>
            </a:pPr>
            <a:r>
              <a:rPr lang="en-CA" dirty="0" smtClean="0"/>
              <a:t>- Hadoop integration </a:t>
            </a:r>
            <a:r>
              <a:rPr lang="en-CA" dirty="0"/>
              <a:t>into </a:t>
            </a:r>
            <a:r>
              <a:rPr lang="en-CA" dirty="0" smtClean="0"/>
              <a:t>existing </a:t>
            </a:r>
            <a:r>
              <a:rPr lang="en-CA" dirty="0"/>
              <a:t>IT </a:t>
            </a:r>
            <a:r>
              <a:rPr lang="en-CA" dirty="0" smtClean="0"/>
              <a:t>infrastructure.</a:t>
            </a:r>
            <a:endParaRPr lang="en-CA" dirty="0"/>
          </a:p>
          <a:p>
            <a:pPr marL="45720" indent="0" fontAlgn="base">
              <a:buNone/>
            </a:pPr>
            <a:endParaRPr lang="en-CA" dirty="0"/>
          </a:p>
          <a:p>
            <a:pPr marL="4572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Ongoing Governance</a:t>
            </a:r>
          </a:p>
        </p:txBody>
      </p:sp>
    </p:spTree>
    <p:extLst>
      <p:ext uri="{BB962C8B-B14F-4D97-AF65-F5344CB8AC3E}">
        <p14:creationId xmlns:p14="http://schemas.microsoft.com/office/powerpoint/2010/main" val="2551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fontAlgn="base">
              <a:buNone/>
            </a:pPr>
            <a:r>
              <a:rPr lang="en-CA" dirty="0"/>
              <a:t>Implementation Phase:</a:t>
            </a:r>
          </a:p>
          <a:p>
            <a:pPr fontAlgn="base"/>
            <a:r>
              <a:rPr lang="en-CA" dirty="0"/>
              <a:t>Determining business needs</a:t>
            </a:r>
          </a:p>
          <a:p>
            <a:pPr fontAlgn="base"/>
            <a:r>
              <a:rPr lang="en-CA" dirty="0"/>
              <a:t>Organization Structure</a:t>
            </a:r>
          </a:p>
          <a:p>
            <a:pPr fontAlgn="base"/>
            <a:r>
              <a:rPr lang="en-CA" dirty="0"/>
              <a:t>Stewardship</a:t>
            </a:r>
          </a:p>
          <a:p>
            <a:r>
              <a:rPr lang="en-CA" dirty="0"/>
              <a:t>Data Risk and Quality Management</a:t>
            </a:r>
          </a:p>
          <a:p>
            <a:r>
              <a:rPr lang="en-CA" dirty="0"/>
              <a:t>Information Life Cycle Management</a:t>
            </a:r>
          </a:p>
          <a:p>
            <a:r>
              <a:rPr lang="en-CA" dirty="0"/>
              <a:t>Security &amp; Privacy</a:t>
            </a:r>
          </a:p>
          <a:p>
            <a:r>
              <a:rPr lang="en-CA" dirty="0"/>
              <a:t>Data Architecture</a:t>
            </a:r>
            <a:br>
              <a:rPr lang="en-CA" dirty="0"/>
            </a:b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Ongoing </a:t>
            </a:r>
            <a:r>
              <a:rPr lang="en-CA" dirty="0" smtClean="0"/>
              <a:t>Governance (</a:t>
            </a:r>
            <a:r>
              <a:rPr lang="en-CA" dirty="0" err="1" smtClean="0"/>
              <a:t>Cnt’d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845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0</TotalTime>
  <Words>139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Business strategy presentation</vt:lpstr>
      <vt:lpstr>Business value</vt:lpstr>
      <vt:lpstr>Challenges of adoption</vt:lpstr>
      <vt:lpstr>Ongoing Governance</vt:lpstr>
      <vt:lpstr>Ongoing Governance (Cnt’d)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2014-06-08T19:49:27Z</dcterms:created>
  <dcterms:modified xsi:type="dcterms:W3CDTF">2014-06-19T00:39:52Z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