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8"/>
  </p:notesMasterIdLst>
  <p:sldIdLst>
    <p:sldId id="270" r:id="rId3"/>
    <p:sldId id="282" r:id="rId4"/>
    <p:sldId id="257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5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2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9" tIns="46581" rIns="93159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9" tIns="46581" rIns="93159" bIns="46581" rtlCol="0"/>
          <a:lstStyle>
            <a:lvl1pPr algn="r">
              <a:defRPr sz="1200"/>
            </a:lvl1pPr>
          </a:lstStyle>
          <a:p>
            <a:fld id="{941F80CC-DD84-48A5-BA3B-79DF5FD39BF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9" tIns="46581" rIns="93159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9" tIns="46581" rIns="93159" bIns="46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9" tIns="46581" rIns="93159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59" tIns="46581" rIns="93159" bIns="46581" rtlCol="0" anchor="b"/>
          <a:lstStyle>
            <a:lvl1pPr algn="r">
              <a:defRPr sz="1200"/>
            </a:lvl1pPr>
          </a:lstStyle>
          <a:p>
            <a:fld id="{B984EC4D-68D2-4B69-87DC-EDDF8098E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36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pic>
        <p:nvPicPr>
          <p:cNvPr id="13" name="Picture 12" descr="IEE 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©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 Equifax Confidential and Proprietary</a:t>
            </a:r>
            <a:endParaRPr lang="en-US" sz="800" dirty="0">
              <a:solidFill>
                <a:schemeClr val="accent4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19990"/>
            <a:ext cx="6213132" cy="1087915"/>
          </a:xfrm>
        </p:spPr>
        <p:txBody>
          <a:bodyPr anchor="b">
            <a:noAutofit/>
          </a:bodyPr>
          <a:lstStyle>
            <a:lvl1pPr algn="l">
              <a:defRPr sz="4400" b="1" cap="all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797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quifax_chevron_blend_rg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56622" y="3247789"/>
            <a:ext cx="668867" cy="365125"/>
          </a:xfrm>
        </p:spPr>
        <p:txBody>
          <a:bodyPr/>
          <a:lstStyle>
            <a:lvl1pPr algn="ctr">
              <a:defRPr/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383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equifa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-408089" y="740429"/>
            <a:ext cx="1284050" cy="241474"/>
          </a:xfrm>
          <a:prstGeom prst="rect">
            <a:avLst/>
          </a:prstGeom>
        </p:spPr>
      </p:pic>
      <p:pic>
        <p:nvPicPr>
          <p:cNvPr id="12" name="Picture 11" descr="IEE 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-846667" y="5558351"/>
            <a:ext cx="2180014" cy="10412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fx_pptx_rebrand_title_red_chev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66107" y="2940050"/>
            <a:ext cx="5411787" cy="569913"/>
          </a:xfrm>
          <a:ln w="9525"/>
        </p:spPr>
        <p:txBody>
          <a:bodyPr lIns="92075" tIns="46038" rIns="92075" bIns="46038" anchor="b" anchorCtr="0"/>
          <a:lstStyle>
            <a:lvl1pPr algn="r"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93094" y="3652838"/>
            <a:ext cx="5357812" cy="439737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9842" y="6524624"/>
            <a:ext cx="1739580" cy="19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+mn-lt"/>
              </a:rPr>
              <a:t>©</a:t>
            </a:r>
            <a:r>
              <a:rPr lang="en-US" sz="800" dirty="0" smtClean="0">
                <a:solidFill>
                  <a:schemeClr val="bg1"/>
                </a:solidFill>
                <a:latin typeface="Arial Narrow" pitchFamily="34" charset="0"/>
              </a:rPr>
              <a:t> Equifax Confidential and Proprietary</a:t>
            </a:r>
            <a:endParaRPr lang="en-US" sz="8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7CBF-F84F-4EBA-9141-55AAB8984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105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14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7CBF-F84F-4EBA-9141-55AAB8984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42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753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243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56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900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316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73314" y="932327"/>
            <a:ext cx="8005910" cy="51457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222473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405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63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01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quifax_chevron_blend_rgb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  <p:pic>
        <p:nvPicPr>
          <p:cNvPr id="14" name="Picture 13" descr="IEE 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©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 Equifax Confidential and Proprietary</a:t>
            </a:r>
            <a:endParaRPr lang="en-US" sz="800" dirty="0">
              <a:solidFill>
                <a:schemeClr val="accent4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07290"/>
            <a:ext cx="6213132" cy="1087915"/>
          </a:xfrm>
        </p:spPr>
        <p:txBody>
          <a:bodyPr anchor="b">
            <a:noAutofit/>
          </a:bodyPr>
          <a:lstStyle>
            <a:lvl1pPr algn="l">
              <a:defRPr sz="3600" b="1" cap="all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670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6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555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5313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555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5313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3258"/>
            <a:ext cx="3008313" cy="307777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95350"/>
            <a:ext cx="5111750" cy="52308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5314"/>
            <a:ext cx="3008313" cy="47908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9561"/>
            <a:ext cx="5486400" cy="307777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52499"/>
            <a:ext cx="5486400" cy="3775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hidden">
          <a:xfrm>
            <a:off x="3704791" y="6564965"/>
            <a:ext cx="1313180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Confidential and Proprietary</a:t>
            </a:r>
            <a:endParaRPr lang="en-US" sz="800" dirty="0">
              <a:solidFill>
                <a:schemeClr val="accent4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1505" y="6488985"/>
            <a:ext cx="4749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equifax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9628" y="6578412"/>
            <a:ext cx="1057844" cy="1989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150" y="316602"/>
            <a:ext cx="8120742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IEE color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Tx/>
        <a:buBlip>
          <a:blip r:embed="rId15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 Narrow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4EE29-ADB9-4820-88EF-4DDD79271A19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FE6DB-3F9D-4ADD-85E0-C018945F05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alpinenow.com/" TargetMode="External"/><Relationship Id="rId3" Type="http://schemas.openxmlformats.org/officeDocument/2006/relationships/hyperlink" Target="http://gigaom.com/2012/06/13/how-facebook-keeps-100-petabytes-of-hadoop-data-online/" TargetMode="External"/><Relationship Id="rId7" Type="http://schemas.openxmlformats.org/officeDocument/2006/relationships/hyperlink" Target="http://www.datameer.com/product/" TargetMode="External"/><Relationship Id="rId2" Type="http://schemas.openxmlformats.org/officeDocument/2006/relationships/hyperlink" Target="http://www.hadoopwizard.com/which-big-data-company-has-the-worlds-biggest-hadoop-cluster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iki.apache.org/hadoop/PoweredBy" TargetMode="External"/><Relationship Id="rId5" Type="http://schemas.openxmlformats.org/officeDocument/2006/relationships/hyperlink" Target="http://www.cloudera.com/" TargetMode="External"/><Relationship Id="rId4" Type="http://schemas.openxmlformats.org/officeDocument/2006/relationships/hyperlink" Target="http://hortonworks.com/hdp/downloads/" TargetMode="External"/><Relationship Id="rId9" Type="http://schemas.openxmlformats.org/officeDocument/2006/relationships/hyperlink" Target="http://spark.apache.org/docs/latest/quick-start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cap="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Hadoop introduction and conceptual Overview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cap="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Terminology</a:t>
            </a:r>
          </a:p>
          <a:p>
            <a:r>
              <a:rPr lang="en-US" sz="2000" cap="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Quick tour of cloudera manager</a:t>
            </a:r>
          </a:p>
        </p:txBody>
      </p:sp>
    </p:spTree>
    <p:extLst>
      <p:ext uri="{BB962C8B-B14F-4D97-AF65-F5344CB8AC3E}">
        <p14:creationId xmlns:p14="http://schemas.microsoft.com/office/powerpoint/2010/main" val="2870812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Hadoop Core - </a:t>
            </a:r>
            <a:r>
              <a:rPr lang="en-US" sz="3200" dirty="0" smtClean="0"/>
              <a:t>Map Reduce At Scale </a:t>
            </a:r>
            <a:endParaRPr lang="en-US" sz="2800" b="0" dirty="0"/>
          </a:p>
        </p:txBody>
      </p:sp>
      <p:sp>
        <p:nvSpPr>
          <p:cNvPr id="5" name="Rectangle 4"/>
          <p:cNvSpPr/>
          <p:nvPr/>
        </p:nvSpPr>
        <p:spPr>
          <a:xfrm>
            <a:off x="15161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23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685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47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09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971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733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0495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257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19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781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354367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877493" y="1914186"/>
            <a:ext cx="1065465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14059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995599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071799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147999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24199" y="2819400"/>
            <a:ext cx="76200" cy="152400"/>
          </a:xfrm>
          <a:prstGeom prst="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300399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376599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452799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528999" y="28194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605199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681399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757599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973367" y="408088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057114" y="408088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/>
        </p:nvSpPr>
        <p:spPr>
          <a:xfrm>
            <a:off x="24292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25054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25816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>
            <a:off x="26578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/>
        </p:nvSpPr>
        <p:spPr>
          <a:xfrm>
            <a:off x="27340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28102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/>
        </p:nvSpPr>
        <p:spPr>
          <a:xfrm>
            <a:off x="28864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/>
        </p:nvSpPr>
        <p:spPr>
          <a:xfrm>
            <a:off x="29626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/>
        </p:nvSpPr>
        <p:spPr>
          <a:xfrm>
            <a:off x="30388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/>
          <p:cNvSpPr/>
          <p:nvPr/>
        </p:nvSpPr>
        <p:spPr>
          <a:xfrm>
            <a:off x="31150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/>
        </p:nvSpPr>
        <p:spPr>
          <a:xfrm>
            <a:off x="31912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3267432" y="1371601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/>
        </p:nvSpPr>
        <p:spPr>
          <a:xfrm>
            <a:off x="33422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/>
        </p:nvSpPr>
        <p:spPr>
          <a:xfrm>
            <a:off x="34184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34946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/>
        </p:nvSpPr>
        <p:spPr>
          <a:xfrm>
            <a:off x="35708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/>
        </p:nvSpPr>
        <p:spPr>
          <a:xfrm>
            <a:off x="36470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/>
        </p:nvSpPr>
        <p:spPr>
          <a:xfrm>
            <a:off x="37232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/>
        </p:nvSpPr>
        <p:spPr>
          <a:xfrm>
            <a:off x="37994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/>
        </p:nvSpPr>
        <p:spPr>
          <a:xfrm>
            <a:off x="38756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/>
        </p:nvSpPr>
        <p:spPr>
          <a:xfrm>
            <a:off x="39518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275"/>
          <p:cNvSpPr/>
          <p:nvPr/>
        </p:nvSpPr>
        <p:spPr>
          <a:xfrm>
            <a:off x="40280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/>
        </p:nvSpPr>
        <p:spPr>
          <a:xfrm>
            <a:off x="41042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/>
        </p:nvSpPr>
        <p:spPr>
          <a:xfrm>
            <a:off x="4180497" y="1371602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ectangle 278"/>
          <p:cNvSpPr/>
          <p:nvPr/>
        </p:nvSpPr>
        <p:spPr>
          <a:xfrm>
            <a:off x="42553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/>
        </p:nvSpPr>
        <p:spPr>
          <a:xfrm>
            <a:off x="43315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/>
        </p:nvSpPr>
        <p:spPr>
          <a:xfrm>
            <a:off x="44077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ctangle 281"/>
          <p:cNvSpPr/>
          <p:nvPr/>
        </p:nvSpPr>
        <p:spPr>
          <a:xfrm>
            <a:off x="44839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45601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/>
        </p:nvSpPr>
        <p:spPr>
          <a:xfrm>
            <a:off x="46363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ctangle 284"/>
          <p:cNvSpPr/>
          <p:nvPr/>
        </p:nvSpPr>
        <p:spPr>
          <a:xfrm>
            <a:off x="47125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/>
        </p:nvSpPr>
        <p:spPr>
          <a:xfrm>
            <a:off x="47887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48649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ectangle 287"/>
          <p:cNvSpPr/>
          <p:nvPr/>
        </p:nvSpPr>
        <p:spPr>
          <a:xfrm>
            <a:off x="49411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/>
        </p:nvSpPr>
        <p:spPr>
          <a:xfrm>
            <a:off x="50173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5093562" y="1371603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51684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52446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ectangle 293"/>
          <p:cNvSpPr/>
          <p:nvPr/>
        </p:nvSpPr>
        <p:spPr>
          <a:xfrm>
            <a:off x="53208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/>
        </p:nvSpPr>
        <p:spPr>
          <a:xfrm>
            <a:off x="53970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54732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ectangle 296"/>
          <p:cNvSpPr/>
          <p:nvPr/>
        </p:nvSpPr>
        <p:spPr>
          <a:xfrm>
            <a:off x="55494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56256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/>
        </p:nvSpPr>
        <p:spPr>
          <a:xfrm>
            <a:off x="57018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ectangle 299"/>
          <p:cNvSpPr/>
          <p:nvPr/>
        </p:nvSpPr>
        <p:spPr>
          <a:xfrm>
            <a:off x="57780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/>
        </p:nvSpPr>
        <p:spPr>
          <a:xfrm>
            <a:off x="58542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59304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ectangle 302"/>
          <p:cNvSpPr/>
          <p:nvPr/>
        </p:nvSpPr>
        <p:spPr>
          <a:xfrm>
            <a:off x="6006627" y="1371604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/>
        </p:nvSpPr>
        <p:spPr>
          <a:xfrm>
            <a:off x="60814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ectangle 304"/>
          <p:cNvSpPr/>
          <p:nvPr/>
        </p:nvSpPr>
        <p:spPr>
          <a:xfrm>
            <a:off x="61576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Rectangle 305"/>
          <p:cNvSpPr/>
          <p:nvPr/>
        </p:nvSpPr>
        <p:spPr>
          <a:xfrm>
            <a:off x="62338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/>
        </p:nvSpPr>
        <p:spPr>
          <a:xfrm>
            <a:off x="63100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ectangle 308"/>
          <p:cNvSpPr/>
          <p:nvPr/>
        </p:nvSpPr>
        <p:spPr>
          <a:xfrm>
            <a:off x="63862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/>
        </p:nvSpPr>
        <p:spPr>
          <a:xfrm>
            <a:off x="64624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ectangle 310"/>
          <p:cNvSpPr/>
          <p:nvPr/>
        </p:nvSpPr>
        <p:spPr>
          <a:xfrm>
            <a:off x="65386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ectangle 311"/>
          <p:cNvSpPr/>
          <p:nvPr/>
        </p:nvSpPr>
        <p:spPr>
          <a:xfrm>
            <a:off x="66148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/>
        </p:nvSpPr>
        <p:spPr>
          <a:xfrm>
            <a:off x="66910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67672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68434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6919692" y="1371605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/>
          <p:nvPr/>
        </p:nvSpPr>
        <p:spPr>
          <a:xfrm>
            <a:off x="3207426" y="1914186"/>
            <a:ext cx="1065465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8" name="Rectangle 317"/>
          <p:cNvSpPr/>
          <p:nvPr/>
        </p:nvSpPr>
        <p:spPr>
          <a:xfrm>
            <a:off x="4549644" y="1914186"/>
            <a:ext cx="1065465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5861481" y="1914186"/>
            <a:ext cx="1065465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0" name="Down Arrow 319"/>
          <p:cNvSpPr/>
          <p:nvPr/>
        </p:nvSpPr>
        <p:spPr>
          <a:xfrm>
            <a:off x="2200675" y="1562673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Down Arrow 320"/>
          <p:cNvSpPr/>
          <p:nvPr/>
        </p:nvSpPr>
        <p:spPr>
          <a:xfrm>
            <a:off x="3530608" y="1550703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Down Arrow 321"/>
          <p:cNvSpPr/>
          <p:nvPr/>
        </p:nvSpPr>
        <p:spPr>
          <a:xfrm>
            <a:off x="4872826" y="1549305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Down Arrow 322"/>
          <p:cNvSpPr/>
          <p:nvPr/>
        </p:nvSpPr>
        <p:spPr>
          <a:xfrm>
            <a:off x="6184663" y="1547907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971928" y="1263684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>
            <a:off x="4331562" y="1284603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/>
          <p:nvPr/>
        </p:nvCxnSpPr>
        <p:spPr>
          <a:xfrm>
            <a:off x="5691196" y="1300236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Rectangle 326"/>
          <p:cNvSpPr/>
          <p:nvPr/>
        </p:nvSpPr>
        <p:spPr>
          <a:xfrm>
            <a:off x="3236632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/>
        </p:nvSpPr>
        <p:spPr>
          <a:xfrm>
            <a:off x="3318172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ectangle 328"/>
          <p:cNvSpPr/>
          <p:nvPr/>
        </p:nvSpPr>
        <p:spPr>
          <a:xfrm>
            <a:off x="3394372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ectangle 329"/>
          <p:cNvSpPr/>
          <p:nvPr/>
        </p:nvSpPr>
        <p:spPr>
          <a:xfrm>
            <a:off x="3470572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/>
          <p:nvPr/>
        </p:nvSpPr>
        <p:spPr>
          <a:xfrm>
            <a:off x="3546772" y="2819400"/>
            <a:ext cx="76200" cy="152400"/>
          </a:xfrm>
          <a:prstGeom prst="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ectangle 331"/>
          <p:cNvSpPr/>
          <p:nvPr/>
        </p:nvSpPr>
        <p:spPr>
          <a:xfrm>
            <a:off x="3622972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3699172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ectangle 343"/>
          <p:cNvSpPr/>
          <p:nvPr/>
        </p:nvSpPr>
        <p:spPr>
          <a:xfrm>
            <a:off x="3775372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Rectangle 344"/>
          <p:cNvSpPr/>
          <p:nvPr/>
        </p:nvSpPr>
        <p:spPr>
          <a:xfrm>
            <a:off x="3851572" y="28194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/>
        </p:nvSpPr>
        <p:spPr>
          <a:xfrm>
            <a:off x="3927772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ectangle 346"/>
          <p:cNvSpPr/>
          <p:nvPr/>
        </p:nvSpPr>
        <p:spPr>
          <a:xfrm>
            <a:off x="4003972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ectangle 347"/>
          <p:cNvSpPr/>
          <p:nvPr/>
        </p:nvSpPr>
        <p:spPr>
          <a:xfrm>
            <a:off x="4080172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/>
        </p:nvSpPr>
        <p:spPr>
          <a:xfrm>
            <a:off x="4559205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Rectangle 349"/>
          <p:cNvSpPr/>
          <p:nvPr/>
        </p:nvSpPr>
        <p:spPr>
          <a:xfrm>
            <a:off x="4640745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ectangle 350"/>
          <p:cNvSpPr/>
          <p:nvPr/>
        </p:nvSpPr>
        <p:spPr>
          <a:xfrm>
            <a:off x="4716945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/>
        </p:nvSpPr>
        <p:spPr>
          <a:xfrm>
            <a:off x="4793145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Rectangle 352"/>
          <p:cNvSpPr/>
          <p:nvPr/>
        </p:nvSpPr>
        <p:spPr>
          <a:xfrm>
            <a:off x="4869345" y="2819400"/>
            <a:ext cx="76200" cy="152400"/>
          </a:xfrm>
          <a:prstGeom prst="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Rectangle 353"/>
          <p:cNvSpPr/>
          <p:nvPr/>
        </p:nvSpPr>
        <p:spPr>
          <a:xfrm>
            <a:off x="4945545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/>
        </p:nvSpPr>
        <p:spPr>
          <a:xfrm>
            <a:off x="5021745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ectangle 355"/>
          <p:cNvSpPr/>
          <p:nvPr/>
        </p:nvSpPr>
        <p:spPr>
          <a:xfrm>
            <a:off x="5097945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Rectangle 356"/>
          <p:cNvSpPr/>
          <p:nvPr/>
        </p:nvSpPr>
        <p:spPr>
          <a:xfrm>
            <a:off x="5174145" y="28194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/>
          <p:nvPr/>
        </p:nvSpPr>
        <p:spPr>
          <a:xfrm>
            <a:off x="5250345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/>
          <p:cNvSpPr/>
          <p:nvPr/>
        </p:nvSpPr>
        <p:spPr>
          <a:xfrm>
            <a:off x="5326545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ectangle 359"/>
          <p:cNvSpPr/>
          <p:nvPr/>
        </p:nvSpPr>
        <p:spPr>
          <a:xfrm>
            <a:off x="5402745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/>
        </p:nvSpPr>
        <p:spPr>
          <a:xfrm>
            <a:off x="5881778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ectangle 361"/>
          <p:cNvSpPr/>
          <p:nvPr/>
        </p:nvSpPr>
        <p:spPr>
          <a:xfrm>
            <a:off x="5963318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/>
          <p:cNvSpPr/>
          <p:nvPr/>
        </p:nvSpPr>
        <p:spPr>
          <a:xfrm>
            <a:off x="6039518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/>
        </p:nvSpPr>
        <p:spPr>
          <a:xfrm>
            <a:off x="6115718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ectangle 364"/>
          <p:cNvSpPr/>
          <p:nvPr/>
        </p:nvSpPr>
        <p:spPr>
          <a:xfrm>
            <a:off x="6191918" y="2819400"/>
            <a:ext cx="76200" cy="152400"/>
          </a:xfrm>
          <a:prstGeom prst="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ectangle 365"/>
          <p:cNvSpPr/>
          <p:nvPr/>
        </p:nvSpPr>
        <p:spPr>
          <a:xfrm>
            <a:off x="6268118" y="28194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/>
        </p:nvSpPr>
        <p:spPr>
          <a:xfrm>
            <a:off x="6344318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ectangle 367"/>
          <p:cNvSpPr/>
          <p:nvPr/>
        </p:nvSpPr>
        <p:spPr>
          <a:xfrm>
            <a:off x="6420518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ectangle 368"/>
          <p:cNvSpPr/>
          <p:nvPr/>
        </p:nvSpPr>
        <p:spPr>
          <a:xfrm>
            <a:off x="6496718" y="28194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6572918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ectangle 370"/>
          <p:cNvSpPr/>
          <p:nvPr/>
        </p:nvSpPr>
        <p:spPr>
          <a:xfrm>
            <a:off x="6649118" y="28194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ectangle 371"/>
          <p:cNvSpPr/>
          <p:nvPr/>
        </p:nvSpPr>
        <p:spPr>
          <a:xfrm>
            <a:off x="6725318" y="28194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Down Arrow 372"/>
          <p:cNvSpPr/>
          <p:nvPr/>
        </p:nvSpPr>
        <p:spPr>
          <a:xfrm>
            <a:off x="2200675" y="2412831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Down Arrow 373"/>
          <p:cNvSpPr/>
          <p:nvPr/>
        </p:nvSpPr>
        <p:spPr>
          <a:xfrm>
            <a:off x="3530608" y="2420913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Down Arrow 374"/>
          <p:cNvSpPr/>
          <p:nvPr/>
        </p:nvSpPr>
        <p:spPr>
          <a:xfrm>
            <a:off x="4872826" y="2419515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Down Arrow 375"/>
          <p:cNvSpPr/>
          <p:nvPr/>
        </p:nvSpPr>
        <p:spPr>
          <a:xfrm>
            <a:off x="6184663" y="2418117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Down Arrow 376"/>
          <p:cNvSpPr/>
          <p:nvPr/>
        </p:nvSpPr>
        <p:spPr>
          <a:xfrm>
            <a:off x="3685197" y="3200400"/>
            <a:ext cx="419100" cy="801501"/>
          </a:xfrm>
          <a:prstGeom prst="downArrow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Down Arrow 377"/>
          <p:cNvSpPr/>
          <p:nvPr/>
        </p:nvSpPr>
        <p:spPr>
          <a:xfrm rot="3339539">
            <a:off x="3380082" y="3055850"/>
            <a:ext cx="419100" cy="801501"/>
          </a:xfrm>
          <a:prstGeom prst="downArrow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Down Arrow 378"/>
          <p:cNvSpPr/>
          <p:nvPr/>
        </p:nvSpPr>
        <p:spPr>
          <a:xfrm rot="19119200">
            <a:off x="3982771" y="3055848"/>
            <a:ext cx="419100" cy="801501"/>
          </a:xfrm>
          <a:prstGeom prst="downArrow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TextBox 379"/>
          <p:cNvSpPr txBox="1"/>
          <p:nvPr/>
        </p:nvSpPr>
        <p:spPr>
          <a:xfrm>
            <a:off x="4775273" y="3317266"/>
            <a:ext cx="1496719" cy="353943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/>
              <a:t>Sort and Shuffle</a:t>
            </a:r>
            <a:endParaRPr lang="en-US" sz="1400" b="1" dirty="0"/>
          </a:p>
        </p:txBody>
      </p:sp>
      <p:sp>
        <p:nvSpPr>
          <p:cNvPr id="381" name="Rectangle 380"/>
          <p:cNvSpPr/>
          <p:nvPr/>
        </p:nvSpPr>
        <p:spPr>
          <a:xfrm>
            <a:off x="2141451" y="408088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/>
        </p:nvSpPr>
        <p:spPr>
          <a:xfrm>
            <a:off x="2225198" y="408088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ectangle 382"/>
          <p:cNvSpPr/>
          <p:nvPr/>
        </p:nvSpPr>
        <p:spPr>
          <a:xfrm>
            <a:off x="2312144" y="408088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Rectangle 383"/>
          <p:cNvSpPr/>
          <p:nvPr/>
        </p:nvSpPr>
        <p:spPr>
          <a:xfrm>
            <a:off x="2395891" y="408088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/>
        </p:nvSpPr>
        <p:spPr>
          <a:xfrm>
            <a:off x="2480228" y="408088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/>
          <p:cNvSpPr/>
          <p:nvPr/>
        </p:nvSpPr>
        <p:spPr>
          <a:xfrm>
            <a:off x="2563975" y="408088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Rectangle 386"/>
          <p:cNvSpPr/>
          <p:nvPr/>
        </p:nvSpPr>
        <p:spPr>
          <a:xfrm flipH="1">
            <a:off x="2649758" y="4080888"/>
            <a:ext cx="89734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/>
        </p:nvSpPr>
        <p:spPr>
          <a:xfrm flipH="1">
            <a:off x="2733505" y="4080888"/>
            <a:ext cx="89734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Rectangle 388"/>
          <p:cNvSpPr/>
          <p:nvPr/>
        </p:nvSpPr>
        <p:spPr>
          <a:xfrm flipH="1">
            <a:off x="2817842" y="4080888"/>
            <a:ext cx="89734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Rectangle 389"/>
          <p:cNvSpPr/>
          <p:nvPr/>
        </p:nvSpPr>
        <p:spPr>
          <a:xfrm flipH="1">
            <a:off x="2901589" y="4080888"/>
            <a:ext cx="89734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/>
        </p:nvSpPr>
        <p:spPr>
          <a:xfrm>
            <a:off x="3327140" y="4080888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Rectangle 391"/>
          <p:cNvSpPr/>
          <p:nvPr/>
        </p:nvSpPr>
        <p:spPr>
          <a:xfrm>
            <a:off x="3410887" y="4080888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Rectangle 392"/>
          <p:cNvSpPr/>
          <p:nvPr/>
        </p:nvSpPr>
        <p:spPr>
          <a:xfrm>
            <a:off x="3495224" y="4080888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/>
        </p:nvSpPr>
        <p:spPr>
          <a:xfrm>
            <a:off x="3578971" y="4080888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Rectangle 394"/>
          <p:cNvSpPr/>
          <p:nvPr/>
        </p:nvSpPr>
        <p:spPr>
          <a:xfrm>
            <a:off x="3665917" y="4080888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Rectangle 395"/>
          <p:cNvSpPr/>
          <p:nvPr/>
        </p:nvSpPr>
        <p:spPr>
          <a:xfrm>
            <a:off x="3749664" y="4080888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/>
        </p:nvSpPr>
        <p:spPr>
          <a:xfrm>
            <a:off x="3834001" y="4080888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/>
        </p:nvSpPr>
        <p:spPr>
          <a:xfrm>
            <a:off x="5954150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Rectangle 415"/>
          <p:cNvSpPr/>
          <p:nvPr/>
        </p:nvSpPr>
        <p:spPr>
          <a:xfrm>
            <a:off x="6037897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Rectangle 416"/>
          <p:cNvSpPr/>
          <p:nvPr/>
        </p:nvSpPr>
        <p:spPr>
          <a:xfrm>
            <a:off x="6122234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/>
        </p:nvSpPr>
        <p:spPr>
          <a:xfrm>
            <a:off x="6205981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Rectangle 418"/>
          <p:cNvSpPr/>
          <p:nvPr/>
        </p:nvSpPr>
        <p:spPr>
          <a:xfrm>
            <a:off x="6292927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Rectangle 419"/>
          <p:cNvSpPr/>
          <p:nvPr/>
        </p:nvSpPr>
        <p:spPr>
          <a:xfrm>
            <a:off x="6376674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/>
        </p:nvSpPr>
        <p:spPr>
          <a:xfrm>
            <a:off x="6461011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Rectangle 421"/>
          <p:cNvSpPr/>
          <p:nvPr/>
        </p:nvSpPr>
        <p:spPr>
          <a:xfrm>
            <a:off x="6544758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Rectangle 422"/>
          <p:cNvSpPr/>
          <p:nvPr/>
        </p:nvSpPr>
        <p:spPr>
          <a:xfrm flipH="1">
            <a:off x="6630541" y="4080888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/>
        </p:nvSpPr>
        <p:spPr>
          <a:xfrm flipH="1">
            <a:off x="6714288" y="4080888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Rectangle 424"/>
          <p:cNvSpPr/>
          <p:nvPr/>
        </p:nvSpPr>
        <p:spPr>
          <a:xfrm flipH="1">
            <a:off x="6798625" y="4080888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Rectangle 425"/>
          <p:cNvSpPr/>
          <p:nvPr/>
        </p:nvSpPr>
        <p:spPr>
          <a:xfrm flipH="1">
            <a:off x="6882372" y="4080888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/>
        </p:nvSpPr>
        <p:spPr>
          <a:xfrm flipH="1">
            <a:off x="3913797" y="4080888"/>
            <a:ext cx="89734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Rectangle 427"/>
          <p:cNvSpPr/>
          <p:nvPr/>
        </p:nvSpPr>
        <p:spPr>
          <a:xfrm flipH="1">
            <a:off x="3997544" y="4080888"/>
            <a:ext cx="89734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Rectangle 428"/>
          <p:cNvSpPr/>
          <p:nvPr/>
        </p:nvSpPr>
        <p:spPr>
          <a:xfrm flipH="1">
            <a:off x="4081881" y="4080888"/>
            <a:ext cx="89734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/>
        </p:nvSpPr>
        <p:spPr>
          <a:xfrm flipH="1">
            <a:off x="4165628" y="4080888"/>
            <a:ext cx="89734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Rectangle 430"/>
          <p:cNvSpPr/>
          <p:nvPr/>
        </p:nvSpPr>
        <p:spPr>
          <a:xfrm>
            <a:off x="4698185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Rectangle 431"/>
          <p:cNvSpPr/>
          <p:nvPr/>
        </p:nvSpPr>
        <p:spPr>
          <a:xfrm>
            <a:off x="4781932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/>
        </p:nvSpPr>
        <p:spPr>
          <a:xfrm>
            <a:off x="4866269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Rectangle 433"/>
          <p:cNvSpPr/>
          <p:nvPr/>
        </p:nvSpPr>
        <p:spPr>
          <a:xfrm>
            <a:off x="4950016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Rectangle 434"/>
          <p:cNvSpPr/>
          <p:nvPr/>
        </p:nvSpPr>
        <p:spPr>
          <a:xfrm>
            <a:off x="5036962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/>
        </p:nvSpPr>
        <p:spPr>
          <a:xfrm>
            <a:off x="5120709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Rectangle 436"/>
          <p:cNvSpPr/>
          <p:nvPr/>
        </p:nvSpPr>
        <p:spPr>
          <a:xfrm>
            <a:off x="5205046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Rectangle 437"/>
          <p:cNvSpPr/>
          <p:nvPr/>
        </p:nvSpPr>
        <p:spPr>
          <a:xfrm>
            <a:off x="5288793" y="4080888"/>
            <a:ext cx="76200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 flipH="1">
            <a:off x="5374576" y="4080888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Rectangle 439"/>
          <p:cNvSpPr/>
          <p:nvPr/>
        </p:nvSpPr>
        <p:spPr>
          <a:xfrm flipH="1">
            <a:off x="5458323" y="4080888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Rectangle 440"/>
          <p:cNvSpPr/>
          <p:nvPr/>
        </p:nvSpPr>
        <p:spPr>
          <a:xfrm flipH="1">
            <a:off x="5542660" y="4080888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/>
          <p:cNvSpPr/>
          <p:nvPr/>
        </p:nvSpPr>
        <p:spPr>
          <a:xfrm flipH="1">
            <a:off x="5626407" y="4080888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Rectangle 442"/>
          <p:cNvSpPr/>
          <p:nvPr/>
        </p:nvSpPr>
        <p:spPr>
          <a:xfrm>
            <a:off x="1877493" y="4648200"/>
            <a:ext cx="1065465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reduce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4" name="Rectangle 443"/>
          <p:cNvSpPr/>
          <p:nvPr/>
        </p:nvSpPr>
        <p:spPr>
          <a:xfrm>
            <a:off x="3207426" y="4648200"/>
            <a:ext cx="1065465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reduce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5" name="Rectangle 444"/>
          <p:cNvSpPr/>
          <p:nvPr/>
        </p:nvSpPr>
        <p:spPr>
          <a:xfrm>
            <a:off x="4549644" y="4648200"/>
            <a:ext cx="1065465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reduce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6" name="Rectangle 445"/>
          <p:cNvSpPr/>
          <p:nvPr/>
        </p:nvSpPr>
        <p:spPr>
          <a:xfrm>
            <a:off x="5861481" y="4648200"/>
            <a:ext cx="1065465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reduce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7" name="Down Arrow 446"/>
          <p:cNvSpPr/>
          <p:nvPr/>
        </p:nvSpPr>
        <p:spPr>
          <a:xfrm>
            <a:off x="2200675" y="4279456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Down Arrow 447"/>
          <p:cNvSpPr/>
          <p:nvPr/>
        </p:nvSpPr>
        <p:spPr>
          <a:xfrm>
            <a:off x="3530608" y="4287538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Down Arrow 448"/>
          <p:cNvSpPr/>
          <p:nvPr/>
        </p:nvSpPr>
        <p:spPr>
          <a:xfrm>
            <a:off x="4872826" y="4286140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Down Arrow 449"/>
          <p:cNvSpPr/>
          <p:nvPr/>
        </p:nvSpPr>
        <p:spPr>
          <a:xfrm>
            <a:off x="6184663" y="4284742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/>
          <p:cNvSpPr/>
          <p:nvPr/>
        </p:nvSpPr>
        <p:spPr>
          <a:xfrm flipH="1">
            <a:off x="6317199" y="5638800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Rectangle 451"/>
          <p:cNvSpPr/>
          <p:nvPr/>
        </p:nvSpPr>
        <p:spPr>
          <a:xfrm flipH="1">
            <a:off x="6401536" y="5638800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Rectangle 452"/>
          <p:cNvSpPr/>
          <p:nvPr/>
        </p:nvSpPr>
        <p:spPr>
          <a:xfrm flipH="1">
            <a:off x="6485283" y="5638800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/>
          <p:cNvSpPr/>
          <p:nvPr/>
        </p:nvSpPr>
        <p:spPr>
          <a:xfrm flipH="1">
            <a:off x="4992741" y="5638800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Rectangle 457"/>
          <p:cNvSpPr/>
          <p:nvPr/>
        </p:nvSpPr>
        <p:spPr>
          <a:xfrm flipH="1">
            <a:off x="5077078" y="5638800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Rectangle 458"/>
          <p:cNvSpPr/>
          <p:nvPr/>
        </p:nvSpPr>
        <p:spPr>
          <a:xfrm flipH="1">
            <a:off x="5160825" y="5638800"/>
            <a:ext cx="89734" cy="1524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/>
          <p:cNvSpPr/>
          <p:nvPr/>
        </p:nvSpPr>
        <p:spPr>
          <a:xfrm>
            <a:off x="3690483" y="5638800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Rectangle 460"/>
          <p:cNvSpPr/>
          <p:nvPr/>
        </p:nvSpPr>
        <p:spPr>
          <a:xfrm>
            <a:off x="3774820" y="5638800"/>
            <a:ext cx="76200" cy="15240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Rectangle 461"/>
          <p:cNvSpPr/>
          <p:nvPr/>
        </p:nvSpPr>
        <p:spPr>
          <a:xfrm flipH="1">
            <a:off x="3854616" y="5638800"/>
            <a:ext cx="89734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/>
          <p:cNvSpPr/>
          <p:nvPr/>
        </p:nvSpPr>
        <p:spPr>
          <a:xfrm flipH="1">
            <a:off x="3938363" y="5638800"/>
            <a:ext cx="89734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Rectangle 463"/>
          <p:cNvSpPr/>
          <p:nvPr/>
        </p:nvSpPr>
        <p:spPr>
          <a:xfrm>
            <a:off x="2366594" y="56388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Rectangle 464"/>
          <p:cNvSpPr/>
          <p:nvPr/>
        </p:nvSpPr>
        <p:spPr>
          <a:xfrm>
            <a:off x="2450341" y="56388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/>
          <p:cNvSpPr/>
          <p:nvPr/>
        </p:nvSpPr>
        <p:spPr>
          <a:xfrm>
            <a:off x="2534678" y="56388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Rectangle 466"/>
          <p:cNvSpPr/>
          <p:nvPr/>
        </p:nvSpPr>
        <p:spPr>
          <a:xfrm>
            <a:off x="2618425" y="56388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Down Arrow 467"/>
          <p:cNvSpPr/>
          <p:nvPr/>
        </p:nvSpPr>
        <p:spPr>
          <a:xfrm>
            <a:off x="2200675" y="5141011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Down Arrow 468"/>
          <p:cNvSpPr/>
          <p:nvPr/>
        </p:nvSpPr>
        <p:spPr>
          <a:xfrm>
            <a:off x="3530608" y="5149093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Down Arrow 469"/>
          <p:cNvSpPr/>
          <p:nvPr/>
        </p:nvSpPr>
        <p:spPr>
          <a:xfrm>
            <a:off x="4872826" y="5147695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Down Arrow 470"/>
          <p:cNvSpPr/>
          <p:nvPr/>
        </p:nvSpPr>
        <p:spPr>
          <a:xfrm>
            <a:off x="6184663" y="5146297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26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Why use Hadoop?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0600"/>
            <a:ext cx="7315200" cy="3429000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600" b="1" dirty="0" smtClean="0"/>
              <a:t>Supports use of inexpensive, commodity hardware </a:t>
            </a:r>
          </a:p>
          <a:p>
            <a:pPr marL="577850" lvl="1" indent="-177800"/>
            <a:r>
              <a:rPr lang="en-US" sz="1200" b="1" dirty="0" smtClean="0"/>
              <a:t>No RAID needed. Also, the servers need not be the latest and </a:t>
            </a:r>
            <a:r>
              <a:rPr lang="en-US" sz="1200" b="1" smtClean="0"/>
              <a:t>greatest hardware.</a:t>
            </a:r>
            <a:endParaRPr lang="en-US" sz="1200" b="1" dirty="0" smtClean="0"/>
          </a:p>
          <a:p>
            <a:pPr marL="177800" indent="-177800"/>
            <a:r>
              <a:rPr lang="en-US" sz="1600" b="1" dirty="0" smtClean="0"/>
              <a:t>Provides for simple, massive parallelism</a:t>
            </a:r>
          </a:p>
          <a:p>
            <a:pPr marL="177800" indent="-177800"/>
            <a:r>
              <a:rPr lang="en-US" sz="1600" b="1" dirty="0" smtClean="0"/>
              <a:t>Provides resilience by replicating data and eliminating tape backups</a:t>
            </a:r>
          </a:p>
          <a:p>
            <a:pPr marL="177800" indent="-177800"/>
            <a:r>
              <a:rPr lang="en-US" sz="1600" b="1" dirty="0" smtClean="0"/>
              <a:t>Provides locality of execution, as it knows where the data is</a:t>
            </a:r>
          </a:p>
          <a:p>
            <a:pPr marL="177800" indent="-177800"/>
            <a:r>
              <a:rPr lang="en-US" sz="1600" b="1" dirty="0" smtClean="0"/>
              <a:t>Software free</a:t>
            </a:r>
          </a:p>
          <a:p>
            <a:pPr marL="177800" indent="-177800"/>
            <a:r>
              <a:rPr lang="en-US" sz="1600" b="1" dirty="0" smtClean="0"/>
              <a:t>High quality support available at modest cost</a:t>
            </a:r>
          </a:p>
          <a:p>
            <a:pPr marL="177800" indent="-177800"/>
            <a:r>
              <a:rPr lang="en-US" sz="1600" b="1" dirty="0"/>
              <a:t>High </a:t>
            </a:r>
            <a:r>
              <a:rPr lang="en-US" sz="1600" b="1" dirty="0" smtClean="0"/>
              <a:t>quality training available at modest cost</a:t>
            </a:r>
          </a:p>
          <a:p>
            <a:pPr marL="177800" indent="-177800"/>
            <a:r>
              <a:rPr lang="en-US" sz="1600" b="1" dirty="0" smtClean="0"/>
              <a:t>Certification available</a:t>
            </a:r>
          </a:p>
          <a:p>
            <a:pPr marL="177800" indent="-177800"/>
            <a:r>
              <a:rPr lang="en-US" sz="1600" b="1" dirty="0" smtClean="0"/>
              <a:t>Easy to support when using GUI such as Cloudera Manager or </a:t>
            </a:r>
            <a:r>
              <a:rPr lang="en-US" sz="1600" b="1" dirty="0" err="1" smtClean="0"/>
              <a:t>Ambari</a:t>
            </a:r>
            <a:endParaRPr lang="en-US" sz="1600" b="1" dirty="0" smtClean="0"/>
          </a:p>
          <a:p>
            <a:pPr marL="177800" indent="-177800"/>
            <a:r>
              <a:rPr lang="en-US" sz="1600" b="1" dirty="0" smtClean="0"/>
              <a:t>Add-on tools available at relatively low cost, or in some cases no cost</a:t>
            </a:r>
          </a:p>
          <a:p>
            <a:pPr marL="177800" indent="-177800"/>
            <a:r>
              <a:rPr lang="en-US" sz="1600" b="1" dirty="0" smtClean="0"/>
              <a:t>Evolving technology with a high degree of interest around the world</a:t>
            </a:r>
            <a:endParaRPr lang="en-US" sz="1600" b="1" dirty="0"/>
          </a:p>
          <a:p>
            <a:pPr marL="177800" indent="-177800"/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018879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Hadoop tidbits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0600"/>
            <a:ext cx="7315200" cy="4343400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600" b="1" dirty="0" smtClean="0"/>
              <a:t>Yahoo and Facebook are two well known companies that use Hadoop</a:t>
            </a:r>
          </a:p>
          <a:p>
            <a:pPr marL="177800" indent="-177800"/>
            <a:r>
              <a:rPr lang="en-US" sz="1600" b="1" dirty="0" smtClean="0"/>
              <a:t>Yahoo has over 42,000 nodes</a:t>
            </a:r>
          </a:p>
          <a:p>
            <a:pPr marL="177800" indent="-177800"/>
            <a:r>
              <a:rPr lang="en-US" sz="1600" b="1" dirty="0" smtClean="0"/>
              <a:t>These large installations don’t use screws to mount the nodes in the rack, they use hook-and-loop (Velcro)</a:t>
            </a:r>
          </a:p>
          <a:p>
            <a:pPr marL="177800" indent="-177800"/>
            <a:r>
              <a:rPr lang="en-US" sz="1600" b="1" dirty="0" smtClean="0"/>
              <a:t>MTBF about 1,000 days, so with 42,000 nodes about 42 fail each day</a:t>
            </a:r>
          </a:p>
          <a:p>
            <a:pPr marL="577850" lvl="1" indent="-177800"/>
            <a:r>
              <a:rPr lang="en-US" sz="1200" b="1" dirty="0" smtClean="0"/>
              <a:t>But it keeps running</a:t>
            </a:r>
          </a:p>
          <a:p>
            <a:pPr marL="177800" indent="-177800"/>
            <a:r>
              <a:rPr lang="en-US" sz="1600" b="1" dirty="0" smtClean="0"/>
              <a:t>Largest amount of disk storage in use: Facebook over 100 Petabytes</a:t>
            </a:r>
          </a:p>
          <a:p>
            <a:pPr marL="577850" lvl="1" indent="-177800"/>
            <a:r>
              <a:rPr lang="en-US" sz="1200" b="1" dirty="0" smtClean="0"/>
              <a:t>Growing at over ½ Petabyte per day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  <a:hlinkClick r:id="rId2"/>
              </a:rPr>
              <a:t>http://www.hadoopwizard.com/which-big-data-company-has-the-worlds-biggest-hadoop-cluster</a:t>
            </a:r>
            <a:r>
              <a:rPr lang="en-US" sz="1200" b="1" dirty="0" smtClean="0">
                <a:solidFill>
                  <a:srgbClr val="0070C0"/>
                </a:solidFill>
                <a:hlinkClick r:id="rId2"/>
              </a:rPr>
              <a:t>/</a:t>
            </a:r>
            <a:endParaRPr lang="en-US" sz="1200" b="1" dirty="0" smtClean="0">
              <a:solidFill>
                <a:srgbClr val="0070C0"/>
              </a:solidFill>
            </a:endParaRPr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  <a:hlinkClick r:id="rId3"/>
              </a:rPr>
              <a:t>http://gigaom.com/2012/06/13/how-facebook-keeps-100-petabytes-of-hadoop-data-online</a:t>
            </a:r>
            <a:r>
              <a:rPr lang="en-US" sz="1100" b="1" dirty="0" smtClean="0">
                <a:solidFill>
                  <a:srgbClr val="0070C0"/>
                </a:solidFill>
                <a:hlinkClick r:id="rId3"/>
              </a:rPr>
              <a:t>/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  <a:hlinkClick r:id="rId4"/>
              </a:rPr>
              <a:t>http://hortonworks.com/hdp/downloads</a:t>
            </a:r>
            <a:r>
              <a:rPr lang="en-US" sz="1100" b="1" dirty="0" smtClean="0">
                <a:solidFill>
                  <a:srgbClr val="0070C0"/>
                </a:solidFill>
                <a:hlinkClick r:id="rId4"/>
              </a:rPr>
              <a:t>/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  <a:hlinkClick r:id="rId5"/>
              </a:rPr>
              <a:t>http://www.cloudera.com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  <a:hlinkClick r:id="rId6"/>
              </a:rPr>
              <a:t>https://</a:t>
            </a:r>
            <a:r>
              <a:rPr lang="en-US" sz="1100" b="1" dirty="0" smtClean="0">
                <a:solidFill>
                  <a:srgbClr val="0070C0"/>
                </a:solidFill>
                <a:hlinkClick r:id="rId6"/>
              </a:rPr>
              <a:t>wiki.apache.org/hadoop/PoweredBy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  <a:hlinkClick r:id="rId7"/>
              </a:rPr>
              <a:t>http://www.datameer.com/product</a:t>
            </a:r>
            <a:r>
              <a:rPr lang="en-US" sz="1100" b="1" dirty="0" smtClean="0">
                <a:solidFill>
                  <a:srgbClr val="0070C0"/>
                </a:solidFill>
                <a:hlinkClick r:id="rId7"/>
              </a:rPr>
              <a:t>/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  <a:hlinkClick r:id="rId8"/>
              </a:rPr>
              <a:t>http://alpinenow.com</a:t>
            </a:r>
            <a:r>
              <a:rPr lang="en-US" sz="1100" b="1" dirty="0" smtClean="0">
                <a:solidFill>
                  <a:srgbClr val="0070C0"/>
                </a:solidFill>
                <a:hlinkClick r:id="rId8"/>
              </a:rPr>
              <a:t>/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  <a:hlinkClick r:id="rId9"/>
              </a:rPr>
              <a:t>http://</a:t>
            </a:r>
            <a:r>
              <a:rPr lang="en-US" sz="1100" b="1" dirty="0" smtClean="0">
                <a:solidFill>
                  <a:srgbClr val="0070C0"/>
                </a:solidFill>
                <a:hlinkClick r:id="rId9"/>
              </a:rPr>
              <a:t>spark.apache.org/docs/latest/quick-start.html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endParaRPr lang="en-US" sz="1100" b="1" dirty="0" smtClean="0">
              <a:solidFill>
                <a:srgbClr val="0070C0"/>
              </a:solidFill>
            </a:endParaRPr>
          </a:p>
          <a:p>
            <a:pPr marL="177800" indent="-177800"/>
            <a:endParaRPr lang="en-US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3247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Hadoop Terminology - Ecosystem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0600"/>
            <a:ext cx="6172200" cy="5181600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Hadoop Cluster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collection of hardware and software that consists of Apache Hadoop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HDFS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Hadoop File System – A distributed filesystem implemented on top of a traditional filesystem. It comes with several tools to create, copy, rename, and delete files and directories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Role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service name. Examples include name node, data node, hue, spark, oozie resource manager and many others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Name Node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The directory node that knows where the data blocks are on the data nodes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Data Node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One of the nodes that stores and serves the data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Secondary Name Node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non-failover node that gets a </a:t>
            </a:r>
            <a:r>
              <a:rPr lang="en-US" sz="700" b="1" dirty="0" err="1" smtClean="0">
                <a:solidFill>
                  <a:srgbClr val="0070C0"/>
                </a:solidFill>
              </a:rPr>
              <a:t>checkpointed</a:t>
            </a:r>
            <a:r>
              <a:rPr lang="en-US" sz="700" b="1" dirty="0" smtClean="0">
                <a:solidFill>
                  <a:srgbClr val="0070C0"/>
                </a:solidFill>
              </a:rPr>
              <a:t> copy of the Name Node directory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HA Name Node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failover node that is kept in sync with the primary name node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Map Reduce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batch programming method that reads records, creates Key, Value pairs in the Map step and sends them to a Sort-Shuffle step and then on to the Reduce step for summarization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Task Tracker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For Map Reduce Version 1, keeps track of each task in a Map Reduce job execution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Job Tracker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For Map Reduce Version 1, keeps track of each Map Reduce job execution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YARN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Yet Another Resource Negotiator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Resource Manager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Node Manager</a:t>
            </a:r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</a:rPr>
              <a:t>MRV1</a:t>
            </a:r>
          </a:p>
          <a:p>
            <a:pPr marL="577850" lvl="1" indent="-177800"/>
            <a:r>
              <a:rPr lang="en-US" sz="700" b="1" dirty="0">
                <a:solidFill>
                  <a:srgbClr val="0070C0"/>
                </a:solidFill>
              </a:rPr>
              <a:t>Map Reduce Version 1</a:t>
            </a:r>
          </a:p>
          <a:p>
            <a:pPr marL="177800" indent="-177800"/>
            <a:r>
              <a:rPr lang="en-US" sz="1100" b="1" dirty="0">
                <a:solidFill>
                  <a:srgbClr val="0070C0"/>
                </a:solidFill>
              </a:rPr>
              <a:t>MRV2</a:t>
            </a:r>
          </a:p>
          <a:p>
            <a:pPr marL="577850" lvl="1" indent="-177800"/>
            <a:r>
              <a:rPr lang="en-US" sz="700" b="1" dirty="0">
                <a:solidFill>
                  <a:srgbClr val="0070C0"/>
                </a:solidFill>
              </a:rPr>
              <a:t>Map Reduce Version 2 (YARN based)</a:t>
            </a:r>
          </a:p>
          <a:p>
            <a:pPr marL="0" indent="0">
              <a:buNone/>
            </a:pPr>
            <a:endParaRPr lang="en-US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154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Hadoop Terminology - Ecosystem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0600"/>
            <a:ext cx="6172200" cy="5181600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Hue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The Hadoop desktop GUI, allows launching Data Browsers and Query Tools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Oozie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Workflow manager for Hadoop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Zookeeper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quorum-based coordinator for failover activities, also used by Hbase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Sqoop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Too for interacting with RDBMS – extract, load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Flume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Event ingestions, log files for example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Hive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An SQL-like, high level language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Pig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Another high level programming paradigm. It’s language is called Pig Latin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Mahout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Java library for machine learning in Hadoop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Hbase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“NoSQL” Database system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Impala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A true SQL database designed for fast bulk and individual record access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DataMeer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Integration, Analysis and Visualization tool with a spreadsheet theme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Alpine Miner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Exploration, Analysis and Visualization tool with a flowchart-style approach to multistep processing</a:t>
            </a:r>
          </a:p>
          <a:p>
            <a:pPr marL="177800" indent="-177800"/>
            <a:r>
              <a:rPr lang="en-US" sz="1100" b="1" dirty="0" smtClean="0">
                <a:solidFill>
                  <a:srgbClr val="0070C0"/>
                </a:solidFill>
              </a:rPr>
              <a:t>Spark</a:t>
            </a:r>
          </a:p>
          <a:p>
            <a:pPr marL="577850" lvl="1" indent="-177800"/>
            <a:r>
              <a:rPr lang="en-US" sz="700" b="1" dirty="0" smtClean="0">
                <a:solidFill>
                  <a:srgbClr val="0070C0"/>
                </a:solidFill>
              </a:rPr>
              <a:t>Batch Streaming and Interactive Analytics at significantly faster speeds than Map Reduce</a:t>
            </a:r>
          </a:p>
          <a:p>
            <a:pPr marL="577850" lvl="1" indent="-177800"/>
            <a:endParaRPr lang="en-US" sz="700" b="1" dirty="0" smtClean="0">
              <a:solidFill>
                <a:srgbClr val="0070C0"/>
              </a:solidFill>
            </a:endParaRPr>
          </a:p>
          <a:p>
            <a:pPr marL="177800" indent="-177800"/>
            <a:endParaRPr lang="en-US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9252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97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Dimensions of the technology; how </a:t>
            </a:r>
            <a:r>
              <a:rPr lang="en-US" smtClean="0"/>
              <a:t>it works</a:t>
            </a:r>
            <a:endParaRPr lang="en-US" dirty="0" smtClean="0"/>
          </a:p>
          <a:p>
            <a:r>
              <a:rPr lang="en-US" dirty="0" smtClean="0"/>
              <a:t>Business value (</a:t>
            </a:r>
            <a:r>
              <a:rPr lang="en-US" dirty="0"/>
              <a:t>What problem it solves (big data, fast processing of analytics</a:t>
            </a:r>
            <a:r>
              <a:rPr lang="en-US" dirty="0" smtClean="0"/>
              <a:t>))</a:t>
            </a:r>
          </a:p>
          <a:p>
            <a:r>
              <a:rPr lang="en-US" dirty="0" smtClean="0"/>
              <a:t>Challenges for adoption</a:t>
            </a:r>
          </a:p>
          <a:p>
            <a:r>
              <a:rPr lang="en-US" dirty="0" smtClean="0"/>
              <a:t>Ongoing governance considerations to technology</a:t>
            </a:r>
          </a:p>
          <a:p>
            <a:r>
              <a:rPr lang="en-US" dirty="0" smtClean="0"/>
              <a:t>How companies are reacting</a:t>
            </a:r>
          </a:p>
          <a:p>
            <a:r>
              <a:rPr lang="en-US" dirty="0" smtClean="0"/>
              <a:t>Early adopters </a:t>
            </a:r>
            <a:r>
              <a:rPr lang="en-US" dirty="0"/>
              <a:t>(Amazon, Yahoo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Advantages and disadvantages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5874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smtClean="0"/>
              <a:t>Hadoop Conceptual Overview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7114" y="868539"/>
            <a:ext cx="8189686" cy="1036461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400" b="1" dirty="0" smtClean="0"/>
              <a:t>Hadoop is:</a:t>
            </a:r>
          </a:p>
          <a:p>
            <a:pPr marL="577850" lvl="1" indent="-177800"/>
            <a:r>
              <a:rPr lang="en-US" sz="1400" b="1" dirty="0" smtClean="0"/>
              <a:t>A platform for big data</a:t>
            </a:r>
          </a:p>
          <a:p>
            <a:pPr marL="577850" lvl="1" indent="-177800"/>
            <a:r>
              <a:rPr lang="en-US" sz="1400" b="1" dirty="0" smtClean="0"/>
              <a:t>Several Apache Software Foundation (ASF) projects</a:t>
            </a:r>
          </a:p>
          <a:p>
            <a:pPr marL="577850" lvl="1" indent="-177800"/>
            <a:r>
              <a:rPr lang="en-US" sz="1400" b="1" dirty="0" smtClean="0"/>
              <a:t>Free Open Source software</a:t>
            </a:r>
          </a:p>
          <a:p>
            <a:pPr marL="577850" lvl="1" indent="-177800"/>
            <a:r>
              <a:rPr lang="en-US" sz="1400" b="1" dirty="0" smtClean="0"/>
              <a:t>Named after the author’s son’s stuffed toy elephant</a:t>
            </a:r>
            <a:endParaRPr lang="en-US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197" y="2209800"/>
            <a:ext cx="3276600" cy="4000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1"/>
          <p:cNvSpPr txBox="1">
            <a:spLocks/>
          </p:cNvSpPr>
          <p:nvPr/>
        </p:nvSpPr>
        <p:spPr>
          <a:xfrm>
            <a:off x="1219200" y="3088131"/>
            <a:ext cx="3160486" cy="10364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 Narrow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/>
            <a:r>
              <a:rPr lang="en-US" sz="1400" b="1" dirty="0" smtClean="0"/>
              <a:t>There are two major parts:</a:t>
            </a:r>
          </a:p>
          <a:p>
            <a:pPr marL="577850" lvl="1" indent="-177800"/>
            <a:r>
              <a:rPr lang="en-US" sz="1400" b="1" dirty="0" smtClean="0"/>
              <a:t>Hadoop Core</a:t>
            </a:r>
          </a:p>
          <a:p>
            <a:pPr marL="577850" lvl="1" indent="-177800"/>
            <a:r>
              <a:rPr lang="en-US" sz="1400" b="1" dirty="0" smtClean="0"/>
              <a:t>Hadoop Ecosystem</a:t>
            </a:r>
          </a:p>
        </p:txBody>
      </p:sp>
    </p:spTree>
    <p:extLst>
      <p:ext uri="{BB962C8B-B14F-4D97-AF65-F5344CB8AC3E}">
        <p14:creationId xmlns:p14="http://schemas.microsoft.com/office/powerpoint/2010/main" val="32901446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Hadoop Core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7114" y="874666"/>
            <a:ext cx="4227286" cy="1036461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400" b="1" dirty="0" smtClean="0"/>
              <a:t>There are two major features of Hadoop Core:</a:t>
            </a:r>
          </a:p>
          <a:p>
            <a:pPr marL="577850" lvl="1" indent="-177800"/>
            <a:r>
              <a:rPr lang="en-US" sz="1400" b="1" dirty="0" smtClean="0"/>
              <a:t>Filesystem</a:t>
            </a:r>
          </a:p>
          <a:p>
            <a:pPr marL="577850" lvl="1" indent="-177800"/>
            <a:r>
              <a:rPr lang="en-US" sz="1400" b="1" dirty="0" smtClean="0"/>
              <a:t>Batch Programming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1371600" y="1676400"/>
            <a:ext cx="6248400" cy="3505200"/>
          </a:xfrm>
          <a:prstGeom prst="cloudCallout">
            <a:avLst>
              <a:gd name="adj1" fmla="val -12711"/>
              <a:gd name="adj2" fmla="val 32276"/>
            </a:avLst>
          </a:prstGeom>
          <a:solidFill>
            <a:schemeClr val="bg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0" y="2268940"/>
            <a:ext cx="2514600" cy="507831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/user/twitter/</a:t>
            </a:r>
            <a:r>
              <a:rPr lang="en-US" sz="2400" b="0" dirty="0" err="1" smtClean="0">
                <a:solidFill>
                  <a:schemeClr val="tx1"/>
                </a:solidFill>
                <a:latin typeface="+mn-lt"/>
              </a:rPr>
              <a:t>logfiles</a:t>
            </a:r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/</a:t>
            </a:r>
          </a:p>
        </p:txBody>
      </p:sp>
      <p:sp>
        <p:nvSpPr>
          <p:cNvPr id="6" name="Curved Down Arrow 5"/>
          <p:cNvSpPr/>
          <p:nvPr/>
        </p:nvSpPr>
        <p:spPr>
          <a:xfrm>
            <a:off x="2362200" y="1828800"/>
            <a:ext cx="1143000" cy="457200"/>
          </a:xfrm>
          <a:prstGeom prst="curved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21424" y="2882580"/>
            <a:ext cx="4038600" cy="507831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Run my program: summarize.jar</a:t>
            </a:r>
          </a:p>
        </p:txBody>
      </p:sp>
      <p:sp>
        <p:nvSpPr>
          <p:cNvPr id="7" name="Down Arrow 6"/>
          <p:cNvSpPr/>
          <p:nvPr/>
        </p:nvSpPr>
        <p:spPr>
          <a:xfrm>
            <a:off x="4095750" y="2712806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121624" y="3404648"/>
            <a:ext cx="419100" cy="330369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362200" y="3657600"/>
            <a:ext cx="4038600" cy="877163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Write output into new directory: /user/twitter/reports/</a:t>
            </a:r>
          </a:p>
        </p:txBody>
      </p:sp>
    </p:spTree>
    <p:extLst>
      <p:ext uri="{BB962C8B-B14F-4D97-AF65-F5344CB8AC3E}">
        <p14:creationId xmlns:p14="http://schemas.microsoft.com/office/powerpoint/2010/main" val="36291828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Hadoop Core – Writing to the File System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7114" y="874666"/>
            <a:ext cx="4227286" cy="1036461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400" b="1" dirty="0" smtClean="0"/>
              <a:t>Hadoop Core consists of:</a:t>
            </a:r>
          </a:p>
          <a:p>
            <a:pPr marL="577850" lvl="1" indent="-177800"/>
            <a:r>
              <a:rPr lang="en-US" sz="1400" b="1" dirty="0" smtClean="0"/>
              <a:t>Hadoop File System (HDFS)</a:t>
            </a:r>
          </a:p>
          <a:p>
            <a:pPr marL="977900" lvl="2" indent="-177800"/>
            <a:r>
              <a:rPr lang="en-US" sz="1000" b="1" dirty="0" smtClean="0"/>
              <a:t>Name Node – think of it as a directory </a:t>
            </a:r>
          </a:p>
          <a:p>
            <a:pPr marL="977900" lvl="2" indent="-177800"/>
            <a:r>
              <a:rPr lang="en-US" sz="1000" b="1" dirty="0" smtClean="0"/>
              <a:t>Data Node – think of it as the data blocks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1204415" y="2235389"/>
            <a:ext cx="7391400" cy="2920621"/>
          </a:xfrm>
          <a:prstGeom prst="cloudCallout">
            <a:avLst>
              <a:gd name="adj1" fmla="val -12711"/>
              <a:gd name="adj2" fmla="val 32276"/>
            </a:avLst>
          </a:prstGeom>
          <a:solidFill>
            <a:schemeClr val="bg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14400" y="1676400"/>
            <a:ext cx="7696200" cy="507831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2400" dirty="0" smtClean="0"/>
              <a:t>Write file to HDFS: /user/twitter/logfiles/20140507_1515.log</a:t>
            </a:r>
            <a:endParaRPr lang="en-US" sz="2400" b="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0" name="Picture 2" descr="C:\Users\b1a\AppData\Local\Microsoft\Windows\Temporary Internet Files\Content.IE5\AKGK36JU\MM900283559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96" y="1371600"/>
            <a:ext cx="666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be 8"/>
          <p:cNvSpPr/>
          <p:nvPr/>
        </p:nvSpPr>
        <p:spPr>
          <a:xfrm>
            <a:off x="2133600" y="2749456"/>
            <a:ext cx="2286000" cy="1054288"/>
          </a:xfrm>
          <a:prstGeom prst="cube">
            <a:avLst/>
          </a:prstGeom>
          <a:solidFill>
            <a:srgbClr val="FFC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Name Node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/</a:t>
            </a:r>
            <a:r>
              <a:rPr lang="en-US" sz="1000" dirty="0" smtClean="0">
                <a:solidFill>
                  <a:schemeClr val="tx1"/>
                </a:solidFill>
              </a:rPr>
              <a:t>user/twitter/logfiles/20140507_1515.log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Part 1:                      …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Part 2:                      …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Part 3:                      …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Snip Same Side Corner Rectangle 12"/>
          <p:cNvSpPr/>
          <p:nvPr/>
        </p:nvSpPr>
        <p:spPr>
          <a:xfrm>
            <a:off x="2895600" y="3352800"/>
            <a:ext cx="152400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nip Same Side Corner Rectangle 18"/>
          <p:cNvSpPr/>
          <p:nvPr/>
        </p:nvSpPr>
        <p:spPr>
          <a:xfrm>
            <a:off x="2667000" y="3657600"/>
            <a:ext cx="152400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nip Same Side Corner Rectangle 19"/>
          <p:cNvSpPr/>
          <p:nvPr/>
        </p:nvSpPr>
        <p:spPr>
          <a:xfrm>
            <a:off x="2667000" y="3340858"/>
            <a:ext cx="152400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nip Same Side Corner Rectangle 20"/>
          <p:cNvSpPr/>
          <p:nvPr/>
        </p:nvSpPr>
        <p:spPr>
          <a:xfrm>
            <a:off x="2667000" y="3493258"/>
            <a:ext cx="152400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nip Same Side Corner Rectangle 21"/>
          <p:cNvSpPr/>
          <p:nvPr/>
        </p:nvSpPr>
        <p:spPr>
          <a:xfrm>
            <a:off x="2895600" y="3505200"/>
            <a:ext cx="152400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nip Same Side Corner Rectangle 22"/>
          <p:cNvSpPr/>
          <p:nvPr/>
        </p:nvSpPr>
        <p:spPr>
          <a:xfrm>
            <a:off x="2895600" y="3657600"/>
            <a:ext cx="152400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Magnetic Disk 13"/>
          <p:cNvSpPr/>
          <p:nvPr/>
        </p:nvSpPr>
        <p:spPr>
          <a:xfrm>
            <a:off x="4419600" y="4345958"/>
            <a:ext cx="685800" cy="615856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ube 23"/>
          <p:cNvSpPr/>
          <p:nvPr/>
        </p:nvSpPr>
        <p:spPr>
          <a:xfrm>
            <a:off x="4343400" y="3871130"/>
            <a:ext cx="838200" cy="24054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Data Node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95968" y="4111672"/>
            <a:ext cx="114300" cy="2342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nip Same Side Corner Rectangle 28"/>
          <p:cNvSpPr/>
          <p:nvPr/>
        </p:nvSpPr>
        <p:spPr>
          <a:xfrm>
            <a:off x="4543568" y="4615786"/>
            <a:ext cx="333232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Same Side Corner Rectangle 29"/>
          <p:cNvSpPr/>
          <p:nvPr/>
        </p:nvSpPr>
        <p:spPr>
          <a:xfrm>
            <a:off x="4543568" y="4780982"/>
            <a:ext cx="218932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Magnetic Disk 30"/>
          <p:cNvSpPr/>
          <p:nvPr/>
        </p:nvSpPr>
        <p:spPr>
          <a:xfrm>
            <a:off x="6781800" y="2966112"/>
            <a:ext cx="685800" cy="615856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ube 31"/>
          <p:cNvSpPr/>
          <p:nvPr/>
        </p:nvSpPr>
        <p:spPr>
          <a:xfrm>
            <a:off x="6705600" y="2491284"/>
            <a:ext cx="838200" cy="24054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Data Node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58168" y="2731826"/>
            <a:ext cx="114300" cy="2342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nip Same Side Corner Rectangle 33"/>
          <p:cNvSpPr/>
          <p:nvPr/>
        </p:nvSpPr>
        <p:spPr>
          <a:xfrm>
            <a:off x="6905768" y="3215468"/>
            <a:ext cx="333232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nip Same Side Corner Rectangle 34"/>
          <p:cNvSpPr/>
          <p:nvPr/>
        </p:nvSpPr>
        <p:spPr>
          <a:xfrm>
            <a:off x="6905768" y="3429000"/>
            <a:ext cx="218932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Magnetic Disk 35"/>
          <p:cNvSpPr/>
          <p:nvPr/>
        </p:nvSpPr>
        <p:spPr>
          <a:xfrm>
            <a:off x="5943600" y="4032344"/>
            <a:ext cx="685800" cy="615856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ube 36"/>
          <p:cNvSpPr/>
          <p:nvPr/>
        </p:nvSpPr>
        <p:spPr>
          <a:xfrm>
            <a:off x="5867400" y="3557516"/>
            <a:ext cx="838200" cy="24054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Data Node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19968" y="3798058"/>
            <a:ext cx="114300" cy="2342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nip Same Side Corner Rectangle 39"/>
          <p:cNvSpPr/>
          <p:nvPr/>
        </p:nvSpPr>
        <p:spPr>
          <a:xfrm>
            <a:off x="6067568" y="4467368"/>
            <a:ext cx="218932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Magnetic Disk 40"/>
          <p:cNvSpPr/>
          <p:nvPr/>
        </p:nvSpPr>
        <p:spPr>
          <a:xfrm>
            <a:off x="5166815" y="3004212"/>
            <a:ext cx="685800" cy="615856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be 41"/>
          <p:cNvSpPr/>
          <p:nvPr/>
        </p:nvSpPr>
        <p:spPr>
          <a:xfrm>
            <a:off x="5090615" y="2529384"/>
            <a:ext cx="838200" cy="24054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Data Node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3183" y="2769926"/>
            <a:ext cx="114300" cy="2342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nip Same Side Corner Rectangle 43"/>
          <p:cNvSpPr/>
          <p:nvPr/>
        </p:nvSpPr>
        <p:spPr>
          <a:xfrm>
            <a:off x="5290783" y="3274040"/>
            <a:ext cx="333232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nip Same Side Corner Rectangle 45"/>
          <p:cNvSpPr/>
          <p:nvPr/>
        </p:nvSpPr>
        <p:spPr>
          <a:xfrm>
            <a:off x="5290783" y="3401136"/>
            <a:ext cx="333232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nip Same Side Corner Rectangle 46"/>
          <p:cNvSpPr/>
          <p:nvPr/>
        </p:nvSpPr>
        <p:spPr>
          <a:xfrm>
            <a:off x="6905768" y="3324936"/>
            <a:ext cx="333232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nip Same Side Corner Rectangle 47"/>
          <p:cNvSpPr/>
          <p:nvPr/>
        </p:nvSpPr>
        <p:spPr>
          <a:xfrm>
            <a:off x="6067568" y="4287672"/>
            <a:ext cx="333232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90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Hadoop Core – Reading from the File System</a:t>
            </a:r>
            <a:endParaRPr lang="en-US" sz="2800" b="0" dirty="0"/>
          </a:p>
        </p:txBody>
      </p:sp>
      <p:sp>
        <p:nvSpPr>
          <p:cNvPr id="4" name="Cloud Callout 3"/>
          <p:cNvSpPr/>
          <p:nvPr/>
        </p:nvSpPr>
        <p:spPr>
          <a:xfrm>
            <a:off x="1204415" y="2235389"/>
            <a:ext cx="7391400" cy="2920621"/>
          </a:xfrm>
          <a:prstGeom prst="cloudCallout">
            <a:avLst>
              <a:gd name="adj1" fmla="val -12711"/>
              <a:gd name="adj2" fmla="val 32276"/>
            </a:avLst>
          </a:prstGeom>
          <a:solidFill>
            <a:schemeClr val="bg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14400" y="1676400"/>
            <a:ext cx="7696200" cy="507831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2400" dirty="0" smtClean="0"/>
              <a:t>Read file from HDFS: /user/twitter/logfiles/20140507_1515.log</a:t>
            </a:r>
            <a:endParaRPr lang="en-US" sz="2400" b="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0" name="Picture 2" descr="C:\Users\b1a\AppData\Local\Microsoft\Windows\Temporary Internet Files\Content.IE5\AKGK36JU\MM900283559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96" y="1371600"/>
            <a:ext cx="666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be 8"/>
          <p:cNvSpPr/>
          <p:nvPr/>
        </p:nvSpPr>
        <p:spPr>
          <a:xfrm>
            <a:off x="2133600" y="2749456"/>
            <a:ext cx="2286000" cy="1054288"/>
          </a:xfrm>
          <a:prstGeom prst="cube">
            <a:avLst/>
          </a:prstGeom>
          <a:solidFill>
            <a:srgbClr val="FFC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Name Node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/</a:t>
            </a:r>
            <a:r>
              <a:rPr lang="en-US" sz="1000" dirty="0" smtClean="0">
                <a:solidFill>
                  <a:schemeClr val="tx1"/>
                </a:solidFill>
              </a:rPr>
              <a:t>user/twitter/logfiles/20140507_1515.log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Part 1:                      …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Part 2:                      …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Part 3:                      …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Snip Same Side Corner Rectangle 12"/>
          <p:cNvSpPr/>
          <p:nvPr/>
        </p:nvSpPr>
        <p:spPr>
          <a:xfrm>
            <a:off x="2895600" y="3352800"/>
            <a:ext cx="152400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nip Same Side Corner Rectangle 18"/>
          <p:cNvSpPr/>
          <p:nvPr/>
        </p:nvSpPr>
        <p:spPr>
          <a:xfrm>
            <a:off x="2667000" y="3657600"/>
            <a:ext cx="152400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nip Same Side Corner Rectangle 19"/>
          <p:cNvSpPr/>
          <p:nvPr/>
        </p:nvSpPr>
        <p:spPr>
          <a:xfrm>
            <a:off x="2667000" y="3340858"/>
            <a:ext cx="152400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nip Same Side Corner Rectangle 20"/>
          <p:cNvSpPr/>
          <p:nvPr/>
        </p:nvSpPr>
        <p:spPr>
          <a:xfrm>
            <a:off x="2667000" y="3493258"/>
            <a:ext cx="152400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nip Same Side Corner Rectangle 21"/>
          <p:cNvSpPr/>
          <p:nvPr/>
        </p:nvSpPr>
        <p:spPr>
          <a:xfrm>
            <a:off x="2895600" y="3505200"/>
            <a:ext cx="152400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nip Same Side Corner Rectangle 22"/>
          <p:cNvSpPr/>
          <p:nvPr/>
        </p:nvSpPr>
        <p:spPr>
          <a:xfrm>
            <a:off x="2895600" y="3657600"/>
            <a:ext cx="152400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Magnetic Disk 13"/>
          <p:cNvSpPr/>
          <p:nvPr/>
        </p:nvSpPr>
        <p:spPr>
          <a:xfrm>
            <a:off x="4419600" y="4345958"/>
            <a:ext cx="685800" cy="615856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ube 23"/>
          <p:cNvSpPr/>
          <p:nvPr/>
        </p:nvSpPr>
        <p:spPr>
          <a:xfrm>
            <a:off x="4343400" y="3871130"/>
            <a:ext cx="838200" cy="24054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Data Node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95968" y="4111672"/>
            <a:ext cx="114300" cy="2342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nip Same Side Corner Rectangle 28"/>
          <p:cNvSpPr/>
          <p:nvPr/>
        </p:nvSpPr>
        <p:spPr>
          <a:xfrm>
            <a:off x="4543568" y="4615786"/>
            <a:ext cx="333232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Same Side Corner Rectangle 29"/>
          <p:cNvSpPr/>
          <p:nvPr/>
        </p:nvSpPr>
        <p:spPr>
          <a:xfrm>
            <a:off x="4543568" y="4780982"/>
            <a:ext cx="218932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Magnetic Disk 30"/>
          <p:cNvSpPr/>
          <p:nvPr/>
        </p:nvSpPr>
        <p:spPr>
          <a:xfrm>
            <a:off x="6781800" y="2966112"/>
            <a:ext cx="685800" cy="615856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ube 31"/>
          <p:cNvSpPr/>
          <p:nvPr/>
        </p:nvSpPr>
        <p:spPr>
          <a:xfrm>
            <a:off x="6705600" y="2491284"/>
            <a:ext cx="838200" cy="24054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Data Node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58168" y="2731826"/>
            <a:ext cx="114300" cy="2342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nip Same Side Corner Rectangle 33"/>
          <p:cNvSpPr/>
          <p:nvPr/>
        </p:nvSpPr>
        <p:spPr>
          <a:xfrm>
            <a:off x="6905768" y="3215468"/>
            <a:ext cx="333232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nip Same Side Corner Rectangle 34"/>
          <p:cNvSpPr/>
          <p:nvPr/>
        </p:nvSpPr>
        <p:spPr>
          <a:xfrm>
            <a:off x="6905768" y="3429000"/>
            <a:ext cx="218932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Magnetic Disk 35"/>
          <p:cNvSpPr/>
          <p:nvPr/>
        </p:nvSpPr>
        <p:spPr>
          <a:xfrm>
            <a:off x="5943600" y="4032344"/>
            <a:ext cx="685800" cy="615856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ube 36"/>
          <p:cNvSpPr/>
          <p:nvPr/>
        </p:nvSpPr>
        <p:spPr>
          <a:xfrm>
            <a:off x="5867400" y="3557516"/>
            <a:ext cx="838200" cy="24054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Data Node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19968" y="3798058"/>
            <a:ext cx="114300" cy="2342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nip Same Side Corner Rectangle 39"/>
          <p:cNvSpPr/>
          <p:nvPr/>
        </p:nvSpPr>
        <p:spPr>
          <a:xfrm>
            <a:off x="6067568" y="4467368"/>
            <a:ext cx="218932" cy="76200"/>
          </a:xfrm>
          <a:prstGeom prst="snip2Same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Magnetic Disk 40"/>
          <p:cNvSpPr/>
          <p:nvPr/>
        </p:nvSpPr>
        <p:spPr>
          <a:xfrm>
            <a:off x="5166815" y="3004212"/>
            <a:ext cx="685800" cy="615856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be 41"/>
          <p:cNvSpPr/>
          <p:nvPr/>
        </p:nvSpPr>
        <p:spPr>
          <a:xfrm>
            <a:off x="5090615" y="2529384"/>
            <a:ext cx="838200" cy="24054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Data Node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3183" y="2769926"/>
            <a:ext cx="114300" cy="2342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nip Same Side Corner Rectangle 43"/>
          <p:cNvSpPr/>
          <p:nvPr/>
        </p:nvSpPr>
        <p:spPr>
          <a:xfrm>
            <a:off x="5290783" y="3274040"/>
            <a:ext cx="333232" cy="76200"/>
          </a:xfrm>
          <a:prstGeom prst="snip2Same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nip Same Side Corner Rectangle 45"/>
          <p:cNvSpPr/>
          <p:nvPr/>
        </p:nvSpPr>
        <p:spPr>
          <a:xfrm>
            <a:off x="5290783" y="3401136"/>
            <a:ext cx="333232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nip Same Side Corner Rectangle 46"/>
          <p:cNvSpPr/>
          <p:nvPr/>
        </p:nvSpPr>
        <p:spPr>
          <a:xfrm>
            <a:off x="6905768" y="3324936"/>
            <a:ext cx="333232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nip Same Side Corner Rectangle 47"/>
          <p:cNvSpPr/>
          <p:nvPr/>
        </p:nvSpPr>
        <p:spPr>
          <a:xfrm>
            <a:off x="6067568" y="4287672"/>
            <a:ext cx="333232" cy="76200"/>
          </a:xfrm>
          <a:prstGeom prst="snip2Same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865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HDFS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0600"/>
            <a:ext cx="5486400" cy="2097134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400" b="1" dirty="0" smtClean="0"/>
              <a:t>Good at:</a:t>
            </a:r>
          </a:p>
          <a:p>
            <a:pPr marL="577850" lvl="1" indent="-177800"/>
            <a:r>
              <a:rPr lang="en-US" sz="1400" b="1" dirty="0" smtClean="0"/>
              <a:t>Storing enormous files</a:t>
            </a:r>
          </a:p>
          <a:p>
            <a:pPr marL="577850" lvl="1" indent="-177800"/>
            <a:r>
              <a:rPr lang="en-US" sz="1400" b="1" dirty="0" smtClean="0"/>
              <a:t>Storing a lot of data reliably</a:t>
            </a:r>
          </a:p>
          <a:p>
            <a:pPr marL="577850" lvl="1" indent="-177800"/>
            <a:r>
              <a:rPr lang="en-US" sz="1400" b="1" dirty="0" smtClean="0"/>
              <a:t>Throughput on sequential writes</a:t>
            </a:r>
          </a:p>
          <a:p>
            <a:pPr marL="577850" lvl="1" indent="-177800"/>
            <a:r>
              <a:rPr lang="en-US" sz="1400" b="1" dirty="0" smtClean="0"/>
              <a:t>Throughput on sequential reads of a file or part of a file</a:t>
            </a:r>
            <a:endParaRPr lang="en-US" sz="1400" b="1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2667000"/>
            <a:ext cx="5486400" cy="20971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Tx/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 Narrow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/>
            <a:r>
              <a:rPr lang="en-US" sz="1400" b="1" dirty="0" smtClean="0"/>
              <a:t>Not Good at:</a:t>
            </a:r>
          </a:p>
          <a:p>
            <a:pPr marL="577850" lvl="1" indent="-177800"/>
            <a:r>
              <a:rPr lang="en-US" sz="1400" b="1" dirty="0" smtClean="0"/>
              <a:t>High speed random reads of parts of a file</a:t>
            </a:r>
          </a:p>
          <a:p>
            <a:pPr marL="577850" lvl="1" indent="-177800"/>
            <a:r>
              <a:rPr lang="en-US" sz="1400" b="1" dirty="0" smtClean="0"/>
              <a:t>Cannot update any part of a file once written</a:t>
            </a:r>
            <a:endParaRPr lang="en-US" sz="1400" b="1" dirty="0"/>
          </a:p>
          <a:p>
            <a:pPr marL="577850" lvl="1" indent="-177800"/>
            <a:r>
              <a:rPr lang="en-US" sz="1400" b="1" dirty="0" smtClean="0"/>
              <a:t>But you can always write a new file, and/or delete, move, and rename files and directories</a:t>
            </a:r>
          </a:p>
        </p:txBody>
      </p:sp>
    </p:spTree>
    <p:extLst>
      <p:ext uri="{BB962C8B-B14F-4D97-AF65-F5344CB8AC3E}">
        <p14:creationId xmlns:p14="http://schemas.microsoft.com/office/powerpoint/2010/main" val="22992176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Hadoop Core - </a:t>
            </a:r>
            <a:r>
              <a:rPr lang="en-US" sz="3200" dirty="0" smtClean="0"/>
              <a:t>Map Reduce </a:t>
            </a:r>
            <a:endParaRPr lang="en-US" sz="2800" b="0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97114" y="874667"/>
            <a:ext cx="4227286" cy="268334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400" b="1" dirty="0" smtClean="0"/>
              <a:t>Programming with simple functions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192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716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764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288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812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1336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860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4384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78704" y="1246496"/>
            <a:ext cx="1645696" cy="353943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Input Records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66800" y="1905000"/>
            <a:ext cx="1600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</a:t>
            </a:r>
            <a:r>
              <a:rPr lang="en-US" b="1" dirty="0" smtClean="0">
                <a:solidFill>
                  <a:schemeClr val="tx1"/>
                </a:solidFill>
              </a:rPr>
              <a:t>ap( ) function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Curved Connector 24"/>
          <p:cNvCxnSpPr>
            <a:stCxn id="5" idx="2"/>
          </p:cNvCxnSpPr>
          <p:nvPr/>
        </p:nvCxnSpPr>
        <p:spPr>
          <a:xfrm rot="16200000" flipH="1">
            <a:off x="781050" y="15430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16200000" flipH="1">
            <a:off x="943401" y="1543051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rot="16200000" flipH="1">
            <a:off x="1085850" y="1543052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rot="16200000" flipH="1">
            <a:off x="1241094" y="15430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/>
          <p:nvPr/>
        </p:nvCxnSpPr>
        <p:spPr>
          <a:xfrm rot="16200000" flipH="1">
            <a:off x="1390650" y="1543051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81334" y="2743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33734" y="2743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86134" y="2743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238534" y="2743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90934" y="2743200"/>
            <a:ext cx="76200" cy="152400"/>
          </a:xfrm>
          <a:prstGeom prst="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543334" y="2743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695734" y="2743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848134" y="2743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000534" y="27432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152934" y="2743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305334" y="2743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457734" y="2743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124200" y="2657817"/>
            <a:ext cx="3962400" cy="353943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/>
              <a:t>Intermediate records must </a:t>
            </a:r>
            <a:r>
              <a:rPr lang="en-US" sz="1400" b="1" dirty="0" smtClean="0"/>
              <a:t>be of </a:t>
            </a:r>
            <a:r>
              <a:rPr lang="en-US" sz="1400" b="1" dirty="0"/>
              <a:t>the form </a:t>
            </a:r>
            <a:r>
              <a:rPr lang="en-US" sz="1400" b="1" dirty="0" smtClean="0"/>
              <a:t>(Key, Value)</a:t>
            </a:r>
            <a:endParaRPr lang="en-US" sz="1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883391" y="1551059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078704" y="1864056"/>
            <a:ext cx="3245896" cy="569387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Takes one input record and returns 0 or more intermediate records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69961" y="35052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922361" y="35052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074761" y="3505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227161" y="3505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379561" y="3505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531961" y="3505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684361" y="3505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836761" y="3505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989161" y="3505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141561" y="3505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293961" y="3505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446361" y="3505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Curved Connector 62"/>
          <p:cNvCxnSpPr/>
          <p:nvPr/>
        </p:nvCxnSpPr>
        <p:spPr>
          <a:xfrm rot="5400000">
            <a:off x="8003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/>
          <p:nvPr/>
        </p:nvCxnSpPr>
        <p:spPr>
          <a:xfrm rot="5400000">
            <a:off x="9527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/>
          <p:nvPr/>
        </p:nvCxnSpPr>
        <p:spPr>
          <a:xfrm rot="5400000">
            <a:off x="11051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/>
          <p:nvPr/>
        </p:nvCxnSpPr>
        <p:spPr>
          <a:xfrm rot="5400000">
            <a:off x="12575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/>
          <p:nvPr/>
        </p:nvCxnSpPr>
        <p:spPr>
          <a:xfrm rot="5400000">
            <a:off x="14099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902728" y="2375728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cxnSp>
        <p:nvCxnSpPr>
          <p:cNvPr id="70" name="Straight Arrow Connector 69"/>
          <p:cNvCxnSpPr>
            <a:stCxn id="36" idx="2"/>
            <a:endCxn id="50" idx="0"/>
          </p:cNvCxnSpPr>
          <p:nvPr/>
        </p:nvCxnSpPr>
        <p:spPr>
          <a:xfrm flipH="1">
            <a:off x="808061" y="2895600"/>
            <a:ext cx="6209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endCxn id="51" idx="0"/>
          </p:cNvCxnSpPr>
          <p:nvPr/>
        </p:nvCxnSpPr>
        <p:spPr>
          <a:xfrm flipH="1">
            <a:off x="960461" y="2895600"/>
            <a:ext cx="109210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144300" y="3429000"/>
            <a:ext cx="2362200" cy="353943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/>
              <a:t>Shuffle sorts records by Key</a:t>
            </a:r>
            <a:endParaRPr lang="en-US" sz="1400" b="1" dirty="0"/>
          </a:p>
        </p:txBody>
      </p:sp>
      <p:cxnSp>
        <p:nvCxnSpPr>
          <p:cNvPr id="74" name="Straight Arrow Connector 73"/>
          <p:cNvCxnSpPr>
            <a:stCxn id="33" idx="2"/>
            <a:endCxn id="52" idx="0"/>
          </p:cNvCxnSpPr>
          <p:nvPr/>
        </p:nvCxnSpPr>
        <p:spPr>
          <a:xfrm>
            <a:off x="971834" y="2895600"/>
            <a:ext cx="1410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53" idx="0"/>
          </p:cNvCxnSpPr>
          <p:nvPr/>
        </p:nvCxnSpPr>
        <p:spPr>
          <a:xfrm>
            <a:off x="1265261" y="2895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7" idx="2"/>
            <a:endCxn id="54" idx="0"/>
          </p:cNvCxnSpPr>
          <p:nvPr/>
        </p:nvCxnSpPr>
        <p:spPr>
          <a:xfrm flipH="1">
            <a:off x="1417661" y="2895600"/>
            <a:ext cx="1637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2" idx="2"/>
            <a:endCxn id="55" idx="0"/>
          </p:cNvCxnSpPr>
          <p:nvPr/>
        </p:nvCxnSpPr>
        <p:spPr>
          <a:xfrm>
            <a:off x="819434" y="2895600"/>
            <a:ext cx="7506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9" idx="2"/>
            <a:endCxn id="56" idx="0"/>
          </p:cNvCxnSpPr>
          <p:nvPr/>
        </p:nvCxnSpPr>
        <p:spPr>
          <a:xfrm flipH="1">
            <a:off x="1722461" y="2895600"/>
            <a:ext cx="1637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1" idx="2"/>
            <a:endCxn id="57" idx="0"/>
          </p:cNvCxnSpPr>
          <p:nvPr/>
        </p:nvCxnSpPr>
        <p:spPr>
          <a:xfrm flipH="1">
            <a:off x="1874861" y="2895600"/>
            <a:ext cx="3161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43" idx="2"/>
          </p:cNvCxnSpPr>
          <p:nvPr/>
        </p:nvCxnSpPr>
        <p:spPr>
          <a:xfrm flipH="1">
            <a:off x="2027262" y="2895600"/>
            <a:ext cx="468572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34" idx="2"/>
            <a:endCxn id="59" idx="0"/>
          </p:cNvCxnSpPr>
          <p:nvPr/>
        </p:nvCxnSpPr>
        <p:spPr>
          <a:xfrm>
            <a:off x="1124234" y="2895600"/>
            <a:ext cx="10554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38" idx="2"/>
            <a:endCxn id="60" idx="0"/>
          </p:cNvCxnSpPr>
          <p:nvPr/>
        </p:nvCxnSpPr>
        <p:spPr>
          <a:xfrm>
            <a:off x="1733834" y="2895600"/>
            <a:ext cx="5982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2" idx="2"/>
            <a:endCxn id="61" idx="0"/>
          </p:cNvCxnSpPr>
          <p:nvPr/>
        </p:nvCxnSpPr>
        <p:spPr>
          <a:xfrm>
            <a:off x="2343434" y="2895600"/>
            <a:ext cx="1410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960461" y="4038600"/>
            <a:ext cx="16002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reduce( ) function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4" name="Curved Connector 103"/>
          <p:cNvCxnSpPr/>
          <p:nvPr/>
        </p:nvCxnSpPr>
        <p:spPr>
          <a:xfrm rot="16200000" flipH="1">
            <a:off x="796841" y="36766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urved Connector 104"/>
          <p:cNvCxnSpPr/>
          <p:nvPr/>
        </p:nvCxnSpPr>
        <p:spPr>
          <a:xfrm rot="16200000" flipH="1">
            <a:off x="940058" y="36766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urved Connector 105"/>
          <p:cNvCxnSpPr>
            <a:stCxn id="52" idx="2"/>
          </p:cNvCxnSpPr>
          <p:nvPr/>
        </p:nvCxnSpPr>
        <p:spPr>
          <a:xfrm rot="16200000" flipH="1">
            <a:off x="1096033" y="3674428"/>
            <a:ext cx="397596" cy="36394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907956" y="3672530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cxnSp>
        <p:nvCxnSpPr>
          <p:cNvPr id="108" name="Curved Connector 107"/>
          <p:cNvCxnSpPr/>
          <p:nvPr/>
        </p:nvCxnSpPr>
        <p:spPr>
          <a:xfrm rot="16200000" flipH="1">
            <a:off x="1236352" y="3672013"/>
            <a:ext cx="409723" cy="35664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183570" y="4002613"/>
            <a:ext cx="3245896" cy="569387"/>
          </a:xfrm>
          <a:prstGeom prst="rect">
            <a:avLst/>
          </a:prstGeom>
          <a:noFill/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Takes records of one key and returns 0 or more output records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054100" y="49530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1206500" y="49530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1358900" y="49530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Curved Connector 113"/>
          <p:cNvCxnSpPr/>
          <p:nvPr/>
        </p:nvCxnSpPr>
        <p:spPr>
          <a:xfrm rot="5400000">
            <a:off x="1069644" y="4589814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urved Connector 114"/>
          <p:cNvCxnSpPr/>
          <p:nvPr/>
        </p:nvCxnSpPr>
        <p:spPr>
          <a:xfrm rot="5400000">
            <a:off x="1235724" y="460414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115"/>
          <p:cNvCxnSpPr>
            <a:stCxn id="103" idx="2"/>
          </p:cNvCxnSpPr>
          <p:nvPr/>
        </p:nvCxnSpPr>
        <p:spPr>
          <a:xfrm rot="5400000">
            <a:off x="1375358" y="4595213"/>
            <a:ext cx="408416" cy="36199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960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8600"/>
            <a:ext cx="7903029" cy="5539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Hadoop Core - </a:t>
            </a:r>
            <a:r>
              <a:rPr lang="en-US" sz="3200" dirty="0" smtClean="0"/>
              <a:t>Map Reduce </a:t>
            </a:r>
            <a:endParaRPr lang="en-US" sz="2800" b="0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97114" y="874667"/>
            <a:ext cx="4227286" cy="268334"/>
          </a:xfrm>
        </p:spPr>
        <p:txBody>
          <a:bodyPr>
            <a:noAutofit/>
          </a:bodyPr>
          <a:lstStyle/>
          <a:p>
            <a:pPr marL="177800" indent="-177800"/>
            <a:r>
              <a:rPr lang="en-US" sz="1400" b="1" dirty="0" smtClean="0"/>
              <a:t>Map Reduce can be chained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192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716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764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288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812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1336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860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438400" y="13716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66800" y="1905000"/>
            <a:ext cx="1600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</a:t>
            </a:r>
            <a:r>
              <a:rPr lang="en-US" b="1" dirty="0" smtClean="0">
                <a:solidFill>
                  <a:schemeClr val="tx1"/>
                </a:solidFill>
              </a:rPr>
              <a:t>ap( ) function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Curved Connector 24"/>
          <p:cNvCxnSpPr>
            <a:stCxn id="5" idx="2"/>
          </p:cNvCxnSpPr>
          <p:nvPr/>
        </p:nvCxnSpPr>
        <p:spPr>
          <a:xfrm rot="16200000" flipH="1">
            <a:off x="781050" y="15430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16200000" flipH="1">
            <a:off x="943401" y="1543051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rot="16200000" flipH="1">
            <a:off x="1085850" y="1543052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rot="16200000" flipH="1">
            <a:off x="1241094" y="15430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/>
          <p:nvPr/>
        </p:nvCxnSpPr>
        <p:spPr>
          <a:xfrm rot="16200000" flipH="1">
            <a:off x="1390650" y="1543051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81334" y="2743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33734" y="2743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86134" y="2743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238534" y="2743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90934" y="2743200"/>
            <a:ext cx="76200" cy="152400"/>
          </a:xfrm>
          <a:prstGeom prst="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543334" y="2743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695734" y="2743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848134" y="2743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000534" y="27432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152934" y="2743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305334" y="2743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457734" y="2743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883391" y="1551059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69961" y="35052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922361" y="3505200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074761" y="3505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227161" y="3505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379561" y="3505200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531961" y="3505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684361" y="3505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836761" y="3505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989161" y="3505200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141561" y="3505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293961" y="3505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446361" y="35052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Curved Connector 62"/>
          <p:cNvCxnSpPr/>
          <p:nvPr/>
        </p:nvCxnSpPr>
        <p:spPr>
          <a:xfrm rot="5400000">
            <a:off x="8003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/>
          <p:nvPr/>
        </p:nvCxnSpPr>
        <p:spPr>
          <a:xfrm rot="5400000">
            <a:off x="9527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/>
          <p:nvPr/>
        </p:nvCxnSpPr>
        <p:spPr>
          <a:xfrm rot="5400000">
            <a:off x="11051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/>
          <p:nvPr/>
        </p:nvCxnSpPr>
        <p:spPr>
          <a:xfrm rot="5400000">
            <a:off x="12575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/>
          <p:nvPr/>
        </p:nvCxnSpPr>
        <p:spPr>
          <a:xfrm rot="5400000">
            <a:off x="1409984" y="23812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902728" y="2375728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cxnSp>
        <p:nvCxnSpPr>
          <p:cNvPr id="70" name="Straight Arrow Connector 69"/>
          <p:cNvCxnSpPr>
            <a:stCxn id="36" idx="2"/>
            <a:endCxn id="50" idx="0"/>
          </p:cNvCxnSpPr>
          <p:nvPr/>
        </p:nvCxnSpPr>
        <p:spPr>
          <a:xfrm flipH="1">
            <a:off x="808061" y="2895600"/>
            <a:ext cx="6209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endCxn id="51" idx="0"/>
          </p:cNvCxnSpPr>
          <p:nvPr/>
        </p:nvCxnSpPr>
        <p:spPr>
          <a:xfrm flipH="1">
            <a:off x="960461" y="2895600"/>
            <a:ext cx="109210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33" idx="2"/>
            <a:endCxn id="52" idx="0"/>
          </p:cNvCxnSpPr>
          <p:nvPr/>
        </p:nvCxnSpPr>
        <p:spPr>
          <a:xfrm>
            <a:off x="971834" y="2895600"/>
            <a:ext cx="1410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53" idx="0"/>
          </p:cNvCxnSpPr>
          <p:nvPr/>
        </p:nvCxnSpPr>
        <p:spPr>
          <a:xfrm>
            <a:off x="1265261" y="2895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7" idx="2"/>
            <a:endCxn id="54" idx="0"/>
          </p:cNvCxnSpPr>
          <p:nvPr/>
        </p:nvCxnSpPr>
        <p:spPr>
          <a:xfrm flipH="1">
            <a:off x="1417661" y="2895600"/>
            <a:ext cx="1637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2" idx="2"/>
            <a:endCxn id="55" idx="0"/>
          </p:cNvCxnSpPr>
          <p:nvPr/>
        </p:nvCxnSpPr>
        <p:spPr>
          <a:xfrm>
            <a:off x="819434" y="2895600"/>
            <a:ext cx="7506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9" idx="2"/>
            <a:endCxn id="56" idx="0"/>
          </p:cNvCxnSpPr>
          <p:nvPr/>
        </p:nvCxnSpPr>
        <p:spPr>
          <a:xfrm flipH="1">
            <a:off x="1722461" y="2895600"/>
            <a:ext cx="1637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1" idx="2"/>
            <a:endCxn id="57" idx="0"/>
          </p:cNvCxnSpPr>
          <p:nvPr/>
        </p:nvCxnSpPr>
        <p:spPr>
          <a:xfrm flipH="1">
            <a:off x="1874861" y="2895600"/>
            <a:ext cx="3161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43" idx="2"/>
          </p:cNvCxnSpPr>
          <p:nvPr/>
        </p:nvCxnSpPr>
        <p:spPr>
          <a:xfrm flipH="1">
            <a:off x="2027262" y="2895600"/>
            <a:ext cx="468572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34" idx="2"/>
            <a:endCxn id="59" idx="0"/>
          </p:cNvCxnSpPr>
          <p:nvPr/>
        </p:nvCxnSpPr>
        <p:spPr>
          <a:xfrm>
            <a:off x="1124234" y="2895600"/>
            <a:ext cx="10554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38" idx="2"/>
            <a:endCxn id="60" idx="0"/>
          </p:cNvCxnSpPr>
          <p:nvPr/>
        </p:nvCxnSpPr>
        <p:spPr>
          <a:xfrm>
            <a:off x="1733834" y="2895600"/>
            <a:ext cx="5982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2" idx="2"/>
            <a:endCxn id="61" idx="0"/>
          </p:cNvCxnSpPr>
          <p:nvPr/>
        </p:nvCxnSpPr>
        <p:spPr>
          <a:xfrm>
            <a:off x="2343434" y="2895600"/>
            <a:ext cx="1410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960461" y="4038600"/>
            <a:ext cx="16002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reduce( ) function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4" name="Curved Connector 103"/>
          <p:cNvCxnSpPr/>
          <p:nvPr/>
        </p:nvCxnSpPr>
        <p:spPr>
          <a:xfrm rot="16200000" flipH="1">
            <a:off x="796841" y="36766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urved Connector 104"/>
          <p:cNvCxnSpPr/>
          <p:nvPr/>
        </p:nvCxnSpPr>
        <p:spPr>
          <a:xfrm rot="16200000" flipH="1">
            <a:off x="940058" y="367665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urved Connector 105"/>
          <p:cNvCxnSpPr>
            <a:stCxn id="52" idx="2"/>
          </p:cNvCxnSpPr>
          <p:nvPr/>
        </p:nvCxnSpPr>
        <p:spPr>
          <a:xfrm rot="16200000" flipH="1">
            <a:off x="1096033" y="3674428"/>
            <a:ext cx="397596" cy="36394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907956" y="3672530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cxnSp>
        <p:nvCxnSpPr>
          <p:cNvPr id="108" name="Curved Connector 107"/>
          <p:cNvCxnSpPr/>
          <p:nvPr/>
        </p:nvCxnSpPr>
        <p:spPr>
          <a:xfrm rot="16200000" flipH="1">
            <a:off x="1236352" y="3672013"/>
            <a:ext cx="409723" cy="35664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1054100" y="49530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1206500" y="49530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1358900" y="4953000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Curved Connector 113"/>
          <p:cNvCxnSpPr/>
          <p:nvPr/>
        </p:nvCxnSpPr>
        <p:spPr>
          <a:xfrm rot="5400000">
            <a:off x="1069644" y="4589814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urved Connector 114"/>
          <p:cNvCxnSpPr/>
          <p:nvPr/>
        </p:nvCxnSpPr>
        <p:spPr>
          <a:xfrm rot="5400000">
            <a:off x="1235724" y="460414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115"/>
          <p:cNvCxnSpPr>
            <a:stCxn id="103" idx="2"/>
          </p:cNvCxnSpPr>
          <p:nvPr/>
        </p:nvCxnSpPr>
        <p:spPr>
          <a:xfrm rot="5400000">
            <a:off x="1375358" y="4595213"/>
            <a:ext cx="408416" cy="36199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3581400" y="1934287"/>
            <a:ext cx="1600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</a:t>
            </a:r>
            <a:r>
              <a:rPr lang="en-US" b="1" dirty="0" smtClean="0">
                <a:solidFill>
                  <a:schemeClr val="tx1"/>
                </a:solidFill>
              </a:rPr>
              <a:t>ap( ) function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2" name="Curved Connector 101"/>
          <p:cNvCxnSpPr/>
          <p:nvPr/>
        </p:nvCxnSpPr>
        <p:spPr>
          <a:xfrm rot="16200000" flipH="1">
            <a:off x="3295650" y="157233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urved Connector 108"/>
          <p:cNvCxnSpPr/>
          <p:nvPr/>
        </p:nvCxnSpPr>
        <p:spPr>
          <a:xfrm rot="16200000" flipH="1">
            <a:off x="3458001" y="157233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urved Connector 116"/>
          <p:cNvCxnSpPr/>
          <p:nvPr/>
        </p:nvCxnSpPr>
        <p:spPr>
          <a:xfrm rot="16200000" flipH="1">
            <a:off x="3600450" y="1572339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3295934" y="2772487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3448334" y="2772487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3600734" y="27724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3753134" y="2772487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3905534" y="2772487"/>
            <a:ext cx="76200" cy="152400"/>
          </a:xfrm>
          <a:prstGeom prst="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4057934" y="2772487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4210334" y="27724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4362734" y="2772487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4515134" y="2772487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4667534" y="2772487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4819934" y="27724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4972334" y="2772487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4397991" y="1580346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3284561" y="3534487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3436961" y="3534487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3589361" y="3534487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3741761" y="3534487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3894161" y="3534487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4046561" y="3534487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4198961" y="3534487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4351361" y="3534487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4503761" y="3534487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4656161" y="35344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4808561" y="35344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4960961" y="35344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5" name="Curved Connector 144"/>
          <p:cNvCxnSpPr/>
          <p:nvPr/>
        </p:nvCxnSpPr>
        <p:spPr>
          <a:xfrm rot="5400000">
            <a:off x="3314984" y="241053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urved Connector 145"/>
          <p:cNvCxnSpPr/>
          <p:nvPr/>
        </p:nvCxnSpPr>
        <p:spPr>
          <a:xfrm rot="5400000">
            <a:off x="3467384" y="241053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urved Connector 146"/>
          <p:cNvCxnSpPr/>
          <p:nvPr/>
        </p:nvCxnSpPr>
        <p:spPr>
          <a:xfrm rot="5400000">
            <a:off x="3619784" y="241053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/>
          <p:nvPr/>
        </p:nvCxnSpPr>
        <p:spPr>
          <a:xfrm rot="5400000">
            <a:off x="3772184" y="241053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urved Connector 148"/>
          <p:cNvCxnSpPr/>
          <p:nvPr/>
        </p:nvCxnSpPr>
        <p:spPr>
          <a:xfrm rot="5400000">
            <a:off x="3924584" y="241053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4417328" y="2405015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cxnSp>
        <p:nvCxnSpPr>
          <p:cNvPr id="151" name="Straight Arrow Connector 150"/>
          <p:cNvCxnSpPr>
            <a:stCxn id="124" idx="2"/>
            <a:endCxn id="133" idx="0"/>
          </p:cNvCxnSpPr>
          <p:nvPr/>
        </p:nvCxnSpPr>
        <p:spPr>
          <a:xfrm flipH="1">
            <a:off x="3322661" y="2924887"/>
            <a:ext cx="6209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endCxn id="134" idx="0"/>
          </p:cNvCxnSpPr>
          <p:nvPr/>
        </p:nvCxnSpPr>
        <p:spPr>
          <a:xfrm flipH="1">
            <a:off x="3475061" y="2924887"/>
            <a:ext cx="109210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21" idx="2"/>
            <a:endCxn id="135" idx="0"/>
          </p:cNvCxnSpPr>
          <p:nvPr/>
        </p:nvCxnSpPr>
        <p:spPr>
          <a:xfrm>
            <a:off x="3486434" y="2924887"/>
            <a:ext cx="1410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136" idx="0"/>
          </p:cNvCxnSpPr>
          <p:nvPr/>
        </p:nvCxnSpPr>
        <p:spPr>
          <a:xfrm>
            <a:off x="3779861" y="2924887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125" idx="2"/>
            <a:endCxn id="137" idx="0"/>
          </p:cNvCxnSpPr>
          <p:nvPr/>
        </p:nvCxnSpPr>
        <p:spPr>
          <a:xfrm flipH="1">
            <a:off x="3932261" y="2924887"/>
            <a:ext cx="1637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20" idx="2"/>
            <a:endCxn id="138" idx="0"/>
          </p:cNvCxnSpPr>
          <p:nvPr/>
        </p:nvCxnSpPr>
        <p:spPr>
          <a:xfrm>
            <a:off x="3334034" y="2924887"/>
            <a:ext cx="7506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127" idx="2"/>
            <a:endCxn id="139" idx="0"/>
          </p:cNvCxnSpPr>
          <p:nvPr/>
        </p:nvCxnSpPr>
        <p:spPr>
          <a:xfrm flipH="1">
            <a:off x="4237061" y="2924887"/>
            <a:ext cx="1637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129" idx="2"/>
            <a:endCxn id="140" idx="0"/>
          </p:cNvCxnSpPr>
          <p:nvPr/>
        </p:nvCxnSpPr>
        <p:spPr>
          <a:xfrm flipH="1">
            <a:off x="4389461" y="2924887"/>
            <a:ext cx="3161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131" idx="2"/>
          </p:cNvCxnSpPr>
          <p:nvPr/>
        </p:nvCxnSpPr>
        <p:spPr>
          <a:xfrm flipH="1">
            <a:off x="4541862" y="2924887"/>
            <a:ext cx="468572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22" idx="2"/>
            <a:endCxn id="142" idx="0"/>
          </p:cNvCxnSpPr>
          <p:nvPr/>
        </p:nvCxnSpPr>
        <p:spPr>
          <a:xfrm>
            <a:off x="3638834" y="2924887"/>
            <a:ext cx="10554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stCxn id="126" idx="2"/>
            <a:endCxn id="143" idx="0"/>
          </p:cNvCxnSpPr>
          <p:nvPr/>
        </p:nvCxnSpPr>
        <p:spPr>
          <a:xfrm>
            <a:off x="4248434" y="2924887"/>
            <a:ext cx="5982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130" idx="2"/>
            <a:endCxn id="144" idx="0"/>
          </p:cNvCxnSpPr>
          <p:nvPr/>
        </p:nvCxnSpPr>
        <p:spPr>
          <a:xfrm>
            <a:off x="4858034" y="2924887"/>
            <a:ext cx="1410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>
          <a:xfrm>
            <a:off x="3475061" y="4067887"/>
            <a:ext cx="16002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reduce( ) function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64" name="Curved Connector 163"/>
          <p:cNvCxnSpPr/>
          <p:nvPr/>
        </p:nvCxnSpPr>
        <p:spPr>
          <a:xfrm rot="16200000" flipH="1">
            <a:off x="3311441" y="370593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urved Connector 164"/>
          <p:cNvCxnSpPr/>
          <p:nvPr/>
        </p:nvCxnSpPr>
        <p:spPr>
          <a:xfrm rot="16200000" flipH="1">
            <a:off x="3454658" y="370593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urved Connector 165"/>
          <p:cNvCxnSpPr>
            <a:stCxn id="135" idx="2"/>
          </p:cNvCxnSpPr>
          <p:nvPr/>
        </p:nvCxnSpPr>
        <p:spPr>
          <a:xfrm rot="16200000" flipH="1">
            <a:off x="3610633" y="3703715"/>
            <a:ext cx="397596" cy="36394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4422556" y="3701817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cxnSp>
        <p:nvCxnSpPr>
          <p:cNvPr id="168" name="Curved Connector 167"/>
          <p:cNvCxnSpPr/>
          <p:nvPr/>
        </p:nvCxnSpPr>
        <p:spPr>
          <a:xfrm rot="16200000" flipH="1">
            <a:off x="3750952" y="3701300"/>
            <a:ext cx="409723" cy="35664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3568700" y="49822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3721100" y="49822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3873500" y="49822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2" name="Curved Connector 171"/>
          <p:cNvCxnSpPr/>
          <p:nvPr/>
        </p:nvCxnSpPr>
        <p:spPr>
          <a:xfrm rot="5400000">
            <a:off x="3584244" y="4619101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urved Connector 172"/>
          <p:cNvCxnSpPr/>
          <p:nvPr/>
        </p:nvCxnSpPr>
        <p:spPr>
          <a:xfrm rot="5400000">
            <a:off x="3750324" y="4633427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urved Connector 173"/>
          <p:cNvCxnSpPr>
            <a:stCxn id="163" idx="2"/>
          </p:cNvCxnSpPr>
          <p:nvPr/>
        </p:nvCxnSpPr>
        <p:spPr>
          <a:xfrm rot="5400000">
            <a:off x="3889958" y="4624500"/>
            <a:ext cx="408416" cy="36199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5889009" y="1964208"/>
            <a:ext cx="1600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</a:t>
            </a:r>
            <a:r>
              <a:rPr lang="en-US" b="1" dirty="0" smtClean="0">
                <a:solidFill>
                  <a:schemeClr val="tx1"/>
                </a:solidFill>
              </a:rPr>
              <a:t>ap( ) function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88" name="Curved Connector 187"/>
          <p:cNvCxnSpPr/>
          <p:nvPr/>
        </p:nvCxnSpPr>
        <p:spPr>
          <a:xfrm rot="16200000" flipH="1">
            <a:off x="5603259" y="16022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urved Connector 188"/>
          <p:cNvCxnSpPr/>
          <p:nvPr/>
        </p:nvCxnSpPr>
        <p:spPr>
          <a:xfrm rot="16200000" flipH="1">
            <a:off x="5765610" y="1602259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urved Connector 189"/>
          <p:cNvCxnSpPr/>
          <p:nvPr/>
        </p:nvCxnSpPr>
        <p:spPr>
          <a:xfrm rot="16200000" flipH="1">
            <a:off x="5908059" y="1602260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urved Connector 190"/>
          <p:cNvCxnSpPr/>
          <p:nvPr/>
        </p:nvCxnSpPr>
        <p:spPr>
          <a:xfrm rot="16200000" flipH="1">
            <a:off x="6063303" y="16022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urved Connector 191"/>
          <p:cNvCxnSpPr/>
          <p:nvPr/>
        </p:nvCxnSpPr>
        <p:spPr>
          <a:xfrm rot="16200000" flipH="1">
            <a:off x="6212859" y="1602259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/>
          <p:cNvSpPr/>
          <p:nvPr/>
        </p:nvSpPr>
        <p:spPr>
          <a:xfrm>
            <a:off x="5603543" y="2802408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5755943" y="2802408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5908343" y="2802408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/>
        </p:nvSpPr>
        <p:spPr>
          <a:xfrm>
            <a:off x="6060743" y="2802408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6213143" y="2802408"/>
            <a:ext cx="76200" cy="152400"/>
          </a:xfrm>
          <a:prstGeom prst="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/>
        </p:nvSpPr>
        <p:spPr>
          <a:xfrm>
            <a:off x="6365543" y="2802408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6517943" y="2802408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6670343" y="2802408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6822743" y="280240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6975143" y="2802408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7127543" y="2802408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7279943" y="2802408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TextBox 204"/>
          <p:cNvSpPr txBox="1"/>
          <p:nvPr/>
        </p:nvSpPr>
        <p:spPr>
          <a:xfrm>
            <a:off x="6705600" y="1610267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5592170" y="356440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>
            <a:off x="5744570" y="3564408"/>
            <a:ext cx="76200" cy="152400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/>
        </p:nvSpPr>
        <p:spPr>
          <a:xfrm>
            <a:off x="5896970" y="3564408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6049370" y="3564408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/>
        </p:nvSpPr>
        <p:spPr>
          <a:xfrm>
            <a:off x="6201770" y="3564408"/>
            <a:ext cx="76200" cy="152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6354170" y="3564408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6506570" y="3564408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6658970" y="3564408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6811370" y="3564408"/>
            <a:ext cx="762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6963770" y="3564408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7116170" y="3564408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/>
        </p:nvSpPr>
        <p:spPr>
          <a:xfrm>
            <a:off x="7268570" y="3564408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8" name="Curved Connector 217"/>
          <p:cNvCxnSpPr/>
          <p:nvPr/>
        </p:nvCxnSpPr>
        <p:spPr>
          <a:xfrm rot="5400000">
            <a:off x="5622593" y="24404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urved Connector 218"/>
          <p:cNvCxnSpPr/>
          <p:nvPr/>
        </p:nvCxnSpPr>
        <p:spPr>
          <a:xfrm rot="5400000">
            <a:off x="5774993" y="24404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urved Connector 219"/>
          <p:cNvCxnSpPr/>
          <p:nvPr/>
        </p:nvCxnSpPr>
        <p:spPr>
          <a:xfrm rot="5400000">
            <a:off x="5927393" y="24404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urved Connector 220"/>
          <p:cNvCxnSpPr/>
          <p:nvPr/>
        </p:nvCxnSpPr>
        <p:spPr>
          <a:xfrm rot="5400000">
            <a:off x="6079793" y="24404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urved Connector 221"/>
          <p:cNvCxnSpPr/>
          <p:nvPr/>
        </p:nvCxnSpPr>
        <p:spPr>
          <a:xfrm rot="5400000">
            <a:off x="6232193" y="24404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/>
          <p:cNvSpPr txBox="1"/>
          <p:nvPr/>
        </p:nvSpPr>
        <p:spPr>
          <a:xfrm>
            <a:off x="6724937" y="2434936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cxnSp>
        <p:nvCxnSpPr>
          <p:cNvPr id="224" name="Straight Arrow Connector 223"/>
          <p:cNvCxnSpPr>
            <a:stCxn id="197" idx="2"/>
            <a:endCxn id="206" idx="0"/>
          </p:cNvCxnSpPr>
          <p:nvPr/>
        </p:nvCxnSpPr>
        <p:spPr>
          <a:xfrm flipH="1">
            <a:off x="5630270" y="2954808"/>
            <a:ext cx="6209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>
            <a:endCxn id="207" idx="0"/>
          </p:cNvCxnSpPr>
          <p:nvPr/>
        </p:nvCxnSpPr>
        <p:spPr>
          <a:xfrm flipH="1">
            <a:off x="5782670" y="2954808"/>
            <a:ext cx="109210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stCxn id="194" idx="2"/>
            <a:endCxn id="208" idx="0"/>
          </p:cNvCxnSpPr>
          <p:nvPr/>
        </p:nvCxnSpPr>
        <p:spPr>
          <a:xfrm>
            <a:off x="5794043" y="2954808"/>
            <a:ext cx="1410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>
            <a:endCxn id="209" idx="0"/>
          </p:cNvCxnSpPr>
          <p:nvPr/>
        </p:nvCxnSpPr>
        <p:spPr>
          <a:xfrm>
            <a:off x="6087470" y="2954808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>
            <a:stCxn id="198" idx="2"/>
            <a:endCxn id="210" idx="0"/>
          </p:cNvCxnSpPr>
          <p:nvPr/>
        </p:nvCxnSpPr>
        <p:spPr>
          <a:xfrm flipH="1">
            <a:off x="6239870" y="2954808"/>
            <a:ext cx="1637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93" idx="2"/>
            <a:endCxn id="211" idx="0"/>
          </p:cNvCxnSpPr>
          <p:nvPr/>
        </p:nvCxnSpPr>
        <p:spPr>
          <a:xfrm>
            <a:off x="5641643" y="2954808"/>
            <a:ext cx="7506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200" idx="2"/>
            <a:endCxn id="212" idx="0"/>
          </p:cNvCxnSpPr>
          <p:nvPr/>
        </p:nvCxnSpPr>
        <p:spPr>
          <a:xfrm flipH="1">
            <a:off x="6544670" y="2954808"/>
            <a:ext cx="1637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>
            <a:stCxn id="202" idx="2"/>
            <a:endCxn id="213" idx="0"/>
          </p:cNvCxnSpPr>
          <p:nvPr/>
        </p:nvCxnSpPr>
        <p:spPr>
          <a:xfrm flipH="1">
            <a:off x="6697070" y="2954808"/>
            <a:ext cx="31617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>
            <a:stCxn id="204" idx="2"/>
          </p:cNvCxnSpPr>
          <p:nvPr/>
        </p:nvCxnSpPr>
        <p:spPr>
          <a:xfrm flipH="1">
            <a:off x="6849471" y="2954808"/>
            <a:ext cx="468572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stCxn id="195" idx="2"/>
            <a:endCxn id="215" idx="0"/>
          </p:cNvCxnSpPr>
          <p:nvPr/>
        </p:nvCxnSpPr>
        <p:spPr>
          <a:xfrm>
            <a:off x="5946443" y="2954808"/>
            <a:ext cx="10554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>
            <a:stCxn id="199" idx="2"/>
            <a:endCxn id="216" idx="0"/>
          </p:cNvCxnSpPr>
          <p:nvPr/>
        </p:nvCxnSpPr>
        <p:spPr>
          <a:xfrm>
            <a:off x="6556043" y="2954808"/>
            <a:ext cx="5982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stCxn id="203" idx="2"/>
            <a:endCxn id="217" idx="0"/>
          </p:cNvCxnSpPr>
          <p:nvPr/>
        </p:nvCxnSpPr>
        <p:spPr>
          <a:xfrm>
            <a:off x="7165643" y="2954808"/>
            <a:ext cx="14102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ectangle 235"/>
          <p:cNvSpPr/>
          <p:nvPr/>
        </p:nvSpPr>
        <p:spPr>
          <a:xfrm>
            <a:off x="5782670" y="4097808"/>
            <a:ext cx="16002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reduce( ) function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37" name="Curved Connector 236"/>
          <p:cNvCxnSpPr/>
          <p:nvPr/>
        </p:nvCxnSpPr>
        <p:spPr>
          <a:xfrm rot="16200000" flipH="1">
            <a:off x="5619050" y="37358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urved Connector 237"/>
          <p:cNvCxnSpPr/>
          <p:nvPr/>
        </p:nvCxnSpPr>
        <p:spPr>
          <a:xfrm rot="16200000" flipH="1">
            <a:off x="5762267" y="373585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urved Connector 238"/>
          <p:cNvCxnSpPr>
            <a:stCxn id="208" idx="2"/>
          </p:cNvCxnSpPr>
          <p:nvPr/>
        </p:nvCxnSpPr>
        <p:spPr>
          <a:xfrm rot="16200000" flipH="1">
            <a:off x="5918242" y="3733636"/>
            <a:ext cx="397596" cy="36394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>
            <a:off x="6730165" y="3731738"/>
            <a:ext cx="487904" cy="353943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. . .</a:t>
            </a:r>
          </a:p>
        </p:txBody>
      </p:sp>
      <p:cxnSp>
        <p:nvCxnSpPr>
          <p:cNvPr id="241" name="Curved Connector 240"/>
          <p:cNvCxnSpPr/>
          <p:nvPr/>
        </p:nvCxnSpPr>
        <p:spPr>
          <a:xfrm rot="16200000" flipH="1">
            <a:off x="6058561" y="3731221"/>
            <a:ext cx="409723" cy="35664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Rectangle 241"/>
          <p:cNvSpPr/>
          <p:nvPr/>
        </p:nvSpPr>
        <p:spPr>
          <a:xfrm>
            <a:off x="5876309" y="4999434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6028709" y="4999434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6181109" y="4999434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Curved Connector 244"/>
          <p:cNvCxnSpPr/>
          <p:nvPr/>
        </p:nvCxnSpPr>
        <p:spPr>
          <a:xfrm rot="5400000">
            <a:off x="5891853" y="4649022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urved Connector 245"/>
          <p:cNvCxnSpPr/>
          <p:nvPr/>
        </p:nvCxnSpPr>
        <p:spPr>
          <a:xfrm rot="5400000">
            <a:off x="6057933" y="4663348"/>
            <a:ext cx="381000" cy="342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urved Connector 246"/>
          <p:cNvCxnSpPr>
            <a:stCxn id="236" idx="2"/>
            <a:endCxn id="244" idx="0"/>
          </p:cNvCxnSpPr>
          <p:nvPr/>
        </p:nvCxnSpPr>
        <p:spPr>
          <a:xfrm rot="5400000">
            <a:off x="6216877" y="4633541"/>
            <a:ext cx="368226" cy="36356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Rectangle 247"/>
          <p:cNvSpPr/>
          <p:nvPr/>
        </p:nvSpPr>
        <p:spPr>
          <a:xfrm>
            <a:off x="3276884" y="1400886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3429284" y="1400886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3581684" y="1400886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4025900" y="49822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4172234" y="4982287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3" name="Curved Connector 252"/>
          <p:cNvCxnSpPr/>
          <p:nvPr/>
        </p:nvCxnSpPr>
        <p:spPr>
          <a:xfrm rot="5400000">
            <a:off x="4037352" y="4612210"/>
            <a:ext cx="408416" cy="36199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urved Connector 253"/>
          <p:cNvCxnSpPr/>
          <p:nvPr/>
        </p:nvCxnSpPr>
        <p:spPr>
          <a:xfrm rot="5400000">
            <a:off x="4194910" y="4595213"/>
            <a:ext cx="408416" cy="36199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Rectangle 332"/>
          <p:cNvSpPr/>
          <p:nvPr/>
        </p:nvSpPr>
        <p:spPr>
          <a:xfrm>
            <a:off x="5581329" y="1447799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/>
          <p:nvPr/>
        </p:nvSpPr>
        <p:spPr>
          <a:xfrm>
            <a:off x="5733729" y="1447799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ectangle 334"/>
          <p:cNvSpPr/>
          <p:nvPr/>
        </p:nvSpPr>
        <p:spPr>
          <a:xfrm>
            <a:off x="5886129" y="1447799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ectangle 335"/>
          <p:cNvSpPr/>
          <p:nvPr/>
        </p:nvSpPr>
        <p:spPr>
          <a:xfrm>
            <a:off x="6038529" y="1447799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/>
          <p:nvPr/>
        </p:nvSpPr>
        <p:spPr>
          <a:xfrm>
            <a:off x="6184863" y="1447799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ectangle 337"/>
          <p:cNvSpPr/>
          <p:nvPr/>
        </p:nvSpPr>
        <p:spPr>
          <a:xfrm>
            <a:off x="6316070" y="4999434"/>
            <a:ext cx="76200" cy="1524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0" name="Curved Connector 339"/>
          <p:cNvCxnSpPr/>
          <p:nvPr/>
        </p:nvCxnSpPr>
        <p:spPr>
          <a:xfrm rot="5400000">
            <a:off x="6343759" y="4653018"/>
            <a:ext cx="368226" cy="36356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urved Connector 340"/>
          <p:cNvCxnSpPr>
            <a:stCxn id="113" idx="2"/>
          </p:cNvCxnSpPr>
          <p:nvPr/>
        </p:nvCxnSpPr>
        <p:spPr>
          <a:xfrm rot="5400000" flipH="1" flipV="1">
            <a:off x="537605" y="2442605"/>
            <a:ext cx="3522190" cy="1803400"/>
          </a:xfrm>
          <a:prstGeom prst="curvedConnector3">
            <a:avLst>
              <a:gd name="adj1" fmla="val -649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urved Connector 341"/>
          <p:cNvCxnSpPr>
            <a:stCxn id="252" idx="2"/>
          </p:cNvCxnSpPr>
          <p:nvPr/>
        </p:nvCxnSpPr>
        <p:spPr>
          <a:xfrm rot="5400000" flipH="1" flipV="1">
            <a:off x="3086157" y="2734444"/>
            <a:ext cx="3524420" cy="1276066"/>
          </a:xfrm>
          <a:prstGeom prst="curvedConnector3">
            <a:avLst>
              <a:gd name="adj1" fmla="val -6486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5782670" y="4815321"/>
            <a:ext cx="712527" cy="586066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/>
        </p:nvSpPr>
        <p:spPr>
          <a:xfrm>
            <a:off x="5345106" y="5486400"/>
            <a:ext cx="1600200" cy="457200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Final Output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324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quifax">
      <a:dk1>
        <a:srgbClr val="000000"/>
      </a:dk1>
      <a:lt1>
        <a:srgbClr val="FFFFFF"/>
      </a:lt1>
      <a:dk2>
        <a:srgbClr val="000000"/>
      </a:dk2>
      <a:lt2>
        <a:srgbClr val="ADAFAA"/>
      </a:lt2>
      <a:accent1>
        <a:srgbClr val="9E1B32"/>
      </a:accent1>
      <a:accent2>
        <a:srgbClr val="CC0000"/>
      </a:accent2>
      <a:accent3>
        <a:srgbClr val="666D70"/>
      </a:accent3>
      <a:accent4>
        <a:srgbClr val="BBBFBE"/>
      </a:accent4>
      <a:accent5>
        <a:srgbClr val="D1D4D3"/>
      </a:accent5>
      <a:accent6>
        <a:srgbClr val="EBB700"/>
      </a:accent6>
      <a:hlink>
        <a:srgbClr val="009999"/>
      </a:hlink>
      <a:folHlink>
        <a:srgbClr val="3394AB"/>
      </a:folHlink>
    </a:clrScheme>
    <a:fontScheme name="Equifax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tIns="91440" rtlCol="0">
        <a:spAutoFit/>
      </a:bodyPr>
      <a:lstStyle>
        <a:defPPr algn="l">
          <a:defRPr sz="2400" b="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37210</TotalTime>
  <Words>1050</Words>
  <Application>Microsoft Office PowerPoint</Application>
  <PresentationFormat>On-screen Show (4:3)</PresentationFormat>
  <Paragraphs>196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Custom Design</vt:lpstr>
      <vt:lpstr>Office Theme</vt:lpstr>
      <vt:lpstr>Contents</vt:lpstr>
      <vt:lpstr>Outline</vt:lpstr>
      <vt:lpstr> Hadoop Conceptual Overview</vt:lpstr>
      <vt:lpstr> Hadoop Core</vt:lpstr>
      <vt:lpstr> Hadoop Core – Writing to the File System</vt:lpstr>
      <vt:lpstr> Hadoop Core – Reading from the File System</vt:lpstr>
      <vt:lpstr> HDFS</vt:lpstr>
      <vt:lpstr>Hadoop Core - Map Reduce </vt:lpstr>
      <vt:lpstr>Hadoop Core - Map Reduce </vt:lpstr>
      <vt:lpstr>Hadoop Core - Map Reduce At Scale </vt:lpstr>
      <vt:lpstr> Why use Hadoop?</vt:lpstr>
      <vt:lpstr> Hadoop tidbits</vt:lpstr>
      <vt:lpstr> Hadoop Terminology - Ecosystem</vt:lpstr>
      <vt:lpstr> Hadoop Terminology - Ecosystem</vt:lpstr>
      <vt:lpstr>Q &amp; A</vt:lpstr>
    </vt:vector>
  </TitlesOfParts>
  <Company>Equifax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Gaurav Khanna</dc:creator>
  <cp:lastModifiedBy>zeben</cp:lastModifiedBy>
  <cp:revision>199</cp:revision>
  <cp:lastPrinted>2014-05-07T02:17:28Z</cp:lastPrinted>
  <dcterms:created xsi:type="dcterms:W3CDTF">2013-07-16T14:10:59Z</dcterms:created>
  <dcterms:modified xsi:type="dcterms:W3CDTF">2014-06-08T18:20:01Z</dcterms:modified>
</cp:coreProperties>
</file>