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1"/>
  </p:notesMasterIdLst>
  <p:handoutMasterIdLst>
    <p:handoutMasterId r:id="rId12"/>
  </p:handoutMasterIdLst>
  <p:sldIdLst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1920">
          <p15:clr>
            <a:srgbClr val="A4A3A4"/>
          </p15:clr>
        </p15:guide>
        <p15:guide id="6" orient="horz" pos="3984">
          <p15:clr>
            <a:srgbClr val="A4A3A4"/>
          </p15:clr>
        </p15:guide>
        <p15:guide id="7" orient="horz" pos="1152">
          <p15:clr>
            <a:srgbClr val="A4A3A4"/>
          </p15:clr>
        </p15:guide>
        <p15:guide id="8" pos="3839">
          <p15:clr>
            <a:srgbClr val="A4A3A4"/>
          </p15:clr>
        </p15:guide>
        <p15:guide id="9" pos="671">
          <p15:clr>
            <a:srgbClr val="A4A3A4"/>
          </p15:clr>
        </p15:guide>
        <p15:guide id="10" pos="7007">
          <p15:clr>
            <a:srgbClr val="A4A3A4"/>
          </p15:clr>
        </p15:guide>
        <p15:guide id="11" pos="6143">
          <p15:clr>
            <a:srgbClr val="A4A3A4"/>
          </p15:clr>
        </p15:guide>
        <p15:guide id="12" pos="3263">
          <p15:clr>
            <a:srgbClr val="A4A3A4"/>
          </p15:clr>
        </p15:guide>
        <p15:guide id="13" pos="7391">
          <p15:clr>
            <a:srgbClr val="A4A3A4"/>
          </p15:clr>
        </p15:guide>
        <p15:guide id="14" pos="36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86470" autoAdjust="0"/>
  </p:normalViewPr>
  <p:slideViewPr>
    <p:cSldViewPr showGuides="1">
      <p:cViewPr>
        <p:scale>
          <a:sx n="100" d="100"/>
          <a:sy n="100" d="100"/>
        </p:scale>
        <p:origin x="-114" y="-54"/>
      </p:cViewPr>
      <p:guideLst>
        <p:guide orient="horz" pos="2160"/>
        <p:guide orient="horz" pos="1008"/>
        <p:guide orient="horz" pos="3792"/>
        <p:guide orient="horz" pos="336"/>
        <p:guide orient="horz" pos="1920"/>
        <p:guide orient="horz" pos="3984"/>
        <p:guide orient="horz" pos="1152"/>
        <p:guide pos="3839"/>
        <p:guide pos="671"/>
        <p:guide pos="7007"/>
        <p:guide pos="6143"/>
        <p:guide pos="3263"/>
        <p:guide pos="7391"/>
        <p:guide pos="36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168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E221E-83ED-4F6C-BA5F-3F9E6FDB6953}" type="datetimeFigureOut">
              <a:rPr lang="en-US"/>
              <a:t>6/18/2014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CBEF8-5CDE-472B-839B-B8BB0C88100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53E5F-CE67-483C-A264-F17AC70E9CA2}" type="datetimeFigureOut">
              <a:rPr lang="en-US"/>
              <a:t>6/18/2014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98AFB-CB0D-4DFE-87B9-B4B0D0DE73CD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014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2612" y="6432551"/>
            <a:ext cx="1371600" cy="273049"/>
          </a:xfrm>
        </p:spPr>
        <p:txBody>
          <a:bodyPr/>
          <a:lstStyle/>
          <a:p>
            <a:fld id="{3E0FA9E5-6744-4841-888F-9E7CC0C2B7EC}" type="datetimeFigureOut">
              <a:rPr lang="en-US" smtClean="0"/>
              <a:t>6/18/2014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5213" y="6432551"/>
            <a:ext cx="5653087" cy="27304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2812" y="6432551"/>
            <a:ext cx="1219201" cy="273049"/>
          </a:xfrm>
        </p:spPr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023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6/18/2014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4147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6/18/2014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35436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6/18/2014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067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6/18/2014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anchor="b">
            <a:normAutofit/>
          </a:bodyPr>
          <a:lstStyle>
            <a:lvl1pPr algn="l">
              <a:defRPr sz="54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2563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6/18/2014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4050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6/18/2014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1" y="533400"/>
            <a:ext cx="8686802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0154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6/18/2014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7030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6/18/2014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26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6/18/2014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008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7285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E0FA9E5-6744-4841-888F-9E7CC0C2B7EC}" type="datetimeFigureOut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2767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549796" y="2492896"/>
            <a:ext cx="8640960" cy="360040"/>
          </a:xfrm>
        </p:spPr>
        <p:txBody>
          <a:bodyPr>
            <a:noAutofit/>
          </a:bodyPr>
          <a:lstStyle/>
          <a:p>
            <a:r>
              <a:rPr lang="en-CA" dirty="0" smtClean="0"/>
              <a:t>Bleeding edge technology to </a:t>
            </a:r>
            <a:r>
              <a:rPr lang="en-CA" dirty="0" smtClean="0"/>
              <a:t>transform Data into Knowledge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77788" y="1844824"/>
            <a:ext cx="5029200" cy="699121"/>
          </a:xfrm>
        </p:spPr>
        <p:txBody>
          <a:bodyPr/>
          <a:lstStyle/>
          <a:p>
            <a:r>
              <a:rPr lang="en-US" dirty="0" smtClean="0"/>
              <a:t>HADOOP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49796" y="4365104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/>
            <a:r>
              <a:rPr lang="en-CA" dirty="0" smtClean="0"/>
              <a:t>In pioneer days they used oxen for heavy pulling, and when one ox couldn’t budge a log, they didn’t try to grow a larger ox. </a:t>
            </a:r>
          </a:p>
          <a:p>
            <a:pPr marL="45720"/>
            <a:r>
              <a:rPr lang="en-CA" dirty="0" smtClean="0"/>
              <a:t>- Grace Hoppe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12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In 2012, an estimated 2.8 </a:t>
            </a:r>
            <a:r>
              <a:rPr lang="en-CA" dirty="0" err="1"/>
              <a:t>Zettabytes</a:t>
            </a:r>
            <a:r>
              <a:rPr lang="en-CA" dirty="0"/>
              <a:t> (2.8 Trillion GBs) was created in the world. </a:t>
            </a:r>
            <a:endParaRPr lang="en-CA" dirty="0" smtClean="0"/>
          </a:p>
          <a:p>
            <a:r>
              <a:rPr lang="en-CA" dirty="0" smtClean="0"/>
              <a:t>This </a:t>
            </a:r>
            <a:r>
              <a:rPr lang="en-CA" dirty="0"/>
              <a:t>is enough to fill 80 Billion 32GB </a:t>
            </a:r>
            <a:r>
              <a:rPr lang="en-CA" dirty="0" smtClean="0"/>
              <a:t>iPads</a:t>
            </a:r>
          </a:p>
          <a:p>
            <a:r>
              <a:rPr lang="en-CA" dirty="0" smtClean="0"/>
              <a:t>Data </a:t>
            </a:r>
            <a:r>
              <a:rPr lang="en-CA" dirty="0"/>
              <a:t>is coming from many </a:t>
            </a:r>
            <a:r>
              <a:rPr lang="en-CA" dirty="0" smtClean="0"/>
              <a:t>sources:</a:t>
            </a:r>
          </a:p>
          <a:p>
            <a:pPr lvl="1"/>
            <a:r>
              <a:rPr lang="en-CA" dirty="0" smtClean="0"/>
              <a:t>NYSE </a:t>
            </a:r>
            <a:r>
              <a:rPr lang="en-CA" dirty="0"/>
              <a:t>generates </a:t>
            </a:r>
            <a:r>
              <a:rPr lang="en-CA" dirty="0" smtClean="0"/>
              <a:t>~1 TB </a:t>
            </a:r>
            <a:r>
              <a:rPr lang="en-CA" dirty="0"/>
              <a:t>of new trade data per day. </a:t>
            </a:r>
            <a:endParaRPr lang="en-CA" dirty="0" smtClean="0"/>
          </a:p>
          <a:p>
            <a:pPr lvl="1"/>
            <a:r>
              <a:rPr lang="en-CA" dirty="0" smtClean="0"/>
              <a:t>Facebook </a:t>
            </a:r>
            <a:r>
              <a:rPr lang="en-CA" dirty="0"/>
              <a:t>hosts approximately 10 billion </a:t>
            </a:r>
            <a:r>
              <a:rPr lang="en-CA" dirty="0" smtClean="0"/>
              <a:t>photos - taking up 1 </a:t>
            </a:r>
            <a:r>
              <a:rPr lang="en-CA" dirty="0"/>
              <a:t>petabyte of storage.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Situation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89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It has been said that “More data usually beats better algorithms</a:t>
            </a:r>
            <a:r>
              <a:rPr lang="en-CA" dirty="0" smtClean="0"/>
              <a:t>”</a:t>
            </a:r>
          </a:p>
          <a:p>
            <a:endParaRPr lang="en-CA" dirty="0" smtClean="0"/>
          </a:p>
          <a:p>
            <a:r>
              <a:rPr lang="en-CA" dirty="0" smtClean="0"/>
              <a:t>Big </a:t>
            </a:r>
            <a:r>
              <a:rPr lang="en-CA" dirty="0"/>
              <a:t>Data is </a:t>
            </a:r>
            <a:r>
              <a:rPr lang="en-CA" dirty="0" smtClean="0"/>
              <a:t>here, but we are </a:t>
            </a:r>
            <a:r>
              <a:rPr lang="en-CA" dirty="0"/>
              <a:t>struggling to store and analyze </a:t>
            </a:r>
            <a:r>
              <a:rPr lang="en-CA" dirty="0" smtClean="0"/>
              <a:t>it</a:t>
            </a:r>
          </a:p>
          <a:p>
            <a:r>
              <a:rPr lang="en-CA" dirty="0"/>
              <a:t>O</a:t>
            </a:r>
            <a:r>
              <a:rPr lang="en-CA" dirty="0" smtClean="0"/>
              <a:t>rganizations IS departments can either: </a:t>
            </a:r>
          </a:p>
          <a:p>
            <a:pPr marL="45720" indent="0">
              <a:buNone/>
            </a:pPr>
            <a:r>
              <a:rPr lang="en-CA" dirty="0" smtClean="0"/>
              <a:t>	- Succumb </a:t>
            </a:r>
            <a:r>
              <a:rPr lang="en-CA" dirty="0"/>
              <a:t>to information-overload paralysis, </a:t>
            </a:r>
            <a:r>
              <a:rPr lang="en-CA" dirty="0" smtClean="0"/>
              <a:t>or</a:t>
            </a:r>
          </a:p>
          <a:p>
            <a:pPr marL="45720" indent="0">
              <a:buNone/>
            </a:pPr>
            <a:r>
              <a:rPr lang="en-CA" dirty="0"/>
              <a:t>	</a:t>
            </a:r>
            <a:r>
              <a:rPr lang="en-CA" dirty="0" smtClean="0"/>
              <a:t>- Attempt to harness new technologies to monetize this data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way forward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19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Hadoop is a platform that enables </a:t>
            </a:r>
            <a:r>
              <a:rPr lang="en-CA" dirty="0" smtClean="0"/>
              <a:t>business to:</a:t>
            </a:r>
          </a:p>
          <a:p>
            <a:pPr lvl="1"/>
            <a:r>
              <a:rPr lang="en-CA" dirty="0" smtClean="0"/>
              <a:t>Process </a:t>
            </a:r>
            <a:r>
              <a:rPr lang="en-CA" dirty="0"/>
              <a:t>Big Data at reasonable </a:t>
            </a:r>
            <a:r>
              <a:rPr lang="en-CA" dirty="0" smtClean="0"/>
              <a:t>costs</a:t>
            </a:r>
          </a:p>
          <a:p>
            <a:pPr lvl="1"/>
            <a:r>
              <a:rPr lang="en-CA" dirty="0" smtClean="0"/>
              <a:t>Provides fault tolerance (</a:t>
            </a:r>
            <a:r>
              <a:rPr lang="en-CA" dirty="0"/>
              <a:t>continue operating </a:t>
            </a:r>
            <a:r>
              <a:rPr lang="en-CA" dirty="0" smtClean="0"/>
              <a:t>in </a:t>
            </a:r>
            <a:r>
              <a:rPr lang="en-CA" dirty="0"/>
              <a:t>the event of </a:t>
            </a:r>
            <a:r>
              <a:rPr lang="en-CA" dirty="0" smtClean="0"/>
              <a:t>failure)</a:t>
            </a:r>
          </a:p>
          <a:p>
            <a:pPr lvl="1"/>
            <a:r>
              <a:rPr lang="en-CA" dirty="0" smtClean="0"/>
              <a:t>Enables massive parallel processing (MPP)</a:t>
            </a:r>
          </a:p>
          <a:p>
            <a:pPr lvl="1"/>
            <a:r>
              <a:rPr lang="en-CA" dirty="0" smtClean="0"/>
              <a:t>Runs on commodity infrastructure – Cheap to run</a:t>
            </a:r>
          </a:p>
          <a:p>
            <a:pPr lvl="1"/>
            <a:r>
              <a:rPr lang="en-CA" dirty="0" smtClean="0"/>
              <a:t>Available under the GNU GPL (General Public License) – Free to use.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Business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13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The basic principle of Hadoop is to have storage distributed across multiple nodes (composed of commodity </a:t>
            </a:r>
            <a:r>
              <a:rPr lang="en-CA" dirty="0" smtClean="0"/>
              <a:t>servers).</a:t>
            </a:r>
          </a:p>
          <a:p>
            <a:r>
              <a:rPr lang="en-CA" dirty="0" smtClean="0"/>
              <a:t>Nodes are </a:t>
            </a:r>
            <a:r>
              <a:rPr lang="en-CA" dirty="0"/>
              <a:t>orchestrated to process user requests in parallel. </a:t>
            </a:r>
            <a:endParaRPr lang="en-CA" dirty="0" smtClean="0"/>
          </a:p>
          <a:p>
            <a:r>
              <a:rPr lang="en-CA" dirty="0"/>
              <a:t>Hadoop is designed to run on a large number of machines that don’t share any memory or disks. That means you can buy a whole bunch of commodity servers, slap them in a rack, and run the Hadoop software on each one</a:t>
            </a:r>
            <a:r>
              <a:rPr lang="en-CA" dirty="0" smtClean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works?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42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lnSpc>
                <a:spcPct val="200000"/>
              </a:lnSpc>
              <a:buNone/>
            </a:pPr>
            <a:r>
              <a:rPr lang="en-CA" dirty="0"/>
              <a:t>Architecturally, the reason you’re able to deal with lots of data is because Hadoop spreads it </a:t>
            </a:r>
            <a:r>
              <a:rPr lang="en-CA" dirty="0" smtClean="0"/>
              <a:t>out; </a:t>
            </a:r>
            <a:r>
              <a:rPr lang="en-CA" dirty="0"/>
              <a:t>And the reason you’re able to ask complicated computational questions is because you’ve got all of these processors, working in parallel, harnessed together</a:t>
            </a:r>
            <a:r>
              <a:rPr lang="en-CA" dirty="0" smtClean="0"/>
              <a:t>.</a:t>
            </a: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of </a:t>
            </a:r>
            <a:r>
              <a:rPr lang="en-US" dirty="0"/>
              <a:t>H</a:t>
            </a:r>
            <a:r>
              <a:rPr lang="en-US" dirty="0" smtClean="0"/>
              <a:t>adoop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24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fontAlgn="base">
              <a:buNone/>
            </a:pPr>
            <a:r>
              <a:rPr lang="en-CA" dirty="0"/>
              <a:t>Exploratory </a:t>
            </a:r>
            <a:r>
              <a:rPr lang="en-CA" dirty="0" smtClean="0"/>
              <a:t>Phase:</a:t>
            </a:r>
          </a:p>
          <a:p>
            <a:pPr marL="45720" indent="0">
              <a:buNone/>
            </a:pPr>
            <a:r>
              <a:rPr lang="en-CA" dirty="0" smtClean="0"/>
              <a:t>- Recognizing responsibilities </a:t>
            </a:r>
            <a:r>
              <a:rPr lang="en-CA" dirty="0"/>
              <a:t>associated with deploying </a:t>
            </a:r>
            <a:r>
              <a:rPr lang="en-CA" dirty="0" smtClean="0"/>
              <a:t>Hadoop.</a:t>
            </a:r>
            <a:endParaRPr lang="en-CA" dirty="0"/>
          </a:p>
          <a:p>
            <a:pPr marL="45720" indent="0">
              <a:buNone/>
            </a:pPr>
            <a:r>
              <a:rPr lang="en-CA" dirty="0" smtClean="0"/>
              <a:t>- Determining key </a:t>
            </a:r>
            <a:r>
              <a:rPr lang="en-CA" dirty="0"/>
              <a:t>issues and requirements around </a:t>
            </a:r>
            <a:r>
              <a:rPr lang="en-CA" dirty="0" smtClean="0"/>
              <a:t>privacy.</a:t>
            </a:r>
            <a:endParaRPr lang="en-CA" dirty="0"/>
          </a:p>
          <a:p>
            <a:pPr marL="45720" indent="0">
              <a:buNone/>
            </a:pPr>
            <a:r>
              <a:rPr lang="en-CA" dirty="0" smtClean="0"/>
              <a:t>- Hadoop integration </a:t>
            </a:r>
            <a:r>
              <a:rPr lang="en-CA" dirty="0"/>
              <a:t>into </a:t>
            </a:r>
            <a:r>
              <a:rPr lang="en-CA" dirty="0" smtClean="0"/>
              <a:t>existing </a:t>
            </a:r>
            <a:r>
              <a:rPr lang="en-CA" dirty="0"/>
              <a:t>IT </a:t>
            </a:r>
            <a:r>
              <a:rPr lang="en-CA" dirty="0" smtClean="0"/>
              <a:t>infrastructure.</a:t>
            </a:r>
            <a:endParaRPr lang="en-CA" dirty="0"/>
          </a:p>
          <a:p>
            <a:pPr marL="45720" indent="0" fontAlgn="base">
              <a:buNone/>
            </a:pPr>
            <a:endParaRPr lang="en-CA" dirty="0"/>
          </a:p>
          <a:p>
            <a:pPr marL="45720" indent="0">
              <a:buNone/>
            </a:pP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Ongoing Governance</a:t>
            </a:r>
          </a:p>
        </p:txBody>
      </p:sp>
    </p:spTree>
    <p:extLst>
      <p:ext uri="{BB962C8B-B14F-4D97-AF65-F5344CB8AC3E}">
        <p14:creationId xmlns:p14="http://schemas.microsoft.com/office/powerpoint/2010/main" val="255125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fontAlgn="base">
              <a:buNone/>
            </a:pPr>
            <a:r>
              <a:rPr lang="en-CA" dirty="0"/>
              <a:t>Implementation Phase:</a:t>
            </a:r>
          </a:p>
          <a:p>
            <a:pPr fontAlgn="base"/>
            <a:r>
              <a:rPr lang="en-CA" dirty="0"/>
              <a:t>Determining business needs</a:t>
            </a:r>
          </a:p>
          <a:p>
            <a:pPr fontAlgn="base"/>
            <a:r>
              <a:rPr lang="en-CA" dirty="0"/>
              <a:t>Organization Structure</a:t>
            </a:r>
          </a:p>
          <a:p>
            <a:pPr fontAlgn="base"/>
            <a:r>
              <a:rPr lang="en-CA" dirty="0"/>
              <a:t>Stewardship</a:t>
            </a:r>
          </a:p>
          <a:p>
            <a:r>
              <a:rPr lang="en-CA" dirty="0"/>
              <a:t>Data Risk and Quality Management</a:t>
            </a:r>
          </a:p>
          <a:p>
            <a:r>
              <a:rPr lang="en-CA" dirty="0"/>
              <a:t>Information Life Cycle Management</a:t>
            </a:r>
          </a:p>
          <a:p>
            <a:r>
              <a:rPr lang="en-CA" dirty="0"/>
              <a:t>Security &amp; Privacy</a:t>
            </a:r>
          </a:p>
          <a:p>
            <a:r>
              <a:rPr lang="en-CA" dirty="0"/>
              <a:t>Data Architecture</a:t>
            </a:r>
            <a:br>
              <a:rPr lang="en-CA" dirty="0"/>
            </a:b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Ongoing </a:t>
            </a:r>
            <a:r>
              <a:rPr lang="en-CA" dirty="0" smtClean="0"/>
              <a:t>Governance (</a:t>
            </a:r>
            <a:r>
              <a:rPr lang="en-CA" dirty="0" err="1" smtClean="0"/>
              <a:t>Cnt’d</a:t>
            </a:r>
            <a:r>
              <a:rPr lang="en-CA" dirty="0" smtClean="0"/>
              <a:t>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18459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siness strategy presentation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usiness strategy presentation" id="{8652783A-F43B-4C47-8F3C-48F967BE0382}" vid="{232EED29-0899-40B2-8969-E379F11A5395}"/>
    </a:ext>
  </a:extLst>
</a:theme>
</file>

<file path=ppt/theme/theme2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0E1DFAE-A563-49ED-B827-D954CB21C6A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strategy presentation</Template>
  <TotalTime>0</TotalTime>
  <Words>383</Words>
  <Application>Microsoft Office PowerPoint</Application>
  <PresentationFormat>Custom</PresentationFormat>
  <Paragraphs>46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Business strategy presentation</vt:lpstr>
      <vt:lpstr>HADOOP</vt:lpstr>
      <vt:lpstr>Today’s Situation</vt:lpstr>
      <vt:lpstr>The way forward</vt:lpstr>
      <vt:lpstr>Business value</vt:lpstr>
      <vt:lpstr>How it works?</vt:lpstr>
      <vt:lpstr>Power of Hadoop</vt:lpstr>
      <vt:lpstr>Ongoing Governance</vt:lpstr>
      <vt:lpstr>Ongoing Governance (Cnt’d)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2014-06-08T19:49:27Z</dcterms:created>
  <dcterms:modified xsi:type="dcterms:W3CDTF">2014-06-18T23:58:32Z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TC034606639991</vt:lpwstr>
  </property>
</Properties>
</file>