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4"/>
  </p:notesMasterIdLst>
  <p:handoutMasterIdLst>
    <p:handoutMasterId r:id="rId15"/>
  </p:handoutMasterIdLst>
  <p:sldIdLst>
    <p:sldId id="257" r:id="rId3"/>
    <p:sldId id="259" r:id="rId4"/>
    <p:sldId id="260" r:id="rId5"/>
    <p:sldId id="269" r:id="rId6"/>
    <p:sldId id="270" r:id="rId7"/>
    <p:sldId id="271" r:id="rId8"/>
    <p:sldId id="272" r:id="rId9"/>
    <p:sldId id="261" r:id="rId10"/>
    <p:sldId id="268" r:id="rId11"/>
    <p:sldId id="264" r:id="rId12"/>
    <p:sldId id="265" r:id="rId1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336">
          <p15:clr>
            <a:srgbClr val="A4A3A4"/>
          </p15:clr>
        </p15:guide>
        <p15:guide id="5" orient="horz" pos="1920">
          <p15:clr>
            <a:srgbClr val="A4A3A4"/>
          </p15:clr>
        </p15:guide>
        <p15:guide id="6" orient="horz" pos="3984">
          <p15:clr>
            <a:srgbClr val="A4A3A4"/>
          </p15:clr>
        </p15:guide>
        <p15:guide id="7" orient="horz" pos="1152">
          <p15:clr>
            <a:srgbClr val="A4A3A4"/>
          </p15:clr>
        </p15:guide>
        <p15:guide id="8" pos="3839">
          <p15:clr>
            <a:srgbClr val="A4A3A4"/>
          </p15:clr>
        </p15:guide>
        <p15:guide id="9" pos="671">
          <p15:clr>
            <a:srgbClr val="A4A3A4"/>
          </p15:clr>
        </p15:guide>
        <p15:guide id="10" pos="7007">
          <p15:clr>
            <a:srgbClr val="A4A3A4"/>
          </p15:clr>
        </p15:guide>
        <p15:guide id="11" pos="6143">
          <p15:clr>
            <a:srgbClr val="A4A3A4"/>
          </p15:clr>
        </p15:guide>
        <p15:guide id="12" pos="3263">
          <p15:clr>
            <a:srgbClr val="A4A3A4"/>
          </p15:clr>
        </p15:guide>
        <p15:guide id="13" pos="7391">
          <p15:clr>
            <a:srgbClr val="A4A3A4"/>
          </p15:clr>
        </p15:guide>
        <p15:guide id="14" pos="36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86470" autoAdjust="0"/>
  </p:normalViewPr>
  <p:slideViewPr>
    <p:cSldViewPr showGuides="1">
      <p:cViewPr>
        <p:scale>
          <a:sx n="100" d="100"/>
          <a:sy n="100" d="100"/>
        </p:scale>
        <p:origin x="-114" y="-72"/>
      </p:cViewPr>
      <p:guideLst>
        <p:guide orient="horz" pos="2160"/>
        <p:guide orient="horz" pos="1008"/>
        <p:guide orient="horz" pos="3792"/>
        <p:guide orient="horz" pos="336"/>
        <p:guide orient="horz" pos="1920"/>
        <p:guide orient="horz" pos="3984"/>
        <p:guide orient="horz" pos="1152"/>
        <p:guide pos="3839"/>
        <p:guide pos="671"/>
        <p:guide pos="7007"/>
        <p:guide pos="6143"/>
        <p:guide pos="3263"/>
        <p:guide pos="7391"/>
        <p:guide pos="36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168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E221E-83ED-4F6C-BA5F-3F9E6FDB6953}" type="datetimeFigureOut">
              <a:rPr lang="en-US"/>
              <a:t>6/18/2014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CBEF8-5CDE-472B-839B-B8BB0C88100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53E5F-CE67-483C-A264-F17AC70E9CA2}" type="datetimeFigureOut">
              <a:rPr lang="en-US"/>
              <a:t>6/18/2014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98AFB-CB0D-4DFE-87B9-B4B0D0DE73CD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014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2612" y="6432551"/>
            <a:ext cx="1371600" cy="273049"/>
          </a:xfrm>
        </p:spPr>
        <p:txBody>
          <a:bodyPr/>
          <a:lstStyle/>
          <a:p>
            <a:fld id="{3E0FA9E5-6744-4841-888F-9E7CC0C2B7EC}" type="datetimeFigureOut">
              <a:rPr lang="en-US" smtClean="0"/>
              <a:t>6/18/2014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5213" y="6432551"/>
            <a:ext cx="5653087" cy="27304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2812" y="6432551"/>
            <a:ext cx="1219201" cy="273049"/>
          </a:xfrm>
        </p:spPr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397000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/>
                </a:solidFill>
                <a:latin typeface="Helvetica" pitchFamily="34" charset="0"/>
                <a:cs typeface="Helvetic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5029200" cy="2514601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accent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023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6/18/2014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4147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6/18/2014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35436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212" y="1340768"/>
            <a:ext cx="8686801" cy="4679032"/>
          </a:xfrm>
        </p:spPr>
        <p:txBody>
          <a:bodyPr/>
          <a:lstStyle>
            <a:lvl1pPr>
              <a:defRPr>
                <a:latin typeface="Helvetica" pitchFamily="34" charset="0"/>
                <a:cs typeface="Helvetica" pitchFamily="34" charset="0"/>
              </a:defRPr>
            </a:lvl1pPr>
            <a:lvl2pPr>
              <a:defRPr>
                <a:latin typeface="Helvetica" pitchFamily="34" charset="0"/>
                <a:cs typeface="Helvetica" pitchFamily="34" charset="0"/>
              </a:defRPr>
            </a:lvl2pPr>
            <a:lvl3pPr>
              <a:defRPr>
                <a:latin typeface="Helvetica" pitchFamily="34" charset="0"/>
                <a:cs typeface="Helvetica" pitchFamily="34" charset="0"/>
              </a:defRPr>
            </a:lvl3pPr>
            <a:lvl4pPr>
              <a:defRPr>
                <a:latin typeface="Helvetica" pitchFamily="34" charset="0"/>
                <a:cs typeface="Helvetica" pitchFamily="34" charset="0"/>
              </a:defRPr>
            </a:lvl4pPr>
            <a:lvl5pPr>
              <a:defRPr>
                <a:latin typeface="Helvetica" pitchFamily="34" charset="0"/>
                <a:cs typeface="Helvetic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3852" y="404664"/>
            <a:ext cx="8686801" cy="663352"/>
          </a:xfrm>
        </p:spPr>
        <p:txBody>
          <a:bodyPr anchor="t"/>
          <a:lstStyle>
            <a:lvl1pPr>
              <a:lnSpc>
                <a:spcPct val="100000"/>
              </a:lnSpc>
              <a:defRPr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-98276" y="1124744"/>
            <a:ext cx="799288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6/18/2014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34" charset="0"/>
                <a:cs typeface="Helvetica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 anchor="b">
            <a:normAutofit/>
          </a:bodyPr>
          <a:lstStyle>
            <a:lvl1pPr algn="l">
              <a:defRPr sz="5400" b="1" cap="none" baseline="0"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2563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6/18/2014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4598" y="1340768"/>
            <a:ext cx="4251960" cy="4679032"/>
          </a:xfrm>
        </p:spPr>
        <p:txBody>
          <a:bodyPr>
            <a:normAutofit/>
          </a:bodyPr>
          <a:lstStyle>
            <a:lvl1pPr>
              <a:defRPr sz="2000">
                <a:latin typeface="Helvetica" pitchFamily="34" charset="0"/>
                <a:cs typeface="Helvetica" pitchFamily="34" charset="0"/>
              </a:defRPr>
            </a:lvl1pPr>
            <a:lvl2pPr>
              <a:defRPr sz="1800">
                <a:latin typeface="Helvetica" pitchFamily="34" charset="0"/>
                <a:cs typeface="Helvetica" pitchFamily="34" charset="0"/>
              </a:defRPr>
            </a:lvl2pPr>
            <a:lvl3pPr>
              <a:defRPr sz="1600">
                <a:latin typeface="Helvetica" pitchFamily="34" charset="0"/>
                <a:cs typeface="Helvetica" pitchFamily="34" charset="0"/>
              </a:defRPr>
            </a:lvl3pPr>
            <a:lvl4pPr>
              <a:defRPr sz="1400">
                <a:latin typeface="Helvetica" pitchFamily="34" charset="0"/>
                <a:cs typeface="Helvetica" pitchFamily="34" charset="0"/>
              </a:defRPr>
            </a:lvl4pPr>
            <a:lvl5pPr>
              <a:defRPr sz="1400">
                <a:latin typeface="Helvetica" pitchFamily="34" charset="0"/>
                <a:cs typeface="Helvetica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5212" y="1340768"/>
            <a:ext cx="4251960" cy="4679032"/>
          </a:xfrm>
        </p:spPr>
        <p:txBody>
          <a:bodyPr>
            <a:normAutofit/>
          </a:bodyPr>
          <a:lstStyle>
            <a:lvl1pPr>
              <a:defRPr sz="2000">
                <a:latin typeface="Helvetica" pitchFamily="34" charset="0"/>
                <a:cs typeface="Helvetica" pitchFamily="34" charset="0"/>
              </a:defRPr>
            </a:lvl1pPr>
            <a:lvl2pPr>
              <a:defRPr sz="1800">
                <a:latin typeface="Helvetica" pitchFamily="34" charset="0"/>
                <a:cs typeface="Helvetica" pitchFamily="34" charset="0"/>
              </a:defRPr>
            </a:lvl2pPr>
            <a:lvl3pPr>
              <a:defRPr sz="1600">
                <a:latin typeface="Helvetica" pitchFamily="34" charset="0"/>
                <a:cs typeface="Helvetica" pitchFamily="34" charset="0"/>
              </a:defRPr>
            </a:lvl3pPr>
            <a:lvl4pPr>
              <a:defRPr sz="1400">
                <a:latin typeface="Helvetica" pitchFamily="34" charset="0"/>
                <a:cs typeface="Helvetica" pitchFamily="34" charset="0"/>
              </a:defRPr>
            </a:lvl4pPr>
            <a:lvl5pPr>
              <a:defRPr sz="1400">
                <a:latin typeface="Helvetica" pitchFamily="34" charset="0"/>
                <a:cs typeface="Helvetica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3852" y="404664"/>
            <a:ext cx="8686801" cy="663352"/>
          </a:xfrm>
        </p:spPr>
        <p:txBody>
          <a:bodyPr anchor="t"/>
          <a:lstStyle>
            <a:lvl1pPr>
              <a:lnSpc>
                <a:spcPct val="100000"/>
              </a:lnSpc>
              <a:defRPr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-98276" y="1124744"/>
            <a:ext cx="799288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50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6/18/2014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1" y="533400"/>
            <a:ext cx="8686802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0154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6/18/2014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7030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6/18/2014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26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6/18/2014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008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7285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2612" y="6155267"/>
            <a:ext cx="137160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E0FA9E5-6744-4841-888F-9E7CC0C2B7EC}" type="datetimeFigureOut">
              <a:rPr lang="en-US" smtClean="0"/>
              <a:pPr/>
              <a:t>6/18/2014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5213" y="6155267"/>
            <a:ext cx="565308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2812" y="6155267"/>
            <a:ext cx="12192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065212" y="533400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2767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549796" y="2492896"/>
            <a:ext cx="8640960" cy="360040"/>
          </a:xfrm>
        </p:spPr>
        <p:txBody>
          <a:bodyPr>
            <a:noAutofit/>
          </a:bodyPr>
          <a:lstStyle/>
          <a:p>
            <a:r>
              <a:rPr lang="en-CA" dirty="0" smtClean="0"/>
              <a:t>Bleeding edge technology to transform Data into Knowledge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77788" y="1844824"/>
            <a:ext cx="5029200" cy="699121"/>
          </a:xfrm>
        </p:spPr>
        <p:txBody>
          <a:bodyPr/>
          <a:lstStyle/>
          <a:p>
            <a:r>
              <a:rPr lang="en-US" dirty="0" smtClean="0"/>
              <a:t>HADOOP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49797" y="3573016"/>
            <a:ext cx="7272808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/>
            <a:r>
              <a:rPr lang="en-CA" i="1" dirty="0" smtClean="0">
                <a:latin typeface="Helvetica" pitchFamily="34" charset="0"/>
                <a:cs typeface="Helvetica" pitchFamily="34" charset="0"/>
              </a:rPr>
              <a:t>In pioneer days they used oxen for heavy pulling, and when one ox couldn’t budge a log, they didn’t try to grow a larger ox. </a:t>
            </a:r>
          </a:p>
          <a:p>
            <a:pPr marL="45720"/>
            <a:r>
              <a:rPr lang="en-CA" i="1" dirty="0" smtClean="0">
                <a:latin typeface="Helvetica" pitchFamily="34" charset="0"/>
                <a:cs typeface="Helvetica" pitchFamily="34" charset="0"/>
              </a:rPr>
              <a:t>- Grace Hoppe</a:t>
            </a:r>
            <a:endParaRPr lang="en-US" i="1" dirty="0" smtClean="0">
              <a:latin typeface="Helvetica" pitchFamily="34" charset="0"/>
              <a:cs typeface="Helvetica" pitchFamily="34" charset="0"/>
            </a:endParaRPr>
          </a:p>
          <a:p>
            <a:endParaRPr lang="en-US" i="1" dirty="0" smtClean="0">
              <a:latin typeface="Helvetica" pitchFamily="34" charset="0"/>
              <a:cs typeface="Helvetica" pitchFamily="34" charset="0"/>
            </a:endParaRPr>
          </a:p>
          <a:p>
            <a:endParaRPr lang="en-US" i="1" dirty="0" smtClean="0">
              <a:latin typeface="Helvetica" pitchFamily="34" charset="0"/>
              <a:cs typeface="Helvetica" pitchFamily="34" charset="0"/>
            </a:endParaRPr>
          </a:p>
          <a:p>
            <a:endParaRPr lang="en-US" i="1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12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fontAlgn="base">
              <a:buNone/>
            </a:pPr>
            <a:r>
              <a:rPr lang="en-CA" dirty="0"/>
              <a:t>Exploratory </a:t>
            </a:r>
            <a:r>
              <a:rPr lang="en-CA" dirty="0" smtClean="0"/>
              <a:t>Phase:</a:t>
            </a:r>
          </a:p>
          <a:p>
            <a:pPr marL="45720" indent="0">
              <a:buNone/>
            </a:pPr>
            <a:r>
              <a:rPr lang="en-CA" dirty="0" smtClean="0"/>
              <a:t>- Recognizing responsibilities </a:t>
            </a:r>
            <a:r>
              <a:rPr lang="en-CA" dirty="0"/>
              <a:t>associated with deploying </a:t>
            </a:r>
            <a:r>
              <a:rPr lang="en-CA" dirty="0" smtClean="0"/>
              <a:t>Hadoop.</a:t>
            </a:r>
            <a:endParaRPr lang="en-CA" dirty="0"/>
          </a:p>
          <a:p>
            <a:pPr marL="45720" indent="0">
              <a:buNone/>
            </a:pPr>
            <a:r>
              <a:rPr lang="en-CA" dirty="0" smtClean="0"/>
              <a:t>- Determining key </a:t>
            </a:r>
            <a:r>
              <a:rPr lang="en-CA" dirty="0"/>
              <a:t>issues and requirements around </a:t>
            </a:r>
            <a:r>
              <a:rPr lang="en-CA" dirty="0" smtClean="0"/>
              <a:t>privacy.</a:t>
            </a:r>
            <a:endParaRPr lang="en-CA" dirty="0"/>
          </a:p>
          <a:p>
            <a:pPr marL="45720" indent="0">
              <a:buNone/>
            </a:pPr>
            <a:r>
              <a:rPr lang="en-CA" dirty="0" smtClean="0"/>
              <a:t>- Hadoop integration </a:t>
            </a:r>
            <a:r>
              <a:rPr lang="en-CA" dirty="0"/>
              <a:t>into </a:t>
            </a:r>
            <a:r>
              <a:rPr lang="en-CA" dirty="0" smtClean="0"/>
              <a:t>existing </a:t>
            </a:r>
            <a:r>
              <a:rPr lang="en-CA" dirty="0"/>
              <a:t>IT </a:t>
            </a:r>
            <a:r>
              <a:rPr lang="en-CA" dirty="0" smtClean="0"/>
              <a:t>infrastructure.</a:t>
            </a:r>
            <a:endParaRPr lang="en-CA" dirty="0"/>
          </a:p>
          <a:p>
            <a:pPr marL="45720" indent="0" fontAlgn="base">
              <a:buNone/>
            </a:pPr>
            <a:endParaRPr lang="en-CA" dirty="0"/>
          </a:p>
          <a:p>
            <a:pPr marL="45720" indent="0">
              <a:buNone/>
            </a:pP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Ongoing Governance</a:t>
            </a:r>
          </a:p>
        </p:txBody>
      </p:sp>
    </p:spTree>
    <p:extLst>
      <p:ext uri="{BB962C8B-B14F-4D97-AF65-F5344CB8AC3E}">
        <p14:creationId xmlns:p14="http://schemas.microsoft.com/office/powerpoint/2010/main" val="255125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fontAlgn="base">
              <a:buNone/>
            </a:pPr>
            <a:r>
              <a:rPr lang="en-CA" dirty="0"/>
              <a:t>Implementation Phase:</a:t>
            </a:r>
          </a:p>
          <a:p>
            <a:pPr fontAlgn="base"/>
            <a:r>
              <a:rPr lang="en-CA" dirty="0"/>
              <a:t>Determining business needs</a:t>
            </a:r>
          </a:p>
          <a:p>
            <a:pPr fontAlgn="base"/>
            <a:r>
              <a:rPr lang="en-CA" dirty="0"/>
              <a:t>Organization Structure</a:t>
            </a:r>
          </a:p>
          <a:p>
            <a:pPr fontAlgn="base"/>
            <a:r>
              <a:rPr lang="en-CA" dirty="0"/>
              <a:t>Stewardship</a:t>
            </a:r>
          </a:p>
          <a:p>
            <a:r>
              <a:rPr lang="en-CA" dirty="0"/>
              <a:t>Data Risk and Quality Management</a:t>
            </a:r>
          </a:p>
          <a:p>
            <a:r>
              <a:rPr lang="en-CA" dirty="0"/>
              <a:t>Information Life Cycle Management</a:t>
            </a:r>
          </a:p>
          <a:p>
            <a:r>
              <a:rPr lang="en-CA" dirty="0"/>
              <a:t>Security &amp; Privacy</a:t>
            </a:r>
          </a:p>
          <a:p>
            <a:r>
              <a:rPr lang="en-CA" dirty="0"/>
              <a:t>Data Architecture</a:t>
            </a:r>
            <a:br>
              <a:rPr lang="en-CA" dirty="0"/>
            </a:b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Ongoing </a:t>
            </a:r>
            <a:r>
              <a:rPr lang="en-CA" dirty="0" smtClean="0"/>
              <a:t>Governance (</a:t>
            </a:r>
            <a:r>
              <a:rPr lang="en-CA" dirty="0" err="1" smtClean="0"/>
              <a:t>Cnt’d</a:t>
            </a:r>
            <a:r>
              <a:rPr lang="en-CA" dirty="0" smtClean="0"/>
              <a:t>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18459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In 2012, an estimated 2.8 </a:t>
            </a:r>
            <a:r>
              <a:rPr lang="en-CA" dirty="0" err="1"/>
              <a:t>Zettabytes</a:t>
            </a:r>
            <a:r>
              <a:rPr lang="en-CA" dirty="0"/>
              <a:t> (2.8 Trillion GBs) was created in the world. </a:t>
            </a:r>
            <a:endParaRPr lang="en-CA" dirty="0" smtClean="0"/>
          </a:p>
          <a:p>
            <a:r>
              <a:rPr lang="en-CA" dirty="0" smtClean="0"/>
              <a:t>This </a:t>
            </a:r>
            <a:r>
              <a:rPr lang="en-CA" dirty="0"/>
              <a:t>is enough to fill 80 Billion 32GB </a:t>
            </a:r>
            <a:r>
              <a:rPr lang="en-CA" dirty="0" err="1" smtClean="0"/>
              <a:t>iPads</a:t>
            </a:r>
            <a:endParaRPr lang="en-CA" dirty="0" smtClean="0"/>
          </a:p>
          <a:p>
            <a:pPr marL="274320" lvl="1">
              <a:spcBef>
                <a:spcPts val="1800"/>
              </a:spcBef>
            </a:pPr>
            <a:r>
              <a:rPr lang="en-CA" sz="2000" dirty="0"/>
              <a:t>Facebook hosts approximately 10 billion photos - taking up 1 petabyte of </a:t>
            </a:r>
            <a:r>
              <a:rPr lang="en-CA" sz="2000" dirty="0" smtClean="0"/>
              <a:t>storage</a:t>
            </a:r>
          </a:p>
          <a:p>
            <a:pPr marL="274320" lvl="1">
              <a:spcBef>
                <a:spcPts val="1800"/>
              </a:spcBef>
            </a:pPr>
            <a:r>
              <a:rPr lang="en-CA" sz="2000" dirty="0"/>
              <a:t>NYSE generates ~1 TB of new trade data per </a:t>
            </a:r>
            <a:r>
              <a:rPr lang="en-CA" sz="2000" dirty="0" smtClean="0"/>
              <a:t>day</a:t>
            </a:r>
            <a:endParaRPr lang="en-CA" sz="2000" dirty="0" smtClean="0"/>
          </a:p>
          <a:p>
            <a:r>
              <a:rPr lang="en-CA" dirty="0" smtClean="0"/>
              <a:t>Data </a:t>
            </a:r>
            <a:r>
              <a:rPr lang="en-CA" dirty="0"/>
              <a:t>is coming from many </a:t>
            </a:r>
            <a:r>
              <a:rPr lang="en-CA" dirty="0" smtClean="0"/>
              <a:t>sources</a:t>
            </a:r>
            <a:endParaRPr lang="en-CA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</a:t>
            </a:r>
            <a:r>
              <a:rPr lang="en-US" dirty="0" smtClean="0"/>
              <a:t>Situation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89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Popular Saying: “More </a:t>
            </a:r>
            <a:r>
              <a:rPr lang="en-CA" dirty="0"/>
              <a:t>data usually beats better algorithms</a:t>
            </a:r>
            <a:r>
              <a:rPr lang="en-CA" dirty="0" smtClean="0"/>
              <a:t>”</a:t>
            </a:r>
          </a:p>
          <a:p>
            <a:endParaRPr lang="en-CA" dirty="0" smtClean="0"/>
          </a:p>
          <a:p>
            <a:r>
              <a:rPr lang="en-CA" dirty="0" smtClean="0"/>
              <a:t>Big </a:t>
            </a:r>
            <a:r>
              <a:rPr lang="en-CA" dirty="0"/>
              <a:t>Data is </a:t>
            </a:r>
            <a:r>
              <a:rPr lang="en-CA" dirty="0" smtClean="0"/>
              <a:t>here, but unable to properly store </a:t>
            </a:r>
            <a:r>
              <a:rPr lang="en-CA" dirty="0"/>
              <a:t>and analyze </a:t>
            </a:r>
            <a:r>
              <a:rPr lang="en-CA" dirty="0" smtClean="0"/>
              <a:t>it</a:t>
            </a:r>
          </a:p>
          <a:p>
            <a:r>
              <a:rPr lang="en-CA" dirty="0"/>
              <a:t>O</a:t>
            </a:r>
            <a:r>
              <a:rPr lang="en-CA" dirty="0" smtClean="0"/>
              <a:t>rganizations IS departments can either: </a:t>
            </a:r>
          </a:p>
          <a:p>
            <a:pPr marL="45720" indent="0">
              <a:buNone/>
            </a:pPr>
            <a:r>
              <a:rPr lang="en-CA" dirty="0" smtClean="0"/>
              <a:t>	- Succumb </a:t>
            </a:r>
            <a:r>
              <a:rPr lang="en-CA" dirty="0"/>
              <a:t>to information-overload paralysis, </a:t>
            </a:r>
            <a:r>
              <a:rPr lang="en-CA" dirty="0" smtClean="0"/>
              <a:t>or</a:t>
            </a:r>
          </a:p>
          <a:p>
            <a:pPr marL="45720" indent="0">
              <a:buNone/>
            </a:pPr>
            <a:r>
              <a:rPr lang="en-CA" dirty="0"/>
              <a:t>	</a:t>
            </a:r>
            <a:r>
              <a:rPr lang="en-CA" dirty="0" smtClean="0"/>
              <a:t>- Attempt to harness new technologies to monetize this data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- Moving </a:t>
            </a:r>
            <a:r>
              <a:rPr lang="en-US" dirty="0" smtClean="0"/>
              <a:t>Forward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19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readwrite.com/files/_hadoopelephant_rgb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2188826" cy="2882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07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Still bleeding edge technology – mostly Tech companies</a:t>
            </a:r>
          </a:p>
          <a:p>
            <a:r>
              <a:rPr lang="en-US" dirty="0" smtClean="0"/>
              <a:t>Yahoo:</a:t>
            </a:r>
          </a:p>
          <a:p>
            <a:pPr lvl="1"/>
            <a:r>
              <a:rPr lang="en-US" dirty="0" smtClean="0"/>
              <a:t>Used to store in internet Index</a:t>
            </a:r>
          </a:p>
          <a:p>
            <a:pPr lvl="1"/>
            <a:r>
              <a:rPr lang="en-US" dirty="0" smtClean="0"/>
              <a:t>43,000 nodes</a:t>
            </a:r>
          </a:p>
          <a:p>
            <a:pPr lvl="1"/>
            <a:r>
              <a:rPr lang="en-US" dirty="0" smtClean="0"/>
              <a:t>Servers racked with Velcro (MTBF 1000 days)</a:t>
            </a:r>
          </a:p>
          <a:p>
            <a:r>
              <a:rPr lang="en-US" dirty="0" err="1" smtClean="0"/>
              <a:t>FaceBook</a:t>
            </a:r>
            <a:endParaRPr lang="en-US" dirty="0" smtClean="0"/>
          </a:p>
          <a:p>
            <a:pPr lvl="1"/>
            <a:r>
              <a:rPr lang="en-US" dirty="0" smtClean="0"/>
              <a:t>User behavioral analysis for target adds</a:t>
            </a:r>
          </a:p>
          <a:p>
            <a:pPr lvl="1"/>
            <a:r>
              <a:rPr lang="en-US" dirty="0" smtClean="0"/>
              <a:t>Over 100 Petabytes</a:t>
            </a:r>
          </a:p>
          <a:p>
            <a:pPr lvl="1"/>
            <a:r>
              <a:rPr lang="en-US" dirty="0" smtClean="0"/>
              <a:t>Growing at ½ PB/day</a:t>
            </a:r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Adopters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896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Storage </a:t>
            </a:r>
            <a:r>
              <a:rPr lang="en-CA" dirty="0"/>
              <a:t>distributed across multiple nodes </a:t>
            </a:r>
            <a:endParaRPr lang="en-CA" dirty="0" smtClean="0"/>
          </a:p>
          <a:p>
            <a:r>
              <a:rPr lang="en-CA" dirty="0" smtClean="0"/>
              <a:t>Nodes are composed </a:t>
            </a:r>
            <a:r>
              <a:rPr lang="en-CA" dirty="0"/>
              <a:t>of commodity </a:t>
            </a:r>
            <a:r>
              <a:rPr lang="en-CA" dirty="0" smtClean="0"/>
              <a:t>servers</a:t>
            </a:r>
          </a:p>
          <a:p>
            <a:r>
              <a:rPr lang="en-CA" dirty="0" smtClean="0"/>
              <a:t>Nodes orchestrated </a:t>
            </a:r>
            <a:r>
              <a:rPr lang="en-CA" dirty="0"/>
              <a:t>to process </a:t>
            </a:r>
            <a:r>
              <a:rPr lang="en-CA" dirty="0" smtClean="0"/>
              <a:t>requests </a:t>
            </a:r>
            <a:r>
              <a:rPr lang="en-CA" dirty="0"/>
              <a:t>in parallel. </a:t>
            </a:r>
            <a:endParaRPr lang="en-CA" dirty="0" smtClean="0"/>
          </a:p>
          <a:p>
            <a:r>
              <a:rPr lang="en-CA" dirty="0" smtClean="0"/>
              <a:t>Designed </a:t>
            </a:r>
            <a:r>
              <a:rPr lang="en-CA" dirty="0"/>
              <a:t>to run on a large number of </a:t>
            </a:r>
            <a:r>
              <a:rPr lang="en-CA" dirty="0" smtClean="0"/>
              <a:t>independent </a:t>
            </a:r>
            <a:r>
              <a:rPr lang="en-CA" dirty="0" smtClean="0"/>
              <a:t>machines</a:t>
            </a:r>
            <a:endParaRPr lang="en-CA" dirty="0" smtClean="0"/>
          </a:p>
          <a:p>
            <a:r>
              <a:rPr lang="en-CA" dirty="0" smtClean="0"/>
              <a:t>Buy </a:t>
            </a:r>
            <a:r>
              <a:rPr lang="en-CA" dirty="0"/>
              <a:t>a </a:t>
            </a:r>
            <a:r>
              <a:rPr lang="en-CA" dirty="0" smtClean="0"/>
              <a:t>LOT of </a:t>
            </a:r>
            <a:r>
              <a:rPr lang="en-CA" dirty="0"/>
              <a:t>commodity </a:t>
            </a:r>
            <a:r>
              <a:rPr lang="en-CA" dirty="0" smtClean="0"/>
              <a:t>hardware, add disks and run </a:t>
            </a:r>
            <a:r>
              <a:rPr lang="en-CA" dirty="0" err="1" smtClean="0"/>
              <a:t>Hadoop</a:t>
            </a:r>
            <a:endParaRPr lang="en-CA" dirty="0" smtClean="0"/>
          </a:p>
          <a:p>
            <a:r>
              <a:rPr lang="en-US" dirty="0" err="1"/>
              <a:t>Hadoop</a:t>
            </a:r>
            <a:r>
              <a:rPr lang="en-US" dirty="0"/>
              <a:t> can process all types of data from different systems, pictures, log files, audio files, emails, etc. regardless of its native format</a:t>
            </a:r>
            <a:endParaRPr lang="en-CA" dirty="0" smtClean="0"/>
          </a:p>
          <a:p>
            <a:endParaRPr lang="en-CA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works?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998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Framework is not suited for transactional environments</a:t>
            </a:r>
          </a:p>
          <a:p>
            <a:r>
              <a:rPr lang="en-US" dirty="0" smtClean="0"/>
              <a:t>Long load time; difficulty (almost impossible) to edit part of file (only full load)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358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Hadoop is a platform that enables </a:t>
            </a:r>
            <a:r>
              <a:rPr lang="en-CA" dirty="0" smtClean="0"/>
              <a:t>business to:</a:t>
            </a:r>
          </a:p>
          <a:p>
            <a:pPr lvl="1"/>
            <a:r>
              <a:rPr lang="en-CA" dirty="0" smtClean="0"/>
              <a:t>Process </a:t>
            </a:r>
            <a:r>
              <a:rPr lang="en-CA" dirty="0"/>
              <a:t>Big Data at reasonable </a:t>
            </a:r>
            <a:r>
              <a:rPr lang="en-CA" dirty="0" smtClean="0"/>
              <a:t>costs</a:t>
            </a:r>
          </a:p>
          <a:p>
            <a:pPr lvl="1"/>
            <a:r>
              <a:rPr lang="en-CA" dirty="0" smtClean="0"/>
              <a:t>Provides fault tolerance (</a:t>
            </a:r>
            <a:r>
              <a:rPr lang="en-CA" dirty="0"/>
              <a:t>continue operating </a:t>
            </a:r>
            <a:r>
              <a:rPr lang="en-CA" dirty="0" smtClean="0"/>
              <a:t>in </a:t>
            </a:r>
            <a:r>
              <a:rPr lang="en-CA" dirty="0"/>
              <a:t>the event of </a:t>
            </a:r>
            <a:r>
              <a:rPr lang="en-CA" dirty="0" smtClean="0"/>
              <a:t>failure)</a:t>
            </a:r>
          </a:p>
          <a:p>
            <a:pPr lvl="1"/>
            <a:r>
              <a:rPr lang="en-CA" dirty="0" smtClean="0"/>
              <a:t>Enables massive parallel processing (MPP)</a:t>
            </a:r>
          </a:p>
          <a:p>
            <a:pPr lvl="1"/>
            <a:r>
              <a:rPr lang="en-CA" dirty="0" smtClean="0"/>
              <a:t>Runs on commodity infrastructure – Cheap to run</a:t>
            </a:r>
          </a:p>
          <a:p>
            <a:pPr lvl="1"/>
            <a:r>
              <a:rPr lang="en-CA" dirty="0" smtClean="0"/>
              <a:t>Available under the GNU GPL (General Public License) – Free to use.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Business 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13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Fear of the unknown</a:t>
            </a:r>
          </a:p>
          <a:p>
            <a:r>
              <a:rPr lang="en-US" dirty="0" smtClean="0"/>
              <a:t>Lack of skillset</a:t>
            </a:r>
          </a:p>
          <a:p>
            <a:r>
              <a:rPr lang="en-US" dirty="0" smtClean="0"/>
              <a:t>Lack of understanding of ROI</a:t>
            </a:r>
          </a:p>
          <a:p>
            <a:r>
              <a:rPr lang="en-US" dirty="0" smtClean="0"/>
              <a:t>Open Source (potential security risk)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of adoption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545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usiness strategy presentation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usiness strategy presentation" id="{8652783A-F43B-4C47-8F3C-48F967BE0382}" vid="{232EED29-0899-40B2-8969-E379F11A5395}"/>
    </a:ext>
  </a:extLst>
</a:theme>
</file>

<file path=ppt/theme/theme2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0E1DFAE-A563-49ED-B827-D954CB21C6A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strategy presentation</Template>
  <TotalTime>0</TotalTime>
  <Words>416</Words>
  <Application>Microsoft Office PowerPoint</Application>
  <PresentationFormat>Custom</PresentationFormat>
  <Paragraphs>65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Business strategy presentation</vt:lpstr>
      <vt:lpstr>HADOOP</vt:lpstr>
      <vt:lpstr>Current Situation</vt:lpstr>
      <vt:lpstr>Data - Moving Forward</vt:lpstr>
      <vt:lpstr>PowerPoint Presentation</vt:lpstr>
      <vt:lpstr>Early Adopters</vt:lpstr>
      <vt:lpstr>How it works?</vt:lpstr>
      <vt:lpstr>Limitations</vt:lpstr>
      <vt:lpstr>Business value</vt:lpstr>
      <vt:lpstr>Challenges of adoption</vt:lpstr>
      <vt:lpstr>Ongoing Governance</vt:lpstr>
      <vt:lpstr>Ongoing Governance (Cnt’d)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2014-06-08T19:49:27Z</dcterms:created>
  <dcterms:modified xsi:type="dcterms:W3CDTF">2014-06-19T00:37:37Z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TC034606639991</vt:lpwstr>
  </property>
</Properties>
</file>