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6" r:id="rId4"/>
    <p:sldId id="283" r:id="rId5"/>
    <p:sldId id="284" r:id="rId6"/>
    <p:sldId id="285" r:id="rId7"/>
    <p:sldId id="258" r:id="rId8"/>
    <p:sldId id="278" r:id="rId9"/>
    <p:sldId id="269" r:id="rId10"/>
    <p:sldId id="273" r:id="rId11"/>
    <p:sldId id="276" r:id="rId12"/>
    <p:sldId id="277" r:id="rId13"/>
    <p:sldId id="262" r:id="rId14"/>
    <p:sldId id="263" r:id="rId15"/>
    <p:sldId id="264" r:id="rId16"/>
    <p:sldId id="280" r:id="rId17"/>
    <p:sldId id="267" r:id="rId18"/>
    <p:sldId id="270" r:id="rId19"/>
    <p:sldId id="266" r:id="rId20"/>
    <p:sldId id="275" r:id="rId21"/>
    <p:sldId id="287" r:id="rId22"/>
    <p:sldId id="288" r:id="rId23"/>
    <p:sldId id="289" r:id="rId24"/>
    <p:sldId id="290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31" autoAdjust="0"/>
  </p:normalViewPr>
  <p:slideViewPr>
    <p:cSldViewPr>
      <p:cViewPr>
        <p:scale>
          <a:sx n="100" d="100"/>
          <a:sy n="100" d="100"/>
        </p:scale>
        <p:origin x="-43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M:\Documents\School\MBA%20607AA%20-%20Financial%20Accounting\Assignments\Case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M:\Documents\School\MBA%20607AA%20-%20Financial%20Accounting\Assignments\Case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M:\Documents\School\MBA%20607AA%20-%20Financial%20Accounting\Assignments\Case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38095238095237E-2"/>
          <c:y val="5.6597025371828522E-2"/>
          <c:w val="0.68081271091113615"/>
          <c:h val="0.63542519685039367"/>
        </c:manualLayout>
      </c:layout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92D050"/>
              </a:solidFill>
            </c:spPr>
          </c:dPt>
          <c:cat>
            <c:strRef>
              <c:f>Sheet2!$C$4:$C$9</c:f>
              <c:strCache>
                <c:ptCount val="6"/>
                <c:pt idx="0">
                  <c:v>Cash from Operations</c:v>
                </c:pt>
                <c:pt idx="1">
                  <c:v>Short Term Borrowing</c:v>
                </c:pt>
                <c:pt idx="2">
                  <c:v>Long Term Debt</c:v>
                </c:pt>
                <c:pt idx="3">
                  <c:v>Issuance of Stock</c:v>
                </c:pt>
                <c:pt idx="4">
                  <c:v>Asset disposals</c:v>
                </c:pt>
                <c:pt idx="5">
                  <c:v>Sales of Investments</c:v>
                </c:pt>
              </c:strCache>
            </c:strRef>
          </c:cat>
          <c:val>
            <c:numRef>
              <c:f>Sheet2!$D$4:$D$9</c:f>
              <c:numCache>
                <c:formatCode>_("$"* #,##0.00_);_("$"* \(#,##0.00\);_("$"* "-"??_);_(@_)</c:formatCode>
                <c:ptCount val="6"/>
                <c:pt idx="0">
                  <c:v>574128</c:v>
                </c:pt>
                <c:pt idx="1">
                  <c:v>79664</c:v>
                </c:pt>
                <c:pt idx="4">
                  <c:v>33162</c:v>
                </c:pt>
              </c:numCache>
            </c:numRef>
          </c:val>
        </c:ser>
        <c:ser>
          <c:idx val="1"/>
          <c:order val="1"/>
          <c:cat>
            <c:strRef>
              <c:f>Sheet2!$C$4:$C$9</c:f>
              <c:strCache>
                <c:ptCount val="6"/>
                <c:pt idx="0">
                  <c:v>Cash from Operations</c:v>
                </c:pt>
                <c:pt idx="1">
                  <c:v>Short Term Borrowing</c:v>
                </c:pt>
                <c:pt idx="2">
                  <c:v>Long Term Debt</c:v>
                </c:pt>
                <c:pt idx="3">
                  <c:v>Issuance of Stock</c:v>
                </c:pt>
                <c:pt idx="4">
                  <c:v>Asset disposals</c:v>
                </c:pt>
                <c:pt idx="5">
                  <c:v>Sales of Investments</c:v>
                </c:pt>
              </c:strCache>
            </c:strRef>
          </c:cat>
          <c:val>
            <c:numRef>
              <c:f>Sheet2!$E$4:$E$9</c:f>
              <c:numCache>
                <c:formatCode>0%</c:formatCode>
                <c:ptCount val="6"/>
                <c:pt idx="0">
                  <c:v>0.83575901734322822</c:v>
                </c:pt>
                <c:pt idx="1">
                  <c:v>0.11596700798015587</c:v>
                </c:pt>
                <c:pt idx="2">
                  <c:v>0</c:v>
                </c:pt>
                <c:pt idx="3">
                  <c:v>0</c:v>
                </c:pt>
                <c:pt idx="4">
                  <c:v>4.8273974676615899E-2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2.2412823397075449E-3"/>
          <c:y val="0.69019930008748898"/>
          <c:w val="0.81442538432695899"/>
          <c:h val="0.18757847769028876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38095238095237E-2"/>
          <c:y val="5.6597025371828522E-2"/>
          <c:w val="0.68081271091113615"/>
          <c:h val="0.63542519685039367"/>
        </c:manualLayout>
      </c:layout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92D050"/>
              </a:solidFill>
            </c:spPr>
          </c:dPt>
          <c:cat>
            <c:strRef>
              <c:f>Sheet2!$C$4:$C$9</c:f>
              <c:strCache>
                <c:ptCount val="6"/>
                <c:pt idx="0">
                  <c:v>Cash from Operations</c:v>
                </c:pt>
                <c:pt idx="1">
                  <c:v>Short Term Borrowing</c:v>
                </c:pt>
                <c:pt idx="2">
                  <c:v>Long Term Debt</c:v>
                </c:pt>
                <c:pt idx="3">
                  <c:v>Issuance of Stock</c:v>
                </c:pt>
                <c:pt idx="4">
                  <c:v>Asset disposals</c:v>
                </c:pt>
                <c:pt idx="5">
                  <c:v>Sales of Investments</c:v>
                </c:pt>
              </c:strCache>
            </c:strRef>
          </c:cat>
          <c:val>
            <c:numRef>
              <c:f>Sheet2!$D$4:$D$9</c:f>
              <c:numCache>
                <c:formatCode>_("$"* #,##0.00_);_("$"* \(#,##0.00\);_("$"* "-"??_);_(@_)</c:formatCode>
                <c:ptCount val="6"/>
                <c:pt idx="0">
                  <c:v>574128</c:v>
                </c:pt>
                <c:pt idx="1">
                  <c:v>79664</c:v>
                </c:pt>
                <c:pt idx="4">
                  <c:v>33162</c:v>
                </c:pt>
              </c:numCache>
            </c:numRef>
          </c:val>
        </c:ser>
        <c:ser>
          <c:idx val="1"/>
          <c:order val="1"/>
          <c:cat>
            <c:strRef>
              <c:f>Sheet2!$C$4:$C$9</c:f>
              <c:strCache>
                <c:ptCount val="6"/>
                <c:pt idx="0">
                  <c:v>Cash from Operations</c:v>
                </c:pt>
                <c:pt idx="1">
                  <c:v>Short Term Borrowing</c:v>
                </c:pt>
                <c:pt idx="2">
                  <c:v>Long Term Debt</c:v>
                </c:pt>
                <c:pt idx="3">
                  <c:v>Issuance of Stock</c:v>
                </c:pt>
                <c:pt idx="4">
                  <c:v>Asset disposals</c:v>
                </c:pt>
                <c:pt idx="5">
                  <c:v>Sales of Investments</c:v>
                </c:pt>
              </c:strCache>
            </c:strRef>
          </c:cat>
          <c:val>
            <c:numRef>
              <c:f>Sheet2!$E$4:$E$9</c:f>
              <c:numCache>
                <c:formatCode>0%</c:formatCode>
                <c:ptCount val="6"/>
                <c:pt idx="0">
                  <c:v>0.83575901734322822</c:v>
                </c:pt>
                <c:pt idx="1">
                  <c:v>0.11596700798015587</c:v>
                </c:pt>
                <c:pt idx="2">
                  <c:v>0</c:v>
                </c:pt>
                <c:pt idx="3">
                  <c:v>0</c:v>
                </c:pt>
                <c:pt idx="4">
                  <c:v>4.8273974676615899E-2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2.2412823397075449E-3"/>
          <c:y val="0.69019930008748898"/>
          <c:w val="0.81442538432695899"/>
          <c:h val="0.18757847769028876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174809284023519"/>
          <c:y val="0.11494252873563218"/>
          <c:w val="0.50208631829899009"/>
          <c:h val="0.46870576522762242"/>
        </c:manualLayout>
      </c:layout>
      <c:pieChart>
        <c:varyColors val="1"/>
        <c:ser>
          <c:idx val="1"/>
          <c:order val="0"/>
          <c:dPt>
            <c:idx val="0"/>
            <c:bubble3D val="0"/>
            <c:explosion val="9"/>
            <c:spPr>
              <a:solidFill>
                <a:srgbClr val="0070C0"/>
              </a:solidFill>
            </c:spPr>
          </c:dPt>
          <c:dPt>
            <c:idx val="1"/>
            <c:bubble3D val="0"/>
            <c:explosion val="2"/>
            <c:spPr>
              <a:solidFill>
                <a:srgbClr val="002060"/>
              </a:solidFill>
            </c:spPr>
          </c:dPt>
          <c:dPt>
            <c:idx val="2"/>
            <c:bubble3D val="0"/>
            <c:explosion val="6"/>
            <c:spPr>
              <a:solidFill>
                <a:srgbClr val="7030A0"/>
              </a:solidFill>
            </c:spPr>
          </c:dPt>
          <c:dPt>
            <c:idx val="3"/>
            <c:bubble3D val="0"/>
            <c:explosion val="4"/>
            <c:spPr>
              <a:solidFill>
                <a:srgbClr val="92D050"/>
              </a:solidFill>
            </c:spPr>
          </c:dPt>
          <c:dPt>
            <c:idx val="5"/>
            <c:bubble3D val="0"/>
            <c:explosion val="8"/>
            <c:spPr>
              <a:solidFill>
                <a:srgbClr val="FF0000"/>
              </a:solidFill>
            </c:spPr>
          </c:dPt>
          <c:dPt>
            <c:idx val="6"/>
            <c:bubble3D val="0"/>
            <c:explosion val="8"/>
            <c:spPr>
              <a:solidFill>
                <a:srgbClr val="FFC000"/>
              </a:solidFill>
            </c:spPr>
          </c:dPt>
          <c:dPt>
            <c:idx val="7"/>
            <c:bubble3D val="0"/>
            <c:explosion val="12"/>
            <c:spPr>
              <a:solidFill>
                <a:srgbClr val="FFFF00"/>
              </a:solidFill>
            </c:spPr>
          </c:dPt>
          <c:cat>
            <c:strRef>
              <c:f>Sheet2!$C$13:$C$20</c:f>
              <c:strCache>
                <c:ptCount val="8"/>
                <c:pt idx="0">
                  <c:v>Asset Aquision</c:v>
                </c:pt>
                <c:pt idx="1">
                  <c:v>Purchase of Investments</c:v>
                </c:pt>
                <c:pt idx="2">
                  <c:v>Purchase of a company</c:v>
                </c:pt>
                <c:pt idx="3">
                  <c:v>Dividends Paid</c:v>
                </c:pt>
                <c:pt idx="4">
                  <c:v>Repaymeny of STD</c:v>
                </c:pt>
                <c:pt idx="5">
                  <c:v>Repayment of LTD</c:v>
                </c:pt>
                <c:pt idx="6">
                  <c:v>Misc Sctivities</c:v>
                </c:pt>
                <c:pt idx="7">
                  <c:v>Net Increase in Cash</c:v>
                </c:pt>
              </c:strCache>
            </c:strRef>
          </c:cat>
          <c:val>
            <c:numRef>
              <c:f>Sheet2!$E$13:$E$20</c:f>
              <c:numCache>
                <c:formatCode>0%</c:formatCode>
                <c:ptCount val="8"/>
                <c:pt idx="0">
                  <c:v>0.37859157963997592</c:v>
                </c:pt>
                <c:pt idx="1">
                  <c:v>4.4557568629049395E-2</c:v>
                </c:pt>
                <c:pt idx="2">
                  <c:v>0.19465786646558575</c:v>
                </c:pt>
                <c:pt idx="3">
                  <c:v>0.3146615348334823</c:v>
                </c:pt>
                <c:pt idx="4">
                  <c:v>0</c:v>
                </c:pt>
                <c:pt idx="5">
                  <c:v>5.037600770939539E-2</c:v>
                </c:pt>
                <c:pt idx="6">
                  <c:v>9.935163053130195E-3</c:v>
                </c:pt>
                <c:pt idx="7">
                  <c:v>7.2202796693810649E-3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"/>
          <c:y val="0.61986461344230692"/>
          <c:w val="0.91519789720666389"/>
          <c:h val="0.38013538655769297"/>
        </c:manualLayout>
      </c:layout>
      <c:overlay val="0"/>
      <c:txPr>
        <a:bodyPr/>
        <a:lstStyle/>
        <a:p>
          <a:pPr rtl="0"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7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4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83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1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2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6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4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87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1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02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3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5EDE-F0AB-4D91-ADEA-AC2DA9B2F098}" type="datetimeFigureOut">
              <a:rPr lang="en-US" smtClean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2DB8-CD79-4436-92D4-F51082B379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0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bottom line, </a:t>
            </a:r>
          </a:p>
          <a:p>
            <a:r>
              <a:rPr lang="en-US" dirty="0" smtClean="0"/>
              <a:t>below the bottom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Times Interest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How to calculate: </a:t>
            </a:r>
          </a:p>
          <a:p>
            <a:pPr lvl="1"/>
            <a:r>
              <a:rPr lang="en-US" sz="2600" dirty="0" smtClean="0"/>
              <a:t>TIE = EBIT / Interest Payable</a:t>
            </a:r>
          </a:p>
          <a:p>
            <a:pPr lvl="1"/>
            <a:r>
              <a:rPr lang="en-US" sz="2600" dirty="0" smtClean="0"/>
              <a:t>CF based TIE = CF from Ops / Interest Payables</a:t>
            </a:r>
          </a:p>
          <a:p>
            <a:r>
              <a:rPr lang="en-US" sz="3000" dirty="0" smtClean="0"/>
              <a:t>What does it tell: ?</a:t>
            </a:r>
          </a:p>
        </p:txBody>
      </p:sp>
    </p:spTree>
    <p:extLst>
      <p:ext uri="{BB962C8B-B14F-4D97-AF65-F5344CB8AC3E}">
        <p14:creationId xmlns:p14="http://schemas.microsoft.com/office/powerpoint/2010/main" val="15042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Times Interest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How to calculate: </a:t>
            </a:r>
          </a:p>
          <a:p>
            <a:pPr lvl="1"/>
            <a:r>
              <a:rPr lang="en-US" sz="2600" dirty="0" smtClean="0"/>
              <a:t>TIE = EBIT / Interest Payable</a:t>
            </a:r>
          </a:p>
          <a:p>
            <a:pPr lvl="1"/>
            <a:r>
              <a:rPr lang="en-US" sz="2600" dirty="0" smtClean="0"/>
              <a:t>CF based TIE = CF from Ops / Interest Payables</a:t>
            </a:r>
          </a:p>
          <a:p>
            <a:r>
              <a:rPr lang="en-US" sz="3000" dirty="0" smtClean="0"/>
              <a:t>What does it tell: Ability to cover interest charges (Avoid bankruptcy)</a:t>
            </a:r>
          </a:p>
          <a:p>
            <a:r>
              <a:rPr lang="en-US" sz="3000" dirty="0" smtClean="0"/>
              <a:t>Why use CF-Ops and not EBIT: ?</a:t>
            </a:r>
          </a:p>
        </p:txBody>
      </p:sp>
    </p:spTree>
    <p:extLst>
      <p:ext uri="{BB962C8B-B14F-4D97-AF65-F5344CB8AC3E}">
        <p14:creationId xmlns:p14="http://schemas.microsoft.com/office/powerpoint/2010/main" val="2568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Times Interest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How to calculate: </a:t>
            </a:r>
          </a:p>
          <a:p>
            <a:pPr lvl="1"/>
            <a:r>
              <a:rPr lang="en-US" sz="2600" dirty="0" smtClean="0"/>
              <a:t>TIE = EBIT / Interest Payable</a:t>
            </a:r>
          </a:p>
          <a:p>
            <a:pPr lvl="1"/>
            <a:r>
              <a:rPr lang="en-US" sz="2600" dirty="0" smtClean="0"/>
              <a:t>CF based TIE = CF from Ops / Interest Payables</a:t>
            </a:r>
          </a:p>
          <a:p>
            <a:r>
              <a:rPr lang="en-US" sz="3000" dirty="0" smtClean="0"/>
              <a:t>What does it tell: Ability to cover interest charges (Avoid bankruptcy)</a:t>
            </a:r>
          </a:p>
          <a:p>
            <a:r>
              <a:rPr lang="en-US" sz="3000" dirty="0" smtClean="0"/>
              <a:t>Why use CF-Ops and not EBIT: Focus on cash (Ignore depreciation/Accounting write-offs) </a:t>
            </a:r>
          </a:p>
          <a:p>
            <a:r>
              <a:rPr lang="en-US" sz="3000" dirty="0" smtClean="0"/>
              <a:t>What a company wants: ?</a:t>
            </a:r>
          </a:p>
        </p:txBody>
      </p:sp>
    </p:spTree>
    <p:extLst>
      <p:ext uri="{BB962C8B-B14F-4D97-AF65-F5344CB8AC3E}">
        <p14:creationId xmlns:p14="http://schemas.microsoft.com/office/powerpoint/2010/main" val="30573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Times Interest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How to calculate: </a:t>
            </a:r>
          </a:p>
          <a:p>
            <a:pPr lvl="1"/>
            <a:r>
              <a:rPr lang="en-US" sz="2600" dirty="0" smtClean="0"/>
              <a:t>TIE = EBIT / Interest Payable</a:t>
            </a:r>
          </a:p>
          <a:p>
            <a:pPr lvl="1"/>
            <a:r>
              <a:rPr lang="en-US" sz="2600" dirty="0" smtClean="0"/>
              <a:t>CF based TIE = CF from Ops / Interest Payables</a:t>
            </a:r>
          </a:p>
          <a:p>
            <a:r>
              <a:rPr lang="en-US" sz="3000" dirty="0" smtClean="0"/>
              <a:t>What does it tell: Ability to cover interest charges (avoid bankruptcy)</a:t>
            </a:r>
          </a:p>
          <a:p>
            <a:r>
              <a:rPr lang="en-US" sz="3000" dirty="0" smtClean="0"/>
              <a:t>Why use CF-Ops and not EBIT: Focus on cash (Ignore depreciation/Accounting write-offs) </a:t>
            </a:r>
          </a:p>
          <a:p>
            <a:r>
              <a:rPr lang="en-US" sz="3000" dirty="0" smtClean="0"/>
              <a:t>What a company wants: TIE &gt;&gt; 1 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(TIE &lt; 1 = Solvency issues) </a:t>
            </a:r>
          </a:p>
        </p:txBody>
      </p:sp>
    </p:spTree>
    <p:extLst>
      <p:ext uri="{BB962C8B-B14F-4D97-AF65-F5344CB8AC3E}">
        <p14:creationId xmlns:p14="http://schemas.microsoft.com/office/powerpoint/2010/main" val="33869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Times Interest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AmerBran:</a:t>
            </a:r>
          </a:p>
          <a:p>
            <a:pPr lvl="1"/>
            <a:r>
              <a:rPr lang="en-US" dirty="0" smtClean="0"/>
              <a:t>Estimation: </a:t>
            </a:r>
          </a:p>
          <a:p>
            <a:pPr lvl="2"/>
            <a:r>
              <a:rPr lang="en-US" dirty="0" smtClean="0"/>
              <a:t>LTL + STD = $1,311,450</a:t>
            </a:r>
          </a:p>
          <a:p>
            <a:pPr lvl="2"/>
            <a:r>
              <a:rPr lang="en-US" dirty="0" smtClean="0"/>
              <a:t>If 10% interest =&gt; Liability of $131,145</a:t>
            </a:r>
          </a:p>
          <a:p>
            <a:pPr lvl="1"/>
            <a:r>
              <a:rPr lang="en-US" dirty="0" smtClean="0"/>
              <a:t>TIE =  $603,331 / $ 131,145 = 4.6</a:t>
            </a:r>
          </a:p>
          <a:p>
            <a:pPr lvl="1"/>
            <a:r>
              <a:rPr lang="en-US" dirty="0" smtClean="0"/>
              <a:t>CF-TIE = $574,128 / $ 131,145 = 4.3</a:t>
            </a:r>
          </a:p>
          <a:p>
            <a:pPr lvl="1"/>
            <a:r>
              <a:rPr lang="en-US" dirty="0" smtClean="0"/>
              <a:t>Even if interest paid was 15%; still far from potential default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Fix Charges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Same principal as TIE Ratio</a:t>
            </a:r>
          </a:p>
          <a:p>
            <a:r>
              <a:rPr lang="en-US" sz="2700" dirty="0" smtClean="0"/>
              <a:t>How to calculate: </a:t>
            </a:r>
          </a:p>
          <a:p>
            <a:pPr lvl="1"/>
            <a:r>
              <a:rPr lang="en-US" sz="2400" dirty="0" smtClean="0"/>
              <a:t>FCR = EBIT / Fix Charges</a:t>
            </a:r>
          </a:p>
          <a:p>
            <a:pPr lvl="1"/>
            <a:r>
              <a:rPr lang="en-US" sz="2400" dirty="0" smtClean="0"/>
              <a:t>CF based TIE = CF from Ops / Fix Charges</a:t>
            </a:r>
          </a:p>
          <a:p>
            <a:r>
              <a:rPr lang="en-US" sz="2700" dirty="0" smtClean="0"/>
              <a:t>What does it tell: Ability to cover fix charges</a:t>
            </a:r>
          </a:p>
          <a:p>
            <a:r>
              <a:rPr lang="en-US" sz="2700" dirty="0" smtClean="0"/>
              <a:t>Low FCR could </a:t>
            </a:r>
            <a:r>
              <a:rPr lang="en-US" sz="2700" dirty="0" smtClean="0"/>
              <a:t>lead to: ?</a:t>
            </a:r>
          </a:p>
        </p:txBody>
      </p:sp>
    </p:spTree>
    <p:extLst>
      <p:ext uri="{BB962C8B-B14F-4D97-AF65-F5344CB8AC3E}">
        <p14:creationId xmlns:p14="http://schemas.microsoft.com/office/powerpoint/2010/main" val="36756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Ratios</a:t>
            </a:r>
            <a:br>
              <a:rPr lang="en-US" dirty="0" smtClean="0"/>
            </a:br>
            <a:r>
              <a:rPr lang="en-US" dirty="0" smtClean="0"/>
              <a:t>Fix Charges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Same principal as TIE Ratio</a:t>
            </a:r>
          </a:p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 smtClean="0"/>
              <a:t>FCR = EBIT / Fix Charges</a:t>
            </a:r>
          </a:p>
          <a:p>
            <a:pPr lvl="1"/>
            <a:r>
              <a:rPr lang="en-US" dirty="0" smtClean="0"/>
              <a:t>CF based TIE = CF from Ops / Fix Charges</a:t>
            </a:r>
          </a:p>
          <a:p>
            <a:r>
              <a:rPr lang="en-US" dirty="0" smtClean="0"/>
              <a:t>What does it tell: Ability to cover fix charges</a:t>
            </a:r>
          </a:p>
          <a:p>
            <a:r>
              <a:rPr lang="en-US" dirty="0" smtClean="0"/>
              <a:t>Low FCR could </a:t>
            </a:r>
            <a:r>
              <a:rPr lang="en-US" dirty="0" smtClean="0"/>
              <a:t>lead to:</a:t>
            </a:r>
          </a:p>
          <a:p>
            <a:pPr lvl="1"/>
            <a:r>
              <a:rPr lang="en-US" dirty="0" smtClean="0"/>
              <a:t>breaches of contract penalties / Lawsuits</a:t>
            </a:r>
          </a:p>
          <a:p>
            <a:pPr lvl="1"/>
            <a:r>
              <a:rPr lang="en-US" dirty="0" smtClean="0"/>
              <a:t>loose capabilities (eviction, lease repossessions)</a:t>
            </a:r>
          </a:p>
          <a:p>
            <a:pPr lvl="1"/>
            <a:r>
              <a:rPr lang="en-US" dirty="0" smtClean="0"/>
              <a:t>Asset deterioration (no $ to repair)</a:t>
            </a:r>
          </a:p>
          <a:p>
            <a:r>
              <a:rPr lang="en-US" dirty="0" smtClean="0"/>
              <a:t>Why use CF-Ops and not EBIT: Focus on cash</a:t>
            </a:r>
          </a:p>
          <a:p>
            <a:r>
              <a:rPr lang="en-US" dirty="0" smtClean="0"/>
              <a:t>What a company wants: TIE &gt;&gt; 1  ( &lt; 1 = Solvency issues) </a:t>
            </a:r>
          </a:p>
        </p:txBody>
      </p:sp>
    </p:spTree>
    <p:extLst>
      <p:ext uri="{BB962C8B-B14F-4D97-AF65-F5344CB8AC3E}">
        <p14:creationId xmlns:p14="http://schemas.microsoft.com/office/powerpoint/2010/main" val="132492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Cash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 smtClean="0"/>
              <a:t>FCF = OPS CF – (KTLO + Service Debt + Dividends) </a:t>
            </a:r>
          </a:p>
          <a:p>
            <a:r>
              <a:rPr lang="en-US" dirty="0" smtClean="0"/>
              <a:t>What does it tell: ?</a:t>
            </a:r>
          </a:p>
          <a:p>
            <a:endParaRPr lang="en-US" dirty="0" smtClean="0"/>
          </a:p>
          <a:p>
            <a:r>
              <a:rPr lang="en-US" dirty="0" smtClean="0"/>
              <a:t>What a company wants: ?</a:t>
            </a:r>
          </a:p>
        </p:txBody>
      </p:sp>
    </p:spTree>
    <p:extLst>
      <p:ext uri="{BB962C8B-B14F-4D97-AF65-F5344CB8AC3E}">
        <p14:creationId xmlns:p14="http://schemas.microsoft.com/office/powerpoint/2010/main" val="195963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Cash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lvl="1"/>
            <a:r>
              <a:rPr lang="en-US" dirty="0"/>
              <a:t>FCF = OPS CF – (KTLO + Service Debt + Dividends) </a:t>
            </a:r>
          </a:p>
          <a:p>
            <a:r>
              <a:rPr lang="en-US" dirty="0" smtClean="0"/>
              <a:t>What does it tell: Capacity to maintain (or increase) dividends </a:t>
            </a:r>
          </a:p>
          <a:p>
            <a:r>
              <a:rPr lang="en-US" dirty="0" smtClean="0"/>
              <a:t>What a company wants: FCF &gt; 0 </a:t>
            </a:r>
          </a:p>
        </p:txBody>
      </p:sp>
    </p:spTree>
    <p:extLst>
      <p:ext uri="{BB962C8B-B14F-4D97-AF65-F5344CB8AC3E}">
        <p14:creationId xmlns:p14="http://schemas.microsoft.com/office/powerpoint/2010/main" val="200536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Cash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AmerBran:</a:t>
            </a:r>
          </a:p>
          <a:p>
            <a:r>
              <a:rPr lang="en-US" sz="2400" dirty="0" smtClean="0"/>
              <a:t>Assume Annual Depreciation is typical Asset Replacement: $115,974</a:t>
            </a:r>
          </a:p>
          <a:p>
            <a:pPr marL="342900" lvl="2" indent="-342900"/>
            <a:r>
              <a:rPr lang="en-US" dirty="0" smtClean="0"/>
              <a:t>Assume 10% interest on LT/ST Debt: $131,145</a:t>
            </a:r>
          </a:p>
          <a:p>
            <a:r>
              <a:rPr lang="en-US" sz="2400" dirty="0" smtClean="0"/>
              <a:t>Disclosed Dividend: $216,158</a:t>
            </a:r>
          </a:p>
          <a:p>
            <a:r>
              <a:rPr lang="en-US" sz="2400" dirty="0" smtClean="0"/>
              <a:t>FCF = $574,128 – ($115,974 + $131,145 + $216,158) = $110,851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Conclusion ?</a:t>
            </a:r>
            <a:endParaRPr lang="en-US" sz="2400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Use of </a:t>
            </a:r>
            <a:br>
              <a:rPr lang="en-US" dirty="0" smtClean="0"/>
            </a:br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are Cash Flows important?</a:t>
            </a:r>
          </a:p>
          <a:p>
            <a:r>
              <a:rPr lang="en-US" dirty="0" smtClean="0"/>
              <a:t>Why bother?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1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Cash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AmerBran:</a:t>
            </a:r>
          </a:p>
          <a:p>
            <a:r>
              <a:rPr lang="en-US" sz="2400" dirty="0" smtClean="0"/>
              <a:t>Assume Annual Depreciation is typical Asset Replacement: $115,974</a:t>
            </a:r>
          </a:p>
          <a:p>
            <a:pPr marL="342900" lvl="2" indent="-342900"/>
            <a:r>
              <a:rPr lang="en-US" dirty="0" smtClean="0"/>
              <a:t>Assume 10% interest on LT/ST Debt: $131,145</a:t>
            </a:r>
          </a:p>
          <a:p>
            <a:r>
              <a:rPr lang="en-US" sz="2400" dirty="0" smtClean="0"/>
              <a:t>Dividend: $216,158</a:t>
            </a:r>
          </a:p>
          <a:p>
            <a:r>
              <a:rPr lang="en-US" sz="2400" dirty="0" smtClean="0"/>
              <a:t>FCF = $574,128 – ($115,974 + $131,145 + $216,158) = $110,851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Conclusion:</a:t>
            </a:r>
          </a:p>
          <a:p>
            <a:r>
              <a:rPr lang="en-US" sz="2400" dirty="0" smtClean="0"/>
              <a:t>Dividends seems sustainable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0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&amp; Uses of Cash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527011"/>
              </p:ext>
            </p:extLst>
          </p:nvPr>
        </p:nvGraphicFramePr>
        <p:xfrm>
          <a:off x="152400" y="1295400"/>
          <a:ext cx="4191000" cy="2362200"/>
        </p:xfrm>
        <a:graphic>
          <a:graphicData uri="http://schemas.openxmlformats.org/drawingml/2006/table">
            <a:tbl>
              <a:tblPr/>
              <a:tblGrid>
                <a:gridCol w="2423954"/>
                <a:gridCol w="1233646"/>
                <a:gridCol w="5334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Sources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Cash from Operations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574,128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Short Term Borrowing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79,664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 Term Debt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Issuance of Stock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disposals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33,162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 of Investments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686,954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12060"/>
              </p:ext>
            </p:extLst>
          </p:nvPr>
        </p:nvGraphicFramePr>
        <p:xfrm>
          <a:off x="4572000" y="1295400"/>
          <a:ext cx="4114800" cy="2952750"/>
        </p:xfrm>
        <a:graphic>
          <a:graphicData uri="http://schemas.openxmlformats.org/drawingml/2006/table">
            <a:tbl>
              <a:tblPr/>
              <a:tblGrid>
                <a:gridCol w="2423954"/>
                <a:gridCol w="1081246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Uses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Acquisition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260,075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30,609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a company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133,721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Dividends Paid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216,158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STD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of LTD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34,606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Misc. Activities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681,994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Increase in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15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Cash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66136"/>
              </p:ext>
            </p:extLst>
          </p:nvPr>
        </p:nvGraphicFramePr>
        <p:xfrm>
          <a:off x="152400" y="1295400"/>
          <a:ext cx="4191000" cy="2362200"/>
        </p:xfrm>
        <a:graphic>
          <a:graphicData uri="http://schemas.openxmlformats.org/drawingml/2006/table">
            <a:tbl>
              <a:tblPr/>
              <a:tblGrid>
                <a:gridCol w="2423954"/>
                <a:gridCol w="1233646"/>
                <a:gridCol w="5334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Sources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Cash from Operations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574,128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Short Term Borrowing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79,664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 Term Debt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Issuance of Stock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disposals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33,162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 of Investments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686,954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76225" y="3962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Conclusions on sources: ?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311014"/>
              </p:ext>
            </p:extLst>
          </p:nvPr>
        </p:nvGraphicFramePr>
        <p:xfrm>
          <a:off x="4486275" y="1143000"/>
          <a:ext cx="533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0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Cash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453125"/>
              </p:ext>
            </p:extLst>
          </p:nvPr>
        </p:nvGraphicFramePr>
        <p:xfrm>
          <a:off x="152400" y="1295400"/>
          <a:ext cx="4191000" cy="2362200"/>
        </p:xfrm>
        <a:graphic>
          <a:graphicData uri="http://schemas.openxmlformats.org/drawingml/2006/table">
            <a:tbl>
              <a:tblPr/>
              <a:tblGrid>
                <a:gridCol w="2423954"/>
                <a:gridCol w="1233646"/>
                <a:gridCol w="5334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Sources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Cash from Operations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574,128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Short Term Borrowing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79,664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 Term Debt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Issuance of Stock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disposals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33,162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 of Investments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686,954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04800" y="403860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Conclusions on sources: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Borrowing comes with Liabilities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Stock issue dilutes ownership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Asset disposal impairs capabilities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Sales of investments in non-repeatable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 smtClean="0"/>
              <a:t>Cash from Operations: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Fairly repeatable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 stings attached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748715"/>
              </p:ext>
            </p:extLst>
          </p:nvPr>
        </p:nvGraphicFramePr>
        <p:xfrm>
          <a:off x="4486275" y="1143000"/>
          <a:ext cx="533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8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Cash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27392"/>
              </p:ext>
            </p:extLst>
          </p:nvPr>
        </p:nvGraphicFramePr>
        <p:xfrm>
          <a:off x="4724400" y="1143000"/>
          <a:ext cx="4114800" cy="2952750"/>
        </p:xfrm>
        <a:graphic>
          <a:graphicData uri="http://schemas.openxmlformats.org/drawingml/2006/table">
            <a:tbl>
              <a:tblPr/>
              <a:tblGrid>
                <a:gridCol w="2423954"/>
                <a:gridCol w="1081246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Uses of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Acquisition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260,075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30,609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of a company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133,721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Dividends Paid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216,158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STD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Repayment of LTD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34,606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Misc. Activities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SPENT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681,994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Increase in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5791200"/>
            <a:ext cx="3657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Questions </a:t>
            </a:r>
            <a:r>
              <a:rPr lang="en-US" dirty="0"/>
              <a:t>raised</a:t>
            </a:r>
            <a:r>
              <a:rPr lang="en-US" dirty="0" smtClean="0"/>
              <a:t>: ?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48200" y="4114800"/>
            <a:ext cx="5124450" cy="178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200" dirty="0" smtClean="0"/>
              <a:t>Cash Ratio: </a:t>
            </a:r>
          </a:p>
          <a:p>
            <a:pPr marL="0" indent="0">
              <a:buFont typeface="Arial" pitchFamily="34" charset="0"/>
              <a:buNone/>
            </a:pPr>
            <a:r>
              <a:rPr lang="en-US" sz="2200" dirty="0" smtClean="0"/>
              <a:t>$28,912 / $1,625,218 = 0.018</a:t>
            </a:r>
          </a:p>
          <a:p>
            <a:pPr marL="0" indent="0">
              <a:buFont typeface="Arial" pitchFamily="34" charset="0"/>
              <a:buNone/>
            </a:pPr>
            <a:r>
              <a:rPr lang="en-US" sz="2200" dirty="0" smtClean="0"/>
              <a:t>Quick Ratio: </a:t>
            </a:r>
          </a:p>
          <a:p>
            <a:pPr marL="0" indent="0">
              <a:buFont typeface="Arial" pitchFamily="34" charset="0"/>
              <a:buNone/>
            </a:pPr>
            <a:r>
              <a:rPr lang="en-US" sz="2200" dirty="0" smtClean="0"/>
              <a:t>$785,064 / $1,625,218 = 0.48</a:t>
            </a:r>
          </a:p>
          <a:p>
            <a:pPr marL="0" indent="0">
              <a:buFont typeface="Arial" pitchFamily="34" charset="0"/>
              <a:buNone/>
            </a:pPr>
            <a:endParaRPr lang="en-US" sz="2200" dirty="0" smtClean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103789"/>
              </p:ext>
            </p:extLst>
          </p:nvPr>
        </p:nvGraphicFramePr>
        <p:xfrm>
          <a:off x="-990600" y="0"/>
          <a:ext cx="6188653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4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Facts on AmerBrand:</a:t>
            </a:r>
          </a:p>
          <a:p>
            <a:r>
              <a:rPr lang="en-US" sz="2600" dirty="0" smtClean="0"/>
              <a:t>Quality Earnings (Cash Realization Ratio = 1.7)</a:t>
            </a:r>
          </a:p>
          <a:p>
            <a:r>
              <a:rPr lang="en-US" sz="2600" dirty="0" smtClean="0"/>
              <a:t>Not exposed to imminent bankruptcy (TIE = 4.3)</a:t>
            </a:r>
          </a:p>
          <a:p>
            <a:r>
              <a:rPr lang="en-US" sz="2600" dirty="0" smtClean="0"/>
              <a:t>Questionable cash management (QR = 0.48 yet only 1% cash preserved)</a:t>
            </a:r>
          </a:p>
          <a:p>
            <a:r>
              <a:rPr lang="en-US" sz="2600" dirty="0" smtClean="0"/>
              <a:t>Sustainable Divided (FCF = $110,851)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Management Consultants:</a:t>
            </a:r>
          </a:p>
          <a:p>
            <a:r>
              <a:rPr lang="en-US" sz="2600" dirty="0" smtClean="0"/>
              <a:t>Suggest revision of cash management/investment strategies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Investors:</a:t>
            </a:r>
          </a:p>
          <a:p>
            <a:r>
              <a:rPr lang="en-US" sz="2400" dirty="0" smtClean="0"/>
              <a:t>Solid operations and sustainable dividends</a:t>
            </a:r>
          </a:p>
          <a:p>
            <a:r>
              <a:rPr lang="en-US" sz="2400" dirty="0" smtClean="0"/>
              <a:t>Buy as long as economy is doing well</a:t>
            </a:r>
          </a:p>
          <a:p>
            <a:r>
              <a:rPr lang="en-US" sz="2400" dirty="0" smtClean="0"/>
              <a:t>Keep an eye on company’s cash levels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Use of </a:t>
            </a:r>
            <a:br>
              <a:rPr lang="en-US" dirty="0" smtClean="0"/>
            </a:br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are Cash Flows important?</a:t>
            </a:r>
          </a:p>
          <a:p>
            <a:r>
              <a:rPr lang="en-US" dirty="0" smtClean="0"/>
              <a:t>Why bother?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80977"/>
              </p:ext>
            </p:extLst>
          </p:nvPr>
        </p:nvGraphicFramePr>
        <p:xfrm>
          <a:off x="1066800" y="3429000"/>
          <a:ext cx="5359399" cy="1000125"/>
        </p:xfrm>
        <a:graphic>
          <a:graphicData uri="http://schemas.openxmlformats.org/drawingml/2006/table">
            <a:tbl>
              <a:tblPr/>
              <a:tblGrid>
                <a:gridCol w="1285114"/>
                <a:gridCol w="1358095"/>
                <a:gridCol w="1358095"/>
                <a:gridCol w="135809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Y1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Y2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Y3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893 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979 M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 % Grth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4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Use of </a:t>
            </a:r>
            <a:br>
              <a:rPr lang="en-US" dirty="0"/>
            </a:br>
            <a:r>
              <a:rPr lang="en-US" dirty="0"/>
              <a:t>Cash Flow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Close Look at CF fro OPS (in Millions)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questions are raised?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393643"/>
              </p:ext>
            </p:extLst>
          </p:nvPr>
        </p:nvGraphicFramePr>
        <p:xfrm>
          <a:off x="533400" y="2286000"/>
          <a:ext cx="5359399" cy="1666875"/>
        </p:xfrm>
        <a:graphic>
          <a:graphicData uri="http://schemas.openxmlformats.org/drawingml/2006/table">
            <a:tbl>
              <a:tblPr/>
              <a:tblGrid>
                <a:gridCol w="1285114"/>
                <a:gridCol w="1358095"/>
                <a:gridCol w="1358095"/>
                <a:gridCol w="135809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Y1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Y2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Y3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703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893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979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 % Grth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CF-OPS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1,640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1,228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4,779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90661"/>
              </p:ext>
            </p:extLst>
          </p:nvPr>
        </p:nvGraphicFramePr>
        <p:xfrm>
          <a:off x="533400" y="4114800"/>
          <a:ext cx="6705600" cy="1343025"/>
        </p:xfrm>
        <a:graphic>
          <a:graphicData uri="http://schemas.openxmlformats.org/drawingml/2006/table">
            <a:tbl>
              <a:tblPr/>
              <a:tblGrid>
                <a:gridCol w="1285266"/>
                <a:gridCol w="1358257"/>
                <a:gridCol w="1358257"/>
                <a:gridCol w="1358257"/>
                <a:gridCol w="1345563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Y1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Y1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Q2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Y1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Y1</a:t>
                      </a: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Q4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338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289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292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 - Ops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(457)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(90)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647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4,679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2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772400" cy="648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981200"/>
            <a:ext cx="18002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6" descr="data:image/jpeg;base64,/9j/4AAQSkZJRgABAQAAAQABAAD/2wCEAAkGBxQTEhQSEhMWFRUXGRQaFRgVFBQXFxgWFxUWFhQUFBQYHCggGBolHBUUITEhJSkrLi4uFx8zODMsNygtLisBCgoKDg0OGhAQGiwlHyQsLCwsLSwsLCwsLiwsLCwsLCwsLCwsLCwsLCwsLCwsLCwsLCwsLCwsLCwsLCwsLCwsLP/AABEIAN0A5AMBEQACEQEDEQH/xAAcAAACAwEBAQEAAAAAAAAAAAAABgMFBwQCAQj/xAA/EAABAwIDBQMKBAYCAwEBAAABAAIDBBEFBjESIUFRYRMiMjNCUmJjcXOjsuIHFrHBFCOBodHhcpFDwvHwU//EABoBAQACAwEAAAAAAAAAAAAAAAACAwEEBQb/xAArEQACAgIDAAIBBAEEAwAAAAAAAQIDBBESITEFQSITMlFhgRRCcbEjkaH/2gAMAwEAAhEDEQA/ANxQAgBACAEAIAQAgBACAEAIDy4ohvQpZzzqyibstHaTHRl9BzcRoqLr1A6nx3xc8v8AKXUf5OzLeaI6uMPZud5zD4mnj/RThYpo18zCniz4y8+mX0ct1YaZKgBACAEAIAQAgBACAEAIAQCXnQ/z2/DH1PQDogBACAEAIAQAgBACAEAIDy4oYFLOmbW0rdhnencO4zl6zlTbbxXXp08D495EuUuooyd8ZdIXykyzP321K0vfT1KajHUXxidGGY52Mu00bDhuPW2oKnGfBlV+OrY8Jd/2axl/HGzsDmn3jl/pbsLFJHksrEljz4vwYYpLqZrEyAEAIAQAgBACAEAIAQAgErOvl2/Db9T0A6oAQAgBACAEAIAQAgBAeXFDDFHO2bm0jdiOz53eFno385ypsuUVpHTwMCV75S6iZVK95kLjeWokO862J/QLT7kz0/4xhryKGbBMLEIue9KfE7W3qhblVaj6eaz893v9OHUUc+Ysu9sDJGLSjUen/tQuo5dxNj4v5R1NV29x/n+BWwPF5aaXcSCDZwPTgQtSuxxPRZOLXdB8u9/ZsuWswMnYC02PnN4j/S6MJqSPGZeJLHl34xlhlupmoTIAQAgBACAEAIAQAgBAJWdfLt+G36noB1QAgBACAEAIAQAgBAeS5AKGds3tpW9nH35332G8G+u/l7lTbaorS9On8f8AHSvlyl1FGVl7y+5vJUSanW3+FqdyfR6b/wAcYd9RiM2CYQIR6UrvE7lzDVt11JLs8x8hnu98YdRQ1Ydhl9Vec0sZcMsFgCFnnLjNg1Asx7deAf0961L6kvyR6H4jOnv9GXa/6FuCtdTNZIxxDxv6W5EKjk4dnYnRG/8AFro13LOLmaJkhaWFw3g8D/hb9ctpNo8fl0qi51p719jLGdymax7QAgBACAEAIAQAgBAJWdfLt+G36noB1QAgBACAEAIAQAgPJcgFLOubG0rdhlnTu8DNdn13dFTbYor+zpYGA8h8pdRRlDnPMlyTJUSHf7z+i0/Xv7PTNxhHrqKGbBMIEIJJ2pHeJ37NW3VXx7Z5n5DP/wBR+Nf7RtwvDr71ec0Z6anDQgIMXro4YzJK4Na0byf0HMrDkorssoqndLhBdmOY7jTqp5lf3IGeTZz6nqtCdjk9s9ZjYccePFfufrPODYWZnieYdzzGc+RI5KVVTn2zXzvkP9PF11v8n7/RpGCsO5bp5iUm3tjTCdyyYJQ5AfQgPqAEAIAQAgBACASs6+Xb8Nv1PQDqgBACAEAIAQAUB5c5AKOd83Ckb2bO/O8dxvoj0nclVbYonR+PwZXvlLqKMqe95ftE9pUyHjwv+gWl2336enfGMOuooZsFwgRbz3pHeJx4dGrcqrS7Z5v5D5B3PjD9o2YXh195VzOXrQzU1OGhAeMUxFkEbpJHBrWjeT+g5lRclFbZZRVK6ahBb2Y3mHHn1r+0kuyBvk2c/WPVaNlnP/g9di4kcaPGPcv5DCMLMxEswIYPJs5+seinTVvtmr8h8gqE4V/ufv8AQ54fRbRG7ctzxaR5hvk22MsTGxMLnkNDRckncAhFtL0zfHs9zzTD+EJZFGbgkb3m+rhyVbl2ac7ZN9DzlrMoqGd4bMg8bT+reYViZsVz5IZYprrJaShAfUAIAQAgBACASs6+Xb8Nv1PQDqgBACAEAIAQHlzkAp52zW2lZsss6d25jeXrOVNtnA6Px+C8iXKXUUZPLLIX3cTLUSHU7/8A5Zafr39nplxjHS6ihlwPBxELu70p8TuV+DVuVV67fp535DPd0uEH+I24Vh19Qrn2crQ0UlOGhAeMSxBkEbpJHbLGjef8cysOSitssqqlbNQijGsyY+6teZH92nYe4z0vWPVaFk3JnrcTFjiw0v3M84RhhmIllFox4Gc7cT0U6quT2zX+QzljrhB7k/v+B1oKIuK3fOkeXbcnt+jLBC2Jpc6wAFyToBzWCLaXbM3zbmb+LJjj7tM073aF5Gu7koSkalk+RVUFBJM0uiAjYPBtDe8+/wDdRS2jEYykujiosZkgls4FrmnfzH+kT0Q24M1fLWYmVDQWnvDVv7jorFLZtwsUhohmuFItJwgBACAEAIAQCVnXy7fht+p6AdUAIAQAgBAeXOQCpnTNraRuy0bczr7DBw9Z3RVWW8DfwsB5D5S/avTJp5XukL3kyVEh99r8AFptty7PUKMYx0uooYsAwfsu87vSu1Poj0QtqmtLtnnfkPkP1n+nDqKG/C8OuQSFecrSGilp9kID5iVfHCx0kjg1jRvJ/QLDkorbLKqpWy4QW2Y5mbMDq1+28llOw9xmm16zua0bLHJnrMLEjjw0v3P3+iHB8MM5EsotEPAz0raH3KVdXLtmvnZ8aIuEe5jrQURcRu3cP8Lc610eYbbe2M0ETYmFziAALkngOaEW0ltmb5rzOasmOMltM0946doR15KtyNOyxyZT4VhpqCHuBbA3Qenbh7uqwo7M11OXY5wU9wABYDS2gHRXeI3OvEV+YssidtxulHhPPo5QcdlVtSkuhFw2qlpZrb2vadP/ANwVe9GmtwZsGV8xNnbY914Heb+46K2L2bsJ7GyKW6kWE6AEAIAQAgErOvl2/Db9T0A6oAQAgBAeXFAK2dM2No2WA25nbmMH6u6KuyxRRvYWC8ie5dR+zIqqpe6QyPPaVEh01tfQDlZaTbb7PUVqMVxj1FDLgWDdld7jtSu1Po+q1bNVWu5Hn/kfkXb/AOOvqKG3C8PuQSFsdI5I00tMGhAfMRr2QxukkcGtaLk/sOqxJpLbJ1VytnwiY5mfMBrX7biW07fA30iOLloTm5M9Zh4qxoaS/JnPg+GGoIlkFoh4G6bX9OSnVVvtlOdnLGjxh3J//B3oaIutusBp0C3EkvDzEpuXcvRkp4GxtLnEAAXJPBZIt6M4zZmY1ZMcZLKdh3m9jIR+yrbNOyzkynwig/iTdwLYGHcNNvoOijFbFVbkx3oKO9gBYDcBwAVqWjc6XSGihw4AaLIJKuhCIeGc58pIS5jf/Pu012fXVckjVv4bFmCrlM8babxgjvcLcdroo/8ABVFNv8TZ8HqHFrdq21YXtpfjZXaN6PhesKGT0gBACAEAlZ18u34bfqegHVACAEB5JQCrnfNrKKPg6V3gZf8Aueiqts4I6GBgSyZ6+l6Y+aqSV7p33fNId3G3Qclp8uXZ6X9OMI8Y9RQzYDgvZd9/eldqfR6BbNdX2zgfIfIc3+nV1H/sb8Mw65BIWw9HJ89GmjpQ0IAxCuZDG6SRwa1oJJP6DqsSaS2ydVcrJqMUYtmXMr8QltvbTsJLW8/WetGdvNnrcbDhiR1/uYYZhRncHyAiJvhbptEfspQrbe2UZueqFxg9yHSgotq26wGgW5pLw8xKTk9v0ZqeBsbdpxAAFyToB1WSLelszjOGZzVExRu2Kdp7x0L/APSrlI0rJuRS4TQGpN3Asgba1tXEcPcoxTZmuvl2x3oKO9mgWA0A0srdaNxedDXhtAANFkFuAAEAo52zUKcdlFZ87tBwYPScoyeii23j0Zc+SR7yxv8AMmcbvceF9bnkq/Wa8Vt6GrA8JbCNlu8ne53Enp0VsY6NuFaih5weCwCFhciVoIbcbR0BO821sFnT1sxvvRKHpoye0AIAQCVnXy7fht+p6AdUAIDySgFDP2dY8Pi9Kd4PZxjX/k7kFuYmJK6XfSRXKfXRhlNUVFTM6ed5eXa7Wg6N5BbedhVWQ1X6jcwc+eNL+n6aRgeFsY0PBDnOG48B0HVcNYzqepem3m/JO9ca+ojNhmH33q7ezmaf2NFHSgDRYB1PNkBif4p4nUPqOykBZC3ewDwv9Ynn0XPyJS5d+HsfhcamNXOD3L7/AKKjJxY6XYkNgRuv5x9FYo1vTLfk1ZCtzh6aNS0u0dLAacguhpLw8XKTb2/RjpKdrG7RIAGpPJCDaXZn2ccx/wAUTFE4tp2+J3pnlfkoSkalljl4UGHYYahwLhswN09f/SjFNiurl6O1DR3sGts0DcBoArUjb6XSGvDcPtZZMly1oAQClnHNraf+VF3p3aDgwek5QcimyzS0jK5DI+TZYS+Z/jed9rqD7Zq6cmNWCYO2Fuy3e8+N3Enl7lbGOjbhXxG/C8O4lZT2WnvM2YoaCAyyG5O5jB4nO4WHLqr8eidr0vCEpa6MQmxetqKv+NdKWSA9wA2a1vBgHEc121XXGHDRV2bJlPNraltnd2Vo7wvuPNzeYXGyMf8ASe14Wxl9DbDLdaxMmBQH1AJWdfLt+G36noB1QHklAKGf86x4fFfxTPv2UfP1ndFt4mK7nt9JEJT10jB4hPXVBmmJc95/+NHILtuUa48Y+IrSHLFssvihBjN3NHfaBoOnNaMMqM5cX0TaZW5azA6B9nXdGT3m8urVbfjKyP8AZBdG0YNIHNa4aEAi/EW1XDlHi9Fyey+YsGT5MNyAUc04UydhjkHuPEHmFCytTWjbw8uzFmpw8+zG8WwuSlk2XDqxw0NuPQrlzi65dnusbJqzKuUP8jvkvN7XWiqCGu8154+9blNy8Z5z5T4px3bWv+USZwzJ2oMbHWhHiI1eRw6BXyl/B5K2fJ9C/hVEamziNiBvDi/oOiwkYrrcu/odaKjvYAWaNAOSsRtpaGnDcPssmS4a2wQCnnPNgp2mKKz53aAebfznclBsott0tIy0h73ljCXzv3veeHPeq/Wa+nJ6GvBcKETdlu9x8TuJPL3K5R0bkIcRrwzDdCQsk/STM+YYaCEySHvHdGwavdyAV9FErXpEZPRh+N4w+eU1NTvkdujjG8NHBoC7lcIwXCPn2yrWyyZlGaSAvfJsTHeyPgBwa88CVrPLrjPj9fyT09C3huNTUs2+7XsO8HhzHuW3OuE4a+mQ8ZuWTc2Mq2Cxs8eJv7jouHk4zqe/oshL+RxhlutYmTgoBLzr5dvw2/U9AOhKAUM+51iw+Lf3pnA9nGDvJ9I8gFuYmJK97+kVynrowmATV05nnJke4/ro1o4BdlyjXHjFaRHWywxGGWmkaC3YOrSNP+1VXKM112HtDplnMAqRsPsJRw9Icx1XNysRwfOPhOMvpnYzLEJmE2z1LfNLr6/6UI5slDiZ4LZa41miHD2NdMd7iA1jfERfW3ABRoxrLttGJSS8GzCcVjnjbLE4OYdCP0PJUzrlB6kSTLIOuFAycVbS3CAUswYI2VhjeN3A23tPMKuytTXZtYeXPFmpQ/yZJjWDvpn7LxcHwuGhH+VzZQdbPdYuVVmV8l/lHdlzDXTu2nk9k3X1jwaOi2aXKS7PI/N/G01zU4PW/UaJQ0l7NAsBoBwC3EtHISGrDKC3BZMluG2CAVM45qFO3sorOnd4RwZ6zlFspts10jKH9o6UtZeSeQ9954e88Aq+2aqTlLobcEwdsLdlveefG7j7vcrFHXpuQr4DdheH6EqRYSZkzBFQQGSTe7zGDV7uACvpolbLSIykkujDscxqSaT+Iqe9I7yUeoZfQALuV1qC4x/yUpbey+ynlwtIqakXldYsYdI+R965+Xl/7If5Lkh4goid65bJFBnPJgqWbTe7M0d13pD0XLfxMv8ATfGXhFozTCKmalm2d8cjDpx/rzC68+E49+FWuzcMm5tbUDs32bM2202+o9NvMLi5GO4fkvCyLHaCa61CYo518u34bfqegG+odYID8yfiThdTDWPkqXGUSE9nJwI4N6Ecl6jDtrnVqH19FEl/JcfhficI2o3bpie4ToR6I5FaOfXOS3EzBjziWFtnYWSC44c2nmCuVVbKp7iWtbRWZayh2UvaSEOIPct+pW3fmKUNIio9lzm3MsVBFtu70rh/LYNSeZ5BVY2K7ZJvwSl9Ixpr5a2Z00ztpx/6A9Fo4Bdtca48YFZov4VCVj5rOPYbrN4bfEhc75Fx4r+SUEa5RzXXK/otTTOzVAcNZS3QCpjmCNlBY9tx/ce5QnBS9NjGyrcefOtnLRYPs2a1tmjcB0UoxUfCF107puc32M+GUFuCyVFyAAEAoZ2zb/Djsoe9M7hwYD5x69FByKbbNdIzDvvkLGkvmk3vfrbmTyUNmrFOUuhrwbCmxN2W73Hxu5nl7lYlo3K4cRrwrDtCQpFnZ7zLmGGgh25N7j5Ng8T3cgOSvoodsuKIylow/G8YfNL/ABNSS6Vx/lx8GcgBzXbrgorjH6KkX+VMtOa4VNSAZTvYw7wy/Ej0loZWX/sr/wAlsY/ZoGG0BcbkLmbb9JDRS0QAQHNicLWtc5xAAFyToB71JJzlpB6XZimb8UhqJu2jaAyMEdpbfIb/ANwLLtY9U4V8ZelLf2VeUcNmqqptQ1zo4o3gl43FxHmN59VLJthVXxfr+jMVt7P0Dhc1wuCWlHnTy7Pht+p6AcKhu5AKWZsIZURujlaHNPMaHg4dVZTdKqalEw1swLMuX5aCbUlhN45B+h5OC9DRdG+G0u/4KpR0a/kOqlnp2vnbY7tkncXt9JwXEzYQhP8AEsj4d2bcwRUMW04B0jt0cY1J5nosY2O7Za+jEpa6MTxKaWqmdPObudw4AcGt6Bd2PGuPCBUWmEU/mt1O61lVPSZI0CesZh9O1jd8hFwPWO8uPRc2NbyLG34iTehdy1m6pjqr3dMJXWezl1byst27HrlXrzRGO0zbaSovZcMuO3VAQS0wKAjjogOCA6GjZQCdn/OgpGdnH3p3DcODB6TlGT0UW2pLSMxw2CaYueSXyPO8ngfSVS7NaKbY34RhLYm7Ld7j43cSeKtS0blcFFf2NWGYdzUmWHvMuYIqGHtJN7juYweJx4buSvoolbLS8IylxWkYhjuMyTSmoqDtSO8lHwYOAA5ru11qMeMfP5KV/ZeZUyyQ4VNSNqU72MOkfU8yufl5evwr/wDZdGOjQcOoC43K5e9khpoqTZCA65pWsaXOIAAuSdAOZWUtvSDejE895wNa4wwuLKVh77r27UjUD1V2MbG/TW3+5lMntivg+Durn8WUzNxI1dbzW/uVbfdGhb/3fwZSbNPwfDw0NYxuyxosAFxLJuyXKRah1wynsFAFDnQfz2/Db9T0A6EIDiq6a4QC3iuCskGy9gc297OFxcaFThZOH7HoxrZUZkxtmH05lc0k+GNoG4u4XPAK/Fx3fPTIz6RjU+MSVc5kl78jzuaL7hwa0cl3P0lVHivorXY3V2Gso6TblAM8u5reDBx/rZaldv6k2l4jMkVuXars3dsRfYuW8trhdXThyIvZV4hiUtRNa5e95t1N+A5BSjCMV/Rk0jJuXhTtDnjamNrn0fVauRlZTs6XiLoxLDG8+xUcjYgO0fcdpY+BvH3nos0YTsi5Mg599DxhWMRzxtkieHNdoRw6HkVqzrcJcWTT2WUb7qBk9oCCpduKdhro/P8AnjCpqedz5CXseSWvPHo7kqJx7OfbBp7LLImLsDTC7ukm7XHj6pKlF/RZRYl6aPhlIOPDVWm56TZjx+KhhMj97juYweJzug5K/HpdstaIzfFaMRx3GpJpDPUd+V26Ng0aOADV264KC4w8Kuy9ytlotIqKkbUp3sYdI+pHpLRzMzS/Th4Wxj/I/wCHUBcblcr0kNNHSBo0WQdU8rWNLiQABck7gBzKyk29IN6MWz5nM1jnQwu2aVvjfp2h5A+iuxi4yrW2uzXk+TFbBMJdWvAsWUzNTptW81v7lXX3qhbf7icVs07DMOa0NjjaGsbuAGllw7JuctyLEtDbhuH2tuUDJdxx2QCdnXy7fht+p6AdUB8IQEMkAKAX8x4PHPE6GVu0xw05Hg4HgVbTbKqXKJhrYg5ZyLHRPc8ntHk9xxHgbw/r1W1k5ztSS+yKikIueMe7asc0O7kXcbyJHjP/AGuli0/p1pP0rb7ODt3ODY4gSXHcBxKnrjtthGiZPysKcbTu9M7U+j6rVyMrK/UfGPhckvskzjmltK3sITed2tt4jHX1lPExuX5z8ISe/BLwXCJJ37gXvdcknjzLiuhOait+IikXeBYrJh8xBv2ZNpGcvWHVVXVwvj/Y7izZsLxFsjWuaQ5rgCCOIXGlFxfFlqey3a66iZI6hlwgFbMGGtlY5j2hzTqP3HJYa2YlFSWjHcawWSjk4mM+B3/qeRVTWjQnW4vaGfLf4gCONwnBcWjuEano5W0anLiy2q1+CdmPMjppjISXvJ7g12b6Na1ekpr4w1Hws++xiyjlosP8RUDamPgad/Zg8f8AktDNzN/hW+iyMdD9h1CXbyuW+yY1UVGGhAdU8zWNLnEAAXJJsABxWUm3pDwxf8Qs2uq3upoXbNMy3aPB8odbD1V2MXGVUeUvSiT2xWwbCHVrrC7KZhsXcXeq3r1V1uSqV+Xv0TS2abh2HgBrI2hrGgBoGlguHZZKctsmlobMMw8CygZLuKOyAkQCVnXy7fht+p6AdUAIAQHNPBdAU9dQ7j1BH/YtuWU9NMa2fnXNeUpqWp2ADI2Q/wApwHivwPIr01OTC2G39Ioa0PuTcqinaHPAdM4bzwaPRb/lcfKyub4x8LYx6O3NWZBTN7GGxncN54M6nqmLjb/OXhGU99Gcxwd4vkcXPdvJOpK6cpaWkiKNLy1iFJHBdrw027+1udfkOa5t9ds5aXhNSSQk5mxtkk0j2jc7S/Tct6qvjFIh6aD+GNQ7+EjBuN7tn/jdc3O6s/ssRpFK64WmSJygOSqpgQgFfHcHbIx0bxdpv/TqOqxJbMOKl0ZBj2XpKeXZAL2PNmED+zuqq1p9GjOpxfRe5cygyF4mf3peA81hPLmVvLLs/S4G1XDS2x9w3DyTda/vZaNNHSBtkB1SyBoJJAAFyToAOJRJt6Q8MUz7nR1Y51PA4spmn+Y/jIRwB9FdnGxVV+UvSly2LGD4S6tdstuymjNnO4vI81p/Uq269VLb/cZjHZpuGYe0BrGNDWN3ADguJZY7JbZYhtwzDwLKBku4mWCAkQAgErOvl2/Db9T0A6oAQAgBAc9THcIBfr8OudNNOnuWYtrpMaEn8QcddQQjs2ntJLhryO63mSea3sHFVr3J9L6K5NmX4J2lRKGNBfI43c4+/e5x4Bda3jBfl4QijSKvLcMdG8OF3gbW3x2uQ6Ll15MrLdJdFjSQhFrnFsTPE82F+a6K0tt+Ff3ot8EyPI6QOqSGtB0abl3ToFrX50YrjEmoaNMjqIqWMPlcI427hw/o0DVcuMZ2y69JN6OCL8U4Q+whkMY8/wDfZW1/oHr3sjzY6YLmGGpbtwvDhxGjh7wtSymdb7Jc0+i3Y4FVkjmq6YEaICgrcKudEZjW/SOlwexWDOhho6TZtuWQTzShoJJAA3knQAcSiTb0jDZi2f8AOTqxzqeneW07Se0eDbtCNQDyXYxsaNS5S9KpSbFbB8LdWP2GXZTM8bh5xHmt6lbF16pW5esyo7NNwvDmta2ONoaxosAFwrLJTlyl6WpDbheH2GirBeRR2WQSIAQAgErOvl2/Db9T0A6oAQAgBAfCEBDJECsAXcy4NHUROhlbtMd/2DwcDwKsqtlVLlEw1sU8Cy1DQRv2Ope93iIGgvyCvuyLMhpDSSM/zJnQ1MmxHdsLdOG2R5x6dF1KMb9GPXrKW9ljk/BHSSNqZBZjd8Y4l3P3KjLvjGDhH7Jxjt7H2qnjp4jNMbNHDi4+i1c2mmVj0iUpaM6xbEH1b+1lu2MeTZyHD3ldmutVLUSv0vMLyxI+PbJEd/C0i5ItuvyWvLLjGekS49Fbg9W6lqBI3cA7ZkHAjTRX2QVkGRXTNqw6rvbrZcJrTaLi2G9AeHQgoD4IQEB5mlaxpc4gAC5J0A5lZSbekN6Ri+e86msc6np3FlM0/wAx+hkPIH0f1XYxsZVrlL9xTKWxWwXCzWO2GgspmHvOG7at5reZV190aY7f7gommYZhzWtbHG3ZY3QBcKyyVkuUi4bcNw+ygC7ijssglQAgBACASs6+Xb8Nv1PQDqgBACAEAID4UBzzQXQFHjWFNkjfG8d17SHW5Hkp1zcJKS+jDWzG6T8N3srC2Ql1O3vNcDvdyYf3XYn8jF07iuytQ7NClkjgidLJ3Y2C+7+wC5EK5Wz0vSbejM8QxqSum2n7owe4waAcL9V266o1R0iv0bcu4B4ZZW7h4GH6nBaWTk8fxRNRO3MOOiH+XHYynU8GDr1VePjbfKZiUv4EqkidPO2Jlzvu89L3cSV0LJqEGyKXZseFP2RvNgBqeQGq4TfKW0WlzhWLRTs24ZGyNBIJad1xqFmcJQepLQ3s7w5QZkjqJwxpc4gAak7gBzKyk29IN6MVz9nI1xdBTuLaZp/mSAkGQjgPVXZxcZVLlL0qk+XQr4RhTqx2yy8dOw2c4au9VvM9eCvuvjTHb/cYUTTMLw5rWtjjbssbuA/z1XBsslOTbZalobcMw+2qiZLuOOyAlQAgBACAEAlZ18u34bfqegHVACAEAIAQAgBAc9RFcICpnw+6Az38ZoXNoRs6dozaty4X6XXR+M07Wn/BCzwSvwtbHLUOEh3tbdjSRvP7rezOUa/xIR69NAzDjgiaWxkGQjUeYP8AK52NjOT5SMye/BDj255OziBc93icf7uJ4BdByjBbl4YSNBy/grIGbLd51e88efuAXJvvla+vCxLQl55zsZb0lI4iMXEsg871WnkuliYirjzmiuUtnJkbEZ6OaNse9sha1zDobnW3NWZEY2xfL0Lpm9RVgAu42AFySdw53K4XFt6Ra3pGS59zi6sc+nhOxTMNnvvbtLej0XYxcZVrlL0qlJvwVsGwx1Y7YbdlMw94jcXH0WniequyLlUty9EVs0vDMOa1rY427LG7g0LhW2Sse2XDbhmH2UQXccdkBKgBACAEAIAQCVnXy7fht+p6AdUAIAQAgBACAEAIDw5iAXMzYWyeJ8Mgux4seY6hWVWOuakjDWz88Y9lSpopTZrnMudiSO97cL23hehqyarI9MqlFnTgNJUVB2Qx3VzgQPeSdVVbZCC22FFmo4DgrIGbLd7j43nj/XgFx77na9fX0Wpa7FLPGbC8mlpTZmkjxq7m1p5LfxMVQ7n6VSlt9CphNEARdbs7OzGh+yZh+1K6ocBssFmE6A8T/QLQy7HrivslHvsjzpmxrwYWO/leeQfGeXuWcXG4Lb9EnsVcHw19c+wuynYe84br+q3qtq+1Urb/AHfSMRWzTcLw5rWtjjaGsaLAD91wrLJTe5F2huwvD7DfqoAu4o7ICVACAEAIAQAgBAJWdfLt+G36noB1QAgBACAEAIAQAgBAcdVDdAL9dhxRdeArxhxHQD+g/r0Wdyl/YbM8zlndri6lpXd3eJJBx5tZ06rsYuEoLnL3+ClybZT5bwV1SbN7rGjvvOgA3nfzV1lnB9hJBGWmUiOwaDYHppdSffoOvMuZwyJtNBuaB/MIPjedR7lCuncuTGyjy7g0ta+57kIPedbX1WdeqnffGlbfpmKNZwrDmtayONuyxtgB+/vXBtsdkuTLEhuwzDrW3KBkvIo7ICVACAEAIAQAgBACASs6+Xb8Nv1PQDqgBACAEAIAQAgBACA+EICJ8AKArsSoWuY5jhdrgQfcdVmL4PkvRrZheIfhhK2q2GOH8MTfbv3mt9G3E9V3Y/IVOvbX5FXDsvM4VsdBQinh7pk7reZA8bz1WniKV1rsfiMy66M9jrwxhPFdH9PZBM+5cwN9bLtOuIm+J3P1G9Vi+6NEe/SSjs1/CcOa1rY427LG7mgLz9lsrJcpMsXQ34Zh1gNyiZL2GOwQEqAEAIAQAgBACAEAIBKzr5dvw2/U9AOqAEAIAQAgBACAEAIAQAgIZ47oClrKG/BH4DEvxfwuds7ZyLw7Ia0jeGnjccLru4E4uHFelU12LGWMvyVbuIiae+//ANR1V2RdGhb+zEVs2DCMKa1rY427LG2sP3Xn7LJWScpFqWhywrDrW3KvRkvYo7LIJUAIAQAgBACAEAIAQAgErOvl2/Db9T0A6oAQAgBACAEAIAQAgBACAEBDLHcIBdxvDWyNcxzQ5rgQQRuIUoTlB7j6GUVHgLY2iONoaxugGizOyVj3JmEkMeGYbbgoGS9hjsEBKgBACAEAIAQAgBACAEAIBKzr5dvw2/U9AdX5y9j8z7UAfnL2PzPtQB+cvY/M+1AH5y9j8z7UAfnL2PzPtQB+cvY/M+1AH5y9j8z7UAfnL2PzPtQB+cvY/M+1AH5y9j8z7UAfnL2PzPtQB+cvY/M+1AH5x9j8z7UBFJmwHWD5n2ICJuaG/wD8PmfYgJ2ZuA/8HzPsQHv85ex+Z9qAPzl7H5n2oA/OXsfmfagD85ex+Z9qAPzl7H5n2oA/OXsfmfagD85ex+Z9qAPzl7H5n2oA/OXsfmfagD85ex+Z9qAPzl7H5n2oA/OXsfmfagFXNeZg+Vp7K3cH/k9Z3q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8" descr="data:image/jpeg;base64,/9j/4AAQSkZJRgABAQAAAQABAAD/2wCEAAkGBxQTEhQSEhMWFRUXGRQaFRgVFBQXFxgWFxUWFhQUFBQYHCggGBolHBUUITEhJSkrLi4uFx8zODMsNygtLisBCgoKDg0OGhAQGiwlHyQsLCwsLSwsLCwsLiwsLCwsLCwsLCwsLCwsLCwsLCwsLCwsLCwsLCwsLCwsLCwsLCwsLP/AABEIAN0A5AMBEQACEQEDEQH/xAAcAAACAwEBAQEAAAAAAAAAAAAABgMFBwQCAQj/xAA/EAABAwIDBQMKBAYCAwEBAAABAAIDBBEFBjESIUFRYRMiMjNCUmJjcXOjsuIHFrHBFCOBodHhcpFDwvHwU//EABoBAQACAwEAAAAAAAAAAAAAAAACAwEEBQb/xAArEQACAgIDAAIBBAEEAwAAAAAAAQIDBBESITEFQSITMlFhgRRCcbEjkaH/2gAMAwEAAhEDEQA/ANxQAgBACAEAIAQAgBACAEAIDy4ohvQpZzzqyibstHaTHRl9BzcRoqLr1A6nx3xc8v8AKXUf5OzLeaI6uMPZud5zD4mnj/RThYpo18zCniz4y8+mX0ct1YaZKgBACAEAIAQAgBACAEAIAQCXnQ/z2/DH1PQDogBACAEAIAQAgBACAEAIDy4oYFLOmbW0rdhnencO4zl6zlTbbxXXp08D495EuUuooyd8ZdIXykyzP321K0vfT1KajHUXxidGGY52Mu00bDhuPW2oKnGfBlV+OrY8Jd/2axl/HGzsDmn3jl/pbsLFJHksrEljz4vwYYpLqZrEyAEAIAQAgBACAEAIAQAgErOvl2/Db9T0A6oAQAgBACAEAIAQAgBAeXFDDFHO2bm0jdiOz53eFno385ypsuUVpHTwMCV75S6iZVK95kLjeWokO862J/QLT7kz0/4xhryKGbBMLEIue9KfE7W3qhblVaj6eaz893v9OHUUc+Ysu9sDJGLSjUen/tQuo5dxNj4v5R1NV29x/n+BWwPF5aaXcSCDZwPTgQtSuxxPRZOLXdB8u9/ZsuWswMnYC02PnN4j/S6MJqSPGZeJLHl34xlhlupmoTIAQAgBACAEAIAQAgBAJWdfLt+G36noB1QAgBACAEAIAQAgBAeS5AKGds3tpW9nH35332G8G+u/l7lTbaorS9On8f8AHSvlyl1FGVl7y+5vJUSanW3+FqdyfR6b/wAcYd9RiM2CYQIR6UrvE7lzDVt11JLs8x8hnu98YdRQ1Ydhl9Vec0sZcMsFgCFnnLjNg1Asx7deAf0961L6kvyR6H4jOnv9GXa/6FuCtdTNZIxxDxv6W5EKjk4dnYnRG/8AFro13LOLmaJkhaWFw3g8D/hb9ctpNo8fl0qi51p719jLGdymax7QAgBACAEAIAQAgBAJWdfLt+G36noB1QAgBACAEAIAQAgPJcgFLOubG0rdhlnTu8DNdn13dFTbYor+zpYGA8h8pdRRlDnPMlyTJUSHf7z+i0/Xv7PTNxhHrqKGbBMIEIJJ2pHeJ37NW3VXx7Z5n5DP/wBR+Nf7RtwvDr71ec0Z6anDQgIMXro4YzJK4Na0byf0HMrDkorssoqndLhBdmOY7jTqp5lf3IGeTZz6nqtCdjk9s9ZjYccePFfufrPODYWZnieYdzzGc+RI5KVVTn2zXzvkP9PF11v8n7/RpGCsO5bp5iUm3tjTCdyyYJQ5AfQgPqAEAIAQAgBACASs6+Xb8Nv1PQDqgBACAEAIAQAUB5c5AKOd83Ckb2bO/O8dxvoj0nclVbYonR+PwZXvlLqKMqe95ftE9pUyHjwv+gWl2336enfGMOuooZsFwgRbz3pHeJx4dGrcqrS7Z5v5D5B3PjD9o2YXh195VzOXrQzU1OGhAeMUxFkEbpJHBrWjeT+g5lRclFbZZRVK6ahBb2Y3mHHn1r+0kuyBvk2c/WPVaNlnP/g9di4kcaPGPcv5DCMLMxEswIYPJs5+seinTVvtmr8h8gqE4V/ufv8AQ54fRbRG7ctzxaR5hvk22MsTGxMLnkNDRckncAhFtL0zfHs9zzTD+EJZFGbgkb3m+rhyVbl2ac7ZN9DzlrMoqGd4bMg8bT+reYViZsVz5IZYprrJaShAfUAIAQAgBACASs6+Xb8Nv1PQDqgBACAEAIAQHlzkAp52zW2lZsss6d25jeXrOVNtnA6Px+C8iXKXUUZPLLIX3cTLUSHU7/8A5Zafr39nplxjHS6ihlwPBxELu70p8TuV+DVuVV67fp535DPd0uEH+I24Vh19Qrn2crQ0UlOGhAeMSxBkEbpJHbLGjef8cysOSitssqqlbNQijGsyY+6teZH92nYe4z0vWPVaFk3JnrcTFjiw0v3M84RhhmIllFox4Gc7cT0U6quT2zX+QzljrhB7k/v+B1oKIuK3fOkeXbcnt+jLBC2Jpc6wAFyToBzWCLaXbM3zbmb+LJjj7tM073aF5Gu7koSkalk+RVUFBJM0uiAjYPBtDe8+/wDdRS2jEYykujiosZkgls4FrmnfzH+kT0Q24M1fLWYmVDQWnvDVv7jorFLZtwsUhohmuFItJwgBACAEAIAQCVnXy7fht+p6AdUAIAQAgBAeXOQCpnTNraRuy0bczr7DBw9Z3RVWW8DfwsB5D5S/avTJp5XukL3kyVEh99r8AFptty7PUKMYx0uooYsAwfsu87vSu1Poj0QtqmtLtnnfkPkP1n+nDqKG/C8OuQSFecrSGilp9kID5iVfHCx0kjg1jRvJ/QLDkorbLKqpWy4QW2Y5mbMDq1+28llOw9xmm16zua0bLHJnrMLEjjw0v3P3+iHB8MM5EsotEPAz0raH3KVdXLtmvnZ8aIuEe5jrQURcRu3cP8Lc610eYbbe2M0ETYmFziAALkngOaEW0ltmb5rzOasmOMltM0946doR15KtyNOyxyZT4VhpqCHuBbA3Qenbh7uqwo7M11OXY5wU9wABYDS2gHRXeI3OvEV+YssidtxulHhPPo5QcdlVtSkuhFw2qlpZrb2vadP/ANwVe9GmtwZsGV8xNnbY914Heb+46K2L2bsJ7GyKW6kWE6AEAIAQAgErOvl2/Db9T0A6oAQAgBAeXFAK2dM2No2WA25nbmMH6u6KuyxRRvYWC8ie5dR+zIqqpe6QyPPaVEh01tfQDlZaTbb7PUVqMVxj1FDLgWDdld7jtSu1Po+q1bNVWu5Hn/kfkXb/AOOvqKG3C8PuQSFsdI5I00tMGhAfMRr2QxukkcGtaLk/sOqxJpLbJ1VytnwiY5mfMBrX7biW07fA30iOLloTm5M9Zh4qxoaS/JnPg+GGoIlkFoh4G6bX9OSnVVvtlOdnLGjxh3J//B3oaIutusBp0C3EkvDzEpuXcvRkp4GxtLnEAAXJPBZIt6M4zZmY1ZMcZLKdh3m9jIR+yrbNOyzkynwig/iTdwLYGHcNNvoOijFbFVbkx3oKO9gBYDcBwAVqWjc6XSGihw4AaLIJKuhCIeGc58pIS5jf/Pu012fXVckjVv4bFmCrlM8babxgjvcLcdroo/8ABVFNv8TZ8HqHFrdq21YXtpfjZXaN6PhesKGT0gBACAEAlZ18u34bfqegHVACAEB5JQCrnfNrKKPg6V3gZf8Aueiqts4I6GBgSyZ6+l6Y+aqSV7p33fNId3G3Qclp8uXZ6X9OMI8Y9RQzYDgvZd9/eldqfR6BbNdX2zgfIfIc3+nV1H/sb8Mw65BIWw9HJ89GmjpQ0IAxCuZDG6SRwa1oJJP6DqsSaS2ydVcrJqMUYtmXMr8QltvbTsJLW8/WetGdvNnrcbDhiR1/uYYZhRncHyAiJvhbptEfspQrbe2UZueqFxg9yHSgotq26wGgW5pLw8xKTk9v0ZqeBsbdpxAAFyToB1WSLelszjOGZzVExRu2Kdp7x0L/APSrlI0rJuRS4TQGpN3Asgba1tXEcPcoxTZmuvl2x3oKO9mgWA0A0srdaNxedDXhtAANFkFuAAEAo52zUKcdlFZ87tBwYPScoyeii23j0Zc+SR7yxv8AMmcbvceF9bnkq/Wa8Vt6GrA8JbCNlu8ne53Enp0VsY6NuFaih5weCwCFhciVoIbcbR0BO821sFnT1sxvvRKHpoye0AIAQCVnXy7fht+p6AdUAIDySgFDP2dY8Pi9Kd4PZxjX/k7kFuYmJK6XfSRXKfXRhlNUVFTM6ed5eXa7Wg6N5BbedhVWQ1X6jcwc+eNL+n6aRgeFsY0PBDnOG48B0HVcNYzqepem3m/JO9ca+ojNhmH33q7ezmaf2NFHSgDRYB1PNkBif4p4nUPqOykBZC3ewDwv9Ynn0XPyJS5d+HsfhcamNXOD3L7/AKKjJxY6XYkNgRuv5x9FYo1vTLfk1ZCtzh6aNS0u0dLAacguhpLw8XKTb2/RjpKdrG7RIAGpPJCDaXZn2ccx/wAUTFE4tp2+J3pnlfkoSkalljl4UGHYYahwLhswN09f/SjFNiurl6O1DR3sGts0DcBoArUjb6XSGvDcPtZZMly1oAQClnHNraf+VF3p3aDgwek5QcimyzS0jK5DI+TZYS+Z/jed9rqD7Zq6cmNWCYO2Fuy3e8+N3Enl7lbGOjbhXxG/C8O4lZT2WnvM2YoaCAyyG5O5jB4nO4WHLqr8eidr0vCEpa6MQmxetqKv+NdKWSA9wA2a1vBgHEc121XXGHDRV2bJlPNraltnd2Vo7wvuPNzeYXGyMf8ASe14Wxl9DbDLdaxMmBQH1AJWdfLt+G36noB1QHklAKGf86x4fFfxTPv2UfP1ndFt4mK7nt9JEJT10jB4hPXVBmmJc95/+NHILtuUa48Y+IrSHLFssvihBjN3NHfaBoOnNaMMqM5cX0TaZW5azA6B9nXdGT3m8urVbfjKyP8AZBdG0YNIHNa4aEAi/EW1XDlHi9Fyey+YsGT5MNyAUc04UydhjkHuPEHmFCytTWjbw8uzFmpw8+zG8WwuSlk2XDqxw0NuPQrlzi65dnusbJqzKuUP8jvkvN7XWiqCGu8154+9blNy8Z5z5T4px3bWv+USZwzJ2oMbHWhHiI1eRw6BXyl/B5K2fJ9C/hVEamziNiBvDi/oOiwkYrrcu/odaKjvYAWaNAOSsRtpaGnDcPssmS4a2wQCnnPNgp2mKKz53aAebfznclBsott0tIy0h73ljCXzv3veeHPeq/Wa+nJ6GvBcKETdlu9x8TuJPL3K5R0bkIcRrwzDdCQsk/STM+YYaCEySHvHdGwavdyAV9FErXpEZPRh+N4w+eU1NTvkdujjG8NHBoC7lcIwXCPn2yrWyyZlGaSAvfJsTHeyPgBwa88CVrPLrjPj9fyT09C3huNTUs2+7XsO8HhzHuW3OuE4a+mQ8ZuWTc2Mq2Cxs8eJv7jouHk4zqe/oshL+RxhlutYmTgoBLzr5dvw2/U9AOhKAUM+51iw+Lf3pnA9nGDvJ9I8gFuYmJK97+kVynrowmATV05nnJke4/ro1o4BdlyjXHjFaRHWywxGGWmkaC3YOrSNP+1VXKM112HtDplnMAqRsPsJRw9Icx1XNysRwfOPhOMvpnYzLEJmE2z1LfNLr6/6UI5slDiZ4LZa41miHD2NdMd7iA1jfERfW3ABRoxrLttGJSS8GzCcVjnjbLE4OYdCP0PJUzrlB6kSTLIOuFAycVbS3CAUswYI2VhjeN3A23tPMKuytTXZtYeXPFmpQ/yZJjWDvpn7LxcHwuGhH+VzZQdbPdYuVVmV8l/lHdlzDXTu2nk9k3X1jwaOi2aXKS7PI/N/G01zU4PW/UaJQ0l7NAsBoBwC3EtHISGrDKC3BZMluG2CAVM45qFO3sorOnd4RwZ6zlFspts10jKH9o6UtZeSeQ9954e88Aq+2aqTlLobcEwdsLdlveefG7j7vcrFHXpuQr4DdheH6EqRYSZkzBFQQGSTe7zGDV7uACvpolbLSIykkujDscxqSaT+Iqe9I7yUeoZfQALuV1qC4x/yUpbey+ynlwtIqakXldYsYdI+R965+Xl/7If5Lkh4goid65bJFBnPJgqWbTe7M0d13pD0XLfxMv8ATfGXhFozTCKmalm2d8cjDpx/rzC68+E49+FWuzcMm5tbUDs32bM2202+o9NvMLi5GO4fkvCyLHaCa61CYo518u34bfqegG+odYID8yfiThdTDWPkqXGUSE9nJwI4N6Ecl6jDtrnVqH19FEl/JcfhficI2o3bpie4ToR6I5FaOfXOS3EzBjziWFtnYWSC44c2nmCuVVbKp7iWtbRWZayh2UvaSEOIPct+pW3fmKUNIio9lzm3MsVBFtu70rh/LYNSeZ5BVY2K7ZJvwSl9Ixpr5a2Z00ztpx/6A9Fo4Bdtca48YFZov4VCVj5rOPYbrN4bfEhc75Fx4r+SUEa5RzXXK/otTTOzVAcNZS3QCpjmCNlBY9tx/ce5QnBS9NjGyrcefOtnLRYPs2a1tmjcB0UoxUfCF107puc32M+GUFuCyVFyAAEAoZ2zb/Djsoe9M7hwYD5x69FByKbbNdIzDvvkLGkvmk3vfrbmTyUNmrFOUuhrwbCmxN2W73Hxu5nl7lYlo3K4cRrwrDtCQpFnZ7zLmGGgh25N7j5Ng8T3cgOSvoodsuKIylow/G8YfNL/ABNSS6Vx/lx8GcgBzXbrgorjH6KkX+VMtOa4VNSAZTvYw7wy/Ej0loZWX/sr/wAlsY/ZoGG0BcbkLmbb9JDRS0QAQHNicLWtc5xAAFyToB71JJzlpB6XZimb8UhqJu2jaAyMEdpbfIb/ANwLLtY9U4V8ZelLf2VeUcNmqqptQ1zo4o3gl43FxHmN59VLJthVXxfr+jMVt7P0Dhc1wuCWlHnTy7Pht+p6AcKhu5AKWZsIZURujlaHNPMaHg4dVZTdKqalEw1swLMuX5aCbUlhN45B+h5OC9DRdG+G0u/4KpR0a/kOqlnp2vnbY7tkncXt9JwXEzYQhP8AEsj4d2bcwRUMW04B0jt0cY1J5nosY2O7Za+jEpa6MTxKaWqmdPObudw4AcGt6Bd2PGuPCBUWmEU/mt1O61lVPSZI0CesZh9O1jd8hFwPWO8uPRc2NbyLG34iTehdy1m6pjqr3dMJXWezl1byst27HrlXrzRGO0zbaSovZcMuO3VAQS0wKAjjogOCA6GjZQCdn/OgpGdnH3p3DcODB6TlGT0UW2pLSMxw2CaYueSXyPO8ngfSVS7NaKbY34RhLYm7Ld7j43cSeKtS0blcFFf2NWGYdzUmWHvMuYIqGHtJN7juYweJx4buSvoolbLS8IylxWkYhjuMyTSmoqDtSO8lHwYOAA5ru11qMeMfP5KV/ZeZUyyQ4VNSNqU72MOkfU8yufl5evwr/wDZdGOjQcOoC43K5e9khpoqTZCA65pWsaXOIAAuSdAOZWUtvSDejE895wNa4wwuLKVh77r27UjUD1V2MbG/TW3+5lMntivg+Durn8WUzNxI1dbzW/uVbfdGhb/3fwZSbNPwfDw0NYxuyxosAFxLJuyXKRah1wynsFAFDnQfz2/Db9T0A6EIDiq6a4QC3iuCskGy9gc297OFxcaFThZOH7HoxrZUZkxtmH05lc0k+GNoG4u4XPAK/Fx3fPTIz6RjU+MSVc5kl78jzuaL7hwa0cl3P0lVHivorXY3V2Gso6TblAM8u5reDBx/rZaldv6k2l4jMkVuXars3dsRfYuW8trhdXThyIvZV4hiUtRNa5e95t1N+A5BSjCMV/Rk0jJuXhTtDnjamNrn0fVauRlZTs6XiLoxLDG8+xUcjYgO0fcdpY+BvH3nos0YTsi5Mg599DxhWMRzxtkieHNdoRw6HkVqzrcJcWTT2WUb7qBk9oCCpduKdhro/P8AnjCpqedz5CXseSWvPHo7kqJx7OfbBp7LLImLsDTC7ukm7XHj6pKlF/RZRYl6aPhlIOPDVWm56TZjx+KhhMj97juYweJzug5K/HpdstaIzfFaMRx3GpJpDPUd+V26Ng0aOADV264KC4w8Kuy9ytlotIqKkbUp3sYdI+pHpLRzMzS/Th4Wxj/I/wCHUBcblcr0kNNHSBo0WQdU8rWNLiQABck7gBzKyk29IN6MWz5nM1jnQwu2aVvjfp2h5A+iuxi4yrW2uzXk+TFbBMJdWvAsWUzNTptW81v7lXX3qhbf7icVs07DMOa0NjjaGsbuAGllw7JuctyLEtDbhuH2tuUDJdxx2QCdnXy7fht+p6AdUB8IQEMkAKAX8x4PHPE6GVu0xw05Hg4HgVbTbKqXKJhrYg5ZyLHRPc8ntHk9xxHgbw/r1W1k5ztSS+yKikIueMe7asc0O7kXcbyJHjP/AGuli0/p1pP0rb7ODt3ODY4gSXHcBxKnrjtthGiZPysKcbTu9M7U+j6rVyMrK/UfGPhckvskzjmltK3sITed2tt4jHX1lPExuX5z8ISe/BLwXCJJ37gXvdcknjzLiuhOait+IikXeBYrJh8xBv2ZNpGcvWHVVXVwvj/Y7izZsLxFsjWuaQ5rgCCOIXGlFxfFlqey3a66iZI6hlwgFbMGGtlY5j2hzTqP3HJYa2YlFSWjHcawWSjk4mM+B3/qeRVTWjQnW4vaGfLf4gCONwnBcWjuEano5W0anLiy2q1+CdmPMjppjISXvJ7g12b6Na1ekpr4w1Hws++xiyjlosP8RUDamPgad/Zg8f8AktDNzN/hW+iyMdD9h1CXbyuW+yY1UVGGhAdU8zWNLnEAAXJJsABxWUm3pDwxf8Qs2uq3upoXbNMy3aPB8odbD1V2MXGVUeUvSiT2xWwbCHVrrC7KZhsXcXeq3r1V1uSqV+Xv0TS2abh2HgBrI2hrGgBoGlguHZZKctsmlobMMw8CygZLuKOyAkQCVnXy7fht+p6AdUAIAQHNPBdAU9dQ7j1BH/YtuWU9NMa2fnXNeUpqWp2ADI2Q/wApwHivwPIr01OTC2G39Ioa0PuTcqinaHPAdM4bzwaPRb/lcfKyub4x8LYx6O3NWZBTN7GGxncN54M6nqmLjb/OXhGU99Gcxwd4vkcXPdvJOpK6cpaWkiKNLy1iFJHBdrw027+1udfkOa5t9ds5aXhNSSQk5mxtkk0j2jc7S/Tct6qvjFIh6aD+GNQ7+EjBuN7tn/jdc3O6s/ssRpFK64WmSJygOSqpgQgFfHcHbIx0bxdpv/TqOqxJbMOKl0ZBj2XpKeXZAL2PNmED+zuqq1p9GjOpxfRe5cygyF4mf3peA81hPLmVvLLs/S4G1XDS2x9w3DyTda/vZaNNHSBtkB1SyBoJJAAFyToAOJRJt6Q8MUz7nR1Y51PA4spmn+Y/jIRwB9FdnGxVV+UvSly2LGD4S6tdstuymjNnO4vI81p/Uq269VLb/cZjHZpuGYe0BrGNDWN3ADguJZY7JbZYhtwzDwLKBku4mWCAkQAgErOvl2/Db9T0A6oAQAgBAc9THcIBfr8OudNNOnuWYtrpMaEn8QcddQQjs2ntJLhryO63mSea3sHFVr3J9L6K5NmX4J2lRKGNBfI43c4+/e5x4Bda3jBfl4QijSKvLcMdG8OF3gbW3x2uQ6Ll15MrLdJdFjSQhFrnFsTPE82F+a6K0tt+Ff3ot8EyPI6QOqSGtB0abl3ToFrX50YrjEmoaNMjqIqWMPlcI427hw/o0DVcuMZ2y69JN6OCL8U4Q+whkMY8/wDfZW1/oHr3sjzY6YLmGGpbtwvDhxGjh7wtSymdb7Jc0+i3Y4FVkjmq6YEaICgrcKudEZjW/SOlwexWDOhho6TZtuWQTzShoJJAA3knQAcSiTb0jDZi2f8AOTqxzqeneW07Se0eDbtCNQDyXYxsaNS5S9KpSbFbB8LdWP2GXZTM8bh5xHmt6lbF16pW5esyo7NNwvDmta2ONoaxosAFwrLJTlyl6WpDbheH2GirBeRR2WQSIAQAgErOvl2/Db9T0A6oAQAgBAfCEBDJECsAXcy4NHUROhlbtMd/2DwcDwKsqtlVLlEw1sU8Cy1DQRv2Ope93iIGgvyCvuyLMhpDSSM/zJnQ1MmxHdsLdOG2R5x6dF1KMb9GPXrKW9ljk/BHSSNqZBZjd8Y4l3P3KjLvjGDhH7Jxjt7H2qnjp4jNMbNHDi4+i1c2mmVj0iUpaM6xbEH1b+1lu2MeTZyHD3ldmutVLUSv0vMLyxI+PbJEd/C0i5ItuvyWvLLjGekS49Fbg9W6lqBI3cA7ZkHAjTRX2QVkGRXTNqw6rvbrZcJrTaLi2G9AeHQgoD4IQEB5mlaxpc4gAC5J0A5lZSbekN6Ri+e86msc6np3FlM0/wAx+hkPIH0f1XYxsZVrlL9xTKWxWwXCzWO2GgspmHvOG7at5reZV190aY7f7gommYZhzWtbHG3ZY3QBcKyyVkuUi4bcNw+ygC7ijssglQAgBACASs6+Xb8Nv1PQDqgBACAEAID4UBzzQXQFHjWFNkjfG8d17SHW5Hkp1zcJKS+jDWzG6T8N3srC2Ql1O3vNcDvdyYf3XYn8jF07iuytQ7NClkjgidLJ3Y2C+7+wC5EK5Wz0vSbejM8QxqSum2n7owe4waAcL9V266o1R0iv0bcu4B4ZZW7h4GH6nBaWTk8fxRNRO3MOOiH+XHYynU8GDr1VePjbfKZiUv4EqkidPO2Jlzvu89L3cSV0LJqEGyKXZseFP2RvNgBqeQGq4TfKW0WlzhWLRTs24ZGyNBIJad1xqFmcJQepLQ3s7w5QZkjqJwxpc4gAak7gBzKyk29IN6MVz9nI1xdBTuLaZp/mSAkGQjgPVXZxcZVLlL0qk+XQr4RhTqx2yy8dOw2c4au9VvM9eCvuvjTHb/cYUTTMLw5rWtjjbssbuA/z1XBsslOTbZalobcMw+2qiZLuOOyAlQAgBACAEAlZ18u34bfqegHVACAEAIAQAgBAc9RFcICpnw+6Az38ZoXNoRs6dozaty4X6XXR+M07Wn/BCzwSvwtbHLUOEh3tbdjSRvP7rezOUa/xIR69NAzDjgiaWxkGQjUeYP8AK52NjOT5SMye/BDj255OziBc93icf7uJ4BdByjBbl4YSNBy/grIGbLd51e88efuAXJvvla+vCxLQl55zsZb0lI4iMXEsg871WnkuliYirjzmiuUtnJkbEZ6OaNse9sha1zDobnW3NWZEY2xfL0Lpm9RVgAu42AFySdw53K4XFt6Ra3pGS59zi6sc+nhOxTMNnvvbtLej0XYxcZVrlL0qlJvwVsGwx1Y7YbdlMw94jcXH0WniequyLlUty9EVs0vDMOa1rY427LG7g0LhW2Sse2XDbhmH2UQXccdkBKgBACAEAIAQCVnXy7fht+p6AdUAIAQAgBACAEAIDw5iAXMzYWyeJ8Mgux4seY6hWVWOuakjDWz88Y9lSpopTZrnMudiSO97cL23hehqyarI9MqlFnTgNJUVB2Qx3VzgQPeSdVVbZCC22FFmo4DgrIGbLd7j43nj/XgFx77na9fX0Wpa7FLPGbC8mlpTZmkjxq7m1p5LfxMVQ7n6VSlt9CphNEARdbs7OzGh+yZh+1K6ocBssFmE6A8T/QLQy7HrivslHvsjzpmxrwYWO/leeQfGeXuWcXG4Lb9EnsVcHw19c+wuynYe84br+q3qtq+1Urb/AHfSMRWzTcLw5rWtjjaGsaLAD91wrLJTe5F2huwvD7DfqoAu4o7ICVACAEAIAQAgBAJWdfLt+G36noB1QAgBACAEAIAQAgBAcdVDdAL9dhxRdeArxhxHQD+g/r0Wdyl/YbM8zlndri6lpXd3eJJBx5tZ06rsYuEoLnL3+ClybZT5bwV1SbN7rGjvvOgA3nfzV1lnB9hJBGWmUiOwaDYHppdSffoOvMuZwyJtNBuaB/MIPjedR7lCuncuTGyjy7g0ta+57kIPedbX1WdeqnffGlbfpmKNZwrDmtayONuyxtgB+/vXBtsdkuTLEhuwzDrW3KBkvIo7ICVACAEAIAQAgBACASs6+Xb8Nv1PQDqgBACAEAIAQAgBACA+EICJ8AKArsSoWuY5jhdrgQfcdVmL4PkvRrZheIfhhK2q2GOH8MTfbv3mt9G3E9V3Y/IVOvbX5FXDsvM4VsdBQinh7pk7reZA8bz1WniKV1rsfiMy66M9jrwxhPFdH9PZBM+5cwN9bLtOuIm+J3P1G9Vi+6NEe/SSjs1/CcOa1rY427LG7mgLz9lsrJcpMsXQ34Zh1gNyiZL2GOwQEqAEAIAQAgBACAEAIBKzr5dvw2/U9AOqAEAIAQAgBACAEAIAQAgIZ47oClrKG/BH4DEvxfwuds7ZyLw7Ia0jeGnjccLru4E4uHFelU12LGWMvyVbuIiae+//ANR1V2RdGhb+zEVs2DCMKa1rY427LG2sP3Xn7LJWScpFqWhywrDrW3KvRkvYo7LIJUAIAQAgBACAEAIAQAgErOvl2/Db9T0A6oAQAgBACAEAIAQAgBACAEBDLHcIBdxvDWyNcxzQ5rgQQRuIUoTlB7j6GUVHgLY2iONoaxugGizOyVj3JmEkMeGYbbgoGS9hjsEBKgBACAEAIAQAgBACAEAIBKzr5dvw2/U9AdX5y9j8z7UAfnL2PzPtQB+cvY/M+1AH5y9j8z7UAfnL2PzPtQB+cvY/M+1AH5y9j8z7UAfnL2PzPtQB+cvY/M+1AH5y9j8z7UAfnL2PzPtQB+cvY/M+1AH5x9j8z7UBFJmwHWD5n2ICJuaG/wD8PmfYgJ2ZuA/8HzPsQHv85ex+Z9qAPzl7H5n2oA/OXsfmfagD85ex+Z9qAPzl7H5n2oA/OXsfmfagD85ex+Z9qAPzl7H5n2oA/OXsfmfagD85ex+Z9qAPzl7H5n2oA/OXsfmfagFXNeZg+Vp7K3cH/k9Z3qo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337"/>
            <a:ext cx="21717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8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4700"/>
            <a:ext cx="9144000" cy="6862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4700"/>
            <a:ext cx="7239000" cy="68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2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Cash Realization Ratio</a:t>
            </a:r>
            <a:br>
              <a:rPr lang="en-US" dirty="0" smtClean="0"/>
            </a:br>
            <a:r>
              <a:rPr lang="en-US" dirty="0" smtClean="0"/>
              <a:t>(Quality of Earnings)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marL="457200" lvl="1" indent="0">
              <a:buNone/>
            </a:pPr>
            <a:r>
              <a:rPr lang="en-US" dirty="0" smtClean="0"/>
              <a:t>CRR = (Cash from Ops) / (N.I.)</a:t>
            </a:r>
          </a:p>
          <a:p>
            <a:r>
              <a:rPr lang="en-US" dirty="0" smtClean="0"/>
              <a:t>What does it tell: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6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Cash Realization Ratio</a:t>
            </a:r>
            <a:br>
              <a:rPr lang="en-US" dirty="0" smtClean="0"/>
            </a:br>
            <a:r>
              <a:rPr lang="en-US" dirty="0" smtClean="0"/>
              <a:t>(Quality of Earnings)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marL="457200" lvl="1" indent="0">
              <a:buNone/>
            </a:pPr>
            <a:r>
              <a:rPr lang="en-US" dirty="0" smtClean="0"/>
              <a:t>CRR = (Cash from Ops) / (N.I.)</a:t>
            </a:r>
          </a:p>
          <a:p>
            <a:r>
              <a:rPr lang="en-US" dirty="0" smtClean="0"/>
              <a:t>What does it tell: Income dependency on non-cash sources Vs. Operations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(ex: mark-to-market accounting)</a:t>
            </a:r>
          </a:p>
          <a:p>
            <a:r>
              <a:rPr lang="en-US" dirty="0" smtClean="0"/>
              <a:t>What a company wants: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Cash Realization Ratio</a:t>
            </a:r>
            <a:br>
              <a:rPr lang="en-US" dirty="0" smtClean="0"/>
            </a:br>
            <a:r>
              <a:rPr lang="en-US" dirty="0" smtClean="0"/>
              <a:t>(Quality of Earnings)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calculate: </a:t>
            </a:r>
          </a:p>
          <a:p>
            <a:pPr marL="457200" lvl="1" indent="0">
              <a:buNone/>
            </a:pPr>
            <a:r>
              <a:rPr lang="en-US" dirty="0" smtClean="0"/>
              <a:t>CRR = (Cash from Ops) / (N.I.)</a:t>
            </a:r>
          </a:p>
          <a:p>
            <a:r>
              <a:rPr lang="en-US" dirty="0" smtClean="0"/>
              <a:t>What does it tell: Income dependency on non-cash sources Vs. Ops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(ex: mark-to-market accounting)</a:t>
            </a:r>
          </a:p>
          <a:p>
            <a:r>
              <a:rPr lang="en-US" dirty="0" smtClean="0"/>
              <a:t>What a company wants: CRR &gt; 1 </a:t>
            </a:r>
          </a:p>
          <a:p>
            <a:r>
              <a:rPr lang="en-US" dirty="0" smtClean="0"/>
              <a:t>For AmerBran:</a:t>
            </a:r>
          </a:p>
          <a:p>
            <a:pPr lvl="1"/>
            <a:r>
              <a:rPr lang="en-US" dirty="0" smtClean="0"/>
              <a:t>$574, 128 / $328,773 = 1.7 (Great)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3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1238</Words>
  <Application>Microsoft Office PowerPoint</Application>
  <PresentationFormat>On-screen Show (4:3)</PresentationFormat>
  <Paragraphs>346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Cash Flow Analysis</vt:lpstr>
      <vt:lpstr>Practical Use of  Cash Flow Analysis</vt:lpstr>
      <vt:lpstr>Practical Use of  Cash Flow Analysis</vt:lpstr>
      <vt:lpstr>Practical Use of  Cash Flow Analysis</vt:lpstr>
      <vt:lpstr>PowerPoint Presentation</vt:lpstr>
      <vt:lpstr>PowerPoint Presentation</vt:lpstr>
      <vt:lpstr>Cash Realization Ratio (Quality of Earnings)</vt:lpstr>
      <vt:lpstr>Cash Realization Ratio (Quality of Earnings)</vt:lpstr>
      <vt:lpstr>Cash Realization Ratio (Quality of Earnings)</vt:lpstr>
      <vt:lpstr>Coverage Ratios Times Interest Earned</vt:lpstr>
      <vt:lpstr>Coverage Ratios Times Interest Earned</vt:lpstr>
      <vt:lpstr>Coverage Ratios Times Interest Earned</vt:lpstr>
      <vt:lpstr>Coverage Ratios Times Interest Earned</vt:lpstr>
      <vt:lpstr>Coverage Ratios Times Interest Earned</vt:lpstr>
      <vt:lpstr>Coverage Ratios Fix Charges Ratio</vt:lpstr>
      <vt:lpstr>Coverage Ratios Fix Charges Ratio</vt:lpstr>
      <vt:lpstr>Free Cash Flow</vt:lpstr>
      <vt:lpstr>Free Cash Flow</vt:lpstr>
      <vt:lpstr>Free Cash Flow</vt:lpstr>
      <vt:lpstr>Free Cash Flow</vt:lpstr>
      <vt:lpstr>Sources &amp; Uses of Cash</vt:lpstr>
      <vt:lpstr>Sources of Cash</vt:lpstr>
      <vt:lpstr>Sources of Cash</vt:lpstr>
      <vt:lpstr>Uses of Cash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Flow Analysis</dc:title>
  <dc:creator>Zeben</dc:creator>
  <cp:lastModifiedBy>Zeben</cp:lastModifiedBy>
  <cp:revision>31</cp:revision>
  <dcterms:created xsi:type="dcterms:W3CDTF">2013-10-26T15:03:44Z</dcterms:created>
  <dcterms:modified xsi:type="dcterms:W3CDTF">2013-11-08T20:20:42Z</dcterms:modified>
</cp:coreProperties>
</file>