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22.xml" ContentType="application/vnd.openxmlformats-officedocument.presentationml.tags+xml"/>
  <Override PartName="/ppt/notesSlides/notesSlide14.xml" ContentType="application/vnd.openxmlformats-officedocument.presentationml.notesSlide+xml"/>
  <Override PartName="/ppt/tags/tag23.xml" ContentType="application/vnd.openxmlformats-officedocument.presentationml.tags+xml"/>
  <Override PartName="/ppt/notesSlides/notesSlide15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6.xml" ContentType="application/vnd.openxmlformats-officedocument.presentationml.notesSlide+xml"/>
  <Override PartName="/ppt/tags/tag26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24"/>
  </p:notesMasterIdLst>
  <p:sldIdLst>
    <p:sldId id="289" r:id="rId2"/>
    <p:sldId id="314" r:id="rId3"/>
    <p:sldId id="346" r:id="rId4"/>
    <p:sldId id="379" r:id="rId5"/>
    <p:sldId id="381" r:id="rId6"/>
    <p:sldId id="382" r:id="rId7"/>
    <p:sldId id="380" r:id="rId8"/>
    <p:sldId id="378" r:id="rId9"/>
    <p:sldId id="349" r:id="rId10"/>
    <p:sldId id="383" r:id="rId11"/>
    <p:sldId id="384" r:id="rId12"/>
    <p:sldId id="385" r:id="rId13"/>
    <p:sldId id="390" r:id="rId14"/>
    <p:sldId id="372" r:id="rId15"/>
    <p:sldId id="373" r:id="rId16"/>
    <p:sldId id="386" r:id="rId17"/>
    <p:sldId id="388" r:id="rId18"/>
    <p:sldId id="377" r:id="rId19"/>
    <p:sldId id="391" r:id="rId20"/>
    <p:sldId id="392" r:id="rId21"/>
    <p:sldId id="393" r:id="rId22"/>
    <p:sldId id="394" r:id="rId23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94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Relationship Id="rId4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Relationship Id="rId4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8B62E-AD44-4055-8255-81441D1FF66C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ED4C9-2862-4408-B9D6-3E93CA0F8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96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ED4C9-2862-4408-B9D6-3E93CA0F871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384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CD368C-9148-40F1-9105-A57C1CCF7FE0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CD368C-9148-40F1-9105-A57C1CCF7FE0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ED4C9-2862-4408-B9D6-3E93CA0F871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925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ED4C9-2862-4408-B9D6-3E93CA0F871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09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ED4C9-2862-4408-B9D6-3E93CA0F871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907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ED4C9-2862-4408-B9D6-3E93CA0F871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9933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ED4C9-2862-4408-B9D6-3E93CA0F871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284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ED4C9-2862-4408-B9D6-3E93CA0F871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074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ED4C9-2862-4408-B9D6-3E93CA0F871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562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15B57-8C0D-4656-93A9-7B5F9E4EAD1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400800" y="4648200"/>
            <a:ext cx="2438400" cy="1066800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sz="1000">
                <a:solidFill>
                  <a:schemeClr val="tx2"/>
                </a:solidFill>
                <a:latin typeface="+mj-lt"/>
              </a:defRPr>
            </a:lvl1pPr>
            <a:lvl2pPr>
              <a:defRPr sz="1400">
                <a:solidFill>
                  <a:schemeClr val="tx2"/>
                </a:solidFill>
                <a:latin typeface="+mj-lt"/>
              </a:defRPr>
            </a:lvl2pPr>
            <a:lvl3pPr>
              <a:defRPr sz="1400">
                <a:solidFill>
                  <a:schemeClr val="tx2"/>
                </a:solidFill>
                <a:latin typeface="+mj-lt"/>
              </a:defRPr>
            </a:lvl3pPr>
            <a:lvl4pPr>
              <a:defRPr sz="1400">
                <a:solidFill>
                  <a:schemeClr val="tx2"/>
                </a:solidFill>
                <a:latin typeface="+mj-lt"/>
              </a:defRPr>
            </a:lvl4pPr>
            <a:lvl5pPr>
              <a:defRPr sz="1400">
                <a:solidFill>
                  <a:schemeClr val="tx2"/>
                </a:solidFill>
                <a:latin typeface="+mj-lt"/>
              </a:defRPr>
            </a:lvl5pPr>
          </a:lstStyle>
          <a:p>
            <a:pPr lvl="0"/>
            <a:r>
              <a:rPr lang="en-US" sz="1400" dirty="0" smtClean="0">
                <a:solidFill>
                  <a:schemeClr val="tx2"/>
                </a:solidFill>
                <a:latin typeface="+mj-lt"/>
              </a:rPr>
              <a:t>[Partner]</a:t>
            </a:r>
          </a:p>
          <a:p>
            <a:pPr lvl="0"/>
            <a:r>
              <a:rPr lang="en-US" sz="1400" dirty="0" smtClean="0">
                <a:solidFill>
                  <a:schemeClr val="tx2"/>
                </a:solidFill>
                <a:latin typeface="+mj-lt"/>
              </a:rPr>
              <a:t>[Manager]</a:t>
            </a:r>
          </a:p>
          <a:p>
            <a:pPr lvl="0"/>
            <a:r>
              <a:rPr lang="en-US" sz="1400" dirty="0" smtClean="0">
                <a:solidFill>
                  <a:schemeClr val="tx2"/>
                </a:solidFill>
                <a:latin typeface="+mj-lt"/>
              </a:rPr>
              <a:t>[Trainee]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 hasCustomPrompt="1"/>
          </p:nvPr>
        </p:nvSpPr>
        <p:spPr>
          <a:xfrm>
            <a:off x="6553200" y="2514600"/>
            <a:ext cx="2133600" cy="1371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Insert Logo Here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514600"/>
            <a:ext cx="4572000" cy="914400"/>
          </a:xfrm>
          <a:prstGeom prst="rect">
            <a:avLst/>
          </a:prstGeom>
        </p:spPr>
        <p:txBody>
          <a:bodyPr/>
          <a:lstStyle>
            <a:lvl1pPr algn="ctr">
              <a:buNone/>
              <a:defRPr sz="2500" b="1">
                <a:solidFill>
                  <a:schemeClr val="tx2"/>
                </a:solidFill>
              </a:defRPr>
            </a:lvl1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[Company Name]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275996" y="6096000"/>
            <a:ext cx="6880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May 12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1030288"/>
            <a:ext cx="9143999" cy="549275"/>
          </a:xfrm>
          <a:prstGeom prst="rect">
            <a:avLst/>
          </a:prstGeom>
          <a:solidFill>
            <a:srgbClr val="091C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2563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fr-CA" sz="2600" b="1" dirty="0">
              <a:solidFill>
                <a:srgbClr val="F4F5EB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6273204" y="1052623"/>
            <a:ext cx="21270" cy="5805377"/>
          </a:xfrm>
          <a:prstGeom prst="line">
            <a:avLst/>
          </a:prstGeom>
          <a:ln w="63500">
            <a:solidFill>
              <a:srgbClr val="091C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073312" y="6096000"/>
            <a:ext cx="1093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91C5A"/>
                </a:solidFill>
              </a:rPr>
              <a:t>November 11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0" y="1030288"/>
            <a:ext cx="9143999" cy="549275"/>
          </a:xfrm>
          <a:prstGeom prst="rect">
            <a:avLst/>
          </a:prstGeom>
          <a:solidFill>
            <a:srgbClr val="091C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2563" lvl="1">
              <a:defRPr/>
            </a:pPr>
            <a:endParaRPr lang="fr-CA" sz="2600" b="1" dirty="0">
              <a:solidFill>
                <a:srgbClr val="F4F5EB"/>
              </a:solidFill>
              <a:cs typeface="Arial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 flipH="1">
            <a:off x="6273204" y="1052623"/>
            <a:ext cx="21270" cy="5805377"/>
          </a:xfrm>
          <a:prstGeom prst="line">
            <a:avLst/>
          </a:prstGeom>
          <a:ln w="63500">
            <a:solidFill>
              <a:srgbClr val="091C5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s://encrypted-tbn3.google.com/images?q=tbn:ANd9GcQvEsBikEAbGCb20IBRDbVhZUlwmI4KmFHq4WDttlbGobaljYYbGw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152400"/>
            <a:ext cx="2047875" cy="7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2340318" y="228600"/>
            <a:ext cx="0" cy="57912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arget"/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152400" y="838200"/>
            <a:ext cx="2103437" cy="5121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38113" lvl="1" indent="-136525" defTabSz="1019175" eaLnBrk="1">
              <a:spcAft>
                <a:spcPct val="35000"/>
              </a:spcAft>
              <a:buFontTx/>
              <a:buChar char="•"/>
            </a:pPr>
            <a:r>
              <a:rPr lang="en-US" sz="1100" dirty="0" smtClean="0">
                <a:solidFill>
                  <a:srgbClr val="1600F5"/>
                </a:solidFill>
                <a:latin typeface="Arial" charset="0"/>
              </a:rPr>
              <a:t> </a:t>
            </a:r>
            <a:endParaRPr lang="en-US" sz="1100" dirty="0">
              <a:solidFill>
                <a:srgbClr val="1600F5"/>
              </a:solidFill>
              <a:latin typeface="Arial" charset="0"/>
            </a:endParaRPr>
          </a:p>
          <a:p>
            <a:pPr marL="276225" lvl="2" indent="-136525" defTabSz="1019175" eaLnBrk="1">
              <a:spcAft>
                <a:spcPct val="35000"/>
              </a:spcAft>
              <a:buFontTx/>
              <a:buChar char="–"/>
            </a:pPr>
            <a:endParaRPr lang="en-US" sz="1100" dirty="0">
              <a:solidFill>
                <a:srgbClr val="1600F5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141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2286000" y="228600"/>
            <a:ext cx="0" cy="6096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066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70694" y="310215"/>
            <a:ext cx="7601681" cy="82867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70694" y="1273629"/>
            <a:ext cx="7764318" cy="4973751"/>
          </a:xfrm>
          <a:prstGeom prst="rect">
            <a:avLst/>
          </a:prstGeom>
        </p:spPr>
        <p:txBody>
          <a:bodyPr>
            <a:noAutofit/>
          </a:bodyPr>
          <a:lstStyle>
            <a:lvl2pPr marL="228600" indent="-228600"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312908" y="6497989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718483-779F-4347-94D1-D0544F8C0607}" type="datetime1">
              <a:rPr lang="en-US" smtClean="0"/>
              <a:pPr/>
              <a:t>10/23/2013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00010" y="6497989"/>
            <a:ext cx="232756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90172" y="6497989"/>
            <a:ext cx="141316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Confidential  |  </a:t>
            </a:r>
            <a:fld id="{8DD1CAEC-8657-CB42-A229-BBC399CCC6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0006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2347938" y="228600"/>
            <a:ext cx="0" cy="57912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4600" y="274638"/>
            <a:ext cx="6172200" cy="487362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47119" y="909118"/>
            <a:ext cx="2057400" cy="4918295"/>
          </a:xfrm>
          <a:prstGeom prst="rect">
            <a:avLst/>
          </a:prstGeom>
        </p:spPr>
        <p:txBody>
          <a:bodyPr/>
          <a:lstStyle>
            <a:lvl1pPr marL="117475" indent="-117475">
              <a:defRPr sz="1200">
                <a:solidFill>
                  <a:schemeClr val="tx2"/>
                </a:solidFill>
              </a:defRPr>
            </a:lvl1pPr>
            <a:lvl2pPr marL="227013" indent="-109538">
              <a:defRPr sz="1200">
                <a:solidFill>
                  <a:schemeClr val="tx2"/>
                </a:solidFill>
              </a:defRPr>
            </a:lvl2pPr>
            <a:lvl3pPr marL="344488" indent="-117475"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rgbClr val="0000FF"/>
                </a:solidFill>
              </a:defRPr>
            </a:lvl4pPr>
            <a:lvl5pPr>
              <a:defRPr>
                <a:solidFill>
                  <a:srgbClr val="0000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514600" y="914400"/>
            <a:ext cx="6172200" cy="51054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90790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2347938" y="228600"/>
            <a:ext cx="0" cy="57912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4600" y="274638"/>
            <a:ext cx="6172200" cy="487362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47119" y="909118"/>
            <a:ext cx="2057400" cy="4918295"/>
          </a:xfrm>
          <a:prstGeom prst="rect">
            <a:avLst/>
          </a:prstGeom>
        </p:spPr>
        <p:txBody>
          <a:bodyPr/>
          <a:lstStyle>
            <a:lvl1pPr marL="117475" indent="-117475">
              <a:defRPr sz="1200">
                <a:solidFill>
                  <a:schemeClr val="tx2"/>
                </a:solidFill>
              </a:defRPr>
            </a:lvl1pPr>
            <a:lvl2pPr marL="227013" indent="-109538">
              <a:defRPr sz="1200">
                <a:solidFill>
                  <a:schemeClr val="tx2"/>
                </a:solidFill>
              </a:defRPr>
            </a:lvl2pPr>
            <a:lvl3pPr marL="344488" indent="-117475"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rgbClr val="0000FF"/>
                </a:solidFill>
              </a:defRPr>
            </a:lvl4pPr>
            <a:lvl5pPr>
              <a:defRPr>
                <a:solidFill>
                  <a:srgbClr val="0000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514600" y="914400"/>
            <a:ext cx="6172200" cy="51054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30722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2347938" y="228600"/>
            <a:ext cx="0" cy="57912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4600" y="274638"/>
            <a:ext cx="6172200" cy="487362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47119" y="909118"/>
            <a:ext cx="2057400" cy="4918295"/>
          </a:xfrm>
          <a:prstGeom prst="rect">
            <a:avLst/>
          </a:prstGeom>
        </p:spPr>
        <p:txBody>
          <a:bodyPr/>
          <a:lstStyle>
            <a:lvl1pPr marL="117475" indent="-117475">
              <a:defRPr sz="1200">
                <a:solidFill>
                  <a:schemeClr val="tx2"/>
                </a:solidFill>
              </a:defRPr>
            </a:lvl1pPr>
            <a:lvl2pPr marL="227013" indent="-109538">
              <a:defRPr sz="1200">
                <a:solidFill>
                  <a:schemeClr val="tx2"/>
                </a:solidFill>
              </a:defRPr>
            </a:lvl2pPr>
            <a:lvl3pPr marL="344488" indent="-117475"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rgbClr val="0000FF"/>
                </a:solidFill>
              </a:defRPr>
            </a:lvl4pPr>
            <a:lvl5pPr>
              <a:defRPr>
                <a:solidFill>
                  <a:srgbClr val="0000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514600" y="914400"/>
            <a:ext cx="6172200" cy="51054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2670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2347938" y="228600"/>
            <a:ext cx="0" cy="57912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4600" y="274638"/>
            <a:ext cx="6172200" cy="487362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47119" y="909118"/>
            <a:ext cx="2057400" cy="4918295"/>
          </a:xfrm>
          <a:prstGeom prst="rect">
            <a:avLst/>
          </a:prstGeom>
        </p:spPr>
        <p:txBody>
          <a:bodyPr/>
          <a:lstStyle>
            <a:lvl1pPr marL="117475" indent="-117475">
              <a:defRPr sz="1200">
                <a:solidFill>
                  <a:schemeClr val="tx2"/>
                </a:solidFill>
              </a:defRPr>
            </a:lvl1pPr>
            <a:lvl2pPr marL="227013" indent="-109538">
              <a:defRPr sz="1200">
                <a:solidFill>
                  <a:schemeClr val="tx2"/>
                </a:solidFill>
              </a:defRPr>
            </a:lvl2pPr>
            <a:lvl3pPr marL="344488" indent="-117475"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rgbClr val="0000FF"/>
                </a:solidFill>
              </a:defRPr>
            </a:lvl4pPr>
            <a:lvl5pPr>
              <a:defRPr>
                <a:solidFill>
                  <a:srgbClr val="0000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2514600" y="914400"/>
            <a:ext cx="6172200" cy="51054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2349371" y="228600"/>
            <a:ext cx="0" cy="6096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4600" y="274638"/>
            <a:ext cx="6172200" cy="487362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2349371" y="228600"/>
            <a:ext cx="0" cy="6096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4600" y="274638"/>
            <a:ext cx="6172200" cy="487362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7371" y="1600199"/>
            <a:ext cx="4118428" cy="4419601"/>
          </a:xfrm>
          <a:prstGeom prst="rect">
            <a:avLst/>
          </a:prstGeom>
        </p:spPr>
        <p:txBody>
          <a:bodyPr lIns="81967" tIns="40982" rIns="81967" bIns="40982"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8372" y="1600199"/>
            <a:ext cx="4118428" cy="4419601"/>
          </a:xfrm>
          <a:prstGeom prst="rect">
            <a:avLst/>
          </a:prstGeom>
        </p:spPr>
        <p:txBody>
          <a:bodyPr lIns="81967" tIns="40982" rIns="81967" bIns="40982"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228600" y="1219200"/>
            <a:ext cx="4114800" cy="381000"/>
          </a:xfrm>
          <a:prstGeom prst="rect">
            <a:avLst/>
          </a:prstGeom>
          <a:solidFill>
            <a:schemeClr val="tx2"/>
          </a:solidFill>
        </p:spPr>
        <p:txBody>
          <a:bodyPr anchor="ctr"/>
          <a:lstStyle>
            <a:lvl1pPr algn="ctr">
              <a:buNone/>
              <a:defRPr sz="14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572000" y="1219200"/>
            <a:ext cx="4114800" cy="381000"/>
          </a:xfrm>
          <a:prstGeom prst="rect">
            <a:avLst/>
          </a:prstGeom>
          <a:solidFill>
            <a:schemeClr val="tx2"/>
          </a:solidFill>
        </p:spPr>
        <p:txBody>
          <a:bodyPr anchor="ctr"/>
          <a:lstStyle>
            <a:lvl1pPr algn="ctr">
              <a:buNone/>
              <a:defRPr sz="14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2514600" y="274638"/>
            <a:ext cx="6172200" cy="487362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83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 txBox="1">
            <a:spLocks/>
          </p:cNvSpPr>
          <p:nvPr userDrawn="1"/>
        </p:nvSpPr>
        <p:spPr>
          <a:xfrm>
            <a:off x="905774" y="6318767"/>
            <a:ext cx="8238226" cy="415239"/>
          </a:xfrm>
          <a:prstGeom prst="rect">
            <a:avLst/>
          </a:prstGeom>
          <a:gradFill>
            <a:gsLst>
              <a:gs pos="0">
                <a:srgbClr val="DBD7BF"/>
              </a:gs>
              <a:gs pos="33000">
                <a:srgbClr val="F6F5F0"/>
              </a:gs>
              <a:gs pos="50000">
                <a:srgbClr val="F6F5EE"/>
              </a:gs>
              <a:gs pos="50000">
                <a:schemeClr val="bg1">
                  <a:alpha val="80000"/>
                </a:schemeClr>
              </a:gs>
              <a:gs pos="82000">
                <a:schemeClr val="bg1"/>
              </a:gs>
            </a:gsLst>
            <a:lin ang="10800000" scaled="1"/>
          </a:gradFill>
        </p:spPr>
        <p:txBody>
          <a:bodyPr tIns="216000" bIns="72000" anchor="ctr"/>
          <a:lstStyle>
            <a:lvl1pPr algn="l">
              <a:defRPr sz="1000">
                <a:solidFill>
                  <a:schemeClr val="bg2">
                    <a:lumMod val="75000"/>
                  </a:schemeClr>
                </a:solidFill>
                <a:latin typeface="Frutiger LT 45 Light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300" dirty="0" smtClean="0">
                <a:solidFill>
                  <a:srgbClr val="A99E67"/>
                </a:solidFill>
                <a:latin typeface="Arial" pitchFamily="34" charset="0"/>
                <a:cs typeface="Arial" pitchFamily="34" charset="0"/>
              </a:rPr>
              <a:t>	               Your growth and value partner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4"/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E9EB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2"/>
          <p:cNvSpPr/>
          <p:nvPr userDrawn="1"/>
        </p:nvSpPr>
        <p:spPr>
          <a:xfrm>
            <a:off x="0" y="655638"/>
            <a:ext cx="887413" cy="6202362"/>
          </a:xfrm>
          <a:prstGeom prst="rect">
            <a:avLst/>
          </a:prstGeom>
          <a:solidFill>
            <a:srgbClr val="E9EB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3" descr="Novacap II_novacap seul"/>
          <p:cNvPicPr>
            <a:picLocks noChangeAspect="1" noChangeArrowheads="1"/>
          </p:cNvPicPr>
          <p:nvPr userDrawn="1"/>
        </p:nvPicPr>
        <p:blipFill>
          <a:blip r:embed="rId2" cstate="print"/>
          <a:srcRect t="29411"/>
          <a:stretch>
            <a:fillRect/>
          </a:stretch>
        </p:blipFill>
        <p:spPr bwMode="auto">
          <a:xfrm>
            <a:off x="1076325" y="6350000"/>
            <a:ext cx="145415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953250" y="6354763"/>
            <a:ext cx="2133600" cy="365125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0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Page </a:t>
            </a:r>
            <a:fld id="{C716BAD0-2DBC-4AE0-A294-C82920149A12}" type="slidenum">
              <a:rPr lang="en-CA" sz="1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CA" sz="1000" dirty="0">
              <a:solidFill>
                <a:schemeClr val="tx1">
                  <a:tint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877888" y="6162675"/>
            <a:ext cx="8261350" cy="46038"/>
          </a:xfrm>
          <a:prstGeom prst="rect">
            <a:avLst/>
          </a:prstGeom>
          <a:solidFill>
            <a:srgbClr val="0723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7"/>
          <p:cNvSpPr/>
          <p:nvPr userDrawn="1"/>
        </p:nvSpPr>
        <p:spPr>
          <a:xfrm rot="10800000">
            <a:off x="61913" y="61913"/>
            <a:ext cx="755650" cy="6732587"/>
          </a:xfrm>
          <a:prstGeom prst="rect">
            <a:avLst/>
          </a:prstGeom>
          <a:solidFill>
            <a:srgbClr val="0723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C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8762" y="68350"/>
            <a:ext cx="8193600" cy="550800"/>
          </a:xfrm>
          <a:prstGeom prst="rect">
            <a:avLst/>
          </a:prstGeom>
          <a:solidFill>
            <a:srgbClr val="D3D1AA"/>
          </a:solidFill>
        </p:spPr>
        <p:txBody>
          <a:bodyPr>
            <a:normAutofit/>
          </a:bodyPr>
          <a:lstStyle>
            <a:lvl1pPr marL="180975" indent="0" algn="l">
              <a:defRPr sz="2800" b="1">
                <a:solidFill>
                  <a:srgbClr val="F4F5E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11" name="Text Placeholder 2"/>
          <p:cNvSpPr>
            <a:spLocks noGrp="1"/>
          </p:cNvSpPr>
          <p:nvPr>
            <p:ph idx="5"/>
          </p:nvPr>
        </p:nvSpPr>
        <p:spPr>
          <a:xfrm>
            <a:off x="957531" y="879894"/>
            <a:ext cx="7884543" cy="508958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fr-CA" noProof="0" dirty="0"/>
          </a:p>
        </p:txBody>
      </p:sp>
    </p:spTree>
    <p:extLst>
      <p:ext uri="{BB962C8B-B14F-4D97-AF65-F5344CB8AC3E}">
        <p14:creationId xmlns:p14="http://schemas.microsoft.com/office/powerpoint/2010/main" val="98166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12" descr="logo_technomedia_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212725"/>
            <a:ext cx="2081213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2590800" y="873125"/>
            <a:ext cx="6553200" cy="889000"/>
          </a:xfrm>
          <a:prstGeom prst="rect">
            <a:avLst/>
          </a:prstGeom>
          <a:solidFill>
            <a:srgbClr val="28A8E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/>
          </a:p>
        </p:txBody>
      </p:sp>
      <p:sp>
        <p:nvSpPr>
          <p:cNvPr id="7" name="Espace réservé du numéro de diapositive 2"/>
          <p:cNvSpPr txBox="1">
            <a:spLocks/>
          </p:cNvSpPr>
          <p:nvPr userDrawn="1"/>
        </p:nvSpPr>
        <p:spPr>
          <a:xfrm>
            <a:off x="8594725" y="6507163"/>
            <a:ext cx="549275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defTabSz="457200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400" b="0" i="0" kern="1200" baseline="-25000">
                <a:solidFill>
                  <a:schemeClr val="bg1">
                    <a:lumMod val="50000"/>
                  </a:schemeClr>
                </a:solidFill>
                <a:latin typeface="HelveticaNeueLT Std Cn"/>
                <a:ea typeface="+mn-ea"/>
                <a:cs typeface="HelveticaNeueLT Std Cn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3BD7A8CF-FE68-43EC-AF42-B8B297801511}" type="slidenum">
              <a:rPr lang="fr-FR" smtClean="0"/>
              <a:pPr>
                <a:defRPr/>
              </a:pPr>
              <a:t>‹#›</a:t>
            </a:fld>
            <a:endParaRPr lang="fr-FR" dirty="0"/>
          </a:p>
        </p:txBody>
      </p:sp>
      <p:sp>
        <p:nvSpPr>
          <p:cNvPr id="8" name="Espace réservé du pied de page 1"/>
          <p:cNvSpPr txBox="1">
            <a:spLocks/>
          </p:cNvSpPr>
          <p:nvPr userDrawn="1"/>
        </p:nvSpPr>
        <p:spPr>
          <a:xfrm>
            <a:off x="5638800" y="6594475"/>
            <a:ext cx="2955925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defTabSz="457200" rt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 b="0" i="0" kern="1200">
                <a:solidFill>
                  <a:schemeClr val="bg1">
                    <a:lumMod val="50000"/>
                  </a:schemeClr>
                </a:solidFill>
                <a:latin typeface="HelveticaNeueLT Std Cn"/>
                <a:ea typeface="+mn-ea"/>
                <a:cs typeface="HelveticaNeueLT Std Cn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fr-FR" smtClean="0"/>
              <a:t>Confidential   |   Technomedia ©  </a:t>
            </a:r>
            <a:endParaRPr lang="fr-FR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08238" y="1109663"/>
            <a:ext cx="0" cy="5397500"/>
          </a:xfrm>
          <a:prstGeom prst="line">
            <a:avLst/>
          </a:prstGeom>
          <a:ln w="63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u texte 19"/>
          <p:cNvSpPr>
            <a:spLocks noGrp="1"/>
          </p:cNvSpPr>
          <p:nvPr>
            <p:ph type="body" sz="quarter" idx="17"/>
          </p:nvPr>
        </p:nvSpPr>
        <p:spPr>
          <a:xfrm>
            <a:off x="2590800" y="1881051"/>
            <a:ext cx="6243638" cy="4110037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latin typeface="Knockout 29 Junior Ltweight" pitchFamily="50" charset="0"/>
              </a:defRPr>
            </a:lvl1pPr>
            <a:lvl2pPr marL="542925" indent="-285750">
              <a:spcBef>
                <a:spcPts val="600"/>
              </a:spcBef>
              <a:spcAft>
                <a:spcPts val="600"/>
              </a:spcAft>
              <a:buClr>
                <a:schemeClr val="bg1">
                  <a:lumMod val="75000"/>
                </a:schemeClr>
              </a:buClr>
              <a:buSzPct val="160000"/>
              <a:buFont typeface="Arial" pitchFamily="34" charset="0"/>
              <a:buChar char="•"/>
              <a:defRPr sz="1800"/>
            </a:lvl2pPr>
            <a:lvl3pPr marL="811213" marR="0" indent="-2286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1">
                  <a:lumMod val="75000"/>
                </a:schemeClr>
              </a:buClr>
              <a:buSzPct val="160000"/>
              <a:buFont typeface="Arial" pitchFamily="34" charset="0"/>
              <a:buChar char="•"/>
              <a:tabLst>
                <a:tab pos="984250" algn="l"/>
              </a:tabLst>
              <a:defRPr/>
            </a:lvl3pPr>
            <a:lvl4pPr marL="1250950" marR="0" indent="-2286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1">
                  <a:lumMod val="75000"/>
                </a:schemeClr>
              </a:buClr>
              <a:buSzPct val="160000"/>
              <a:buFont typeface="Arial" pitchFamily="34" charset="0"/>
              <a:buChar char="•"/>
              <a:tabLst/>
              <a:defRPr/>
            </a:lvl4pPr>
            <a:lvl5pPr marL="1612900" indent="-228600">
              <a:spcBef>
                <a:spcPts val="600"/>
              </a:spcBef>
              <a:spcAft>
                <a:spcPts val="600"/>
              </a:spcAft>
              <a:buClr>
                <a:schemeClr val="bg1">
                  <a:lumMod val="75000"/>
                </a:schemeClr>
              </a:buClr>
              <a:buSzPct val="160000"/>
              <a:buFont typeface="Arial" pitchFamily="34" charset="0"/>
              <a:buChar char="•"/>
              <a:defRPr/>
            </a:lvl5pPr>
          </a:lstStyle>
          <a:p>
            <a:pPr lvl="0"/>
            <a:r>
              <a:rPr lang="fr-CA" dirty="0" smtClean="0"/>
              <a:t>Cliquez pour modifier les styles du texte du masque</a:t>
            </a:r>
          </a:p>
          <a:p>
            <a:pPr lvl="1"/>
            <a:r>
              <a:rPr lang="en-US" dirty="0" smtClean="0"/>
              <a:t>Click to modify</a:t>
            </a:r>
          </a:p>
          <a:p>
            <a:pPr lvl="2"/>
            <a:r>
              <a:rPr lang="en-US" dirty="0" smtClean="0"/>
              <a:t>Click to modify</a:t>
            </a:r>
          </a:p>
          <a:p>
            <a:pPr lvl="3"/>
            <a:r>
              <a:rPr lang="en-US" dirty="0" smtClean="0"/>
              <a:t>Click to modify</a:t>
            </a:r>
          </a:p>
          <a:p>
            <a:pPr lvl="4"/>
            <a:r>
              <a:rPr lang="en-US" dirty="0" smtClean="0"/>
              <a:t>Click to modify</a:t>
            </a:r>
          </a:p>
        </p:txBody>
      </p:sp>
      <p:sp>
        <p:nvSpPr>
          <p:cNvPr id="14" name="Espace réservé du texte 20"/>
          <p:cNvSpPr>
            <a:spLocks noGrp="1"/>
          </p:cNvSpPr>
          <p:nvPr>
            <p:ph type="body" sz="quarter" idx="16"/>
          </p:nvPr>
        </p:nvSpPr>
        <p:spPr>
          <a:xfrm>
            <a:off x="2644388" y="873391"/>
            <a:ext cx="6189662" cy="8890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l">
              <a:buNone/>
              <a:defRPr sz="3400" b="0" i="0" baseline="0">
                <a:solidFill>
                  <a:schemeClr val="tx1"/>
                </a:solidFill>
                <a:latin typeface="Knockout 29 Junior Ltweight"/>
                <a:cs typeface="Knockout 29 Junior Ltweight"/>
              </a:defRPr>
            </a:lvl1pPr>
            <a:lvl2pPr>
              <a:buNone/>
              <a:defRPr b="0" i="0">
                <a:latin typeface="Knockout 29 Junior Ltweight"/>
                <a:cs typeface="Knockout 29 Junior Ltweight"/>
              </a:defRPr>
            </a:lvl2pPr>
            <a:lvl3pPr>
              <a:buNone/>
              <a:defRPr b="0" i="0">
                <a:latin typeface="Knockout 29 Junior Ltweight"/>
                <a:cs typeface="Knockout 29 Junior Ltweight"/>
              </a:defRPr>
            </a:lvl3pPr>
            <a:lvl4pPr>
              <a:buNone/>
              <a:defRPr b="0" i="0">
                <a:latin typeface="Knockout 29 Junior Ltweight"/>
                <a:cs typeface="Knockout 29 Junior Ltweight"/>
              </a:defRPr>
            </a:lvl4pPr>
            <a:lvl5pPr>
              <a:buNone/>
              <a:defRPr b="0" i="0">
                <a:latin typeface="Knockout 29 Junior Ltweight"/>
                <a:cs typeface="Knockout 29 Junior Ltweight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9454" y="1180062"/>
            <a:ext cx="2057400" cy="4918295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endParaRPr lang="en-US" noProof="0" dirty="0" smtClean="0"/>
          </a:p>
        </p:txBody>
      </p:sp>
      <p:sp>
        <p:nvSpPr>
          <p:cNvPr id="10" name="Espace réservé du numéro de diapositive 5"/>
          <p:cNvSpPr>
            <a:spLocks noGrp="1"/>
          </p:cNvSpPr>
          <p:nvPr>
            <p:ph type="sldNum" sz="quarter" idx="18"/>
          </p:nvPr>
        </p:nvSpPr>
        <p:spPr>
          <a:xfrm>
            <a:off x="8594725" y="6437313"/>
            <a:ext cx="549275" cy="365125"/>
          </a:xfrm>
          <a:prstGeom prst="rect">
            <a:avLst/>
          </a:prstGeom>
        </p:spPr>
        <p:txBody>
          <a:bodyPr/>
          <a:lstStyle>
            <a:lvl1pPr algn="r">
              <a:defRPr sz="2400" b="0" i="0" baseline="-25000">
                <a:solidFill>
                  <a:schemeClr val="bg1">
                    <a:lumMod val="50000"/>
                  </a:schemeClr>
                </a:solidFill>
                <a:latin typeface="HelveticaNeueLT Std Cn"/>
                <a:cs typeface="HelveticaNeueLT Std Cn"/>
              </a:defRPr>
            </a:lvl1pPr>
          </a:lstStyle>
          <a:p>
            <a:pPr>
              <a:defRPr/>
            </a:pPr>
            <a:fld id="{FD970FC9-028B-4A03-B1BC-7FEF5111BA99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1476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2340318" y="228600"/>
            <a:ext cx="0" cy="57912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arget"/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152400" y="838200"/>
            <a:ext cx="2103437" cy="5121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138113" lvl="1" indent="-136525" defTabSz="1019175" eaLnBrk="1">
              <a:spcAft>
                <a:spcPct val="35000"/>
              </a:spcAft>
              <a:buFontTx/>
              <a:buChar char="•"/>
            </a:pPr>
            <a:r>
              <a:rPr lang="en-US" sz="1100" dirty="0" smtClean="0">
                <a:solidFill>
                  <a:srgbClr val="1600F5"/>
                </a:solidFill>
                <a:latin typeface="Arial" charset="0"/>
              </a:rPr>
              <a:t> </a:t>
            </a:r>
            <a:endParaRPr lang="en-US" sz="1100" dirty="0">
              <a:solidFill>
                <a:srgbClr val="1600F5"/>
              </a:solidFill>
              <a:latin typeface="Arial" charset="0"/>
            </a:endParaRPr>
          </a:p>
          <a:p>
            <a:pPr marL="276225" lvl="2" indent="-136525" defTabSz="1019175" eaLnBrk="1">
              <a:spcAft>
                <a:spcPct val="35000"/>
              </a:spcAft>
              <a:buFontTx/>
              <a:buChar char="–"/>
            </a:pPr>
            <a:endParaRPr lang="en-US" sz="1100" dirty="0">
              <a:solidFill>
                <a:srgbClr val="1600F5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14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6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Rectangle 64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28628" y="619125"/>
            <a:ext cx="5127625" cy="13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021" tIns="41010" rIns="82021" bIns="41010"/>
          <a:lstStyle/>
          <a:p>
            <a:pPr defTabSz="1018130"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800" dirty="0">
              <a:solidFill>
                <a:srgbClr val="761437"/>
              </a:solidFill>
            </a:endParaRPr>
          </a:p>
        </p:txBody>
      </p:sp>
      <p:sp>
        <p:nvSpPr>
          <p:cNvPr id="1090" name="Line 66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205583" y="6185649"/>
            <a:ext cx="8738182" cy="8674"/>
          </a:xfrm>
          <a:prstGeom prst="line">
            <a:avLst/>
          </a:prstGeom>
          <a:noFill/>
          <a:ln w="28575">
            <a:solidFill>
              <a:srgbClr val="1B265F"/>
            </a:solidFill>
            <a:round/>
            <a:headEnd/>
            <a:tailEnd/>
          </a:ln>
          <a:effectLst/>
        </p:spPr>
        <p:txBody>
          <a:bodyPr wrap="none" lIns="82021" tIns="41010" rIns="82021" bIns="410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CA" sz="1000" dirty="0">
              <a:solidFill>
                <a:srgbClr val="000000"/>
              </a:solidFill>
            </a:endParaRPr>
          </a:p>
        </p:txBody>
      </p:sp>
      <p:sp>
        <p:nvSpPr>
          <p:cNvPr id="1095" name="Text Box 71" hidden="1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115830" y="2756652"/>
            <a:ext cx="221672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CA" sz="1100" b="1" dirty="0">
                <a:solidFill>
                  <a:srgbClr val="1B265F"/>
                </a:solidFill>
              </a:rPr>
              <a:t>Draft Report</a:t>
            </a:r>
          </a:p>
        </p:txBody>
      </p:sp>
      <p:sp>
        <p:nvSpPr>
          <p:cNvPr id="20" name="Slide Number Placeholder 5"/>
          <p:cNvSpPr txBox="1">
            <a:spLocks/>
          </p:cNvSpPr>
          <p:nvPr/>
        </p:nvSpPr>
        <p:spPr>
          <a:xfrm>
            <a:off x="6845992" y="6259338"/>
            <a:ext cx="2133600" cy="365125"/>
          </a:xfrm>
          <a:prstGeom prst="rect">
            <a:avLst/>
          </a:prstGeom>
        </p:spPr>
        <p:txBody>
          <a:bodyPr lIns="91387" tIns="45693" rIns="91387" bIns="45693" anchor="ctr"/>
          <a:lstStyle/>
          <a:p>
            <a:pPr algn="r">
              <a:defRPr/>
            </a:pPr>
            <a:r>
              <a:rPr lang="en-CA" sz="1000" dirty="0">
                <a:solidFill>
                  <a:srgbClr val="000000">
                    <a:tint val="75000"/>
                  </a:srgbClr>
                </a:solidFill>
                <a:latin typeface="Frutiger LT 45 Light" pitchFamily="34" charset="0"/>
              </a:rPr>
              <a:t>Page </a:t>
            </a:r>
            <a:fld id="{65AA1C6C-3847-49EF-A8F8-12B78C7E5D2A}" type="slidenum">
              <a:rPr lang="en-CA" sz="1000" smtClean="0">
                <a:solidFill>
                  <a:srgbClr val="000000">
                    <a:tint val="75000"/>
                  </a:srgbClr>
                </a:solidFill>
                <a:latin typeface="Frutiger LT 45 Light" pitchFamily="34" charset="0"/>
              </a:rPr>
              <a:pPr algn="r">
                <a:defRPr/>
              </a:pPr>
              <a:t>‹#›</a:t>
            </a:fld>
            <a:r>
              <a:rPr lang="en-CA" sz="1000" dirty="0" smtClean="0">
                <a:solidFill>
                  <a:srgbClr val="000000">
                    <a:tint val="75000"/>
                  </a:srgbClr>
                </a:solidFill>
                <a:latin typeface="Frutiger LT 45 Light" pitchFamily="34" charset="0"/>
              </a:rPr>
              <a:t> </a:t>
            </a:r>
            <a:endParaRPr lang="en-CA" sz="1000" dirty="0">
              <a:solidFill>
                <a:srgbClr val="000000">
                  <a:tint val="75000"/>
                </a:srgbClr>
              </a:solidFill>
              <a:latin typeface="Frutiger LT 45 Light" pitchFamily="34" charset="0"/>
            </a:endParaRPr>
          </a:p>
        </p:txBody>
      </p:sp>
      <p:sp>
        <p:nvSpPr>
          <p:cNvPr id="14" name="Line 59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V="1">
            <a:off x="2390115" y="798148"/>
            <a:ext cx="6553650" cy="7610"/>
          </a:xfrm>
          <a:prstGeom prst="line">
            <a:avLst/>
          </a:prstGeom>
          <a:noFill/>
          <a:ln w="28575">
            <a:solidFill>
              <a:srgbClr val="1B265F"/>
            </a:solidFill>
            <a:round/>
            <a:headEnd/>
            <a:tailEnd/>
          </a:ln>
          <a:effectLst/>
        </p:spPr>
        <p:txBody>
          <a:bodyPr wrap="none" lIns="82021" tIns="41010" rIns="82021" bIns="410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CA" sz="100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03200" y="6248400"/>
            <a:ext cx="15376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Private and Confidential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3803200" y="6248400"/>
            <a:ext cx="15376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</a:rPr>
              <a:t>Private and Confidential</a:t>
            </a:r>
          </a:p>
        </p:txBody>
      </p:sp>
      <p:sp>
        <p:nvSpPr>
          <p:cNvPr id="10" name="Line 8"/>
          <p:cNvSpPr>
            <a:spLocks noChangeShapeType="1"/>
          </p:cNvSpPr>
          <p:nvPr userDrawn="1">
            <p:custDataLst>
              <p:tags r:id="rId21"/>
            </p:custDataLst>
          </p:nvPr>
        </p:nvSpPr>
        <p:spPr bwMode="auto">
          <a:xfrm>
            <a:off x="2349371" y="173736"/>
            <a:ext cx="0" cy="609600"/>
          </a:xfrm>
          <a:prstGeom prst="line">
            <a:avLst/>
          </a:prstGeom>
          <a:noFill/>
          <a:ln w="9525">
            <a:solidFill>
              <a:srgbClr val="00236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11" name="Picture 2" descr="https://encrypted-tbn3.google.com/images?q=tbn:ANd9GcQvEsBikEAbGCb20IBRDbVhZUlwmI4KmFHq4WDttlbGobaljYYbGw"/>
          <p:cNvPicPr>
            <a:picLocks noChangeAspect="1" noChangeArrowheads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010" y="6281449"/>
            <a:ext cx="1186990" cy="424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663" r:id="rId4"/>
    <p:sldLayoutId id="2147483664" r:id="rId5"/>
    <p:sldLayoutId id="2147483707" r:id="rId6"/>
    <p:sldLayoutId id="2147483708" r:id="rId7"/>
    <p:sldLayoutId id="2147483712" r:id="rId8"/>
    <p:sldLayoutId id="2147483713" r:id="rId9"/>
    <p:sldLayoutId id="2147483714" r:id="rId10"/>
    <p:sldLayoutId id="2147483715" r:id="rId11"/>
    <p:sldLayoutId id="2147483717" r:id="rId12"/>
    <p:sldLayoutId id="2147483718" r:id="rId13"/>
    <p:sldLayoutId id="2147483719" r:id="rId14"/>
    <p:sldLayoutId id="2147483721" r:id="rId15"/>
  </p:sldLayoutIdLst>
  <p:txStyles>
    <p:titleStyle>
      <a:lvl1pPr algn="l" defTabSz="914180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1B265F"/>
          </a:solidFill>
          <a:latin typeface="+mj-lt"/>
          <a:ea typeface="+mj-ea"/>
          <a:cs typeface="+mj-cs"/>
        </a:defRPr>
      </a:lvl1pPr>
      <a:lvl2pPr algn="l" defTabSz="914180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1B265F"/>
          </a:solidFill>
          <a:latin typeface="Arial" charset="0"/>
        </a:defRPr>
      </a:lvl2pPr>
      <a:lvl3pPr algn="l" defTabSz="914180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1B265F"/>
          </a:solidFill>
          <a:latin typeface="Arial" charset="0"/>
        </a:defRPr>
      </a:lvl3pPr>
      <a:lvl4pPr algn="l" defTabSz="914180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1B265F"/>
          </a:solidFill>
          <a:latin typeface="Arial" charset="0"/>
        </a:defRPr>
      </a:lvl4pPr>
      <a:lvl5pPr algn="l" defTabSz="914180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1B265F"/>
          </a:solidFill>
          <a:latin typeface="Arial" charset="0"/>
        </a:defRPr>
      </a:lvl5pPr>
      <a:lvl6pPr marL="410099" algn="l" defTabSz="914180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1B265F"/>
          </a:solidFill>
          <a:latin typeface="Arial" charset="0"/>
        </a:defRPr>
      </a:lvl6pPr>
      <a:lvl7pPr marL="820199" algn="l" defTabSz="914180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1B265F"/>
          </a:solidFill>
          <a:latin typeface="Arial" charset="0"/>
        </a:defRPr>
      </a:lvl7pPr>
      <a:lvl8pPr marL="1230298" algn="l" defTabSz="914180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1B265F"/>
          </a:solidFill>
          <a:latin typeface="Arial" charset="0"/>
        </a:defRPr>
      </a:lvl8pPr>
      <a:lvl9pPr marL="1640397" algn="l" defTabSz="914180" rtl="0" eaLnBrk="1" fontAlgn="base" hangingPunct="1">
        <a:spcBef>
          <a:spcPct val="0"/>
        </a:spcBef>
        <a:spcAft>
          <a:spcPct val="0"/>
        </a:spcAft>
        <a:defRPr sz="1400" b="1">
          <a:solidFill>
            <a:srgbClr val="1B265F"/>
          </a:solidFill>
          <a:latin typeface="Arial" charset="0"/>
        </a:defRPr>
      </a:lvl9pPr>
    </p:titleStyle>
    <p:bodyStyle>
      <a:lvl1pPr marL="205050" indent="-205050" algn="l" defTabSz="914180" rtl="0" eaLnBrk="1" fontAlgn="base" hangingPunct="1">
        <a:spcBef>
          <a:spcPct val="0"/>
        </a:spcBef>
        <a:spcAft>
          <a:spcPct val="50000"/>
        </a:spcAft>
        <a:buFont typeface="Wingdings" pitchFamily="2" charset="2"/>
        <a:buChar char="§"/>
        <a:defRPr sz="1000">
          <a:solidFill>
            <a:schemeClr val="tx1"/>
          </a:solidFill>
          <a:latin typeface="+mn-lt"/>
          <a:ea typeface="+mn-ea"/>
          <a:cs typeface="+mn-cs"/>
        </a:defRPr>
      </a:lvl1pPr>
      <a:lvl2pPr marL="512624" indent="-205050" algn="l" defTabSz="914180" rtl="0" eaLnBrk="1" fontAlgn="base" hangingPunct="1">
        <a:spcBef>
          <a:spcPct val="0"/>
        </a:spcBef>
        <a:spcAft>
          <a:spcPct val="50000"/>
        </a:spcAft>
        <a:buChar char="–"/>
        <a:defRPr sz="1000">
          <a:solidFill>
            <a:schemeClr val="tx1"/>
          </a:solidFill>
          <a:latin typeface="+mn-lt"/>
        </a:defRPr>
      </a:lvl2pPr>
      <a:lvl3pPr marL="828742" indent="-213593" algn="l" defTabSz="914180" rtl="0" eaLnBrk="1" fontAlgn="base" hangingPunct="1">
        <a:spcBef>
          <a:spcPct val="0"/>
        </a:spcBef>
        <a:spcAft>
          <a:spcPct val="50000"/>
        </a:spcAft>
        <a:buChar char="•"/>
        <a:defRPr sz="1000">
          <a:solidFill>
            <a:schemeClr val="tx1"/>
          </a:solidFill>
          <a:latin typeface="+mn-lt"/>
        </a:defRPr>
      </a:lvl3pPr>
      <a:lvl4pPr marL="1137742" indent="-206474" algn="l" defTabSz="914180" rtl="0" eaLnBrk="1" fontAlgn="base" hangingPunct="1">
        <a:spcBef>
          <a:spcPct val="0"/>
        </a:spcBef>
        <a:spcAft>
          <a:spcPct val="50000"/>
        </a:spcAft>
        <a:buChar char="&gt;"/>
        <a:defRPr sz="1000">
          <a:solidFill>
            <a:schemeClr val="tx1"/>
          </a:solidFill>
          <a:latin typeface="+mn-lt"/>
        </a:defRPr>
      </a:lvl4pPr>
      <a:lvl5pPr marL="1445316" indent="-205050" algn="l" defTabSz="914180" rtl="0" eaLnBrk="1" fontAlgn="base" hangingPunct="1">
        <a:spcBef>
          <a:spcPct val="0"/>
        </a:spcBef>
        <a:spcAft>
          <a:spcPct val="50000"/>
        </a:spcAft>
        <a:buChar char="»"/>
        <a:defRPr sz="1000">
          <a:solidFill>
            <a:schemeClr val="tx1"/>
          </a:solidFill>
          <a:latin typeface="+mn-lt"/>
        </a:defRPr>
      </a:lvl5pPr>
      <a:lvl6pPr marL="1855416" indent="-205050" algn="l" defTabSz="914180" rtl="0" eaLnBrk="1" fontAlgn="base" hangingPunct="1">
        <a:spcBef>
          <a:spcPct val="0"/>
        </a:spcBef>
        <a:spcAft>
          <a:spcPct val="50000"/>
        </a:spcAft>
        <a:buChar char="»"/>
        <a:defRPr sz="1000">
          <a:solidFill>
            <a:schemeClr val="tx1"/>
          </a:solidFill>
          <a:latin typeface="+mn-lt"/>
        </a:defRPr>
      </a:lvl6pPr>
      <a:lvl7pPr marL="2265515" indent="-205050" algn="l" defTabSz="914180" rtl="0" eaLnBrk="1" fontAlgn="base" hangingPunct="1">
        <a:spcBef>
          <a:spcPct val="0"/>
        </a:spcBef>
        <a:spcAft>
          <a:spcPct val="50000"/>
        </a:spcAft>
        <a:buChar char="»"/>
        <a:defRPr sz="1000">
          <a:solidFill>
            <a:schemeClr val="tx1"/>
          </a:solidFill>
          <a:latin typeface="+mn-lt"/>
        </a:defRPr>
      </a:lvl7pPr>
      <a:lvl8pPr marL="2675614" indent="-205050" algn="l" defTabSz="914180" rtl="0" eaLnBrk="1" fontAlgn="base" hangingPunct="1">
        <a:spcBef>
          <a:spcPct val="0"/>
        </a:spcBef>
        <a:spcAft>
          <a:spcPct val="50000"/>
        </a:spcAft>
        <a:buChar char="»"/>
        <a:defRPr sz="1000">
          <a:solidFill>
            <a:schemeClr val="tx1"/>
          </a:solidFill>
          <a:latin typeface="+mn-lt"/>
        </a:defRPr>
      </a:lvl8pPr>
      <a:lvl9pPr marL="3085713" indent="-205050" algn="l" defTabSz="914180" rtl="0" eaLnBrk="1" fontAlgn="base" hangingPunct="1">
        <a:spcBef>
          <a:spcPct val="0"/>
        </a:spcBef>
        <a:spcAft>
          <a:spcPct val="5000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019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099" algn="l" defTabSz="82019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199" algn="l" defTabSz="82019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298" algn="l" defTabSz="82019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0397" algn="l" defTabSz="82019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0496" algn="l" defTabSz="82019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0597" algn="l" defTabSz="82019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0696" algn="l" defTabSz="82019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0795" algn="l" defTabSz="82019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file:///\\exchange.dhcapital.com\mango\Host.net\2012%20Process\Management%20Presentation\Host%20net%20Financial%20Projection%20-%20August%202012.xlsx!Annual%20Rev%20Charts!%5bHost%20net%20Financial%20Projection%20-%20August%202012.xlsx%5dAnnual%20Rev%20Charts%20Chart%2011" TargetMode="External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file:///\\exchange.dhcapital.com\mango\Host.net\2012%20Process\Management%20Presentation\Host%20net%20Financial%20Projection%20-%20August%202012.xlsx!Annual%20Rev%20Charts!%5bHost%20net%20Financial%20Projection%20-%20August%202012.xlsx%5dAnnual%20Rev%20Charts%20Chart%201" TargetMode="External"/><Relationship Id="rId11" Type="http://schemas.openxmlformats.org/officeDocument/2006/relationships/image" Target="../media/image10.emf"/><Relationship Id="rId5" Type="http://schemas.openxmlformats.org/officeDocument/2006/relationships/image" Target="../media/image7.emf"/><Relationship Id="rId10" Type="http://schemas.openxmlformats.org/officeDocument/2006/relationships/oleObject" Target="file:///\\exchange.dhcapital.com\mango\Host.net\2012%20Process\Management%20Presentation\Host%20net%20Financial%20Projection%20-%20August%202012.xlsx!Annual%20Rev%20Charts!%5bHost%20net%20Financial%20Projection%20-%20August%202012.xlsx%5dAnnual%20Rev%20Charts%20Chart%2012" TargetMode="External"/><Relationship Id="rId4" Type="http://schemas.openxmlformats.org/officeDocument/2006/relationships/oleObject" Target="file:///\\exchange.dhcapital.com\mango\Host.net\2012%20Process\Management%20Presentation\Host%20net%20Financial%20Projection%20-%20August%202012.xlsx!Annual%20Rev%20Charts!%5bHost%20net%20Financial%20Projection%20-%20August%202012.xlsx%5dAnnual%20Rev%20Charts%20Chart%2010" TargetMode="External"/><Relationship Id="rId9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file:///\\exchange.dhcapital.com\mango\Host.net\2012%20Process\Management%20Presentation\Host%20net%20Financial%20Projection%20-%20August%202012.xlsx!Annual%20Rev%20Charts!%5bHost%20net%20Financial%20Projection%20-%20August%202012.xlsx%5dAnnual%20Rev%20Charts%20Chart%2032" TargetMode="External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oleObject" Target="file:///\\exchange.dhcapital.com\mango\Host.net\2012%20Process\Management%20Presentation\Host%20net%20Financial%20Projection%20-%20August%202012.xlsx!Annual%20Rev%20Charts!%5bHost%20net%20Financial%20Projection%20-%20August%202012.xlsx%5dAnnual%20Rev%20Charts%20Chart%2030" TargetMode="External"/><Relationship Id="rId11" Type="http://schemas.openxmlformats.org/officeDocument/2006/relationships/image" Target="../media/image14.emf"/><Relationship Id="rId5" Type="http://schemas.openxmlformats.org/officeDocument/2006/relationships/image" Target="../media/image11.emf"/><Relationship Id="rId10" Type="http://schemas.openxmlformats.org/officeDocument/2006/relationships/oleObject" Target="file:///\\exchange.dhcapital.com\mango\Host.net\2012%20Process\Management%20Presentation\Host%20net%20Financial%20Projection%20-%20August%202012.xlsx!Annual%20Rev%20Charts!R7C2:R13C8" TargetMode="External"/><Relationship Id="rId4" Type="http://schemas.openxmlformats.org/officeDocument/2006/relationships/oleObject" Target="file:///\\exchange.dhcapital.com\mango\Host.net\2012%20Process\Management%20Presentation\Host%20net%20Financial%20Projection%20-%20August%202012.xlsx!Annual%20Rev%20Charts!%5bHost%20net%20Financial%20Projection%20-%20August%202012.xlsx%5dAnnual%20Rev%20Charts%20Chart%2028" TargetMode="External"/><Relationship Id="rId9" Type="http://schemas.openxmlformats.org/officeDocument/2006/relationships/image" Target="../media/image1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1.xml"/><Relationship Id="rId1" Type="http://schemas.openxmlformats.org/officeDocument/2006/relationships/tags" Target="../tags/tag20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2.xml"/><Relationship Id="rId4" Type="http://schemas.openxmlformats.org/officeDocument/2006/relationships/image" Target="../media/image19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3.xml"/><Relationship Id="rId4" Type="http://schemas.openxmlformats.org/officeDocument/2006/relationships/image" Target="../media/image20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26.xml"/><Relationship Id="rId4" Type="http://schemas.openxmlformats.org/officeDocument/2006/relationships/image" Target="../media/image23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Nicolas Renaud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Applied Private Equity and Venture </a:t>
            </a:r>
            <a:r>
              <a:rPr lang="en-US" dirty="0" smtClean="0"/>
              <a:t>Capital</a:t>
            </a:r>
          </a:p>
          <a:p>
            <a:r>
              <a:rPr lang="en-US" dirty="0" smtClean="0"/>
              <a:t>Course 6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6781800" y="5867400"/>
            <a:ext cx="15240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Step 1 Products and Service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294967295"/>
          </p:nvPr>
        </p:nvSpPr>
        <p:spPr>
          <a:xfrm>
            <a:off x="7731125" y="6497638"/>
            <a:ext cx="1412875" cy="228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Confidential  |  </a:t>
            </a:r>
            <a:fld id="{8DD1CAEC-8657-CB42-A229-BBC399CCC6D0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983229"/>
              </p:ext>
            </p:extLst>
          </p:nvPr>
        </p:nvGraphicFramePr>
        <p:xfrm>
          <a:off x="4779780" y="1255291"/>
          <a:ext cx="3703320" cy="226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Worksheet" r:id="rId4" imgW="5448300" imgH="3324157" progId="Excel.Sheet.12">
                  <p:link updateAutomatic="1"/>
                </p:oleObj>
              </mc:Choice>
              <mc:Fallback>
                <p:oleObj name="Worksheet" r:id="rId4" imgW="5448300" imgH="3324157" progId="Excel.Sheet.12">
                  <p:link updateAutomatic="1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9780" y="1255291"/>
                        <a:ext cx="3703320" cy="2267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7718706"/>
              </p:ext>
            </p:extLst>
          </p:nvPr>
        </p:nvGraphicFramePr>
        <p:xfrm>
          <a:off x="533400" y="1255713"/>
          <a:ext cx="3733800" cy="227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Worksheet" r:id="rId6" imgW="5467485" imgH="3324157" progId="Excel.Sheet.12">
                  <p:link updateAutomatic="1"/>
                </p:oleObj>
              </mc:Choice>
              <mc:Fallback>
                <p:oleObj name="Worksheet" r:id="rId6" imgW="5467485" imgH="3324157" progId="Excel.Sheet.12">
                  <p:link updateAutomatic="1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55713"/>
                        <a:ext cx="3733800" cy="227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0975553"/>
              </p:ext>
            </p:extLst>
          </p:nvPr>
        </p:nvGraphicFramePr>
        <p:xfrm>
          <a:off x="533400" y="3871913"/>
          <a:ext cx="3732213" cy="227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Worksheet" r:id="rId8" imgW="5467485" imgH="3324157" progId="Excel.Sheet.12">
                  <p:link updateAutomatic="1"/>
                </p:oleObj>
              </mc:Choice>
              <mc:Fallback>
                <p:oleObj name="Worksheet" r:id="rId8" imgW="5467485" imgH="3324157" progId="Excel.Sheet.12">
                  <p:link updateAutomatic="1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871913"/>
                        <a:ext cx="3732213" cy="2270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6517331"/>
              </p:ext>
            </p:extLst>
          </p:nvPr>
        </p:nvGraphicFramePr>
        <p:xfrm>
          <a:off x="4782312" y="3867912"/>
          <a:ext cx="3703320" cy="2270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Worksheet" r:id="rId10" imgW="5457757" imgH="3324157" progId="Excel.Sheet.12">
                  <p:link updateAutomatic="1"/>
                </p:oleObj>
              </mc:Choice>
              <mc:Fallback>
                <p:oleObj name="Worksheet" r:id="rId10" imgW="5457757" imgH="3324157" progId="Excel.Sheet.12">
                  <p:link updateAutomatic="1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2312" y="3867912"/>
                        <a:ext cx="3703320" cy="22704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3372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Step </a:t>
            </a:r>
            <a:r>
              <a:rPr lang="en-US" dirty="0" smtClean="0"/>
              <a:t>2 Getting More Granular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294967295"/>
          </p:nvPr>
        </p:nvSpPr>
        <p:spPr>
          <a:xfrm>
            <a:off x="7731125" y="6497638"/>
            <a:ext cx="1412875" cy="2286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Confidential  |  </a:t>
            </a:r>
            <a:fld id="{8DD1CAEC-8657-CB42-A229-BBC399CCC6D0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4450788"/>
              </p:ext>
            </p:extLst>
          </p:nvPr>
        </p:nvGraphicFramePr>
        <p:xfrm>
          <a:off x="520053" y="1209675"/>
          <a:ext cx="3717925" cy="225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Worksheet" r:id="rId4" imgW="5467485" imgH="3314700" progId="Excel.Sheet.12">
                  <p:link updateAutomatic="1"/>
                </p:oleObj>
              </mc:Choice>
              <mc:Fallback>
                <p:oleObj name="Worksheet" r:id="rId4" imgW="5467485" imgH="3314700" progId="Excel.Sheet.12">
                  <p:link updateAutomatic="1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053" y="1209675"/>
                        <a:ext cx="3717925" cy="225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0492685"/>
              </p:ext>
            </p:extLst>
          </p:nvPr>
        </p:nvGraphicFramePr>
        <p:xfrm>
          <a:off x="4509861" y="1210384"/>
          <a:ext cx="3685032" cy="226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Worksheet" r:id="rId6" imgW="5400743" imgH="3314700" progId="Excel.Sheet.12">
                  <p:link updateAutomatic="1"/>
                </p:oleObj>
              </mc:Choice>
              <mc:Fallback>
                <p:oleObj name="Worksheet" r:id="rId6" imgW="5400743" imgH="3314700" progId="Excel.Sheet.12">
                  <p:link updateAutomatic="1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9861" y="1210384"/>
                        <a:ext cx="3685032" cy="2261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3165303"/>
              </p:ext>
            </p:extLst>
          </p:nvPr>
        </p:nvGraphicFramePr>
        <p:xfrm>
          <a:off x="516878" y="3856038"/>
          <a:ext cx="3717925" cy="225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Worksheet" r:id="rId8" imgW="5467485" imgH="3324157" progId="Excel.Sheet.12">
                  <p:link updateAutomatic="1"/>
                </p:oleObj>
              </mc:Choice>
              <mc:Fallback>
                <p:oleObj name="Worksheet" r:id="rId8" imgW="5467485" imgH="3324157" progId="Excel.Sheet.12">
                  <p:link updateAutomatic="1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878" y="3856038"/>
                        <a:ext cx="3717925" cy="225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1925045"/>
              </p:ext>
            </p:extLst>
          </p:nvPr>
        </p:nvGraphicFramePr>
        <p:xfrm>
          <a:off x="4509861" y="4355131"/>
          <a:ext cx="4401998" cy="9274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Worksheet" r:id="rId10" imgW="6057900" imgH="1276485" progId="Excel.Sheet.12">
                  <p:link updateAutomatic="1"/>
                </p:oleObj>
              </mc:Choice>
              <mc:Fallback>
                <p:oleObj name="Worksheet" r:id="rId10" imgW="6057900" imgH="1276485" progId="Excel.Sheet.12">
                  <p:link updateAutomatic="1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9861" y="4355131"/>
                        <a:ext cx="4401998" cy="9274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3591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48" y="1335028"/>
            <a:ext cx="4242106" cy="303007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310" y="3140968"/>
            <a:ext cx="4592641" cy="3114359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Truly Understanding Historical Performance</a:t>
            </a:r>
            <a:endParaRPr lang="en-US" dirty="0"/>
          </a:p>
        </p:txBody>
      </p:sp>
      <p:sp>
        <p:nvSpPr>
          <p:cNvPr id="2" name="Oval 1"/>
          <p:cNvSpPr/>
          <p:nvPr/>
        </p:nvSpPr>
        <p:spPr bwMode="auto">
          <a:xfrm>
            <a:off x="2213602" y="2443857"/>
            <a:ext cx="2171362" cy="936104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" name="Elbow Connector 20"/>
          <p:cNvCxnSpPr>
            <a:stCxn id="2" idx="6"/>
          </p:cNvCxnSpPr>
          <p:nvPr/>
        </p:nvCxnSpPr>
        <p:spPr bwMode="auto">
          <a:xfrm>
            <a:off x="4384964" y="2911909"/>
            <a:ext cx="2261284" cy="233798"/>
          </a:xfrm>
          <a:prstGeom prst="bentConnector3">
            <a:avLst>
              <a:gd name="adj1" fmla="val 100547"/>
            </a:avLst>
          </a:prstGeom>
          <a:noFill/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6488248" y="4275230"/>
            <a:ext cx="316000" cy="720080"/>
          </a:xfrm>
          <a:prstGeom prst="ellipse">
            <a:avLst/>
          </a:prstGeom>
          <a:noFill/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7368058" y="3448978"/>
            <a:ext cx="1452415" cy="58962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Single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Customer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decline</a:t>
            </a:r>
            <a:r>
              <a:rPr kumimoji="0" lang="en-US" sz="9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in MRR of $100 k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5" name="Elbow Connector 24"/>
          <p:cNvCxnSpPr>
            <a:stCxn id="22" idx="0"/>
            <a:endCxn id="23" idx="1"/>
          </p:cNvCxnSpPr>
          <p:nvPr/>
        </p:nvCxnSpPr>
        <p:spPr bwMode="auto">
          <a:xfrm rot="5400000" flipH="1" flipV="1">
            <a:off x="6741433" y="3648605"/>
            <a:ext cx="531441" cy="721810"/>
          </a:xfrm>
          <a:prstGeom prst="bentConnector2">
            <a:avLst/>
          </a:prstGeom>
          <a:noFill/>
          <a:ln w="12700" cap="flat" cmpd="sng" algn="ctr">
            <a:solidFill>
              <a:schemeClr val="tx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4932041" y="1089772"/>
            <a:ext cx="3888432" cy="140312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Internet and Transit has shown adverse volatility in 2009-2010 especially on the wholesale side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 smtClean="0">
                <a:latin typeface="Arial" charset="0"/>
              </a:rPr>
              <a:t>Since August 2010 the revenues have been fairly stable with loops revenues growing steadily (with the exception of the sudden drop due to a single client)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69386" y="4293748"/>
            <a:ext cx="3888432" cy="140312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Question: </a:t>
            </a:r>
          </a:p>
          <a:p>
            <a:pPr marL="628650" lvl="1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what analysis would you have done if the decline had been</a:t>
            </a:r>
            <a:r>
              <a:rPr kumimoji="0" lang="en-US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steady ?</a:t>
            </a:r>
          </a:p>
          <a:p>
            <a:pPr marL="628650" lvl="1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charset="0"/>
              </a:rPr>
              <a:t>What complementary analysis can you think of?</a:t>
            </a:r>
            <a:endParaRPr kumimoji="0" lang="en-US" sz="140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171450" marR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976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Customer 8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CA" dirty="0" smtClean="0"/>
          </a:p>
        </p:txBody>
      </p:sp>
      <p:sp>
        <p:nvSpPr>
          <p:cNvPr id="13" name="Rectangle 12"/>
          <p:cNvSpPr/>
          <p:nvPr/>
        </p:nvSpPr>
        <p:spPr bwMode="auto">
          <a:xfrm>
            <a:off x="5638800" y="915613"/>
            <a:ext cx="3346417" cy="303587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056" tIns="41028" rIns="82056" bIns="41028" numCol="1" rtlCol="0" anchor="t" anchorCtr="0" compatLnSpc="1">
            <a:prstTxWarp prst="textNoShape">
              <a:avLst/>
            </a:prstTxWarp>
          </a:bodyPr>
          <a:lstStyle/>
          <a:p>
            <a:pPr algn="ctr" defTabSz="820557"/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Historical MRR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514600" y="915613"/>
            <a:ext cx="2970165" cy="281029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056" tIns="41028" rIns="82056" bIns="41028" numCol="1" rtlCol="0" anchor="t" anchorCtr="0" compatLnSpc="1">
            <a:prstTxWarp prst="textNoShape">
              <a:avLst/>
            </a:prstTxWarp>
          </a:bodyPr>
          <a:lstStyle/>
          <a:p>
            <a:pPr algn="ctr" defTabSz="820557"/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Description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638800" y="3481130"/>
            <a:ext cx="3346417" cy="328869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056" tIns="41028" rIns="82056" bIns="41028" numCol="1" rtlCol="0" anchor="t" anchorCtr="0" compatLnSpc="1">
            <a:prstTxWarp prst="textNoShape">
              <a:avLst/>
            </a:prstTxWarp>
          </a:bodyPr>
          <a:lstStyle/>
          <a:p>
            <a:pPr algn="ctr" defTabSz="820557"/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Historical MRR Segmentation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21139" y="1219200"/>
            <a:ext cx="2951485" cy="698410"/>
          </a:xfrm>
          <a:prstGeom prst="rect">
            <a:avLst/>
          </a:prstGeom>
          <a:noFill/>
          <a:ln w="12700">
            <a:noFill/>
          </a:ln>
        </p:spPr>
        <p:txBody>
          <a:bodyPr wrap="square" lIns="82056" tIns="41028" rIns="82056" bIns="41028" rtlCol="0">
            <a:spAutoFit/>
          </a:bodyPr>
          <a:lstStyle/>
          <a:p>
            <a:pPr marL="114300" indent="-114300">
              <a:buFont typeface="Wingdings" pitchFamily="2" charset="2"/>
              <a:buChar char="§"/>
            </a:pPr>
            <a:r>
              <a:rPr lang="en-US" sz="1000" dirty="0" smtClean="0">
                <a:solidFill>
                  <a:srgbClr val="002060"/>
                </a:solidFill>
                <a:latin typeface="+mn-lt"/>
              </a:rPr>
              <a:t>Only top 10 customers who is exclusively wholesale.</a:t>
            </a:r>
          </a:p>
          <a:p>
            <a:pPr marL="114300" indent="-114300">
              <a:buFont typeface="Wingdings" pitchFamily="2" charset="2"/>
              <a:buChar char="§"/>
            </a:pPr>
            <a:r>
              <a:rPr lang="en-CA" sz="1000" dirty="0" smtClean="0">
                <a:solidFill>
                  <a:srgbClr val="002060"/>
                </a:solidFill>
              </a:rPr>
              <a:t>Over 16,000 employees</a:t>
            </a:r>
            <a:endParaRPr lang="en-US" sz="1000" dirty="0" smtClean="0">
              <a:solidFill>
                <a:srgbClr val="002060"/>
              </a:solidFill>
            </a:endParaRPr>
          </a:p>
          <a:p>
            <a:pPr marL="114300" indent="-114300">
              <a:buFont typeface="Wingdings" pitchFamily="2" charset="2"/>
              <a:buChar char="§"/>
            </a:pPr>
            <a:endParaRPr lang="en-US" sz="1000" dirty="0" smtClean="0">
              <a:solidFill>
                <a:srgbClr val="002060"/>
              </a:solidFill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799" y="3810000"/>
            <a:ext cx="334573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1219200"/>
            <a:ext cx="3381375" cy="2135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551960" y="2881954"/>
          <a:ext cx="2932805" cy="199046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47992"/>
                <a:gridCol w="884813"/>
              </a:tblGrid>
              <a:tr h="222245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solidFill>
                            <a:srgbClr val="002060"/>
                          </a:solidFill>
                        </a:rPr>
                        <a:t>Start date</a:t>
                      </a:r>
                    </a:p>
                  </a:txBody>
                  <a:tcPr marL="60746" marR="60746" marT="29480" marB="29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 smtClean="0">
                          <a:solidFill>
                            <a:srgbClr val="002060"/>
                          </a:solidFill>
                        </a:rPr>
                        <a:t>Oct.</a:t>
                      </a:r>
                      <a:r>
                        <a:rPr lang="en-CA" sz="1100" b="1" baseline="0" dirty="0" smtClean="0">
                          <a:solidFill>
                            <a:srgbClr val="002060"/>
                          </a:solidFill>
                        </a:rPr>
                        <a:t> 2008</a:t>
                      </a:r>
                      <a:endParaRPr lang="en-US" sz="1100" b="1" dirty="0">
                        <a:solidFill>
                          <a:srgbClr val="002060"/>
                        </a:solidFill>
                      </a:endParaRPr>
                    </a:p>
                  </a:txBody>
                  <a:tcPr marL="60746" marR="60746" marT="29480" marB="2948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2245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rgbClr val="002060"/>
                          </a:solidFill>
                        </a:rPr>
                        <a:t>Total years as a customer</a:t>
                      </a:r>
                      <a:endParaRPr lang="en-US" sz="1100" dirty="0">
                        <a:solidFill>
                          <a:srgbClr val="002060"/>
                        </a:solidFill>
                      </a:endParaRPr>
                    </a:p>
                  </a:txBody>
                  <a:tcPr marL="60746" marR="60746" marT="29480" marB="29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 smtClean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en-US" sz="1100" b="1" dirty="0">
                        <a:solidFill>
                          <a:srgbClr val="002060"/>
                        </a:solidFill>
                      </a:endParaRPr>
                    </a:p>
                  </a:txBody>
                  <a:tcPr marL="60746" marR="60746" marT="29480" marB="2948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662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rgbClr val="002060"/>
                          </a:solidFill>
                        </a:rPr>
                        <a:t>Months remaining to contract</a:t>
                      </a:r>
                      <a:endParaRPr lang="en-US" sz="1100" dirty="0">
                        <a:solidFill>
                          <a:srgbClr val="002060"/>
                        </a:solidFill>
                      </a:endParaRPr>
                    </a:p>
                  </a:txBody>
                  <a:tcPr marL="60746" marR="60746" marT="29480" marB="29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 smtClean="0">
                          <a:solidFill>
                            <a:srgbClr val="002060"/>
                          </a:solidFill>
                        </a:rPr>
                        <a:t>12</a:t>
                      </a:r>
                      <a:endParaRPr lang="en-US" sz="1100" b="1" dirty="0">
                        <a:solidFill>
                          <a:srgbClr val="002060"/>
                        </a:solidFill>
                      </a:endParaRPr>
                    </a:p>
                  </a:txBody>
                  <a:tcPr marL="60746" marR="60746" marT="29480" marB="2948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2245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rgbClr val="002060"/>
                          </a:solidFill>
                        </a:rPr>
                        <a:t>Current  MRR</a:t>
                      </a:r>
                      <a:endParaRPr lang="en-US" sz="1100" dirty="0">
                        <a:solidFill>
                          <a:srgbClr val="002060"/>
                        </a:solidFill>
                      </a:endParaRPr>
                    </a:p>
                  </a:txBody>
                  <a:tcPr marL="60746" marR="60746" marT="29480" marB="29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rgbClr val="002060"/>
                          </a:solidFill>
                        </a:rPr>
                        <a:t>$27,790</a:t>
                      </a:r>
                      <a:endParaRPr lang="en-US" sz="1100" b="1" dirty="0">
                        <a:solidFill>
                          <a:srgbClr val="002060"/>
                        </a:solidFill>
                      </a:endParaRPr>
                    </a:p>
                  </a:txBody>
                  <a:tcPr marL="60746" marR="60746" marT="29480" marB="2948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2245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rgbClr val="002060"/>
                          </a:solidFill>
                        </a:rPr>
                        <a:t>Number of cabs</a:t>
                      </a:r>
                      <a:endParaRPr lang="en-US" sz="1100" dirty="0">
                        <a:solidFill>
                          <a:srgbClr val="002060"/>
                        </a:solidFill>
                      </a:endParaRPr>
                    </a:p>
                  </a:txBody>
                  <a:tcPr marL="60746" marR="60746" marT="29480" marB="29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 smtClean="0">
                          <a:solidFill>
                            <a:srgbClr val="002060"/>
                          </a:solidFill>
                        </a:rPr>
                        <a:t>0</a:t>
                      </a:r>
                      <a:endParaRPr lang="en-US" sz="1100" b="1" dirty="0">
                        <a:solidFill>
                          <a:srgbClr val="002060"/>
                        </a:solidFill>
                      </a:endParaRPr>
                    </a:p>
                  </a:txBody>
                  <a:tcPr marL="60746" marR="60746" marT="29480" marB="2948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2245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rgbClr val="002060"/>
                          </a:solidFill>
                        </a:rPr>
                        <a:t>MRR / cab</a:t>
                      </a:r>
                      <a:endParaRPr lang="en-US" sz="1100" dirty="0">
                        <a:solidFill>
                          <a:srgbClr val="002060"/>
                        </a:solidFill>
                      </a:endParaRPr>
                    </a:p>
                  </a:txBody>
                  <a:tcPr marL="60746" marR="60746" marT="29480" marB="29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 smtClean="0">
                          <a:solidFill>
                            <a:srgbClr val="002060"/>
                          </a:solidFill>
                        </a:rPr>
                        <a:t>NO</a:t>
                      </a:r>
                      <a:r>
                        <a:rPr lang="en-CA" sz="1100" b="1" baseline="0" dirty="0" smtClean="0">
                          <a:solidFill>
                            <a:srgbClr val="002060"/>
                          </a:solidFill>
                        </a:rPr>
                        <a:t> CABS</a:t>
                      </a:r>
                      <a:endParaRPr lang="en-US" sz="1100" b="1" dirty="0">
                        <a:solidFill>
                          <a:srgbClr val="002060"/>
                        </a:solidFill>
                      </a:endParaRPr>
                    </a:p>
                  </a:txBody>
                  <a:tcPr marL="60746" marR="60746" marT="29480" marB="2948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5532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rgbClr val="002060"/>
                          </a:solidFill>
                        </a:rPr>
                        <a:t>Average MRR (since Mar-2011)</a:t>
                      </a:r>
                      <a:endParaRPr lang="en-US" sz="1100" dirty="0">
                        <a:solidFill>
                          <a:srgbClr val="002060"/>
                        </a:solidFill>
                      </a:endParaRPr>
                    </a:p>
                  </a:txBody>
                  <a:tcPr marL="60746" marR="60746" marT="29480" marB="29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b="1" dirty="0" smtClean="0">
                          <a:solidFill>
                            <a:srgbClr val="002060"/>
                          </a:solidFill>
                        </a:rPr>
                        <a:t>$64,888</a:t>
                      </a:r>
                      <a:endParaRPr lang="en-US" sz="1100" b="1" dirty="0">
                        <a:solidFill>
                          <a:srgbClr val="002060"/>
                        </a:solidFill>
                      </a:endParaRPr>
                    </a:p>
                  </a:txBody>
                  <a:tcPr marL="60746" marR="60746" marT="29480" marB="2948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2245">
                <a:tc>
                  <a:txBody>
                    <a:bodyPr/>
                    <a:lstStyle/>
                    <a:p>
                      <a:endParaRPr lang="en-CA" sz="110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60746" marR="60746" marT="29480" marB="29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rgbClr val="002060"/>
                        </a:solidFill>
                      </a:endParaRPr>
                    </a:p>
                  </a:txBody>
                  <a:tcPr marL="60746" marR="60746" marT="29480" marB="2948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 bwMode="auto">
          <a:xfrm>
            <a:off x="2514594" y="2546537"/>
            <a:ext cx="2970165" cy="281029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056" tIns="41028" rIns="82056" bIns="41028" numCol="1" rtlCol="0" anchor="t" anchorCtr="0" compatLnSpc="1">
            <a:prstTxWarp prst="textNoShape">
              <a:avLst/>
            </a:prstTxWarp>
          </a:bodyPr>
          <a:lstStyle/>
          <a:p>
            <a:pPr algn="ctr" defTabSz="820557"/>
            <a:r>
              <a:rPr lang="en-CA" sz="1400" b="1" dirty="0" smtClean="0">
                <a:solidFill>
                  <a:schemeClr val="bg1"/>
                </a:solidFill>
                <a:latin typeface="Arial" charset="0"/>
              </a:rPr>
              <a:t>Key Stats</a:t>
            </a:r>
            <a:endParaRPr lang="en-US" sz="1400" b="1" dirty="0" smtClean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49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82058" tIns="41029" rIns="82058" bIns="41029"/>
          <a:lstStyle/>
          <a:p>
            <a:r>
              <a:rPr lang="en-US" dirty="0" smtClean="0"/>
              <a:t>Customer Renewals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0646" y="5899714"/>
            <a:ext cx="3202125" cy="221357"/>
          </a:xfrm>
          <a:prstGeom prst="rect">
            <a:avLst/>
          </a:prstGeom>
          <a:noFill/>
        </p:spPr>
        <p:txBody>
          <a:bodyPr wrap="square" lIns="82056" tIns="41028" rIns="82056" bIns="41028" rtlCol="0">
            <a:spAutoFit/>
          </a:bodyPr>
          <a:lstStyle/>
          <a:p>
            <a:r>
              <a:rPr lang="en-US" sz="900" i="1" dirty="0">
                <a:solidFill>
                  <a:schemeClr val="tx2"/>
                </a:solidFill>
              </a:rPr>
              <a:t>Source: Renewal Pricing (17.4.1) - </a:t>
            </a:r>
          </a:p>
        </p:txBody>
      </p:sp>
      <p:pic>
        <p:nvPicPr>
          <p:cNvPr id="7" name="Picture 6" descr="Copy of 1741 Renewal Pricing (modified)xlsx_Range_Output_B2_H24.emf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715378" y="874482"/>
            <a:ext cx="7751609" cy="45154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3756" y="5539633"/>
            <a:ext cx="7716184" cy="359858"/>
          </a:xfrm>
          <a:prstGeom prst="rect">
            <a:avLst/>
          </a:prstGeom>
          <a:noFill/>
        </p:spPr>
        <p:txBody>
          <a:bodyPr wrap="none" lIns="82058" tIns="41029" rIns="82058" bIns="41029" rtlCol="0">
            <a:spAutoFit/>
          </a:bodyPr>
          <a:lstStyle/>
          <a:p>
            <a:pPr marL="153859" indent="-153859">
              <a:buFont typeface="Arial" pitchFamily="34" charset="0"/>
              <a:buChar char="•"/>
            </a:pPr>
            <a:r>
              <a:rPr lang="en-US" b="1" dirty="0" smtClean="0"/>
              <a:t>We will need some clarity on the historic of certain clients renewals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4253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82058" tIns="41029" rIns="82058" bIns="41029"/>
          <a:lstStyle/>
          <a:p>
            <a:r>
              <a:rPr lang="en-US" dirty="0" smtClean="0"/>
              <a:t>Customer Renewal Discussions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5154" y="921294"/>
            <a:ext cx="8405346" cy="1206244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sz="1100" b="1" dirty="0">
                <a:solidFill>
                  <a:schemeClr val="tx2"/>
                </a:solidFill>
              </a:rPr>
              <a:t>Approx 75 customers have &gt; 50% of their total contract value in MTM at 5/31/2012</a:t>
            </a:r>
          </a:p>
          <a:p>
            <a:pPr>
              <a:buFont typeface="Wingdings" pitchFamily="2" charset="2"/>
              <a:buChar char="Ø"/>
            </a:pPr>
            <a:endParaRPr lang="en-US" sz="1100" b="1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1100" b="1" dirty="0">
                <a:solidFill>
                  <a:schemeClr val="tx2"/>
                </a:solidFill>
              </a:rPr>
              <a:t> This is 21% of the MRR</a:t>
            </a:r>
          </a:p>
          <a:p>
            <a:pPr>
              <a:buFont typeface="Wingdings" pitchFamily="2" charset="2"/>
              <a:buChar char="Ø"/>
            </a:pPr>
            <a:endParaRPr lang="en-US" sz="1100" b="1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1100" b="1" dirty="0">
                <a:solidFill>
                  <a:schemeClr val="tx2"/>
                </a:solidFill>
              </a:rPr>
              <a:t> </a:t>
            </a:r>
            <a:r>
              <a:rPr lang="en-US" sz="1100" b="1" dirty="0" smtClean="0">
                <a:solidFill>
                  <a:schemeClr val="tx2"/>
                </a:solidFill>
              </a:rPr>
              <a:t>We verified </a:t>
            </a:r>
            <a:r>
              <a:rPr lang="en-US" sz="1100" b="1" dirty="0">
                <a:solidFill>
                  <a:schemeClr val="tx2"/>
                </a:solidFill>
              </a:rPr>
              <a:t>the renewal discussion status for 59 of these customers</a:t>
            </a:r>
          </a:p>
          <a:p>
            <a:pPr>
              <a:buFont typeface="Wingdings" pitchFamily="2" charset="2"/>
              <a:buChar char="Ø"/>
            </a:pPr>
            <a:endParaRPr lang="en-US" sz="1100" b="1" dirty="0">
              <a:solidFill>
                <a:schemeClr val="tx2"/>
              </a:solidFill>
            </a:endParaRPr>
          </a:p>
        </p:txBody>
      </p:sp>
      <p:pic>
        <p:nvPicPr>
          <p:cNvPr id="9" name="Picture 8" descr="1742 Renewals Discussis v2 - 6-25 Update (modified)xlsx_Range_Cover_L46_N59.emf"/>
          <p:cNvPicPr>
            <a:picLocks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2971247" y="1959161"/>
            <a:ext cx="3315254" cy="329863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90800" y="5321388"/>
            <a:ext cx="4323951" cy="529135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tx2"/>
                </a:solidFill>
              </a:rPr>
              <a:t>MRR impact estimated at $242,199</a:t>
            </a:r>
          </a:p>
          <a:p>
            <a:pPr algn="ctr"/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78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How Stickiness Evolves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While the Internet and Transit revenue remain fairly steady the stickiness of the revenue is consistently increasing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Customers renting </a:t>
            </a:r>
            <a:r>
              <a:rPr lang="en-US" dirty="0" err="1" smtClean="0">
                <a:solidFill>
                  <a:schemeClr val="tx1"/>
                </a:solidFill>
              </a:rPr>
              <a:t>Colo</a:t>
            </a:r>
            <a:r>
              <a:rPr lang="en-US" dirty="0" smtClean="0">
                <a:solidFill>
                  <a:schemeClr val="tx1"/>
                </a:solidFill>
              </a:rPr>
              <a:t> space represent 46% of internet and transit revenue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908720"/>
            <a:ext cx="5276088" cy="34381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077072"/>
            <a:ext cx="5276088" cy="2091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88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Where Performance 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052736"/>
            <a:ext cx="6016752" cy="466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62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Structure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89466" y="1066800"/>
            <a:ext cx="5440133" cy="10668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2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dirty="0" smtClean="0">
                <a:solidFill>
                  <a:schemeClr val="tx2"/>
                </a:solidFill>
              </a:rPr>
              <a:t>2 Essential Parts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89466" y="2667000"/>
            <a:ext cx="5440133" cy="10668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2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dirty="0" smtClean="0">
                <a:solidFill>
                  <a:schemeClr val="tx2"/>
                </a:solidFill>
              </a:rPr>
              <a:t>COGS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89466" y="4267200"/>
            <a:ext cx="5440133" cy="10668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2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dirty="0" smtClean="0">
                <a:solidFill>
                  <a:schemeClr val="tx2"/>
                </a:solidFill>
              </a:rPr>
              <a:t>SG&amp;A</a:t>
            </a:r>
          </a:p>
        </p:txBody>
      </p:sp>
    </p:spTree>
    <p:extLst>
      <p:ext uri="{BB962C8B-B14F-4D97-AF65-F5344CB8AC3E}">
        <p14:creationId xmlns:p14="http://schemas.microsoft.com/office/powerpoint/2010/main" val="1599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 going to look for in COGS?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89466" y="1143000"/>
            <a:ext cx="5744934" cy="10668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2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dirty="0" smtClean="0">
                <a:solidFill>
                  <a:schemeClr val="tx2"/>
                </a:solidFill>
              </a:rPr>
              <a:t>COGS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789466" y="2286000"/>
            <a:ext cx="5744934" cy="2438400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baseline="0" dirty="0" smtClean="0">
                <a:solidFill>
                  <a:schemeClr val="tx2"/>
                </a:solidFill>
                <a:latin typeface="Arial" charset="0"/>
              </a:rPr>
              <a:t>Fixed vs. variable ?</a:t>
            </a:r>
            <a:endParaRPr lang="en-US" sz="1600" b="1" dirty="0" smtClean="0">
              <a:solidFill>
                <a:schemeClr val="tx2"/>
              </a:solidFill>
              <a:latin typeface="Arial" charset="0"/>
            </a:endParaRPr>
          </a:p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baseline="0" dirty="0" smtClean="0">
                <a:solidFill>
                  <a:schemeClr val="tx2"/>
                </a:solidFill>
                <a:latin typeface="Arial" charset="0"/>
              </a:rPr>
              <a:t>Margin pressure </a:t>
            </a:r>
          </a:p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Change in product mix</a:t>
            </a:r>
          </a:p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Exposure in supply / inventory management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47119" y="909118"/>
            <a:ext cx="2057400" cy="4918295"/>
          </a:xfrm>
        </p:spPr>
        <p:txBody>
          <a:bodyPr/>
          <a:lstStyle/>
          <a:p>
            <a:r>
              <a:rPr lang="en-US" u="sng" dirty="0" smtClean="0"/>
              <a:t>Question:</a:t>
            </a:r>
          </a:p>
          <a:p>
            <a:pPr lvl="1"/>
            <a:r>
              <a:rPr lang="en-US" dirty="0" smtClean="0"/>
              <a:t>Margin expansion in GM is fairly rare and only in certain very specific case</a:t>
            </a:r>
          </a:p>
          <a:p>
            <a:pPr lvl="1"/>
            <a:r>
              <a:rPr lang="en-US" dirty="0" smtClean="0"/>
              <a:t>It is important to document accurately any meaningful margin modification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68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Frutiger LT 45 Light" pitchFamily="34" charset="0"/>
              </a:rPr>
              <a:t>Course Plan Today</a:t>
            </a:r>
            <a:endParaRPr lang="en-US" dirty="0">
              <a:solidFill>
                <a:schemeClr val="tx2"/>
              </a:solidFill>
              <a:latin typeface="Frutiger LT 45 Light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lvl="1" indent="0">
              <a:spcBef>
                <a:spcPts val="200"/>
              </a:spcBef>
              <a:spcAft>
                <a:spcPts val="800"/>
              </a:spcAft>
              <a:buClr>
                <a:srgbClr val="07234B"/>
              </a:buClr>
              <a:buSzPct val="100000"/>
              <a:buNone/>
              <a:tabLst>
                <a:tab pos="111125" algn="l"/>
              </a:tabLst>
            </a:pPr>
            <a:r>
              <a:rPr lang="en-CA" sz="1600" b="1" u="sng" dirty="0" smtClean="0">
                <a:solidFill>
                  <a:srgbClr val="07234B"/>
                </a:solidFill>
                <a:latin typeface="Frutiger LT 45 Light"/>
                <a:cs typeface="Times New Roman" pitchFamily="18" charset="0"/>
              </a:rPr>
              <a:t>Forecasting Performance </a:t>
            </a:r>
            <a:endParaRPr lang="en-US" sz="1600" b="1" u="sng" dirty="0" smtClean="0">
              <a:solidFill>
                <a:srgbClr val="07234B"/>
              </a:solidFill>
              <a:latin typeface="Frutiger LT 45 Light"/>
              <a:cs typeface="Times New Roman" pitchFamily="18" charset="0"/>
            </a:endParaRPr>
          </a:p>
          <a:p>
            <a:pPr marL="457200" lvl="1" indent="0">
              <a:spcBef>
                <a:spcPts val="200"/>
              </a:spcBef>
              <a:spcAft>
                <a:spcPts val="800"/>
              </a:spcAft>
              <a:buClr>
                <a:srgbClr val="07234B"/>
              </a:buClr>
              <a:buSzPct val="100000"/>
              <a:buNone/>
              <a:tabLst>
                <a:tab pos="111125" algn="l"/>
              </a:tabLst>
            </a:pPr>
            <a:endParaRPr lang="en-US" sz="1600" dirty="0" smtClean="0">
              <a:solidFill>
                <a:srgbClr val="07234B"/>
              </a:solidFill>
              <a:latin typeface="Frutiger LT 45 Light"/>
              <a:cs typeface="Times New Roman" pitchFamily="18" charset="0"/>
            </a:endParaRPr>
          </a:p>
          <a:p>
            <a:pPr marL="457200" lvl="1" indent="0">
              <a:spcBef>
                <a:spcPts val="200"/>
              </a:spcBef>
              <a:spcAft>
                <a:spcPts val="800"/>
              </a:spcAft>
              <a:buClr>
                <a:srgbClr val="07234B"/>
              </a:buClr>
              <a:buSzPct val="100000"/>
              <a:buNone/>
              <a:tabLst>
                <a:tab pos="111125" algn="l"/>
              </a:tabLst>
            </a:pPr>
            <a:r>
              <a:rPr lang="en-US" sz="1600" b="1" u="sng" dirty="0" smtClean="0">
                <a:solidFill>
                  <a:srgbClr val="07234B"/>
                </a:solidFill>
                <a:latin typeface="Frutiger LT 45 Light"/>
                <a:cs typeface="Times New Roman" pitchFamily="18" charset="0"/>
              </a:rPr>
              <a:t>Normalizations</a:t>
            </a:r>
          </a:p>
          <a:p>
            <a:pPr marL="457200" lvl="1" indent="0">
              <a:spcBef>
                <a:spcPts val="200"/>
              </a:spcBef>
              <a:spcAft>
                <a:spcPts val="800"/>
              </a:spcAft>
              <a:buClr>
                <a:srgbClr val="07234B"/>
              </a:buClr>
              <a:buSzPct val="100000"/>
              <a:buNone/>
              <a:tabLst>
                <a:tab pos="111125" algn="l"/>
              </a:tabLst>
            </a:pPr>
            <a:endParaRPr lang="en-US" sz="1600" dirty="0">
              <a:solidFill>
                <a:srgbClr val="07234B"/>
              </a:solidFill>
              <a:latin typeface="Frutiger LT 45 Light"/>
              <a:cs typeface="Times New Roman" pitchFamily="18" charset="0"/>
            </a:endParaRPr>
          </a:p>
          <a:p>
            <a:pPr marL="457200" lvl="1" indent="0">
              <a:spcBef>
                <a:spcPts val="200"/>
              </a:spcBef>
              <a:spcAft>
                <a:spcPts val="800"/>
              </a:spcAft>
              <a:buClr>
                <a:srgbClr val="07234B"/>
              </a:buClr>
              <a:buSzPct val="100000"/>
              <a:buNone/>
              <a:tabLst>
                <a:tab pos="111125" algn="l"/>
              </a:tabLst>
            </a:pPr>
            <a:r>
              <a:rPr lang="en-US" sz="1600" b="1" u="sng" dirty="0" smtClean="0">
                <a:solidFill>
                  <a:srgbClr val="07234B"/>
                </a:solidFill>
                <a:latin typeface="Frutiger LT 45 Light"/>
                <a:cs typeface="Times New Roman" pitchFamily="18" charset="0"/>
              </a:rPr>
              <a:t>Evaluation framework</a:t>
            </a:r>
            <a:endParaRPr lang="en-US" sz="1600" b="1" u="sng" dirty="0">
              <a:solidFill>
                <a:srgbClr val="07234B"/>
              </a:solidFill>
              <a:latin typeface="Frutiger LT 45 Light"/>
              <a:cs typeface="Times New Roman" pitchFamily="18" charset="0"/>
            </a:endParaRPr>
          </a:p>
          <a:p>
            <a:pPr marL="457200" lvl="1" indent="0">
              <a:spcBef>
                <a:spcPts val="200"/>
              </a:spcBef>
              <a:spcAft>
                <a:spcPts val="800"/>
              </a:spcAft>
              <a:buClr>
                <a:srgbClr val="07234B"/>
              </a:buClr>
              <a:buSzPct val="100000"/>
              <a:buNone/>
              <a:tabLst>
                <a:tab pos="111125" algn="l"/>
              </a:tabLst>
            </a:pPr>
            <a:endParaRPr lang="en-CA" sz="1600" dirty="0">
              <a:solidFill>
                <a:srgbClr val="07234B"/>
              </a:solidFill>
              <a:latin typeface="Frutiger LT 45 Light"/>
              <a:cs typeface="Times New Roman" pitchFamily="18" charset="0"/>
            </a:endParaRPr>
          </a:p>
          <a:p>
            <a:pPr marL="457200" lvl="1" indent="0">
              <a:spcBef>
                <a:spcPts val="200"/>
              </a:spcBef>
              <a:spcAft>
                <a:spcPts val="800"/>
              </a:spcAft>
              <a:buClr>
                <a:srgbClr val="07234B"/>
              </a:buClr>
              <a:buSzPct val="100000"/>
              <a:buNone/>
              <a:tabLst>
                <a:tab pos="1111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80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 going to look for in COGS?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u="sng" dirty="0" smtClean="0"/>
              <a:t>Question:</a:t>
            </a:r>
          </a:p>
          <a:p>
            <a:pPr lvl="1"/>
            <a:r>
              <a:rPr lang="en-US" dirty="0" smtClean="0"/>
              <a:t>List the important factors for each items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89466" y="1143000"/>
            <a:ext cx="5744934" cy="10668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2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dirty="0" smtClean="0">
                <a:solidFill>
                  <a:schemeClr val="tx2"/>
                </a:solidFill>
              </a:rPr>
              <a:t>SG&amp;A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789466" y="2286000"/>
            <a:ext cx="5744934" cy="2438400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baseline="0" dirty="0" smtClean="0">
                <a:solidFill>
                  <a:schemeClr val="tx2"/>
                </a:solidFill>
                <a:latin typeface="Arial" charset="0"/>
              </a:rPr>
              <a:t>Employees expenses</a:t>
            </a:r>
            <a:endParaRPr lang="en-US" sz="1600" b="1" dirty="0" smtClean="0">
              <a:solidFill>
                <a:schemeClr val="tx2"/>
              </a:solidFill>
              <a:latin typeface="Arial" charset="0"/>
            </a:endParaRPr>
          </a:p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baseline="0" dirty="0" smtClean="0">
                <a:solidFill>
                  <a:schemeClr val="tx2"/>
                </a:solidFill>
                <a:latin typeface="Arial" charset="0"/>
              </a:rPr>
              <a:t>Rents</a:t>
            </a:r>
          </a:p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Sales &amp; Marketing</a:t>
            </a:r>
          </a:p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Maintenance</a:t>
            </a:r>
          </a:p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371527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Analysis Check 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b="1" u="sng" dirty="0" smtClean="0"/>
          </a:p>
          <a:p>
            <a:pPr lvl="0">
              <a:lnSpc>
                <a:spcPct val="150000"/>
              </a:lnSpc>
            </a:pPr>
            <a:r>
              <a:rPr lang="en-US" sz="1600" dirty="0"/>
              <a:t>Overview of the </a:t>
            </a:r>
            <a:r>
              <a:rPr lang="en-US" sz="1600" dirty="0" smtClean="0"/>
              <a:t>business /  geographical presence </a:t>
            </a:r>
            <a:endParaRPr lang="en-US" sz="1600" dirty="0"/>
          </a:p>
          <a:p>
            <a:pPr lvl="0">
              <a:lnSpc>
                <a:spcPct val="150000"/>
              </a:lnSpc>
            </a:pPr>
            <a:r>
              <a:rPr lang="en-US" sz="1600" dirty="0" smtClean="0"/>
              <a:t>Products overview </a:t>
            </a:r>
          </a:p>
          <a:p>
            <a:pPr lvl="0">
              <a:lnSpc>
                <a:spcPct val="150000"/>
              </a:lnSpc>
            </a:pPr>
            <a:r>
              <a:rPr lang="en-US" sz="1600" dirty="0" smtClean="0"/>
              <a:t>Facilities</a:t>
            </a:r>
            <a:endParaRPr lang="en-US" sz="1600" dirty="0"/>
          </a:p>
          <a:p>
            <a:pPr lvl="0">
              <a:lnSpc>
                <a:spcPct val="150000"/>
              </a:lnSpc>
            </a:pPr>
            <a:r>
              <a:rPr lang="en-US" sz="1600" dirty="0" smtClean="0"/>
              <a:t>Management </a:t>
            </a:r>
            <a:endParaRPr lang="en-US" sz="1600" dirty="0"/>
          </a:p>
          <a:p>
            <a:pPr lvl="0">
              <a:lnSpc>
                <a:spcPct val="150000"/>
              </a:lnSpc>
            </a:pPr>
            <a:r>
              <a:rPr lang="en-US" sz="1600" dirty="0" smtClean="0"/>
              <a:t>Client </a:t>
            </a:r>
            <a:r>
              <a:rPr lang="en-US" sz="1600" dirty="0"/>
              <a:t>concentration</a:t>
            </a:r>
          </a:p>
          <a:p>
            <a:pPr lvl="0">
              <a:lnSpc>
                <a:spcPct val="150000"/>
              </a:lnSpc>
            </a:pPr>
            <a:r>
              <a:rPr lang="en-US" sz="1600" dirty="0"/>
              <a:t>Supplier relationships</a:t>
            </a:r>
          </a:p>
          <a:p>
            <a:pPr lvl="0">
              <a:lnSpc>
                <a:spcPct val="150000"/>
              </a:lnSpc>
            </a:pPr>
            <a:r>
              <a:rPr lang="en-US" sz="1600" dirty="0" smtClean="0"/>
              <a:t>Organization chart (especially Sales Force, Collection Team) </a:t>
            </a:r>
            <a:endParaRPr lang="en-US" sz="1600" dirty="0"/>
          </a:p>
          <a:p>
            <a:pPr lvl="0">
              <a:lnSpc>
                <a:spcPct val="150000"/>
              </a:lnSpc>
            </a:pPr>
            <a:r>
              <a:rPr lang="en-US" sz="1600" dirty="0"/>
              <a:t>Ownership </a:t>
            </a:r>
            <a:r>
              <a:rPr lang="en-US" sz="1600" dirty="0" smtClean="0"/>
              <a:t>structure</a:t>
            </a:r>
          </a:p>
          <a:p>
            <a:pPr lvl="0">
              <a:lnSpc>
                <a:spcPct val="150000"/>
              </a:lnSpc>
            </a:pPr>
            <a:r>
              <a:rPr lang="en-US" sz="1600" dirty="0" smtClean="0"/>
              <a:t>Inventory </a:t>
            </a:r>
          </a:p>
          <a:p>
            <a:pPr lvl="0">
              <a:lnSpc>
                <a:spcPct val="150000"/>
              </a:lnSpc>
            </a:pPr>
            <a:r>
              <a:rPr lang="en-US" sz="1600" dirty="0" smtClean="0"/>
              <a:t>Receivables / Payables</a:t>
            </a:r>
            <a:endParaRPr lang="en-US" sz="1600" dirty="0"/>
          </a:p>
          <a:p>
            <a:endParaRPr lang="en-US" b="1" u="sng" dirty="0"/>
          </a:p>
          <a:p>
            <a:pPr lvl="1"/>
            <a:endParaRPr lang="en-US" dirty="0"/>
          </a:p>
          <a:p>
            <a:pPr marL="307574" lvl="1" indent="0">
              <a:buNone/>
            </a:pP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2438400" y="1219200"/>
            <a:ext cx="304800" cy="304800"/>
          </a:xfrm>
          <a:prstGeom prst="ellipse">
            <a:avLst/>
          </a:prstGeom>
          <a:solidFill>
            <a:schemeClr val="tx2"/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42" name="Oval 41"/>
          <p:cNvSpPr/>
          <p:nvPr/>
        </p:nvSpPr>
        <p:spPr bwMode="auto">
          <a:xfrm>
            <a:off x="2438400" y="1719943"/>
            <a:ext cx="304800" cy="3048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solidFill>
                  <a:schemeClr val="bg1"/>
                </a:solidFill>
                <a:latin typeface="Arial" charset="0"/>
              </a:rPr>
              <a:t>2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438400" y="2220686"/>
            <a:ext cx="304800" cy="3048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3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2438400" y="2721429"/>
            <a:ext cx="304800" cy="304800"/>
          </a:xfrm>
          <a:prstGeom prst="ellipse">
            <a:avLst/>
          </a:prstGeom>
          <a:solidFill>
            <a:schemeClr val="tx2"/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4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2438400" y="3222172"/>
            <a:ext cx="304800" cy="3048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bg1"/>
                </a:solidFill>
                <a:latin typeface="Arial" charset="0"/>
              </a:rPr>
              <a:t>5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438400" y="3722915"/>
            <a:ext cx="304800" cy="3048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6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438400" y="4223658"/>
            <a:ext cx="304800" cy="3048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7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2438400" y="4724400"/>
            <a:ext cx="304800" cy="304800"/>
          </a:xfrm>
          <a:prstGeom prst="ellipse">
            <a:avLst/>
          </a:prstGeom>
          <a:solidFill>
            <a:schemeClr val="tx2"/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8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2064327" y="1719943"/>
            <a:ext cx="304800" cy="304800"/>
          </a:xfrm>
          <a:prstGeom prst="ellipse">
            <a:avLst/>
          </a:prstGeom>
          <a:solidFill>
            <a:schemeClr val="accent6"/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solidFill>
                  <a:schemeClr val="bg1"/>
                </a:solidFill>
                <a:latin typeface="Arial" charset="0"/>
              </a:rPr>
              <a:t>2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983179" y="4223658"/>
            <a:ext cx="304800" cy="304800"/>
          </a:xfrm>
          <a:prstGeom prst="ellipse">
            <a:avLst/>
          </a:prstGeom>
          <a:solidFill>
            <a:schemeClr val="accent6"/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7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2002971" y="3714998"/>
            <a:ext cx="304800" cy="304800"/>
          </a:xfrm>
          <a:prstGeom prst="ellipse">
            <a:avLst/>
          </a:prstGeom>
          <a:solidFill>
            <a:schemeClr val="accent6"/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7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2422566" y="5181600"/>
            <a:ext cx="304800" cy="304800"/>
          </a:xfrm>
          <a:prstGeom prst="ellipse">
            <a:avLst/>
          </a:prstGeom>
          <a:solidFill>
            <a:schemeClr val="accent6"/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bg1"/>
                </a:solidFill>
                <a:latin typeface="Arial" charset="0"/>
              </a:rPr>
              <a:t>9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2438400" y="5638800"/>
            <a:ext cx="304800" cy="304800"/>
          </a:xfrm>
          <a:prstGeom prst="ellipse">
            <a:avLst/>
          </a:prstGeom>
          <a:solidFill>
            <a:schemeClr val="accent6"/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bg1"/>
                </a:solidFill>
                <a:latin typeface="Arial" charset="0"/>
              </a:rPr>
              <a:t>10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20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Normalisation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89466" y="1143000"/>
            <a:ext cx="5744934" cy="10668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2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dirty="0" smtClean="0">
                <a:solidFill>
                  <a:schemeClr val="tx2"/>
                </a:solidFill>
              </a:rPr>
              <a:t>Most valuation methods being based on growth or multiples it is paramount to determine your start point in a normalized manner with a good degree of accuracy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2789466" y="2286000"/>
            <a:ext cx="5744934" cy="3505200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baseline="0" dirty="0" err="1" smtClean="0">
                <a:solidFill>
                  <a:schemeClr val="tx2"/>
                </a:solidFill>
                <a:latin typeface="Arial" charset="0"/>
              </a:rPr>
              <a:t>Exceptionals</a:t>
            </a:r>
            <a:r>
              <a:rPr lang="en-US" sz="1600" b="1" baseline="0" dirty="0" smtClean="0">
                <a:solidFill>
                  <a:schemeClr val="tx2"/>
                </a:solidFill>
                <a:latin typeface="Arial" charset="0"/>
              </a:rPr>
              <a:t>? </a:t>
            </a:r>
          </a:p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Undue expenses</a:t>
            </a:r>
          </a:p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Annualized cost reduction</a:t>
            </a:r>
          </a:p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Seasonality </a:t>
            </a:r>
          </a:p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Cycles</a:t>
            </a:r>
          </a:p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Abnormal margins</a:t>
            </a:r>
          </a:p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NOISE</a:t>
            </a:r>
          </a:p>
        </p:txBody>
      </p:sp>
    </p:spTree>
    <p:extLst>
      <p:ext uri="{BB962C8B-B14F-4D97-AF65-F5344CB8AC3E}">
        <p14:creationId xmlns:p14="http://schemas.microsoft.com/office/powerpoint/2010/main" val="256522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Pillars of Performance Forecast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He 3 pillar of performance forecast are historical performance, market forecasts and vision </a:t>
            </a:r>
          </a:p>
          <a:p>
            <a:endParaRPr lang="en-US" dirty="0"/>
          </a:p>
          <a:p>
            <a:r>
              <a:rPr lang="en-US" dirty="0" smtClean="0"/>
              <a:t>They should be used to complement each other and special attention should be paid to cross checking </a:t>
            </a:r>
          </a:p>
          <a:p>
            <a:endParaRPr lang="en-US" dirty="0"/>
          </a:p>
          <a:p>
            <a:r>
              <a:rPr lang="en-US" dirty="0" smtClean="0"/>
              <a:t>The astute analyst should remain aware of the limitations of each sources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89466" y="1066800"/>
            <a:ext cx="5440133" cy="10668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2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dirty="0" smtClean="0">
                <a:solidFill>
                  <a:schemeClr val="tx2"/>
                </a:solidFill>
              </a:rPr>
              <a:t>Historical performance</a:t>
            </a:r>
          </a:p>
          <a:p>
            <a:pPr algn="ctr">
              <a:spcAft>
                <a:spcPts val="600"/>
              </a:spcAft>
            </a:pPr>
            <a:r>
              <a:rPr lang="en-US" sz="1400" dirty="0" smtClean="0">
                <a:solidFill>
                  <a:schemeClr val="tx2"/>
                </a:solidFill>
              </a:rPr>
              <a:t>Company absolute performance</a:t>
            </a:r>
          </a:p>
          <a:p>
            <a:pPr algn="ctr">
              <a:spcAft>
                <a:spcPts val="600"/>
              </a:spcAft>
            </a:pPr>
            <a:r>
              <a:rPr lang="en-US" sz="1400" dirty="0" smtClean="0">
                <a:solidFill>
                  <a:schemeClr val="tx2"/>
                </a:solidFill>
              </a:rPr>
              <a:t>Performance vs. peers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89466" y="2667000"/>
            <a:ext cx="5440133" cy="10668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2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dirty="0" smtClean="0">
                <a:solidFill>
                  <a:schemeClr val="tx2"/>
                </a:solidFill>
              </a:rPr>
              <a:t>Market forecasts</a:t>
            </a:r>
          </a:p>
          <a:p>
            <a:pPr algn="ctr">
              <a:spcAft>
                <a:spcPts val="600"/>
              </a:spcAft>
            </a:pPr>
            <a:r>
              <a:rPr lang="en-US" sz="1400" dirty="0" smtClean="0">
                <a:solidFill>
                  <a:schemeClr val="tx2"/>
                </a:solidFill>
              </a:rPr>
              <a:t>Forecast studies</a:t>
            </a:r>
          </a:p>
          <a:p>
            <a:pPr algn="ctr">
              <a:spcAft>
                <a:spcPts val="600"/>
              </a:spcAft>
            </a:pPr>
            <a:r>
              <a:rPr lang="en-US" sz="1400" dirty="0" smtClean="0">
                <a:solidFill>
                  <a:schemeClr val="tx2"/>
                </a:solidFill>
              </a:rPr>
              <a:t>Analyst reviews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89466" y="4267200"/>
            <a:ext cx="5440133" cy="10668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2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dirty="0" smtClean="0">
                <a:solidFill>
                  <a:schemeClr val="tx2"/>
                </a:solidFill>
              </a:rPr>
              <a:t>Vision</a:t>
            </a:r>
          </a:p>
        </p:txBody>
      </p:sp>
    </p:spTree>
    <p:extLst>
      <p:ext uri="{BB962C8B-B14F-4D97-AF65-F5344CB8AC3E}">
        <p14:creationId xmlns:p14="http://schemas.microsoft.com/office/powerpoint/2010/main" val="22044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 Of The Parts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89466" y="1066800"/>
            <a:ext cx="5440133" cy="10668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2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dirty="0" err="1" smtClean="0">
                <a:solidFill>
                  <a:schemeClr val="tx2"/>
                </a:solidFill>
              </a:rPr>
              <a:t>SoP</a:t>
            </a:r>
            <a:r>
              <a:rPr lang="en-US" sz="1400" b="1" dirty="0" smtClean="0">
                <a:solidFill>
                  <a:schemeClr val="tx2"/>
                </a:solidFill>
              </a:rPr>
              <a:t> valuation is the most common Valuation Method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89467" y="2667000"/>
            <a:ext cx="1477734" cy="10668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2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dirty="0" smtClean="0">
                <a:solidFill>
                  <a:schemeClr val="tx2"/>
                </a:solidFill>
              </a:rPr>
              <a:t>Division 1</a:t>
            </a:r>
          </a:p>
          <a:p>
            <a:pPr algn="ctr">
              <a:spcAft>
                <a:spcPts val="600"/>
              </a:spcAft>
            </a:pPr>
            <a:r>
              <a:rPr lang="en-US" sz="1400" dirty="0" smtClean="0">
                <a:solidFill>
                  <a:schemeClr val="tx2"/>
                </a:solidFill>
              </a:rPr>
              <a:t>Valuation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89466" y="4343400"/>
            <a:ext cx="5440133" cy="6096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2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dirty="0" smtClean="0">
                <a:solidFill>
                  <a:schemeClr val="tx2"/>
                </a:solidFill>
              </a:rPr>
              <a:t>Overhead Valuation</a:t>
            </a:r>
          </a:p>
          <a:p>
            <a:pPr algn="ctr">
              <a:spcAft>
                <a:spcPts val="600"/>
              </a:spcAft>
            </a:pPr>
            <a:r>
              <a:rPr lang="en-US" sz="1400" i="1" dirty="0" smtClean="0">
                <a:solidFill>
                  <a:schemeClr val="tx2"/>
                </a:solidFill>
              </a:rPr>
              <a:t>Usually Negative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70666" y="2667000"/>
            <a:ext cx="1477734" cy="10668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2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dirty="0" smtClean="0">
                <a:solidFill>
                  <a:schemeClr val="tx2"/>
                </a:solidFill>
              </a:rPr>
              <a:t>Division 2</a:t>
            </a:r>
          </a:p>
          <a:p>
            <a:pPr algn="ctr">
              <a:spcAft>
                <a:spcPts val="600"/>
              </a:spcAft>
            </a:pPr>
            <a:r>
              <a:rPr lang="en-US" sz="1400" dirty="0" smtClean="0">
                <a:solidFill>
                  <a:schemeClr val="tx2"/>
                </a:solidFill>
              </a:rPr>
              <a:t>Valuation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51865" y="2667000"/>
            <a:ext cx="1477734" cy="10668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2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dirty="0" smtClean="0">
                <a:solidFill>
                  <a:schemeClr val="tx2"/>
                </a:solidFill>
              </a:rPr>
              <a:t>Division 3</a:t>
            </a:r>
          </a:p>
          <a:p>
            <a:pPr algn="ctr">
              <a:spcAft>
                <a:spcPts val="600"/>
              </a:spcAft>
            </a:pPr>
            <a:r>
              <a:rPr lang="en-US" sz="1400" dirty="0" smtClean="0">
                <a:solidFill>
                  <a:schemeClr val="tx2"/>
                </a:solidFill>
              </a:rPr>
              <a:t>Valuation</a:t>
            </a:r>
          </a:p>
        </p:txBody>
      </p:sp>
    </p:spTree>
    <p:extLst>
      <p:ext uri="{BB962C8B-B14F-4D97-AF65-F5344CB8AC3E}">
        <p14:creationId xmlns:p14="http://schemas.microsoft.com/office/powerpoint/2010/main" val="244951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Reminder: what we are going to forecast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89466" y="1066800"/>
            <a:ext cx="5440133" cy="10668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28575">
            <a:solidFill>
              <a:schemeClr val="tx2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dirty="0" smtClean="0">
                <a:solidFill>
                  <a:schemeClr val="tx2"/>
                </a:solidFill>
              </a:rPr>
              <a:t>P&amp;L (up to EBITDA)</a:t>
            </a:r>
          </a:p>
          <a:p>
            <a:pPr algn="ctr">
              <a:spcAft>
                <a:spcPts val="600"/>
              </a:spcAft>
            </a:pPr>
            <a:r>
              <a:rPr lang="en-US" sz="1400" dirty="0" smtClean="0">
                <a:solidFill>
                  <a:schemeClr val="tx2"/>
                </a:solidFill>
              </a:rPr>
              <a:t>Sale &amp; costs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89466" y="2667000"/>
            <a:ext cx="5440133" cy="1066800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tx2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dirty="0" smtClean="0">
                <a:solidFill>
                  <a:schemeClr val="tx2"/>
                </a:solidFill>
              </a:rPr>
              <a:t>Capex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89466" y="4267200"/>
            <a:ext cx="5440133" cy="1066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2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400" b="1" smtClean="0">
                <a:solidFill>
                  <a:schemeClr val="tx2"/>
                </a:solidFill>
              </a:rPr>
              <a:t>Working Cap</a:t>
            </a:r>
            <a:endParaRPr lang="en-US" sz="14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25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 Sheet &amp; Cash flow Statement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1714" y="5864383"/>
            <a:ext cx="4477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Note</a:t>
            </a:r>
            <a:r>
              <a:rPr lang="en-US" sz="1200" dirty="0" smtClean="0"/>
              <a:t>: under Canadian GAAP and IFRS, GW does not amortize</a:t>
            </a:r>
            <a:endParaRPr lang="en-US" sz="1200" dirty="0"/>
          </a:p>
        </p:txBody>
      </p:sp>
      <p:pic>
        <p:nvPicPr>
          <p:cNvPr id="8" name="Picture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4" y="994808"/>
            <a:ext cx="4697514" cy="311999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994807"/>
            <a:ext cx="3810000" cy="434453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6172" y="4343400"/>
            <a:ext cx="4322028" cy="1295400"/>
          </a:xfrm>
          <a:prstGeom prst="rect">
            <a:avLst/>
          </a:prstGeom>
          <a:solidFill>
            <a:schemeClr val="bg2">
              <a:lumMod val="85000"/>
            </a:schemeClr>
          </a:solidFill>
          <a:ln w="3175">
            <a:solidFill>
              <a:schemeClr val="tx2"/>
            </a:solidFill>
            <a:prstDash val="dash"/>
          </a:ln>
        </p:spPr>
        <p:txBody>
          <a:bodyPr wrap="square" rtlCol="0">
            <a:noAutofit/>
          </a:bodyPr>
          <a:lstStyle/>
          <a:p>
            <a:r>
              <a:rPr lang="en-US" sz="1400" b="1" dirty="0" smtClean="0"/>
              <a:t>BS and CF can be summarized using:</a:t>
            </a:r>
          </a:p>
          <a:p>
            <a:pPr marL="711200" indent="-347663"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7030A0"/>
                </a:solidFill>
              </a:rPr>
              <a:t>P&amp;L items</a:t>
            </a:r>
          </a:p>
          <a:p>
            <a:pPr marL="711200" indent="-347663"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FF0000"/>
                </a:solidFill>
              </a:rPr>
              <a:t>Debt items</a:t>
            </a:r>
          </a:p>
          <a:p>
            <a:pPr marL="711200" indent="-347663"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00B050"/>
                </a:solidFill>
              </a:rPr>
              <a:t>WC items</a:t>
            </a:r>
          </a:p>
          <a:p>
            <a:pPr marL="711200" indent="-347663">
              <a:buFont typeface="Wingdings" pitchFamily="2" charset="2"/>
              <a:buChar char="§"/>
            </a:pPr>
            <a:r>
              <a:rPr lang="en-US" sz="1400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Capex items</a:t>
            </a:r>
            <a:endParaRPr lang="en-US" sz="14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68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Analysis Check List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b="1" u="sng" dirty="0" smtClean="0"/>
          </a:p>
          <a:p>
            <a:pPr lvl="0">
              <a:lnSpc>
                <a:spcPct val="150000"/>
              </a:lnSpc>
            </a:pPr>
            <a:r>
              <a:rPr lang="en-US" sz="1600" dirty="0"/>
              <a:t>Overview of the </a:t>
            </a:r>
            <a:r>
              <a:rPr lang="en-US" sz="1600" dirty="0" smtClean="0"/>
              <a:t>business /  geographical presence </a:t>
            </a:r>
            <a:endParaRPr lang="en-US" sz="1600" dirty="0"/>
          </a:p>
          <a:p>
            <a:pPr lvl="0">
              <a:lnSpc>
                <a:spcPct val="150000"/>
              </a:lnSpc>
            </a:pPr>
            <a:r>
              <a:rPr lang="en-US" sz="1600" dirty="0" smtClean="0"/>
              <a:t>Products overview </a:t>
            </a:r>
          </a:p>
          <a:p>
            <a:pPr lvl="0">
              <a:lnSpc>
                <a:spcPct val="150000"/>
              </a:lnSpc>
            </a:pPr>
            <a:r>
              <a:rPr lang="en-US" sz="1600" dirty="0" smtClean="0"/>
              <a:t>Facilities</a:t>
            </a:r>
            <a:endParaRPr lang="en-US" sz="1600" dirty="0"/>
          </a:p>
          <a:p>
            <a:pPr lvl="0">
              <a:lnSpc>
                <a:spcPct val="150000"/>
              </a:lnSpc>
            </a:pPr>
            <a:r>
              <a:rPr lang="en-US" sz="1600" dirty="0" smtClean="0"/>
              <a:t>Management </a:t>
            </a:r>
            <a:endParaRPr lang="en-US" sz="1600" dirty="0"/>
          </a:p>
          <a:p>
            <a:pPr lvl="0">
              <a:lnSpc>
                <a:spcPct val="150000"/>
              </a:lnSpc>
            </a:pPr>
            <a:r>
              <a:rPr lang="en-US" sz="1600" dirty="0" smtClean="0"/>
              <a:t>Client </a:t>
            </a:r>
            <a:r>
              <a:rPr lang="en-US" sz="1600" dirty="0"/>
              <a:t>concentration</a:t>
            </a:r>
          </a:p>
          <a:p>
            <a:pPr lvl="0">
              <a:lnSpc>
                <a:spcPct val="150000"/>
              </a:lnSpc>
            </a:pPr>
            <a:r>
              <a:rPr lang="en-US" sz="1600" dirty="0"/>
              <a:t>Supplier relationships</a:t>
            </a:r>
          </a:p>
          <a:p>
            <a:pPr lvl="0">
              <a:lnSpc>
                <a:spcPct val="150000"/>
              </a:lnSpc>
            </a:pPr>
            <a:r>
              <a:rPr lang="en-US" sz="1600" dirty="0" smtClean="0"/>
              <a:t>Organization chart (especially Sales Force, Collection Team) </a:t>
            </a:r>
            <a:endParaRPr lang="en-US" sz="1600" dirty="0"/>
          </a:p>
          <a:p>
            <a:pPr lvl="0">
              <a:lnSpc>
                <a:spcPct val="150000"/>
              </a:lnSpc>
            </a:pPr>
            <a:r>
              <a:rPr lang="en-US" sz="1600" dirty="0"/>
              <a:t>Ownership </a:t>
            </a:r>
            <a:r>
              <a:rPr lang="en-US" sz="1600" dirty="0" smtClean="0"/>
              <a:t>structure</a:t>
            </a:r>
          </a:p>
          <a:p>
            <a:pPr lvl="0">
              <a:lnSpc>
                <a:spcPct val="150000"/>
              </a:lnSpc>
            </a:pPr>
            <a:r>
              <a:rPr lang="en-US" sz="1600" dirty="0" smtClean="0"/>
              <a:t>Inventory </a:t>
            </a:r>
          </a:p>
          <a:p>
            <a:pPr lvl="0">
              <a:lnSpc>
                <a:spcPct val="150000"/>
              </a:lnSpc>
            </a:pPr>
            <a:r>
              <a:rPr lang="en-US" sz="1600" dirty="0" smtClean="0"/>
              <a:t>Receivables / Payables</a:t>
            </a:r>
            <a:endParaRPr lang="en-US" sz="1600" dirty="0"/>
          </a:p>
          <a:p>
            <a:endParaRPr lang="en-US" b="1" u="sng" dirty="0"/>
          </a:p>
          <a:p>
            <a:pPr lvl="1"/>
            <a:endParaRPr lang="en-US" dirty="0"/>
          </a:p>
          <a:p>
            <a:pPr marL="307574" lvl="1" indent="0">
              <a:buNone/>
            </a:pP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2438400" y="1219200"/>
            <a:ext cx="304800" cy="304800"/>
          </a:xfrm>
          <a:prstGeom prst="ellipse">
            <a:avLst/>
          </a:prstGeom>
          <a:solidFill>
            <a:schemeClr val="tx2"/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1</a:t>
            </a:r>
          </a:p>
        </p:txBody>
      </p:sp>
      <p:sp>
        <p:nvSpPr>
          <p:cNvPr id="42" name="Oval 41"/>
          <p:cNvSpPr/>
          <p:nvPr/>
        </p:nvSpPr>
        <p:spPr bwMode="auto">
          <a:xfrm>
            <a:off x="2438400" y="1719943"/>
            <a:ext cx="304800" cy="3048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solidFill>
                  <a:schemeClr val="bg1"/>
                </a:solidFill>
                <a:latin typeface="Arial" charset="0"/>
              </a:rPr>
              <a:t>2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438400" y="2220686"/>
            <a:ext cx="304800" cy="304800"/>
          </a:xfrm>
          <a:prstGeom prst="ellipse">
            <a:avLst/>
          </a:prstGeom>
          <a:solidFill>
            <a:schemeClr val="bg2">
              <a:lumMod val="50000"/>
            </a:schemeClr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3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2438400" y="2721429"/>
            <a:ext cx="304800" cy="304800"/>
          </a:xfrm>
          <a:prstGeom prst="ellipse">
            <a:avLst/>
          </a:prstGeom>
          <a:solidFill>
            <a:schemeClr val="tx2"/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4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2438400" y="3222172"/>
            <a:ext cx="304800" cy="3048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bg1"/>
                </a:solidFill>
                <a:latin typeface="Arial" charset="0"/>
              </a:rPr>
              <a:t>5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438400" y="3722915"/>
            <a:ext cx="304800" cy="3048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6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438400" y="4223658"/>
            <a:ext cx="304800" cy="304800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7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2438400" y="4724400"/>
            <a:ext cx="304800" cy="304800"/>
          </a:xfrm>
          <a:prstGeom prst="ellipse">
            <a:avLst/>
          </a:prstGeom>
          <a:solidFill>
            <a:schemeClr val="tx2"/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8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2064327" y="1719943"/>
            <a:ext cx="304800" cy="304800"/>
          </a:xfrm>
          <a:prstGeom prst="ellipse">
            <a:avLst/>
          </a:prstGeom>
          <a:solidFill>
            <a:schemeClr val="accent6"/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solidFill>
                  <a:schemeClr val="bg1"/>
                </a:solidFill>
                <a:latin typeface="Arial" charset="0"/>
              </a:rPr>
              <a:t>2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983179" y="4223658"/>
            <a:ext cx="304800" cy="304800"/>
          </a:xfrm>
          <a:prstGeom prst="ellipse">
            <a:avLst/>
          </a:prstGeom>
          <a:solidFill>
            <a:schemeClr val="accent6"/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7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2002971" y="3714998"/>
            <a:ext cx="304800" cy="304800"/>
          </a:xfrm>
          <a:prstGeom prst="ellipse">
            <a:avLst/>
          </a:prstGeom>
          <a:solidFill>
            <a:schemeClr val="accent6"/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7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2422566" y="5181600"/>
            <a:ext cx="304800" cy="304800"/>
          </a:xfrm>
          <a:prstGeom prst="ellipse">
            <a:avLst/>
          </a:prstGeom>
          <a:solidFill>
            <a:schemeClr val="accent6"/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bg1"/>
                </a:solidFill>
                <a:latin typeface="Arial" charset="0"/>
              </a:rPr>
              <a:t>9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2438400" y="5638800"/>
            <a:ext cx="304800" cy="304800"/>
          </a:xfrm>
          <a:prstGeom prst="ellipse">
            <a:avLst/>
          </a:prstGeom>
          <a:solidFill>
            <a:schemeClr val="accent6"/>
          </a:solidFill>
          <a:ln w="12700" cap="flat" cmpd="sng" algn="ctr">
            <a:solidFill>
              <a:schemeClr val="bg2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chemeClr val="bg1"/>
                </a:solidFill>
                <a:latin typeface="Arial" charset="0"/>
              </a:rPr>
              <a:t>10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88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Check List for Forecasting Performance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789466" y="1231612"/>
            <a:ext cx="5744934" cy="3721388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baseline="0" dirty="0" smtClean="0">
                <a:solidFill>
                  <a:schemeClr val="tx2"/>
                </a:solidFill>
                <a:latin typeface="Arial" charset="0"/>
              </a:rPr>
              <a:t>Company Historical Performance</a:t>
            </a:r>
            <a:endParaRPr lang="en-US" sz="1600" b="1" dirty="0" smtClean="0">
              <a:solidFill>
                <a:schemeClr val="tx2"/>
              </a:solidFill>
              <a:latin typeface="Arial" charset="0"/>
            </a:endParaRPr>
          </a:p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baseline="0" dirty="0" smtClean="0">
                <a:solidFill>
                  <a:schemeClr val="tx2"/>
                </a:solidFill>
                <a:latin typeface="Arial" charset="0"/>
              </a:rPr>
              <a:t>Organic / In- Organic Growth </a:t>
            </a:r>
          </a:p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Peers</a:t>
            </a:r>
          </a:p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baseline="0" dirty="0" smtClean="0">
                <a:solidFill>
                  <a:schemeClr val="tx2"/>
                </a:solidFill>
                <a:latin typeface="Arial" charset="0"/>
              </a:rPr>
              <a:t>Market Studies</a:t>
            </a:r>
          </a:p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Brokers Estimates</a:t>
            </a:r>
            <a:endParaRPr lang="en-US" sz="1600" b="1" baseline="0" dirty="0" smtClean="0">
              <a:solidFill>
                <a:schemeClr val="tx2"/>
              </a:solidFill>
              <a:latin typeface="Arial" charset="0"/>
            </a:endParaRPr>
          </a:p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dirty="0" err="1" smtClean="0">
                <a:solidFill>
                  <a:schemeClr val="tx2"/>
                </a:solidFill>
                <a:latin typeface="Arial" charset="0"/>
              </a:rPr>
              <a:t>Proxi</a:t>
            </a: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 Markets Performance</a:t>
            </a:r>
          </a:p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Top customer performance</a:t>
            </a:r>
          </a:p>
        </p:txBody>
      </p:sp>
    </p:spTree>
    <p:extLst>
      <p:ext uri="{BB962C8B-B14F-4D97-AF65-F5344CB8AC3E}">
        <p14:creationId xmlns:p14="http://schemas.microsoft.com/office/powerpoint/2010/main" val="110838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on Products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789466" y="1079212"/>
            <a:ext cx="5744934" cy="4026188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baseline="0" dirty="0" smtClean="0">
                <a:solidFill>
                  <a:schemeClr val="tx2"/>
                </a:solidFill>
                <a:latin typeface="Arial" charset="0"/>
              </a:rPr>
              <a:t>Different services, products and their contribution</a:t>
            </a: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 </a:t>
            </a:r>
          </a:p>
          <a:p>
            <a:pPr marL="685800" lvl="1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  <a:latin typeface="Arial" charset="0"/>
              </a:rPr>
              <a:t>Services offered</a:t>
            </a:r>
          </a:p>
          <a:p>
            <a:pPr marL="685800" lvl="1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  <a:latin typeface="Arial" charset="0"/>
              </a:rPr>
              <a:t>Margins</a:t>
            </a:r>
          </a:p>
          <a:p>
            <a:pPr marL="685800" lvl="1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2"/>
                </a:solidFill>
                <a:latin typeface="Arial" charset="0"/>
              </a:rPr>
              <a:t>Value created</a:t>
            </a:r>
          </a:p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baseline="0" dirty="0" smtClean="0">
                <a:solidFill>
                  <a:schemeClr val="tx2"/>
                </a:solidFill>
                <a:latin typeface="Arial" charset="0"/>
              </a:rPr>
              <a:t>Recurrence of revenue / stability</a:t>
            </a:r>
          </a:p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Capacity for new products / disruption in the market</a:t>
            </a:r>
          </a:p>
          <a:p>
            <a:pPr marL="228600" indent="-228600"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600" b="1" dirty="0" smtClean="0">
                <a:solidFill>
                  <a:schemeClr val="tx2"/>
                </a:solidFill>
                <a:latin typeface="Arial" charset="0"/>
              </a:rPr>
              <a:t>New markets opportunities</a:t>
            </a:r>
          </a:p>
        </p:txBody>
      </p:sp>
    </p:spTree>
    <p:extLst>
      <p:ext uri="{BB962C8B-B14F-4D97-AF65-F5344CB8AC3E}">
        <p14:creationId xmlns:p14="http://schemas.microsoft.com/office/powerpoint/2010/main" val="164115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CIQLASTID" val="1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Long"/>
  <p:tag name="DEVICE" val="Canon Colorpass 1000"/>
  <p:tag name="LINECOLOR" val="Title Page Rule"/>
  <p:tag name="SUBOBJECTID" val="PageVerticalRuleLong"/>
  <p:tag name="OBJECTID" val="PageVerticalRuleLong"/>
  <p:tag name="LEFT" val="210.24"/>
  <p:tag name="TOP" val="57.6"/>
  <p:tag name="HEIGHT" val="527.0401"/>
  <p:tag name="LINEWEIGHT" val="0.7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ULERID" val="KeyPoints1"/>
  <p:tag name="ANCHORPOINT" val="NO VALUE"/>
  <p:tag name="CHARTLIBVERSION" val="NO VALUE"/>
  <p:tag name="DDVERSION" val="2.0"/>
  <p:tag name="FONTCOLOR" val="NO VALUE"/>
  <p:tag name="LINECOLOR" val="NO VALUE"/>
  <p:tag name="PLACEHOLDERSIZE" val="NO VALUE"/>
  <p:tag name="TYPE" val="Key Points Field"/>
  <p:tag name="DEVICE" val="Canon Colorpass 1000"/>
  <p:tag name="FILLFORECOLOR" val="Transparent"/>
  <p:tag name="SUBOBJECTID" val="KeyPoints"/>
  <p:tag name="OBJECTID" val="KeyPoints"/>
  <p:tag name="SOURCE" val="rulers.ppt!KeyPoints1"/>
  <p:tag name="LEFT" val="31.68"/>
  <p:tag name="TOP" val="159.84"/>
  <p:tag name="HEIGHT" val="403.2"/>
  <p:tag name="WIDTH" val="165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Long"/>
  <p:tag name="DEVICE" val="Canon Colorpass 1000"/>
  <p:tag name="LINECOLOR" val="Title Page Rule"/>
  <p:tag name="SUBOBJECTID" val="PageVerticalRuleLong"/>
  <p:tag name="OBJECTID" val="PageVerticalRuleLong"/>
  <p:tag name="LEFT" val="210.24"/>
  <p:tag name="TOP" val="57.6"/>
  <p:tag name="HEIGHT" val="527.0401"/>
  <p:tag name="LINEWEIGHT" val="0.7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ULERID" val="KeyPoints1"/>
  <p:tag name="ANCHORPOINT" val="NO VALUE"/>
  <p:tag name="CHARTLIBVERSION" val="NO VALUE"/>
  <p:tag name="DDVERSION" val="2.0"/>
  <p:tag name="FONTCOLOR" val="NO VALUE"/>
  <p:tag name="LINECOLOR" val="NO VALUE"/>
  <p:tag name="PLACEHOLDERSIZE" val="NO VALUE"/>
  <p:tag name="TYPE" val="Key Points Field"/>
  <p:tag name="DEVICE" val="Canon Colorpass 1000"/>
  <p:tag name="FILLFORECOLOR" val="Transparent"/>
  <p:tag name="SUBOBJECTID" val="KeyPoints"/>
  <p:tag name="OBJECTID" val="KeyPoints"/>
  <p:tag name="SOURCE" val="rulers.ppt!KeyPoints1"/>
  <p:tag name="LEFT" val="31.68"/>
  <p:tag name="TOP" val="159.84"/>
  <p:tag name="HEIGHT" val="403.2"/>
  <p:tag name="WIDTH" val="165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Long"/>
  <p:tag name="DEVICE" val="Canon Colorpass 1000"/>
  <p:tag name="LINECOLOR" val="Title Page Rule"/>
  <p:tag name="SUBOBJECTID" val="PageVerticalRuleLong"/>
  <p:tag name="OBJECTID" val="PageVerticalRuleLong"/>
  <p:tag name="LEFT" val="210.24"/>
  <p:tag name="TOP" val="57.6"/>
  <p:tag name="HEIGHT" val="527.0401"/>
  <p:tag name="LINEWEIGHT" val="0.7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Long"/>
  <p:tag name="DEVICE" val="Canon Colorpass 1000"/>
  <p:tag name="LINECOLOR" val="Title Page Rule"/>
  <p:tag name="SUBOBJECTID" val="PageVerticalRuleLong"/>
  <p:tag name="OBJECTID" val="PageVerticalRuleLong"/>
  <p:tag name="LEFT" val="210.24"/>
  <p:tag name="TOP" val="57.6"/>
  <p:tag name="HEIGHT" val="527.0401"/>
  <p:tag name="LINEWEIGHT" val="0.7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Long"/>
  <p:tag name="DEVICE" val="Canon Colorpass 1000"/>
  <p:tag name="LINECOLOR" val="Title Page Rule"/>
  <p:tag name="SUBOBJECTID" val="PageVerticalRuleLong"/>
  <p:tag name="OBJECTID" val="PageVerticalRuleLong"/>
  <p:tag name="LEFT" val="210.24"/>
  <p:tag name="TOP" val="57.6"/>
  <p:tag name="HEIGHT" val="527.0401"/>
  <p:tag name="LINEWEIGHT" val="0.7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Long"/>
  <p:tag name="DEVICE" val="Canon Colorpass 1000"/>
  <p:tag name="LINECOLOR" val="Title Page Rule"/>
  <p:tag name="SUBOBJECTID" val="PageVerticalRuleLong"/>
  <p:tag name="OBJECTID" val="PageVerticalRuleLong"/>
  <p:tag name="LEFT" val="210.24"/>
  <p:tag name="TOP" val="57.6"/>
  <p:tag name="HEIGHT" val="527.0401"/>
  <p:tag name="LINEWEIGHT" val="0.7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IQLI" val="&lt;CIQLI Version=&quot;1.2&quot; Path=&quot;C:\Users\nrenaud\Desktop\Cours Finance\Presentations\Sceance 4&quot; FileName=&quot;Tables.xlsx&quot; Address=&quot;$C$4:$H$13&quot; Sheet=&quot;Sheet1&quot; Name=&quot;&quot; SourceType=&quot;1&quot; LastUpdate=&quot;9/30/2012 12:35:59 AM&quot; LinkedText=&quot;SUMMARRY BALANCE SHEET&quot; Position=&quot;-1&quot; /&gt;"/>
  <p:tag name="CIQSHAPENAMETAG" val="59099767-589f-4d5b-9743-d9c8aee1a83c"/>
  <p:tag name="CIQID" val="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IQLI" val="&lt;CIQLI Version=&quot;1.2&quot; Path=&quot;C:\Users\nrenaud\Desktop\Cours Finance\Presentations\Sceance 4&quot; FileName=&quot;Tables.xlsx&quot; Address=&quot;$J$16:$N$29&quot; Sheet=&quot;Sheet1&quot; Name=&quot;&quot; SourceType=&quot;1&quot; LastUpdate=&quot;9/30/2012 12:35:59 AM&quot; LinkedText=&quot;SUMMARRY CASHFLOW STATEMENT&quot; Position=&quot;-1&quot; /&gt;"/>
  <p:tag name="CIQSHAPENAMETAG" val="89684d77-9fe8-4211-8d6d-5de3248075f0"/>
  <p:tag name="CIQID" val="1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9.5"/>
  <p:tag name="LTOP" val=" 565.875"/>
  <p:tag name="SLIDEELEMTYPE" val="3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IQLI" val="&lt;CIQLI Version=&quot;1.2&quot; Path=&quot;C:\Users\nrenaud\Desktop\Host net\Excel\Model&quot; FileName=&quot;Host net IRR Model v12.xlsx&quot; Address=&quot;$BC$41:$BF$60&quot; Sheet=&quot;Consolidated worked &quot; Name=&quot;&quot; SourceType=&quot;1&quot; LastUpdate=&quot;10/18/2012 1:43:47 AM&quot; LinkedText=&quot;Internet And Transit Revenue Monthly Evolution&quot; Position=&quot;-1&quot; /&gt;"/>
  <p:tag name="CIQSHAPENAMETAG" val="77923057-9646-4e84-af4c-e457b28755ce"/>
  <p:tag name="CIQID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IQLI" val="&lt;CIQLI Version=&quot;1.2&quot; Path=&quot;C:\Users\nrenaud\Desktop\Host net\Excel\Model&quot; FileName=&quot;Host net IRR Model v12.xlsx&quot; Address=&quot;$BH$41:$BK$59&quot; Sheet=&quot;Consolidated worked &quot; Name=&quot;&quot; SourceType=&quot;1&quot; LastUpdate=&quot;10/18/2012 1:44:00 AM&quot; LinkedText=&quot;Internet And Transit Revenue Monthly Evolution&quot; Position=&quot;-1&quot; /&gt;"/>
  <p:tag name="CIQSHAPENAMETAG" val="c2e31fb0-7ed8-4723-a393-5c7f1baad3ce"/>
  <p:tag name="CIQID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IQLINK" val="&lt;CIQLINK Version=&quot;1.1&quot; SourceType=&quot;1&quot; Path=&quot;P:\_DEALS\Equinix - scotch\Excel\Sales &amp;amp; Pricing DD&quot; FileName=&quot;Copy of 17.4.1 Renewal Pricing (modified).xlsx&quot; Address=&quot;$B$2:$H$24&quot; Sheet=&quot;Output&quot; Name=&quot;&quot; LastUpdate=&quot;6/13/2012 4:10:19 AM&quot; /&gt;"/>
  <p:tag name="CIQSHAPENAMETAG" val="37238cbc-6f7f-4d76-bbbb-9fbbc1cc5e36"/>
  <p:tag name="CIQID" val="44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IQLINK" val="&lt;CIQLINK Version=&quot;1.1&quot; SourceType=&quot;1&quot; Path=&quot;P:\_DEALS\Equinix - scotch\Excel\Customer DD&quot; FileName=&quot;17.4.2 Renewals Discussi...s v2 - 6-25 Update (modified).xlsx&quot; Address=&quot;$L$46:$N$59&quot; Sheet=&quot;Cover&quot; Name=&quot;&quot; LastUpdate=&quot;6/27/2012 5:36:05 PM&quot; /&gt;"/>
  <p:tag name="CIQSHAPENAMETAG" val="108bfc0b-d780-4d34-ba01-6d08a6f399d0"/>
  <p:tag name="CIQID" val="57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IQLI" val="&lt;CIQLI Version=&quot;1.2&quot; Path=&quot;P:\_DEALS\Host net\Excel&quot; FileName=&quot;Host_Sales_Sept Analysis v17.xlsx&quot; Address=&quot;$Z$881:$AE$900&quot; Sheet=&quot;% sqft&quot; Name=&quot;&quot; SourceType=&quot;1&quot; LastUpdate=&quot;10/18/2012 1:47:14 AM&quot; LinkedText=&quot;Yearly RR Trans Rev from Customers with Colo Sq.Ft &amp;gt;$200&quot; Position=&quot;-1&quot; /&gt;"/>
  <p:tag name="CIQSHAPENAMETAG" val="1b7f0455-f653-4830-afbf-cf1ded13b7c3"/>
  <p:tag name="CIQID" val="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IQLI" val="&lt;CIQLI Version=&quot;1.2&quot; Path=&quot;P:\_DEALS\Host net\Excel&quot; FileName=&quot;Host_Sales_Sept Analysis v17.xlsx&quot; Address=&quot;$AG$881:$AM$891&quot; Sheet=&quot;% sqft&quot; Name=&quot;&quot; SourceType=&quot;1&quot; LastUpdate=&quot;10/18/2012 1:47:14 AM&quot; LinkedText=&quot;% of Transit Rev with Sq.Ft. Colo &amp;gt;$200&quot; Position=&quot;-1&quot; /&gt;"/>
  <p:tag name="CIQSHAPENAMETAG" val="507c380a-1851-4058-a189-8b4b6c06aa7b"/>
  <p:tag name="CIQID" val="8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IQLI" val="&lt;CIQLI Version=&quot;1.2&quot; Path=&quot;P:\_DEALS\Host net\Excel\Model&quot; FileName=&quot;Host net IRR Model v11.xlsx&quot; Address=&quot;$EJ$144:$ER$165&quot; Sheet=&quot;Novacap Fcst&quot; Name=&quot;&quot; SourceType=&quot;1&quot; LastUpdate=&quot;10/17/2012 10:23:37 PM&quot; LinkedText=&quot;Bridge 2010 - 2011&quot; Position=&quot;-1&quot; /&gt;"/>
  <p:tag name="CIQSHAPENAMETAG" val="0b53d7fb-2eac-4945-bb4a-09aab71f7879"/>
  <p:tag name="CIQID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5.375"/>
  <p:tag name="LTOP" val=" 65.7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ELEMTYPE" val="5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55.375"/>
  <p:tag name="LTOP" val=" 65.75"/>
  <p:tag name="SLIDEELEMTYPE" val="3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Long"/>
  <p:tag name="DEVICE" val="Canon Colorpass 1000"/>
  <p:tag name="LINECOLOR" val="Title Page Rule"/>
  <p:tag name="SUBOBJECTID" val="PageVerticalRuleLong"/>
  <p:tag name="OBJECTID" val="PageVerticalRuleLong"/>
  <p:tag name="LEFT" val="210.24"/>
  <p:tag name="TOP" val="57.6"/>
  <p:tag name="HEIGHT" val="527.0401"/>
  <p:tag name="LINEWEIGHT" val="0.7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Long"/>
  <p:tag name="DEVICE" val="Canon Colorpass 1000"/>
  <p:tag name="LINECOLOR" val="Title Page Rule"/>
  <p:tag name="SUBOBJECTID" val="PageVerticalRuleLong"/>
  <p:tag name="OBJECTID" val="PageVerticalRuleLong"/>
  <p:tag name="LEFT" val="210.24"/>
  <p:tag name="TOP" val="57.6"/>
  <p:tag name="HEIGHT" val="527.0401"/>
  <p:tag name="LINEWEIGHT" val="0.7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Long"/>
  <p:tag name="DEVICE" val="Canon Colorpass 1000"/>
  <p:tag name="LINECOLOR" val="Title Page Rule"/>
  <p:tag name="SUBOBJECTID" val="PageVerticalRuleLong"/>
  <p:tag name="OBJECTID" val="PageVerticalRuleLong"/>
  <p:tag name="LEFT" val="210.24"/>
  <p:tag name="TOP" val="57.6"/>
  <p:tag name="HEIGHT" val="527.0401"/>
  <p:tag name="LINEWEIGHT" val="0.7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CHORPOINT" val="NO VALUE"/>
  <p:tag name="CHARTLIBVERSION" val="NO VALUE"/>
  <p:tag name="DDVERSION" val="2.0"/>
  <p:tag name="FILLFORECOLOR" val="NO VALUE"/>
  <p:tag name="FONTCOLOR" val="NO VALUE"/>
  <p:tag name="PLACEHOLDERSIZE" val="NO VALUE"/>
  <p:tag name="SOURCE" val="NO VALUE"/>
  <p:tag name="TYPE" val="PageVerticalRuleLong"/>
  <p:tag name="DEVICE" val="Canon Colorpass 1000"/>
  <p:tag name="LINECOLOR" val="Title Page Rule"/>
  <p:tag name="SUBOBJECTID" val="PageVerticalRuleLong"/>
  <p:tag name="OBJECTID" val="PageVerticalRuleLong"/>
  <p:tag name="LEFT" val="210.24"/>
  <p:tag name="TOP" val="57.6"/>
  <p:tag name="HEIGHT" val="527.0401"/>
  <p:tag name="LINEWEIGHT" val="0.7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OVACAP STANDARD">
  <a:themeElements>
    <a:clrScheme name="Novacap">
      <a:dk1>
        <a:sysClr val="windowText" lastClr="000000"/>
      </a:dk1>
      <a:lt1>
        <a:sysClr val="window" lastClr="FFFFFF"/>
      </a:lt1>
      <a:dk2>
        <a:srgbClr val="091C5A"/>
      </a:dk2>
      <a:lt2>
        <a:srgbClr val="FFFFFF"/>
      </a:lt2>
      <a:accent1>
        <a:srgbClr val="091C5A"/>
      </a:accent1>
      <a:accent2>
        <a:srgbClr val="C4BD97"/>
      </a:accent2>
      <a:accent3>
        <a:srgbClr val="0B72CF"/>
      </a:accent3>
      <a:accent4>
        <a:srgbClr val="808080"/>
      </a:accent4>
      <a:accent5>
        <a:srgbClr val="FFD357"/>
      </a:accent5>
      <a:accent6>
        <a:srgbClr val="D55147"/>
      </a:accent6>
      <a:hlink>
        <a:srgbClr val="0000FF"/>
      </a:hlink>
      <a:folHlink>
        <a:srgbClr val="FF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CC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CC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S Report Template (CA)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S Report Template (CA)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 Report Template (CA)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 Report Template (CA)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 Report Template (CA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 Report Template (CA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 Report Template (CA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NOVACAP STANDARD</Template>
  <TotalTime>4029</TotalTime>
  <Words>717</Words>
  <Application>Microsoft Office PowerPoint</Application>
  <PresentationFormat>On-screen Show (4:3)</PresentationFormat>
  <Paragraphs>201</Paragraphs>
  <Slides>22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8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NOVACAP STANDARD</vt:lpstr>
      <vt:lpstr>\\exchange.dhcapital.com\mango\Host.net\2012 Process\Management Presentation\Host net Financial Projection - August 2012.xlsx!Annual Rev Charts![Host net Financial Projection - August 2012.xlsx]Annual Rev Charts Chart 10</vt:lpstr>
      <vt:lpstr>\\exchange.dhcapital.com\mango\Host.net\2012 Process\Management Presentation\Host net Financial Projection - August 2012.xlsx!Annual Rev Charts![Host net Financial Projection - August 2012.xlsx]Annual Rev Charts Chart 1</vt:lpstr>
      <vt:lpstr>\\exchange.dhcapital.com\mango\Host.net\2012 Process\Management Presentation\Host net Financial Projection - August 2012.xlsx!Annual Rev Charts![Host net Financial Projection - August 2012.xlsx]Annual Rev Charts Chart 11</vt:lpstr>
      <vt:lpstr>\\exchange.dhcapital.com\mango\Host.net\2012 Process\Management Presentation\Host net Financial Projection - August 2012.xlsx!Annual Rev Charts![Host net Financial Projection - August 2012.xlsx]Annual Rev Charts Chart 12</vt:lpstr>
      <vt:lpstr>\\exchange.dhcapital.com\mango\Host.net\2012 Process\Management Presentation\Host net Financial Projection - August 2012.xlsx!Annual Rev Charts![Host net Financial Projection - August 2012.xlsx]Annual Rev Charts Chart 28</vt:lpstr>
      <vt:lpstr>\\exchange.dhcapital.com\mango\Host.net\2012 Process\Management Presentation\Host net Financial Projection - August 2012.xlsx!Annual Rev Charts![Host net Financial Projection - August 2012.xlsx]Annual Rev Charts Chart 30</vt:lpstr>
      <vt:lpstr>\\exchange.dhcapital.com\mango\Host.net\2012 Process\Management Presentation\Host net Financial Projection - August 2012.xlsx!Annual Rev Charts![Host net Financial Projection - August 2012.xlsx]Annual Rev Charts Chart 32</vt:lpstr>
      <vt:lpstr>\\exchange.dhcapital.com\mango\Host.net\2012 Process\Management Presentation\Host net Financial Projection - August 2012.xlsx!Annual Rev Charts!R7C2:R13C8</vt:lpstr>
      <vt:lpstr>PowerPoint Presentation</vt:lpstr>
      <vt:lpstr>Course Plan Today</vt:lpstr>
      <vt:lpstr>The Pillars of Performance Forecast</vt:lpstr>
      <vt:lpstr>Sum Of The Parts</vt:lpstr>
      <vt:lpstr>Reminder: what we are going to forecast</vt:lpstr>
      <vt:lpstr>Balance Sheet &amp; Cash flow Statement</vt:lpstr>
      <vt:lpstr>Company Analysis Check List</vt:lpstr>
      <vt:lpstr>Sources Check List for Forecasting Performance</vt:lpstr>
      <vt:lpstr>Focus on Products</vt:lpstr>
      <vt:lpstr>Case Study: Step 1 Products and Service</vt:lpstr>
      <vt:lpstr>Case Study: Step 2 Getting More Granular</vt:lpstr>
      <vt:lpstr>Truly Understanding Historical Performance</vt:lpstr>
      <vt:lpstr>Customer 8</vt:lpstr>
      <vt:lpstr>Customer Renewals</vt:lpstr>
      <vt:lpstr>Customer Renewal Discussions</vt:lpstr>
      <vt:lpstr>Understanding How Stickiness Evolves</vt:lpstr>
      <vt:lpstr>Understanding Where Performance </vt:lpstr>
      <vt:lpstr>Cost Structure</vt:lpstr>
      <vt:lpstr>What are we going to look for in COGS?</vt:lpstr>
      <vt:lpstr>What are we going to look for in COGS?</vt:lpstr>
      <vt:lpstr>Company Analysis Check List</vt:lpstr>
      <vt:lpstr>Normalisation</vt:lpstr>
    </vt:vector>
  </TitlesOfParts>
  <Company>Novacap Management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Deal Alert Overview</dc:title>
  <dc:creator>ccostis</dc:creator>
  <cp:lastModifiedBy>Renaud, Nicolas</cp:lastModifiedBy>
  <cp:revision>107</cp:revision>
  <dcterms:created xsi:type="dcterms:W3CDTF">2011-12-05T20:39:25Z</dcterms:created>
  <dcterms:modified xsi:type="dcterms:W3CDTF">2013-10-23T22:07:19Z</dcterms:modified>
</cp:coreProperties>
</file>