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41.xml" ContentType="application/vnd.openxmlformats-officedocument.presentationml.tags+xml"/>
  <Override PartName="/ppt/notesSlides/notesSlide45.xml" ContentType="application/vnd.openxmlformats-officedocument.presentationml.notesSlide+xml"/>
  <Override PartName="/ppt/tags/tag42.xml" ContentType="application/vnd.openxmlformats-officedocument.presentationml.tags+xml"/>
  <Override PartName="/ppt/notesSlides/notesSlide4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55"/>
  </p:notesMasterIdLst>
  <p:sldIdLst>
    <p:sldId id="289" r:id="rId2"/>
    <p:sldId id="314" r:id="rId3"/>
    <p:sldId id="348" r:id="rId4"/>
    <p:sldId id="346" r:id="rId5"/>
    <p:sldId id="354" r:id="rId6"/>
    <p:sldId id="349" r:id="rId7"/>
    <p:sldId id="364" r:id="rId8"/>
    <p:sldId id="353" r:id="rId9"/>
    <p:sldId id="350" r:id="rId10"/>
    <p:sldId id="352" r:id="rId11"/>
    <p:sldId id="360" r:id="rId12"/>
    <p:sldId id="355" r:id="rId13"/>
    <p:sldId id="347" r:id="rId14"/>
    <p:sldId id="357" r:id="rId15"/>
    <p:sldId id="358" r:id="rId16"/>
    <p:sldId id="356" r:id="rId17"/>
    <p:sldId id="376" r:id="rId18"/>
    <p:sldId id="359" r:id="rId19"/>
    <p:sldId id="365" r:id="rId20"/>
    <p:sldId id="363" r:id="rId21"/>
    <p:sldId id="361" r:id="rId22"/>
    <p:sldId id="366" r:id="rId23"/>
    <p:sldId id="362" r:id="rId24"/>
    <p:sldId id="372" r:id="rId25"/>
    <p:sldId id="373" r:id="rId26"/>
    <p:sldId id="374" r:id="rId27"/>
    <p:sldId id="375" r:id="rId28"/>
    <p:sldId id="369" r:id="rId29"/>
    <p:sldId id="351"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400" r:id="rId54"/>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8B62E-AD44-4055-8255-81441D1FF66C}" type="datetimeFigureOut">
              <a:rPr lang="en-US" smtClean="0"/>
              <a:pPr/>
              <a:t>10/31/2014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ED4C9-2862-4408-B9D6-3E93CA0F871E}" type="slidenum">
              <a:rPr lang="en-US" smtClean="0"/>
              <a:pPr/>
              <a:t>‹#›</a:t>
            </a:fld>
            <a:endParaRPr lang="en-US"/>
          </a:p>
        </p:txBody>
      </p:sp>
    </p:spTree>
    <p:extLst>
      <p:ext uri="{BB962C8B-B14F-4D97-AF65-F5344CB8AC3E}">
        <p14:creationId xmlns:p14="http://schemas.microsoft.com/office/powerpoint/2010/main" val="2310496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a:t>
            </a:fld>
            <a:endParaRPr lang="en-US"/>
          </a:p>
        </p:txBody>
      </p:sp>
    </p:spTree>
    <p:extLst>
      <p:ext uri="{BB962C8B-B14F-4D97-AF65-F5344CB8AC3E}">
        <p14:creationId xmlns:p14="http://schemas.microsoft.com/office/powerpoint/2010/main" val="7320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10</a:t>
            </a:fld>
            <a:endParaRPr lang="en-US"/>
          </a:p>
        </p:txBody>
      </p:sp>
    </p:spTree>
    <p:extLst>
      <p:ext uri="{BB962C8B-B14F-4D97-AF65-F5344CB8AC3E}">
        <p14:creationId xmlns:p14="http://schemas.microsoft.com/office/powerpoint/2010/main" val="1214482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7F3A168-D1DD-41EF-82C2-065883C27A1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14</a:t>
            </a:fld>
            <a:endParaRPr lang="en-US"/>
          </a:p>
        </p:txBody>
      </p:sp>
    </p:spTree>
    <p:extLst>
      <p:ext uri="{BB962C8B-B14F-4D97-AF65-F5344CB8AC3E}">
        <p14:creationId xmlns:p14="http://schemas.microsoft.com/office/powerpoint/2010/main" val="2709607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15</a:t>
            </a:fld>
            <a:endParaRPr lang="en-US"/>
          </a:p>
        </p:txBody>
      </p:sp>
    </p:spTree>
    <p:extLst>
      <p:ext uri="{BB962C8B-B14F-4D97-AF65-F5344CB8AC3E}">
        <p14:creationId xmlns:p14="http://schemas.microsoft.com/office/powerpoint/2010/main" val="2862212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16</a:t>
            </a:fld>
            <a:endParaRPr lang="en-US"/>
          </a:p>
        </p:txBody>
      </p:sp>
    </p:spTree>
    <p:extLst>
      <p:ext uri="{BB962C8B-B14F-4D97-AF65-F5344CB8AC3E}">
        <p14:creationId xmlns:p14="http://schemas.microsoft.com/office/powerpoint/2010/main" val="3798787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17</a:t>
            </a:fld>
            <a:endParaRPr lang="en-US"/>
          </a:p>
        </p:txBody>
      </p:sp>
    </p:spTree>
    <p:extLst>
      <p:ext uri="{BB962C8B-B14F-4D97-AF65-F5344CB8AC3E}">
        <p14:creationId xmlns:p14="http://schemas.microsoft.com/office/powerpoint/2010/main" val="394251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2</a:t>
            </a:fld>
            <a:endParaRPr lang="en-US"/>
          </a:p>
        </p:txBody>
      </p:sp>
    </p:spTree>
    <p:extLst>
      <p:ext uri="{BB962C8B-B14F-4D97-AF65-F5344CB8AC3E}">
        <p14:creationId xmlns:p14="http://schemas.microsoft.com/office/powerpoint/2010/main" val="2928927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20</a:t>
            </a:fld>
            <a:endParaRPr lang="en-US"/>
          </a:p>
        </p:txBody>
      </p:sp>
    </p:spTree>
    <p:extLst>
      <p:ext uri="{BB962C8B-B14F-4D97-AF65-F5344CB8AC3E}">
        <p14:creationId xmlns:p14="http://schemas.microsoft.com/office/powerpoint/2010/main" val="1094309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21</a:t>
            </a:fld>
            <a:endParaRPr lang="en-US"/>
          </a:p>
        </p:txBody>
      </p:sp>
    </p:spTree>
    <p:extLst>
      <p:ext uri="{BB962C8B-B14F-4D97-AF65-F5344CB8AC3E}">
        <p14:creationId xmlns:p14="http://schemas.microsoft.com/office/powerpoint/2010/main" val="2615534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15000"/>
              </a:spcBef>
            </a:pPr>
            <a:r>
              <a:rPr lang="fr-CA" sz="1000" u="sng">
                <a:latin typeface="Arial" pitchFamily="34" charset="0"/>
              </a:rPr>
              <a:t>La différence de Hodes vient-elle du taux de change ? </a:t>
            </a:r>
          </a:p>
          <a:p>
            <a:pPr eaLnBrk="1" hangingPunct="1">
              <a:spcBef>
                <a:spcPct val="15000"/>
              </a:spcBef>
            </a:pPr>
            <a:r>
              <a:rPr lang="fr-CA" sz="1000">
                <a:latin typeface="Arial" pitchFamily="34" charset="0"/>
              </a:rPr>
              <a:t>Savio Pacifico:</a:t>
            </a:r>
          </a:p>
          <a:p>
            <a:pPr eaLnBrk="1" hangingPunct="1">
              <a:spcBef>
                <a:spcPct val="15000"/>
              </a:spcBef>
            </a:pPr>
            <a:r>
              <a:rPr lang="en-CA" smtClean="0"/>
              <a:t>the billing and backlog includes those items already billed and those items to be billed based on signed orders.  i.e. they don’t include items up for renewal.  I believe the original thinking behind including these billing + backlog slides was that we wanted to have some sort of visibility into our revenue if we were to only service existing clients.</a:t>
            </a:r>
            <a:endParaRPr lang="fr-CA" sz="1000" u="sng">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23</a:t>
            </a:fld>
            <a:endParaRPr lang="en-US"/>
          </a:p>
        </p:txBody>
      </p:sp>
    </p:spTree>
    <p:extLst>
      <p:ext uri="{BB962C8B-B14F-4D97-AF65-F5344CB8AC3E}">
        <p14:creationId xmlns:p14="http://schemas.microsoft.com/office/powerpoint/2010/main" val="2876644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24</a:t>
            </a:fld>
            <a:endParaRPr lang="en-US"/>
          </a:p>
        </p:txBody>
      </p:sp>
    </p:spTree>
    <p:extLst>
      <p:ext uri="{BB962C8B-B14F-4D97-AF65-F5344CB8AC3E}">
        <p14:creationId xmlns:p14="http://schemas.microsoft.com/office/powerpoint/2010/main" val="867284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25</a:t>
            </a:fld>
            <a:endParaRPr lang="en-US"/>
          </a:p>
        </p:txBody>
      </p:sp>
    </p:spTree>
    <p:extLst>
      <p:ext uri="{BB962C8B-B14F-4D97-AF65-F5344CB8AC3E}">
        <p14:creationId xmlns:p14="http://schemas.microsoft.com/office/powerpoint/2010/main" val="2417072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26</a:t>
            </a:fld>
            <a:endParaRPr lang="en-US"/>
          </a:p>
        </p:txBody>
      </p:sp>
    </p:spTree>
    <p:extLst>
      <p:ext uri="{BB962C8B-B14F-4D97-AF65-F5344CB8AC3E}">
        <p14:creationId xmlns:p14="http://schemas.microsoft.com/office/powerpoint/2010/main" val="2985260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27</a:t>
            </a:fld>
            <a:endParaRPr lang="en-US"/>
          </a:p>
        </p:txBody>
      </p:sp>
    </p:spTree>
    <p:extLst>
      <p:ext uri="{BB962C8B-B14F-4D97-AF65-F5344CB8AC3E}">
        <p14:creationId xmlns:p14="http://schemas.microsoft.com/office/powerpoint/2010/main" val="238757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29</a:t>
            </a:fld>
            <a:endParaRPr lang="en-US"/>
          </a:p>
        </p:txBody>
      </p:sp>
    </p:spTree>
    <p:extLst>
      <p:ext uri="{BB962C8B-B14F-4D97-AF65-F5344CB8AC3E}">
        <p14:creationId xmlns:p14="http://schemas.microsoft.com/office/powerpoint/2010/main" val="314360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3</a:t>
            </a:fld>
            <a:endParaRPr lang="en-US"/>
          </a:p>
        </p:txBody>
      </p:sp>
    </p:spTree>
    <p:extLst>
      <p:ext uri="{BB962C8B-B14F-4D97-AF65-F5344CB8AC3E}">
        <p14:creationId xmlns:p14="http://schemas.microsoft.com/office/powerpoint/2010/main" val="2273151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33</a:t>
            </a:fld>
            <a:endParaRPr lang="en-US"/>
          </a:p>
        </p:txBody>
      </p:sp>
    </p:spTree>
    <p:extLst>
      <p:ext uri="{BB962C8B-B14F-4D97-AF65-F5344CB8AC3E}">
        <p14:creationId xmlns:p14="http://schemas.microsoft.com/office/powerpoint/2010/main" val="2635856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B15B57-8C0D-4656-93A9-7B5F9E4EAD1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CD368C-9148-40F1-9105-A57C1CCF7FE0}" type="slidenum">
              <a:rPr lang="en-US" smtClean="0"/>
              <a:pPr/>
              <a:t>41</a:t>
            </a:fld>
            <a:endParaRPr lang="en-US" dirty="0" smtClean="0"/>
          </a:p>
        </p:txBody>
      </p:sp>
      <p:sp>
        <p:nvSpPr>
          <p:cNvPr id="62467" name="Rectangle 2"/>
          <p:cNvSpPr>
            <a:spLocks noGrp="1" noRot="1" noChangeAspect="1" noChangeArrowheads="1" noTextEdit="1"/>
          </p:cNvSpPr>
          <p:nvPr>
            <p:ph type="sldImg"/>
          </p:nvPr>
        </p:nvSpPr>
        <p:spPr>
          <a:xfrm>
            <a:off x="1143000" y="685800"/>
            <a:ext cx="4572000" cy="3429000"/>
          </a:xfrm>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CD368C-9148-40F1-9105-A57C1CCF7FE0}" type="slidenum">
              <a:rPr lang="en-US" smtClean="0"/>
              <a:pPr/>
              <a:t>42</a:t>
            </a:fld>
            <a:endParaRPr lang="en-US" dirty="0" smtClean="0"/>
          </a:p>
        </p:txBody>
      </p:sp>
      <p:sp>
        <p:nvSpPr>
          <p:cNvPr id="62467" name="Rectangle 2"/>
          <p:cNvSpPr>
            <a:spLocks noGrp="1" noRot="1" noChangeAspect="1" noChangeArrowheads="1" noTextEdit="1"/>
          </p:cNvSpPr>
          <p:nvPr>
            <p:ph type="sldImg"/>
          </p:nvPr>
        </p:nvSpPr>
        <p:spPr>
          <a:xfrm>
            <a:off x="1143000" y="685800"/>
            <a:ext cx="4572000" cy="3429000"/>
          </a:xfrm>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43</a:t>
            </a:fld>
            <a:endParaRPr lang="en-US"/>
          </a:p>
        </p:txBody>
      </p:sp>
    </p:spTree>
    <p:extLst>
      <p:ext uri="{BB962C8B-B14F-4D97-AF65-F5344CB8AC3E}">
        <p14:creationId xmlns:p14="http://schemas.microsoft.com/office/powerpoint/2010/main" val="4037692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44</a:t>
            </a:fld>
            <a:endParaRPr lang="en-US"/>
          </a:p>
        </p:txBody>
      </p:sp>
    </p:spTree>
    <p:extLst>
      <p:ext uri="{BB962C8B-B14F-4D97-AF65-F5344CB8AC3E}">
        <p14:creationId xmlns:p14="http://schemas.microsoft.com/office/powerpoint/2010/main" val="3709909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45</a:t>
            </a:fld>
            <a:endParaRPr lang="en-US"/>
          </a:p>
        </p:txBody>
      </p:sp>
    </p:spTree>
    <p:extLst>
      <p:ext uri="{BB962C8B-B14F-4D97-AF65-F5344CB8AC3E}">
        <p14:creationId xmlns:p14="http://schemas.microsoft.com/office/powerpoint/2010/main" val="1813590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46</a:t>
            </a:fld>
            <a:endParaRPr lang="en-US"/>
          </a:p>
        </p:txBody>
      </p:sp>
    </p:spTree>
    <p:extLst>
      <p:ext uri="{BB962C8B-B14F-4D97-AF65-F5344CB8AC3E}">
        <p14:creationId xmlns:p14="http://schemas.microsoft.com/office/powerpoint/2010/main" val="1636993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47</a:t>
            </a:fld>
            <a:endParaRPr lang="en-US"/>
          </a:p>
        </p:txBody>
      </p:sp>
    </p:spTree>
    <p:extLst>
      <p:ext uri="{BB962C8B-B14F-4D97-AF65-F5344CB8AC3E}">
        <p14:creationId xmlns:p14="http://schemas.microsoft.com/office/powerpoint/2010/main" val="34339284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48</a:t>
            </a:fld>
            <a:endParaRPr lang="en-US"/>
          </a:p>
        </p:txBody>
      </p:sp>
    </p:spTree>
    <p:extLst>
      <p:ext uri="{BB962C8B-B14F-4D97-AF65-F5344CB8AC3E}">
        <p14:creationId xmlns:p14="http://schemas.microsoft.com/office/powerpoint/2010/main" val="3988207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15000"/>
              </a:spcBef>
            </a:pPr>
            <a:endParaRPr lang="fr-CA" sz="10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12943"/>
            <a:fld id="{31C1F76B-9B1D-4BFC-A846-516542E571D6}" type="slidenum">
              <a:rPr lang="en-US" smtClean="0"/>
              <a:pPr defTabSz="912943"/>
              <a:t>8</a:t>
            </a:fld>
            <a:endParaRPr lang="en-US" dirty="0" smtClean="0"/>
          </a:p>
        </p:txBody>
      </p:sp>
      <p:sp>
        <p:nvSpPr>
          <p:cNvPr id="32771" name="Rectangle 2"/>
          <p:cNvSpPr>
            <a:spLocks noGrp="1" noRot="1" noChangeAspect="1" noChangeArrowheads="1" noTextEdit="1"/>
          </p:cNvSpPr>
          <p:nvPr>
            <p:ph type="sldImg"/>
          </p:nvPr>
        </p:nvSpPr>
        <p:spPr>
          <a:xfrm>
            <a:off x="1143000" y="685800"/>
            <a:ext cx="4572000" cy="3429000"/>
          </a:xfrm>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9</a:t>
            </a:fld>
            <a:endParaRPr lang="en-US"/>
          </a:p>
        </p:txBody>
      </p:sp>
    </p:spTree>
    <p:extLst>
      <p:ext uri="{BB962C8B-B14F-4D97-AF65-F5344CB8AC3E}">
        <p14:creationId xmlns:p14="http://schemas.microsoft.com/office/powerpoint/2010/main" val="3646481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400800" y="4648200"/>
            <a:ext cx="2438400" cy="1066800"/>
          </a:xfrm>
          <a:prstGeom prst="rect">
            <a:avLst/>
          </a:prstGeom>
        </p:spPr>
        <p:txBody>
          <a:bodyPr anchor="ctr"/>
          <a:lstStyle>
            <a:lvl1pPr algn="ctr">
              <a:buNone/>
              <a:defRPr sz="1000">
                <a:solidFill>
                  <a:schemeClr val="tx2"/>
                </a:solidFill>
                <a:latin typeface="+mj-lt"/>
              </a:defRPr>
            </a:lvl1pPr>
            <a:lvl2pPr>
              <a:defRPr sz="1400">
                <a:solidFill>
                  <a:schemeClr val="tx2"/>
                </a:solidFill>
                <a:latin typeface="+mj-lt"/>
              </a:defRPr>
            </a:lvl2pPr>
            <a:lvl3pPr>
              <a:defRPr sz="1400">
                <a:solidFill>
                  <a:schemeClr val="tx2"/>
                </a:solidFill>
                <a:latin typeface="+mj-lt"/>
              </a:defRPr>
            </a:lvl3pPr>
            <a:lvl4pPr>
              <a:defRPr sz="1400">
                <a:solidFill>
                  <a:schemeClr val="tx2"/>
                </a:solidFill>
                <a:latin typeface="+mj-lt"/>
              </a:defRPr>
            </a:lvl4pPr>
            <a:lvl5pPr>
              <a:defRPr sz="1400">
                <a:solidFill>
                  <a:schemeClr val="tx2"/>
                </a:solidFill>
                <a:latin typeface="+mj-lt"/>
              </a:defRPr>
            </a:lvl5pPr>
          </a:lstStyle>
          <a:p>
            <a:pPr lvl="0"/>
            <a:r>
              <a:rPr lang="en-US" sz="1400" dirty="0" smtClean="0">
                <a:solidFill>
                  <a:schemeClr val="tx2"/>
                </a:solidFill>
                <a:latin typeface="+mj-lt"/>
              </a:rPr>
              <a:t>[Partner]</a:t>
            </a:r>
          </a:p>
          <a:p>
            <a:pPr lvl="0"/>
            <a:r>
              <a:rPr lang="en-US" sz="1400" dirty="0" smtClean="0">
                <a:solidFill>
                  <a:schemeClr val="tx2"/>
                </a:solidFill>
                <a:latin typeface="+mj-lt"/>
              </a:rPr>
              <a:t>[Manager]</a:t>
            </a:r>
          </a:p>
          <a:p>
            <a:pPr lvl="0"/>
            <a:r>
              <a:rPr lang="en-US" sz="1400" dirty="0" smtClean="0">
                <a:solidFill>
                  <a:schemeClr val="tx2"/>
                </a:solidFill>
                <a:latin typeface="+mj-lt"/>
              </a:rPr>
              <a:t>[Trainee]</a:t>
            </a:r>
          </a:p>
        </p:txBody>
      </p:sp>
      <p:sp>
        <p:nvSpPr>
          <p:cNvPr id="11" name="Picture Placeholder 10"/>
          <p:cNvSpPr>
            <a:spLocks noGrp="1"/>
          </p:cNvSpPr>
          <p:nvPr>
            <p:ph type="pic" sz="quarter" idx="11" hasCustomPrompt="1"/>
          </p:nvPr>
        </p:nvSpPr>
        <p:spPr>
          <a:xfrm>
            <a:off x="6553200" y="2514600"/>
            <a:ext cx="2133600" cy="1371600"/>
          </a:xfrm>
          <a:prstGeom prst="rect">
            <a:avLst/>
          </a:prstGeom>
        </p:spPr>
        <p:txBody>
          <a:bodyPr/>
          <a:lstStyle>
            <a:lvl1pPr>
              <a:defRPr/>
            </a:lvl1pPr>
          </a:lstStyle>
          <a:p>
            <a:r>
              <a:rPr lang="en-US" dirty="0" smtClean="0"/>
              <a:t>Insert Logo Here</a:t>
            </a:r>
            <a:endParaRPr lang="en-US" dirty="0"/>
          </a:p>
        </p:txBody>
      </p:sp>
      <p:sp>
        <p:nvSpPr>
          <p:cNvPr id="22" name="Text Placeholder 21"/>
          <p:cNvSpPr>
            <a:spLocks noGrp="1"/>
          </p:cNvSpPr>
          <p:nvPr>
            <p:ph type="body" sz="quarter" idx="12" hasCustomPrompt="1"/>
          </p:nvPr>
        </p:nvSpPr>
        <p:spPr>
          <a:xfrm>
            <a:off x="838200" y="2514600"/>
            <a:ext cx="4572000" cy="914400"/>
          </a:xfrm>
          <a:prstGeom prst="rect">
            <a:avLst/>
          </a:prstGeom>
        </p:spPr>
        <p:txBody>
          <a:bodyPr/>
          <a:lstStyle>
            <a:lvl1pPr algn="ctr">
              <a:buNone/>
              <a:defRPr sz="2500" b="1">
                <a:solidFill>
                  <a:schemeClr val="tx2"/>
                </a:solidFill>
              </a:defRPr>
            </a:lvl1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[Company Name]</a:t>
            </a:r>
            <a:endParaRPr lang="en-US" dirty="0"/>
          </a:p>
        </p:txBody>
      </p:sp>
      <p:sp>
        <p:nvSpPr>
          <p:cNvPr id="23" name="TextBox 22"/>
          <p:cNvSpPr txBox="1"/>
          <p:nvPr/>
        </p:nvSpPr>
        <p:spPr>
          <a:xfrm>
            <a:off x="7275996" y="6096000"/>
            <a:ext cx="688009" cy="276999"/>
          </a:xfrm>
          <a:prstGeom prst="rect">
            <a:avLst/>
          </a:prstGeom>
          <a:noFill/>
        </p:spPr>
        <p:txBody>
          <a:bodyPr wrap="none" rtlCol="0">
            <a:spAutoFit/>
          </a:bodyPr>
          <a:lstStyle/>
          <a:p>
            <a:r>
              <a:rPr lang="en-US" sz="1200" dirty="0" smtClean="0">
                <a:solidFill>
                  <a:schemeClr val="tx2"/>
                </a:solidFill>
              </a:rPr>
              <a:t>May 12</a:t>
            </a:r>
            <a:endParaRPr lang="en-US" sz="1200" dirty="0">
              <a:solidFill>
                <a:schemeClr val="tx2"/>
              </a:solidFill>
            </a:endParaRPr>
          </a:p>
        </p:txBody>
      </p:sp>
      <p:sp>
        <p:nvSpPr>
          <p:cNvPr id="24" name="Rectangle 23"/>
          <p:cNvSpPr/>
          <p:nvPr/>
        </p:nvSpPr>
        <p:spPr>
          <a:xfrm>
            <a:off x="0" y="1030288"/>
            <a:ext cx="9143999" cy="549275"/>
          </a:xfrm>
          <a:prstGeom prst="rect">
            <a:avLst/>
          </a:prstGeom>
          <a:solidFill>
            <a:srgbClr val="091C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lvl="1" fontAlgn="auto">
              <a:spcBef>
                <a:spcPts val="0"/>
              </a:spcBef>
              <a:spcAft>
                <a:spcPts val="0"/>
              </a:spcAft>
              <a:defRPr/>
            </a:pPr>
            <a:endParaRPr lang="fr-CA" sz="2600" b="1" dirty="0">
              <a:solidFill>
                <a:srgbClr val="F4F5EB"/>
              </a:solidFill>
              <a:latin typeface="Arial" pitchFamily="34" charset="0"/>
              <a:cs typeface="Arial" pitchFamily="34" charset="0"/>
            </a:endParaRPr>
          </a:p>
        </p:txBody>
      </p:sp>
      <p:cxnSp>
        <p:nvCxnSpPr>
          <p:cNvPr id="25" name="Straight Connector 24"/>
          <p:cNvCxnSpPr/>
          <p:nvPr/>
        </p:nvCxnSpPr>
        <p:spPr>
          <a:xfrm flipH="1">
            <a:off x="6273204" y="1052623"/>
            <a:ext cx="21270" cy="5805377"/>
          </a:xfrm>
          <a:prstGeom prst="line">
            <a:avLst/>
          </a:prstGeom>
          <a:ln w="63500">
            <a:solidFill>
              <a:srgbClr val="091C5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7073312" y="6096000"/>
            <a:ext cx="1093376" cy="276999"/>
          </a:xfrm>
          <a:prstGeom prst="rect">
            <a:avLst/>
          </a:prstGeom>
          <a:noFill/>
        </p:spPr>
        <p:txBody>
          <a:bodyPr wrap="none" rtlCol="0">
            <a:spAutoFit/>
          </a:bodyPr>
          <a:lstStyle/>
          <a:p>
            <a:r>
              <a:rPr lang="en-US" sz="1200" dirty="0">
                <a:solidFill>
                  <a:srgbClr val="091C5A"/>
                </a:solidFill>
              </a:rPr>
              <a:t>November 11</a:t>
            </a:r>
          </a:p>
        </p:txBody>
      </p:sp>
      <p:sp>
        <p:nvSpPr>
          <p:cNvPr id="13" name="Rectangle 12"/>
          <p:cNvSpPr/>
          <p:nvPr userDrawn="1"/>
        </p:nvSpPr>
        <p:spPr>
          <a:xfrm>
            <a:off x="0" y="1030288"/>
            <a:ext cx="9143999" cy="549275"/>
          </a:xfrm>
          <a:prstGeom prst="rect">
            <a:avLst/>
          </a:prstGeom>
          <a:solidFill>
            <a:srgbClr val="091C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lvl="1">
              <a:defRPr/>
            </a:pPr>
            <a:endParaRPr lang="fr-CA" sz="2600" b="1" dirty="0">
              <a:solidFill>
                <a:srgbClr val="F4F5EB"/>
              </a:solidFill>
              <a:cs typeface="Arial" pitchFamily="34" charset="0"/>
            </a:endParaRPr>
          </a:p>
        </p:txBody>
      </p:sp>
      <p:cxnSp>
        <p:nvCxnSpPr>
          <p:cNvPr id="14" name="Straight Connector 13"/>
          <p:cNvCxnSpPr/>
          <p:nvPr userDrawn="1"/>
        </p:nvCxnSpPr>
        <p:spPr>
          <a:xfrm flipH="1">
            <a:off x="6273204" y="1052623"/>
            <a:ext cx="21270" cy="5805377"/>
          </a:xfrm>
          <a:prstGeom prst="line">
            <a:avLst/>
          </a:prstGeom>
          <a:ln w="63500">
            <a:solidFill>
              <a:srgbClr val="091C5B"/>
            </a:solidFill>
          </a:ln>
        </p:spPr>
        <p:style>
          <a:lnRef idx="1">
            <a:schemeClr val="accent1"/>
          </a:lnRef>
          <a:fillRef idx="0">
            <a:schemeClr val="accent1"/>
          </a:fillRef>
          <a:effectRef idx="0">
            <a:schemeClr val="accent1"/>
          </a:effectRef>
          <a:fontRef idx="minor">
            <a:schemeClr val="tx1"/>
          </a:fontRef>
        </p:style>
      </p:cxnSp>
      <p:pic>
        <p:nvPicPr>
          <p:cNvPr id="15" name="Picture 2" descr="https://encrypted-tbn3.google.com/images?q=tbn:ANd9GcQvEsBikEAbGCb20IBRDbVhZUlwmI4KmFHq4WDttlbGobaljYYbGw"/>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15125" y="152400"/>
            <a:ext cx="2047875" cy="731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0"/>
            <a:ext cx="6502400" cy="457200"/>
          </a:xfrm>
          <a:prstGeom prst="rect">
            <a:avLst/>
          </a:prstGeom>
        </p:spPr>
        <p:txBody>
          <a:bodyPr/>
          <a:lstStyle/>
          <a:p>
            <a:r>
              <a:rPr lang="en-US" smtClean="0"/>
              <a:t>Click to edit Master title style</a:t>
            </a:r>
            <a:endParaRPr lang="fr-CA"/>
          </a:p>
        </p:txBody>
      </p:sp>
      <p:sp>
        <p:nvSpPr>
          <p:cNvPr id="3" name="Content Placeholder 2"/>
          <p:cNvSpPr>
            <a:spLocks noGrp="1"/>
          </p:cNvSpPr>
          <p:nvPr>
            <p:ph idx="1"/>
          </p:nvPr>
        </p:nvSpPr>
        <p:spPr>
          <a:xfrm>
            <a:off x="457200" y="584200"/>
            <a:ext cx="8470900" cy="5541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sldNum" sz="quarter" idx="10"/>
          </p:nvPr>
        </p:nvSpPr>
        <p:spPr>
          <a:xfrm>
            <a:off x="6911975" y="6238875"/>
            <a:ext cx="2133600" cy="476250"/>
          </a:xfrm>
          <a:prstGeom prst="rect">
            <a:avLst/>
          </a:prstGeom>
          <a:ln/>
        </p:spPr>
        <p:txBody>
          <a:bodyPr/>
          <a:lstStyle>
            <a:lvl1pPr>
              <a:defRPr/>
            </a:lvl1pPr>
          </a:lstStyle>
          <a:p>
            <a:pPr>
              <a:defRPr/>
            </a:pPr>
            <a:fld id="{65EC36AE-3B6F-451B-BE15-F5BB5615102E}" type="slidenum">
              <a:rPr lang="fr-CA"/>
              <a:pPr>
                <a:defRPr/>
              </a:pPr>
              <a:t>‹#›</a:t>
            </a:fld>
            <a:endParaRPr lang="fr-CA"/>
          </a:p>
        </p:txBody>
      </p:sp>
    </p:spTree>
    <p:extLst>
      <p:ext uri="{BB962C8B-B14F-4D97-AF65-F5344CB8AC3E}">
        <p14:creationId xmlns:p14="http://schemas.microsoft.com/office/powerpoint/2010/main" val="165066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2">
    <p:spTree>
      <p:nvGrpSpPr>
        <p:cNvPr id="1" name=""/>
        <p:cNvGrpSpPr/>
        <p:nvPr/>
      </p:nvGrpSpPr>
      <p:grpSpPr>
        <a:xfrm>
          <a:off x="0" y="0"/>
          <a:ext cx="0" cy="0"/>
          <a:chOff x="0" y="0"/>
          <a:chExt cx="0" cy="0"/>
        </a:xfrm>
      </p:grpSpPr>
      <p:pic>
        <p:nvPicPr>
          <p:cNvPr id="5" name="Image 12" descr="logo_technomedia_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025" y="212725"/>
            <a:ext cx="20812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2590800" y="873125"/>
            <a:ext cx="6553200" cy="889000"/>
          </a:xfrm>
          <a:prstGeom prst="rect">
            <a:avLst/>
          </a:prstGeom>
          <a:solidFill>
            <a:srgbClr val="28A8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7" name="Espace réservé du numéro de diapositive 2"/>
          <p:cNvSpPr txBox="1">
            <a:spLocks/>
          </p:cNvSpPr>
          <p:nvPr userDrawn="1"/>
        </p:nvSpPr>
        <p:spPr>
          <a:xfrm>
            <a:off x="8594725" y="6507163"/>
            <a:ext cx="549275" cy="365125"/>
          </a:xfrm>
          <a:prstGeom prst="rect">
            <a:avLst/>
          </a:prstGeom>
        </p:spPr>
        <p:txBody>
          <a:bodyPr/>
          <a:lstStyle>
            <a:defPPr>
              <a:defRPr lang="fr-FR"/>
            </a:defPPr>
            <a:lvl1pPr algn="r" defTabSz="457200" rtl="0" fontAlgn="auto">
              <a:lnSpc>
                <a:spcPct val="100000"/>
              </a:lnSpc>
              <a:spcBef>
                <a:spcPts val="0"/>
              </a:spcBef>
              <a:spcAft>
                <a:spcPts val="0"/>
              </a:spcAft>
              <a:defRPr sz="2400" b="0" i="0" kern="1200" baseline="-25000">
                <a:solidFill>
                  <a:schemeClr val="bg1">
                    <a:lumMod val="50000"/>
                  </a:schemeClr>
                </a:solidFill>
                <a:latin typeface="HelveticaNeueLT Std Cn"/>
                <a:ea typeface="+mn-ea"/>
                <a:cs typeface="HelveticaNeueLT Std Cn"/>
              </a:defRPr>
            </a:lvl1pPr>
            <a:lvl2pPr marL="457200" algn="l" defTabSz="457200" rtl="0" fontAlgn="base">
              <a:spcBef>
                <a:spcPct val="0"/>
              </a:spcBef>
              <a:spcAft>
                <a:spcPct val="0"/>
              </a:spcAft>
              <a:defRPr sz="1000" kern="1200">
                <a:solidFill>
                  <a:schemeClr val="tx1"/>
                </a:solidFill>
                <a:latin typeface="Arial" charset="0"/>
                <a:ea typeface="+mn-ea"/>
                <a:cs typeface="Arial" charset="0"/>
              </a:defRPr>
            </a:lvl2pPr>
            <a:lvl3pPr marL="914400" algn="l" defTabSz="457200" rtl="0" fontAlgn="base">
              <a:spcBef>
                <a:spcPct val="0"/>
              </a:spcBef>
              <a:spcAft>
                <a:spcPct val="0"/>
              </a:spcAft>
              <a:defRPr sz="1000" kern="1200">
                <a:solidFill>
                  <a:schemeClr val="tx1"/>
                </a:solidFill>
                <a:latin typeface="Arial" charset="0"/>
                <a:ea typeface="+mn-ea"/>
                <a:cs typeface="Arial" charset="0"/>
              </a:defRPr>
            </a:lvl3pPr>
            <a:lvl4pPr marL="1371600" algn="l" defTabSz="457200" rtl="0" fontAlgn="base">
              <a:spcBef>
                <a:spcPct val="0"/>
              </a:spcBef>
              <a:spcAft>
                <a:spcPct val="0"/>
              </a:spcAft>
              <a:defRPr sz="1000" kern="1200">
                <a:solidFill>
                  <a:schemeClr val="tx1"/>
                </a:solidFill>
                <a:latin typeface="Arial" charset="0"/>
                <a:ea typeface="+mn-ea"/>
                <a:cs typeface="Arial" charset="0"/>
              </a:defRPr>
            </a:lvl4pPr>
            <a:lvl5pPr marL="1828800" algn="l" defTabSz="457200"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fld id="{3BD7A8CF-FE68-43EC-AF42-B8B297801511}" type="slidenum">
              <a:rPr lang="fr-FR" smtClean="0"/>
              <a:pPr>
                <a:defRPr/>
              </a:pPr>
              <a:t>‹#›</a:t>
            </a:fld>
            <a:endParaRPr lang="fr-FR" dirty="0"/>
          </a:p>
        </p:txBody>
      </p:sp>
      <p:sp>
        <p:nvSpPr>
          <p:cNvPr id="8" name="Espace réservé du pied de page 1"/>
          <p:cNvSpPr txBox="1">
            <a:spLocks/>
          </p:cNvSpPr>
          <p:nvPr userDrawn="1"/>
        </p:nvSpPr>
        <p:spPr>
          <a:xfrm>
            <a:off x="5638800" y="6594475"/>
            <a:ext cx="2955925" cy="365125"/>
          </a:xfrm>
          <a:prstGeom prst="rect">
            <a:avLst/>
          </a:prstGeom>
        </p:spPr>
        <p:txBody>
          <a:bodyPr/>
          <a:lstStyle>
            <a:defPPr>
              <a:defRPr lang="fr-FR"/>
            </a:defPPr>
            <a:lvl1pPr algn="r" defTabSz="457200" rtl="0" fontAlgn="auto">
              <a:lnSpc>
                <a:spcPct val="100000"/>
              </a:lnSpc>
              <a:spcBef>
                <a:spcPts val="0"/>
              </a:spcBef>
              <a:spcAft>
                <a:spcPts val="0"/>
              </a:spcAft>
              <a:defRPr sz="1000" b="0" i="0" kern="1200">
                <a:solidFill>
                  <a:schemeClr val="bg1">
                    <a:lumMod val="50000"/>
                  </a:schemeClr>
                </a:solidFill>
                <a:latin typeface="HelveticaNeueLT Std Cn"/>
                <a:ea typeface="+mn-ea"/>
                <a:cs typeface="HelveticaNeueLT Std Cn"/>
              </a:defRPr>
            </a:lvl1pPr>
            <a:lvl2pPr marL="457200" algn="l" defTabSz="457200" rtl="0" fontAlgn="base">
              <a:spcBef>
                <a:spcPct val="0"/>
              </a:spcBef>
              <a:spcAft>
                <a:spcPct val="0"/>
              </a:spcAft>
              <a:defRPr sz="1000" kern="1200">
                <a:solidFill>
                  <a:schemeClr val="tx1"/>
                </a:solidFill>
                <a:latin typeface="Arial" charset="0"/>
                <a:ea typeface="+mn-ea"/>
                <a:cs typeface="Arial" charset="0"/>
              </a:defRPr>
            </a:lvl2pPr>
            <a:lvl3pPr marL="914400" algn="l" defTabSz="457200" rtl="0" fontAlgn="base">
              <a:spcBef>
                <a:spcPct val="0"/>
              </a:spcBef>
              <a:spcAft>
                <a:spcPct val="0"/>
              </a:spcAft>
              <a:defRPr sz="1000" kern="1200">
                <a:solidFill>
                  <a:schemeClr val="tx1"/>
                </a:solidFill>
                <a:latin typeface="Arial" charset="0"/>
                <a:ea typeface="+mn-ea"/>
                <a:cs typeface="Arial" charset="0"/>
              </a:defRPr>
            </a:lvl3pPr>
            <a:lvl4pPr marL="1371600" algn="l" defTabSz="457200" rtl="0" fontAlgn="base">
              <a:spcBef>
                <a:spcPct val="0"/>
              </a:spcBef>
              <a:spcAft>
                <a:spcPct val="0"/>
              </a:spcAft>
              <a:defRPr sz="1000" kern="1200">
                <a:solidFill>
                  <a:schemeClr val="tx1"/>
                </a:solidFill>
                <a:latin typeface="Arial" charset="0"/>
                <a:ea typeface="+mn-ea"/>
                <a:cs typeface="Arial" charset="0"/>
              </a:defRPr>
            </a:lvl4pPr>
            <a:lvl5pPr marL="1828800" algn="l" defTabSz="457200"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defRPr/>
            </a:pPr>
            <a:r>
              <a:rPr lang="fr-FR" smtClean="0"/>
              <a:t>Confidential   |   Technomedia ©  </a:t>
            </a:r>
            <a:endParaRPr lang="fr-FR" dirty="0"/>
          </a:p>
        </p:txBody>
      </p:sp>
      <p:cxnSp>
        <p:nvCxnSpPr>
          <p:cNvPr id="9" name="Straight Connector 8"/>
          <p:cNvCxnSpPr/>
          <p:nvPr userDrawn="1"/>
        </p:nvCxnSpPr>
        <p:spPr>
          <a:xfrm>
            <a:off x="2408238" y="1109663"/>
            <a:ext cx="0" cy="5397500"/>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13" name="Espace réservé du texte 19"/>
          <p:cNvSpPr>
            <a:spLocks noGrp="1"/>
          </p:cNvSpPr>
          <p:nvPr>
            <p:ph type="body" sz="quarter" idx="17"/>
          </p:nvPr>
        </p:nvSpPr>
        <p:spPr>
          <a:xfrm>
            <a:off x="2590800" y="1881051"/>
            <a:ext cx="6243638" cy="4110037"/>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a:latin typeface="Knockout 29 Junior Ltweight" pitchFamily="50" charset="0"/>
              </a:defRPr>
            </a:lvl1pPr>
            <a:lvl2pPr marL="542925" indent="-285750">
              <a:spcBef>
                <a:spcPts val="600"/>
              </a:spcBef>
              <a:spcAft>
                <a:spcPts val="600"/>
              </a:spcAft>
              <a:buClr>
                <a:schemeClr val="bg1">
                  <a:lumMod val="75000"/>
                </a:schemeClr>
              </a:buClr>
              <a:buSzPct val="160000"/>
              <a:buFont typeface="Arial" pitchFamily="34" charset="0"/>
              <a:buChar char="•"/>
              <a:defRPr sz="1800"/>
            </a:lvl2pPr>
            <a:lvl3pPr marL="811213" marR="0" indent="-228600" algn="l" defTabSz="457200" rtl="0" eaLnBrk="1" fontAlgn="auto" latinLnBrk="0" hangingPunct="1">
              <a:lnSpc>
                <a:spcPct val="100000"/>
              </a:lnSpc>
              <a:spcBef>
                <a:spcPts val="600"/>
              </a:spcBef>
              <a:spcAft>
                <a:spcPts val="600"/>
              </a:spcAft>
              <a:buClr>
                <a:schemeClr val="bg1">
                  <a:lumMod val="75000"/>
                </a:schemeClr>
              </a:buClr>
              <a:buSzPct val="160000"/>
              <a:buFont typeface="Arial" pitchFamily="34" charset="0"/>
              <a:buChar char="•"/>
              <a:tabLst>
                <a:tab pos="984250" algn="l"/>
              </a:tabLst>
              <a:defRPr/>
            </a:lvl3pPr>
            <a:lvl4pPr marL="1250950" marR="0" indent="-228600" algn="l" defTabSz="457200" rtl="0" eaLnBrk="1" fontAlgn="auto" latinLnBrk="0" hangingPunct="1">
              <a:lnSpc>
                <a:spcPct val="100000"/>
              </a:lnSpc>
              <a:spcBef>
                <a:spcPts val="600"/>
              </a:spcBef>
              <a:spcAft>
                <a:spcPts val="600"/>
              </a:spcAft>
              <a:buClr>
                <a:schemeClr val="bg1">
                  <a:lumMod val="75000"/>
                </a:schemeClr>
              </a:buClr>
              <a:buSzPct val="160000"/>
              <a:buFont typeface="Arial" pitchFamily="34" charset="0"/>
              <a:buChar char="•"/>
              <a:tabLst/>
              <a:defRPr/>
            </a:lvl4pPr>
            <a:lvl5pPr marL="1612900" indent="-228600">
              <a:spcBef>
                <a:spcPts val="600"/>
              </a:spcBef>
              <a:spcAft>
                <a:spcPts val="600"/>
              </a:spcAft>
              <a:buClr>
                <a:schemeClr val="bg1">
                  <a:lumMod val="75000"/>
                </a:schemeClr>
              </a:buClr>
              <a:buSzPct val="160000"/>
              <a:buFont typeface="Arial" pitchFamily="34" charset="0"/>
              <a:buChar char="•"/>
              <a:defRPr/>
            </a:lvl5pPr>
          </a:lstStyle>
          <a:p>
            <a:pPr lvl="0"/>
            <a:r>
              <a:rPr lang="fr-CA" dirty="0" smtClean="0"/>
              <a:t>Cliquez pour modifier les styles du texte du masque</a:t>
            </a:r>
          </a:p>
          <a:p>
            <a:pPr lvl="1"/>
            <a:r>
              <a:rPr lang="en-US" dirty="0" smtClean="0"/>
              <a:t>Click to modify</a:t>
            </a:r>
          </a:p>
          <a:p>
            <a:pPr lvl="2"/>
            <a:r>
              <a:rPr lang="en-US" dirty="0" smtClean="0"/>
              <a:t>Click to modify</a:t>
            </a:r>
          </a:p>
          <a:p>
            <a:pPr lvl="3"/>
            <a:r>
              <a:rPr lang="en-US" dirty="0" smtClean="0"/>
              <a:t>Click to modify</a:t>
            </a:r>
          </a:p>
          <a:p>
            <a:pPr lvl="4"/>
            <a:r>
              <a:rPr lang="en-US" dirty="0" smtClean="0"/>
              <a:t>Click to modify</a:t>
            </a:r>
          </a:p>
        </p:txBody>
      </p:sp>
      <p:sp>
        <p:nvSpPr>
          <p:cNvPr id="14" name="Espace réservé du texte 20"/>
          <p:cNvSpPr>
            <a:spLocks noGrp="1"/>
          </p:cNvSpPr>
          <p:nvPr>
            <p:ph type="body" sz="quarter" idx="16"/>
          </p:nvPr>
        </p:nvSpPr>
        <p:spPr>
          <a:xfrm>
            <a:off x="2644388" y="873391"/>
            <a:ext cx="6189662" cy="889000"/>
          </a:xfrm>
          <a:prstGeom prst="rect">
            <a:avLst/>
          </a:prstGeom>
        </p:spPr>
        <p:txBody>
          <a:bodyPr lIns="0" tIns="0" rIns="0" bIns="0" anchor="ctr" anchorCtr="0">
            <a:normAutofit/>
          </a:bodyPr>
          <a:lstStyle>
            <a:lvl1pPr algn="l">
              <a:buNone/>
              <a:defRPr sz="3400" b="0" i="0" baseline="0">
                <a:solidFill>
                  <a:schemeClr val="tx1"/>
                </a:solidFill>
                <a:latin typeface="Knockout 29 Junior Ltweight"/>
                <a:cs typeface="Knockout 29 Junior Ltweight"/>
              </a:defRPr>
            </a:lvl1pPr>
            <a:lvl2pPr>
              <a:buNone/>
              <a:defRPr b="0" i="0">
                <a:latin typeface="Knockout 29 Junior Ltweight"/>
                <a:cs typeface="Knockout 29 Junior Ltweight"/>
              </a:defRPr>
            </a:lvl2pPr>
            <a:lvl3pPr>
              <a:buNone/>
              <a:defRPr b="0" i="0">
                <a:latin typeface="Knockout 29 Junior Ltweight"/>
                <a:cs typeface="Knockout 29 Junior Ltweight"/>
              </a:defRPr>
            </a:lvl3pPr>
            <a:lvl4pPr>
              <a:buNone/>
              <a:defRPr b="0" i="0">
                <a:latin typeface="Knockout 29 Junior Ltweight"/>
                <a:cs typeface="Knockout 29 Junior Ltweight"/>
              </a:defRPr>
            </a:lvl4pPr>
            <a:lvl5pPr>
              <a:buNone/>
              <a:defRPr b="0" i="0">
                <a:latin typeface="Knockout 29 Junior Ltweight"/>
                <a:cs typeface="Knockout 29 Junior Ltweight"/>
              </a:defRPr>
            </a:lvl5pPr>
          </a:lstStyle>
          <a:p>
            <a:pPr lvl="0"/>
            <a:r>
              <a:rPr lang="fr-FR" dirty="0" smtClean="0"/>
              <a:t>Cliquez pour modifier les styles du texte du masque</a:t>
            </a:r>
          </a:p>
        </p:txBody>
      </p:sp>
      <p:sp>
        <p:nvSpPr>
          <p:cNvPr id="12" name="Text Placeholder 4"/>
          <p:cNvSpPr>
            <a:spLocks noGrp="1"/>
          </p:cNvSpPr>
          <p:nvPr>
            <p:ph type="body" sz="quarter" idx="10"/>
          </p:nvPr>
        </p:nvSpPr>
        <p:spPr>
          <a:xfrm>
            <a:off x="189454" y="1180062"/>
            <a:ext cx="2057400" cy="4918295"/>
          </a:xfrm>
          <a:prstGeom prst="rect">
            <a:avLst/>
          </a:prstGeom>
        </p:spPr>
        <p:txBody>
          <a:bodyPr/>
          <a:lstStyle>
            <a:lvl1pPr>
              <a:defRPr sz="1400">
                <a:latin typeface="Arial" pitchFamily="34" charset="0"/>
                <a:cs typeface="Arial" pitchFamily="34" charset="0"/>
              </a:defRPr>
            </a:lvl1pPr>
          </a:lstStyle>
          <a:p>
            <a:pPr lvl="0"/>
            <a:endParaRPr lang="en-US" noProof="0" dirty="0" smtClean="0"/>
          </a:p>
        </p:txBody>
      </p:sp>
      <p:sp>
        <p:nvSpPr>
          <p:cNvPr id="10" name="Espace réservé du numéro de diapositive 5"/>
          <p:cNvSpPr>
            <a:spLocks noGrp="1"/>
          </p:cNvSpPr>
          <p:nvPr>
            <p:ph type="sldNum" sz="quarter" idx="18"/>
          </p:nvPr>
        </p:nvSpPr>
        <p:spPr>
          <a:xfrm>
            <a:off x="8594725" y="6437313"/>
            <a:ext cx="549275" cy="365125"/>
          </a:xfrm>
          <a:prstGeom prst="rect">
            <a:avLst/>
          </a:prstGeom>
        </p:spPr>
        <p:txBody>
          <a:bodyPr/>
          <a:lstStyle>
            <a:lvl1pPr algn="r">
              <a:defRPr sz="2400" b="0" i="0" baseline="-25000">
                <a:solidFill>
                  <a:schemeClr val="bg1">
                    <a:lumMod val="50000"/>
                  </a:schemeClr>
                </a:solidFill>
                <a:latin typeface="HelveticaNeueLT Std Cn"/>
                <a:cs typeface="HelveticaNeueLT Std Cn"/>
              </a:defRPr>
            </a:lvl1pPr>
          </a:lstStyle>
          <a:p>
            <a:pPr>
              <a:defRPr/>
            </a:pPr>
            <a:fld id="{FD970FC9-028B-4A03-B1BC-7FEF5111BA99}" type="slidenum">
              <a:rPr lang="fr-FR"/>
              <a:pPr>
                <a:defRPr/>
              </a:pPr>
              <a:t>‹#›</a:t>
            </a:fld>
            <a:endParaRPr lang="fr-FR" dirty="0"/>
          </a:p>
        </p:txBody>
      </p:sp>
    </p:spTree>
    <p:extLst>
      <p:ext uri="{BB962C8B-B14F-4D97-AF65-F5344CB8AC3E}">
        <p14:creationId xmlns:p14="http://schemas.microsoft.com/office/powerpoint/2010/main" val="1131476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Line 8"/>
          <p:cNvSpPr>
            <a:spLocks noChangeShapeType="1"/>
          </p:cNvSpPr>
          <p:nvPr userDrawn="1">
            <p:custDataLst>
              <p:tags r:id="rId1"/>
            </p:custDataLst>
          </p:nvPr>
        </p:nvSpPr>
        <p:spPr bwMode="auto">
          <a:xfrm>
            <a:off x="2340318" y="228600"/>
            <a:ext cx="0" cy="5791200"/>
          </a:xfrm>
          <a:prstGeom prst="line">
            <a:avLst/>
          </a:prstGeom>
          <a:noFill/>
          <a:ln w="9525">
            <a:solidFill>
              <a:srgbClr val="002368"/>
            </a:solidFill>
            <a:round/>
            <a:headEnd/>
            <a:tailEnd/>
          </a:ln>
          <a:effectLst/>
        </p:spPr>
        <p:txBody>
          <a:bodyPr wrap="none" anchor="ctr"/>
          <a:lstStyle/>
          <a:p>
            <a:endParaRPr lang="en-US"/>
          </a:p>
        </p:txBody>
      </p:sp>
      <p:sp>
        <p:nvSpPr>
          <p:cNvPr id="4" name="Target"/>
          <p:cNvSpPr>
            <a:spLocks noChangeArrowheads="1"/>
          </p:cNvSpPr>
          <p:nvPr userDrawn="1">
            <p:custDataLst>
              <p:tags r:id="rId2"/>
            </p:custDataLst>
          </p:nvPr>
        </p:nvSpPr>
        <p:spPr bwMode="auto">
          <a:xfrm>
            <a:off x="152400" y="838200"/>
            <a:ext cx="2103437" cy="5121275"/>
          </a:xfrm>
          <a:prstGeom prst="rect">
            <a:avLst/>
          </a:prstGeom>
          <a:noFill/>
          <a:ln w="9525" algn="ctr">
            <a:noFill/>
            <a:miter lim="800000"/>
            <a:headEnd/>
            <a:tailEnd/>
          </a:ln>
          <a:effectLst/>
        </p:spPr>
        <p:txBody>
          <a:bodyPr lIns="0" tIns="0" rIns="0" bIns="0"/>
          <a:lstStyle/>
          <a:p>
            <a:pPr marL="138113" lvl="1" indent="-136525" defTabSz="1019175" eaLnBrk="1">
              <a:spcAft>
                <a:spcPct val="35000"/>
              </a:spcAft>
              <a:buFontTx/>
              <a:buChar char="•"/>
            </a:pPr>
            <a:r>
              <a:rPr lang="en-US" sz="1100" dirty="0" smtClean="0">
                <a:solidFill>
                  <a:srgbClr val="1600F5"/>
                </a:solidFill>
                <a:latin typeface="Arial" charset="0"/>
              </a:rPr>
              <a:t> </a:t>
            </a:r>
            <a:endParaRPr lang="en-US" sz="1100" dirty="0">
              <a:solidFill>
                <a:srgbClr val="1600F5"/>
              </a:solidFill>
              <a:latin typeface="Arial" charset="0"/>
            </a:endParaRPr>
          </a:p>
          <a:p>
            <a:pPr marL="276225" lvl="2" indent="-136525" defTabSz="1019175" eaLnBrk="1">
              <a:spcAft>
                <a:spcPct val="35000"/>
              </a:spcAft>
              <a:buFontTx/>
              <a:buChar char="–"/>
            </a:pPr>
            <a:endParaRPr lang="en-US" sz="1100" dirty="0">
              <a:solidFill>
                <a:srgbClr val="1600F5"/>
              </a:solidFill>
              <a:latin typeface="Arial" charset="0"/>
            </a:endParaRPr>
          </a:p>
        </p:txBody>
      </p:sp>
    </p:spTree>
    <p:extLst>
      <p:ext uri="{BB962C8B-B14F-4D97-AF65-F5344CB8AC3E}">
        <p14:creationId xmlns:p14="http://schemas.microsoft.com/office/powerpoint/2010/main" val="2739141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Line 8"/>
          <p:cNvSpPr>
            <a:spLocks noChangeShapeType="1"/>
          </p:cNvSpPr>
          <p:nvPr userDrawn="1">
            <p:custDataLst>
              <p:tags r:id="rId1"/>
            </p:custDataLst>
          </p:nvPr>
        </p:nvSpPr>
        <p:spPr bwMode="auto">
          <a:xfrm>
            <a:off x="2340318" y="228600"/>
            <a:ext cx="0" cy="5791200"/>
          </a:xfrm>
          <a:prstGeom prst="line">
            <a:avLst/>
          </a:prstGeom>
          <a:noFill/>
          <a:ln w="9525">
            <a:solidFill>
              <a:srgbClr val="002368"/>
            </a:solidFill>
            <a:round/>
            <a:headEnd/>
            <a:tailEnd/>
          </a:ln>
          <a:effectLst/>
        </p:spPr>
        <p:txBody>
          <a:bodyPr wrap="none" anchor="ctr"/>
          <a:lstStyle/>
          <a:p>
            <a:endParaRPr lang="en-US"/>
          </a:p>
        </p:txBody>
      </p:sp>
      <p:sp>
        <p:nvSpPr>
          <p:cNvPr id="4" name="Target"/>
          <p:cNvSpPr>
            <a:spLocks noChangeArrowheads="1"/>
          </p:cNvSpPr>
          <p:nvPr userDrawn="1">
            <p:custDataLst>
              <p:tags r:id="rId2"/>
            </p:custDataLst>
          </p:nvPr>
        </p:nvSpPr>
        <p:spPr bwMode="auto">
          <a:xfrm>
            <a:off x="152400" y="838200"/>
            <a:ext cx="2103437" cy="5121275"/>
          </a:xfrm>
          <a:prstGeom prst="rect">
            <a:avLst/>
          </a:prstGeom>
          <a:noFill/>
          <a:ln w="9525" algn="ctr">
            <a:noFill/>
            <a:miter lim="800000"/>
            <a:headEnd/>
            <a:tailEnd/>
          </a:ln>
          <a:effectLst/>
        </p:spPr>
        <p:txBody>
          <a:bodyPr lIns="0" tIns="0" rIns="0" bIns="0"/>
          <a:lstStyle/>
          <a:p>
            <a:pPr marL="138113" lvl="1" indent="-136525" defTabSz="1019175" eaLnBrk="1">
              <a:spcAft>
                <a:spcPct val="35000"/>
              </a:spcAft>
              <a:buFontTx/>
              <a:buChar char="•"/>
            </a:pPr>
            <a:r>
              <a:rPr lang="en-US" sz="1100" dirty="0" smtClean="0">
                <a:solidFill>
                  <a:srgbClr val="1600F5"/>
                </a:solidFill>
                <a:latin typeface="Arial" charset="0"/>
              </a:rPr>
              <a:t> </a:t>
            </a:r>
            <a:endParaRPr lang="en-US" sz="1100" dirty="0">
              <a:solidFill>
                <a:srgbClr val="1600F5"/>
              </a:solidFill>
              <a:latin typeface="Arial" charset="0"/>
            </a:endParaRPr>
          </a:p>
          <a:p>
            <a:pPr marL="276225" lvl="2" indent="-136525" defTabSz="1019175" eaLnBrk="1">
              <a:spcAft>
                <a:spcPct val="35000"/>
              </a:spcAft>
              <a:buFontTx/>
              <a:buChar char="–"/>
            </a:pPr>
            <a:endParaRPr lang="en-US" sz="1100" dirty="0">
              <a:solidFill>
                <a:srgbClr val="1600F5"/>
              </a:solidFill>
              <a:latin typeface="Arial" charset="0"/>
            </a:endParaRPr>
          </a:p>
        </p:txBody>
      </p:sp>
    </p:spTree>
    <p:extLst>
      <p:ext uri="{BB962C8B-B14F-4D97-AF65-F5344CB8AC3E}">
        <p14:creationId xmlns:p14="http://schemas.microsoft.com/office/powerpoint/2010/main" val="2739141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5" name="Line 8"/>
          <p:cNvSpPr>
            <a:spLocks noChangeShapeType="1"/>
          </p:cNvSpPr>
          <p:nvPr userDrawn="1">
            <p:custDataLst>
              <p:tags r:id="rId1"/>
            </p:custDataLst>
          </p:nvPr>
        </p:nvSpPr>
        <p:spPr bwMode="auto">
          <a:xfrm>
            <a:off x="2286000" y="228600"/>
            <a:ext cx="0" cy="609600"/>
          </a:xfrm>
          <a:prstGeom prst="line">
            <a:avLst/>
          </a:prstGeom>
          <a:noFill/>
          <a:ln w="9525">
            <a:solidFill>
              <a:srgbClr val="002368"/>
            </a:solidFill>
            <a:round/>
            <a:headEnd/>
            <a:tailEnd/>
          </a:ln>
          <a:effectLst/>
        </p:spPr>
        <p:txBody>
          <a:bodyPr wrap="none" anchor="ctr"/>
          <a:lstStyle/>
          <a:p>
            <a:endParaRPr lang="en-US"/>
          </a:p>
        </p:txBody>
      </p:sp>
    </p:spTree>
    <p:extLst>
      <p:ext uri="{BB962C8B-B14F-4D97-AF65-F5344CB8AC3E}">
        <p14:creationId xmlns:p14="http://schemas.microsoft.com/office/powerpoint/2010/main" val="2364066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8_Title Only">
    <p:spTree>
      <p:nvGrpSpPr>
        <p:cNvPr id="1" name=""/>
        <p:cNvGrpSpPr/>
        <p:nvPr/>
      </p:nvGrpSpPr>
      <p:grpSpPr>
        <a:xfrm>
          <a:off x="0" y="0"/>
          <a:ext cx="0" cy="0"/>
          <a:chOff x="0" y="0"/>
          <a:chExt cx="0" cy="0"/>
        </a:xfrm>
      </p:grpSpPr>
      <p:sp>
        <p:nvSpPr>
          <p:cNvPr id="3" name="Line 8"/>
          <p:cNvSpPr>
            <a:spLocks noChangeShapeType="1"/>
          </p:cNvSpPr>
          <p:nvPr>
            <p:custDataLst>
              <p:tags r:id="rId1"/>
            </p:custDataLst>
          </p:nvPr>
        </p:nvSpPr>
        <p:spPr bwMode="auto">
          <a:xfrm>
            <a:off x="2347938" y="228600"/>
            <a:ext cx="0" cy="5791200"/>
          </a:xfrm>
          <a:prstGeom prst="line">
            <a:avLst/>
          </a:prstGeom>
          <a:noFill/>
          <a:ln w="9525">
            <a:solidFill>
              <a:srgbClr val="002368"/>
            </a:solidFill>
            <a:round/>
            <a:headEnd/>
            <a:tailEnd/>
          </a:ln>
          <a:effectLst/>
        </p:spPr>
        <p:txBody>
          <a:bodyPr wrap="none" anchor="ctr"/>
          <a:lstStyle/>
          <a:p>
            <a:endParaRPr lang="en-US"/>
          </a:p>
        </p:txBody>
      </p:sp>
      <p:sp>
        <p:nvSpPr>
          <p:cNvPr id="4"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147119" y="909118"/>
            <a:ext cx="2057400" cy="4918295"/>
          </a:xfrm>
          <a:prstGeom prst="rect">
            <a:avLst/>
          </a:prstGeom>
        </p:spPr>
        <p:txBody>
          <a:bodyPr/>
          <a:lstStyle>
            <a:lvl1pPr marL="117475" indent="-117475">
              <a:defRPr sz="1200">
                <a:solidFill>
                  <a:schemeClr val="tx2"/>
                </a:solidFill>
              </a:defRPr>
            </a:lvl1pPr>
            <a:lvl2pPr marL="227013" indent="-109538">
              <a:defRPr sz="1200">
                <a:solidFill>
                  <a:schemeClr val="tx2"/>
                </a:solidFill>
              </a:defRPr>
            </a:lvl2pPr>
            <a:lvl3pPr marL="344488" indent="-117475">
              <a:defRPr sz="1200">
                <a:solidFill>
                  <a:schemeClr val="tx2"/>
                </a:solidFill>
              </a:defRPr>
            </a:lvl3pPr>
            <a:lvl4pPr>
              <a:defRPr>
                <a:solidFill>
                  <a:srgbClr val="0000FF"/>
                </a:solidFill>
              </a:defRPr>
            </a:lvl4pPr>
            <a:lvl5pPr>
              <a:defRPr>
                <a:solidFill>
                  <a:srgbClr val="0000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1"/>
          </p:nvPr>
        </p:nvSpPr>
        <p:spPr>
          <a:xfrm>
            <a:off x="2514600" y="914400"/>
            <a:ext cx="6172200" cy="51054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96917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3" name="Line 8"/>
          <p:cNvSpPr>
            <a:spLocks noChangeShapeType="1"/>
          </p:cNvSpPr>
          <p:nvPr>
            <p:custDataLst>
              <p:tags r:id="rId1"/>
            </p:custDataLst>
          </p:nvPr>
        </p:nvSpPr>
        <p:spPr bwMode="auto">
          <a:xfrm>
            <a:off x="2347938" y="228600"/>
            <a:ext cx="0" cy="5791200"/>
          </a:xfrm>
          <a:prstGeom prst="line">
            <a:avLst/>
          </a:prstGeom>
          <a:noFill/>
          <a:ln w="9525">
            <a:solidFill>
              <a:srgbClr val="002368"/>
            </a:solidFill>
            <a:round/>
            <a:headEnd/>
            <a:tailEnd/>
          </a:ln>
          <a:effectLst/>
        </p:spPr>
        <p:txBody>
          <a:bodyPr wrap="none" anchor="ctr"/>
          <a:lstStyle/>
          <a:p>
            <a:endParaRPr lang="en-US"/>
          </a:p>
        </p:txBody>
      </p:sp>
      <p:sp>
        <p:nvSpPr>
          <p:cNvPr id="4"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147119" y="909118"/>
            <a:ext cx="2057400" cy="4918295"/>
          </a:xfrm>
          <a:prstGeom prst="rect">
            <a:avLst/>
          </a:prstGeom>
        </p:spPr>
        <p:txBody>
          <a:bodyPr/>
          <a:lstStyle>
            <a:lvl1pPr marL="117475" indent="-117475">
              <a:defRPr sz="1200">
                <a:solidFill>
                  <a:schemeClr val="tx2"/>
                </a:solidFill>
              </a:defRPr>
            </a:lvl1pPr>
            <a:lvl2pPr marL="227013" indent="-109538">
              <a:defRPr sz="1200">
                <a:solidFill>
                  <a:schemeClr val="tx2"/>
                </a:solidFill>
              </a:defRPr>
            </a:lvl2pPr>
            <a:lvl3pPr marL="344488" indent="-117475">
              <a:defRPr sz="1200">
                <a:solidFill>
                  <a:schemeClr val="tx2"/>
                </a:solidFill>
              </a:defRPr>
            </a:lvl3pPr>
            <a:lvl4pPr>
              <a:defRPr>
                <a:solidFill>
                  <a:srgbClr val="0000FF"/>
                </a:solidFill>
              </a:defRPr>
            </a:lvl4pPr>
            <a:lvl5pPr>
              <a:defRPr>
                <a:solidFill>
                  <a:srgbClr val="0000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1"/>
          </p:nvPr>
        </p:nvSpPr>
        <p:spPr>
          <a:xfrm>
            <a:off x="2514600" y="914400"/>
            <a:ext cx="6172200" cy="51054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02552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4_Title Only">
    <p:spTree>
      <p:nvGrpSpPr>
        <p:cNvPr id="1" name=""/>
        <p:cNvGrpSpPr/>
        <p:nvPr/>
      </p:nvGrpSpPr>
      <p:grpSpPr>
        <a:xfrm>
          <a:off x="0" y="0"/>
          <a:ext cx="0" cy="0"/>
          <a:chOff x="0" y="0"/>
          <a:chExt cx="0" cy="0"/>
        </a:xfrm>
      </p:grpSpPr>
      <p:sp>
        <p:nvSpPr>
          <p:cNvPr id="3" name="Line 8"/>
          <p:cNvSpPr>
            <a:spLocks noChangeShapeType="1"/>
          </p:cNvSpPr>
          <p:nvPr>
            <p:custDataLst>
              <p:tags r:id="rId1"/>
            </p:custDataLst>
          </p:nvPr>
        </p:nvSpPr>
        <p:spPr bwMode="auto">
          <a:xfrm>
            <a:off x="2347938" y="228600"/>
            <a:ext cx="0" cy="5791200"/>
          </a:xfrm>
          <a:prstGeom prst="line">
            <a:avLst/>
          </a:prstGeom>
          <a:noFill/>
          <a:ln w="9525">
            <a:solidFill>
              <a:srgbClr val="002368"/>
            </a:solidFill>
            <a:round/>
            <a:headEnd/>
            <a:tailEnd/>
          </a:ln>
          <a:effectLst/>
        </p:spPr>
        <p:txBody>
          <a:bodyPr wrap="none" anchor="ctr"/>
          <a:lstStyle/>
          <a:p>
            <a:endParaRPr lang="en-US"/>
          </a:p>
        </p:txBody>
      </p:sp>
      <p:sp>
        <p:nvSpPr>
          <p:cNvPr id="4"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147119" y="909118"/>
            <a:ext cx="2057400" cy="4918295"/>
          </a:xfrm>
          <a:prstGeom prst="rect">
            <a:avLst/>
          </a:prstGeom>
        </p:spPr>
        <p:txBody>
          <a:bodyPr/>
          <a:lstStyle>
            <a:lvl1pPr marL="117475" indent="-117475">
              <a:defRPr sz="1200">
                <a:solidFill>
                  <a:schemeClr val="tx2"/>
                </a:solidFill>
              </a:defRPr>
            </a:lvl1pPr>
            <a:lvl2pPr marL="227013" indent="-109538">
              <a:defRPr sz="1200">
                <a:solidFill>
                  <a:schemeClr val="tx2"/>
                </a:solidFill>
              </a:defRPr>
            </a:lvl2pPr>
            <a:lvl3pPr marL="344488" indent="-117475">
              <a:defRPr sz="1200">
                <a:solidFill>
                  <a:schemeClr val="tx2"/>
                </a:solidFill>
              </a:defRPr>
            </a:lvl3pPr>
            <a:lvl4pPr>
              <a:defRPr>
                <a:solidFill>
                  <a:srgbClr val="0000FF"/>
                </a:solidFill>
              </a:defRPr>
            </a:lvl4pPr>
            <a:lvl5pPr>
              <a:defRPr>
                <a:solidFill>
                  <a:srgbClr val="0000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1"/>
          </p:nvPr>
        </p:nvSpPr>
        <p:spPr>
          <a:xfrm>
            <a:off x="2514600" y="914400"/>
            <a:ext cx="6172200" cy="51054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7957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Line 8"/>
          <p:cNvSpPr>
            <a:spLocks noChangeShapeType="1"/>
          </p:cNvSpPr>
          <p:nvPr>
            <p:custDataLst>
              <p:tags r:id="rId1"/>
            </p:custDataLst>
          </p:nvPr>
        </p:nvSpPr>
        <p:spPr bwMode="auto">
          <a:xfrm>
            <a:off x="2347938" y="228600"/>
            <a:ext cx="0" cy="5791200"/>
          </a:xfrm>
          <a:prstGeom prst="line">
            <a:avLst/>
          </a:prstGeom>
          <a:noFill/>
          <a:ln w="9525">
            <a:solidFill>
              <a:srgbClr val="002368"/>
            </a:solidFill>
            <a:round/>
            <a:headEnd/>
            <a:tailEnd/>
          </a:ln>
          <a:effectLst/>
        </p:spPr>
        <p:txBody>
          <a:bodyPr wrap="none" anchor="ctr"/>
          <a:lstStyle/>
          <a:p>
            <a:endParaRPr lang="en-US"/>
          </a:p>
        </p:txBody>
      </p:sp>
      <p:sp>
        <p:nvSpPr>
          <p:cNvPr id="4"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147119" y="909118"/>
            <a:ext cx="2057400" cy="4918295"/>
          </a:xfrm>
          <a:prstGeom prst="rect">
            <a:avLst/>
          </a:prstGeom>
        </p:spPr>
        <p:txBody>
          <a:bodyPr/>
          <a:lstStyle>
            <a:lvl1pPr marL="117475" indent="-117475">
              <a:defRPr sz="1200">
                <a:solidFill>
                  <a:schemeClr val="tx2"/>
                </a:solidFill>
              </a:defRPr>
            </a:lvl1pPr>
            <a:lvl2pPr marL="227013" indent="-109538">
              <a:defRPr sz="1200">
                <a:solidFill>
                  <a:schemeClr val="tx2"/>
                </a:solidFill>
              </a:defRPr>
            </a:lvl2pPr>
            <a:lvl3pPr marL="344488" indent="-117475">
              <a:defRPr sz="1200">
                <a:solidFill>
                  <a:schemeClr val="tx2"/>
                </a:solidFill>
              </a:defRPr>
            </a:lvl3pPr>
            <a:lvl4pPr>
              <a:defRPr>
                <a:solidFill>
                  <a:srgbClr val="0000FF"/>
                </a:solidFill>
              </a:defRPr>
            </a:lvl4pPr>
            <a:lvl5pPr>
              <a:defRPr>
                <a:solidFill>
                  <a:srgbClr val="0000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1"/>
          </p:nvPr>
        </p:nvSpPr>
        <p:spPr>
          <a:xfrm>
            <a:off x="2514600" y="914400"/>
            <a:ext cx="6172200" cy="51054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5" name="Line 8"/>
          <p:cNvSpPr>
            <a:spLocks noChangeShapeType="1"/>
          </p:cNvSpPr>
          <p:nvPr>
            <p:custDataLst>
              <p:tags r:id="rId1"/>
            </p:custDataLst>
          </p:nvPr>
        </p:nvSpPr>
        <p:spPr bwMode="auto">
          <a:xfrm>
            <a:off x="2349371" y="228600"/>
            <a:ext cx="0" cy="609600"/>
          </a:xfrm>
          <a:prstGeom prst="line">
            <a:avLst/>
          </a:prstGeom>
          <a:noFill/>
          <a:ln w="9525">
            <a:solidFill>
              <a:srgbClr val="002368"/>
            </a:solidFill>
            <a:round/>
            <a:headEnd/>
            <a:tailEnd/>
          </a:ln>
          <a:effectLst/>
        </p:spPr>
        <p:txBody>
          <a:bodyPr wrap="none" anchor="ctr"/>
          <a:lstStyle/>
          <a:p>
            <a:endParaRPr lang="en-US"/>
          </a:p>
        </p:txBody>
      </p:sp>
      <p:sp>
        <p:nvSpPr>
          <p:cNvPr id="4"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Line 8"/>
          <p:cNvSpPr>
            <a:spLocks noChangeShapeType="1"/>
          </p:cNvSpPr>
          <p:nvPr>
            <p:custDataLst>
              <p:tags r:id="rId1"/>
            </p:custDataLst>
          </p:nvPr>
        </p:nvSpPr>
        <p:spPr bwMode="auto">
          <a:xfrm>
            <a:off x="2349371" y="228600"/>
            <a:ext cx="0" cy="609600"/>
          </a:xfrm>
          <a:prstGeom prst="line">
            <a:avLst/>
          </a:prstGeom>
          <a:noFill/>
          <a:ln w="9525">
            <a:solidFill>
              <a:srgbClr val="002368"/>
            </a:solidFill>
            <a:round/>
            <a:headEnd/>
            <a:tailEnd/>
          </a:ln>
          <a:effectLst/>
        </p:spPr>
        <p:txBody>
          <a:bodyPr wrap="none" anchor="ctr"/>
          <a:lstStyle/>
          <a:p>
            <a:endParaRPr lang="en-US">
              <a:solidFill>
                <a:prstClr val="black"/>
              </a:solidFill>
            </a:endParaRPr>
          </a:p>
        </p:txBody>
      </p:sp>
      <p:sp>
        <p:nvSpPr>
          <p:cNvPr id="4"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37371" y="1600199"/>
            <a:ext cx="4118428" cy="4419601"/>
          </a:xfrm>
          <a:prstGeom prst="rect">
            <a:avLst/>
          </a:prstGeom>
        </p:spPr>
        <p:txBody>
          <a:bodyPr lIns="81967" tIns="40982" rIns="81967" bIns="40982"/>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68372" y="1600199"/>
            <a:ext cx="4118428" cy="4419601"/>
          </a:xfrm>
          <a:prstGeom prst="rect">
            <a:avLst/>
          </a:prstGeom>
        </p:spPr>
        <p:txBody>
          <a:bodyPr lIns="81967" tIns="40982" rIns="81967" bIns="40982"/>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0"/>
          </p:nvPr>
        </p:nvSpPr>
        <p:spPr>
          <a:xfrm>
            <a:off x="228600" y="1219200"/>
            <a:ext cx="4114800" cy="381000"/>
          </a:xfrm>
          <a:prstGeom prst="rect">
            <a:avLst/>
          </a:prstGeom>
          <a:solidFill>
            <a:schemeClr val="tx2"/>
          </a:solidFill>
        </p:spPr>
        <p:txBody>
          <a:bodyPr anchor="ctr"/>
          <a:lstStyle>
            <a:lvl1pPr algn="ctr">
              <a:buNone/>
              <a:defRPr sz="14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1" name="Text Placeholder 9"/>
          <p:cNvSpPr>
            <a:spLocks noGrp="1"/>
          </p:cNvSpPr>
          <p:nvPr>
            <p:ph type="body" sz="quarter" idx="11"/>
          </p:nvPr>
        </p:nvSpPr>
        <p:spPr>
          <a:xfrm>
            <a:off x="4572000" y="1219200"/>
            <a:ext cx="4114800" cy="381000"/>
          </a:xfrm>
          <a:prstGeom prst="rect">
            <a:avLst/>
          </a:prstGeom>
          <a:solidFill>
            <a:schemeClr val="tx2"/>
          </a:solidFill>
        </p:spPr>
        <p:txBody>
          <a:bodyPr anchor="ctr"/>
          <a:lstStyle>
            <a:lvl1pPr algn="ctr">
              <a:buNone/>
              <a:defRPr sz="14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9"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3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Footer Placeholder 4"/>
          <p:cNvSpPr txBox="1">
            <a:spLocks/>
          </p:cNvSpPr>
          <p:nvPr userDrawn="1"/>
        </p:nvSpPr>
        <p:spPr>
          <a:xfrm>
            <a:off x="905774" y="6318767"/>
            <a:ext cx="8238226" cy="415239"/>
          </a:xfrm>
          <a:prstGeom prst="rect">
            <a:avLst/>
          </a:prstGeom>
          <a:gradFill>
            <a:gsLst>
              <a:gs pos="0">
                <a:srgbClr val="DBD7BF"/>
              </a:gs>
              <a:gs pos="33000">
                <a:srgbClr val="F6F5F0"/>
              </a:gs>
              <a:gs pos="50000">
                <a:srgbClr val="F6F5EE"/>
              </a:gs>
              <a:gs pos="50000">
                <a:schemeClr val="bg1">
                  <a:alpha val="80000"/>
                </a:schemeClr>
              </a:gs>
              <a:gs pos="82000">
                <a:schemeClr val="bg1"/>
              </a:gs>
            </a:gsLst>
            <a:lin ang="10800000" scaled="1"/>
          </a:gradFill>
        </p:spPr>
        <p:txBody>
          <a:bodyPr tIns="216000" bIns="72000" anchor="ctr"/>
          <a:lstStyle>
            <a:lvl1pPr algn="l">
              <a:defRPr sz="1000">
                <a:solidFill>
                  <a:schemeClr val="bg2">
                    <a:lumMod val="75000"/>
                  </a:schemeClr>
                </a:solidFill>
                <a:latin typeface="Frutiger LT 45 Light" pitchFamily="34" charset="0"/>
              </a:defRPr>
            </a:lvl1pPr>
          </a:lstStyle>
          <a:p>
            <a:pPr fontAlgn="auto">
              <a:spcBef>
                <a:spcPts val="0"/>
              </a:spcBef>
              <a:spcAft>
                <a:spcPts val="0"/>
              </a:spcAft>
              <a:defRPr/>
            </a:pPr>
            <a:r>
              <a:rPr lang="en-CA" sz="1300" dirty="0" smtClean="0">
                <a:solidFill>
                  <a:srgbClr val="A99E67"/>
                </a:solidFill>
                <a:latin typeface="Arial" pitchFamily="34" charset="0"/>
                <a:cs typeface="Arial" pitchFamily="34" charset="0"/>
              </a:rPr>
              <a:t>	               Your growth and value partner</a:t>
            </a:r>
          </a:p>
          <a:p>
            <a:pPr fontAlgn="auto">
              <a:spcBef>
                <a:spcPts val="0"/>
              </a:spcBef>
              <a:spcAft>
                <a:spcPts val="0"/>
              </a:spcAft>
              <a:defRPr/>
            </a:pPr>
            <a:endParaRPr lang="en-CA" dirty="0" smtClean="0">
              <a:latin typeface="Arial" pitchFamily="34" charset="0"/>
              <a:cs typeface="Arial" pitchFamily="34" charset="0"/>
            </a:endParaRPr>
          </a:p>
        </p:txBody>
      </p:sp>
      <p:sp>
        <p:nvSpPr>
          <p:cNvPr id="5" name="Rectangle 14"/>
          <p:cNvSpPr/>
          <p:nvPr userDrawn="1"/>
        </p:nvSpPr>
        <p:spPr>
          <a:xfrm>
            <a:off x="0" y="0"/>
            <a:ext cx="9144000" cy="685800"/>
          </a:xfrm>
          <a:prstGeom prst="rect">
            <a:avLst/>
          </a:prstGeom>
          <a:solidFill>
            <a:srgbClr val="E9EB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dirty="0">
              <a:latin typeface="Arial" pitchFamily="34" charset="0"/>
              <a:cs typeface="Arial" pitchFamily="34" charset="0"/>
            </a:endParaRPr>
          </a:p>
        </p:txBody>
      </p:sp>
      <p:sp>
        <p:nvSpPr>
          <p:cNvPr id="6" name="Rectangle 12"/>
          <p:cNvSpPr/>
          <p:nvPr userDrawn="1"/>
        </p:nvSpPr>
        <p:spPr>
          <a:xfrm>
            <a:off x="0" y="655638"/>
            <a:ext cx="887413" cy="6202362"/>
          </a:xfrm>
          <a:prstGeom prst="rect">
            <a:avLst/>
          </a:prstGeom>
          <a:solidFill>
            <a:srgbClr val="E9EB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dirty="0">
              <a:latin typeface="Arial" pitchFamily="34" charset="0"/>
              <a:cs typeface="Arial" pitchFamily="34" charset="0"/>
            </a:endParaRPr>
          </a:p>
        </p:txBody>
      </p:sp>
      <p:pic>
        <p:nvPicPr>
          <p:cNvPr id="7" name="Picture 3" descr="Novacap II_novacap seul"/>
          <p:cNvPicPr>
            <a:picLocks noChangeAspect="1" noChangeArrowheads="1"/>
          </p:cNvPicPr>
          <p:nvPr userDrawn="1"/>
        </p:nvPicPr>
        <p:blipFill>
          <a:blip r:embed="rId2" cstate="print"/>
          <a:srcRect t="29411"/>
          <a:stretch>
            <a:fillRect/>
          </a:stretch>
        </p:blipFill>
        <p:spPr bwMode="auto">
          <a:xfrm>
            <a:off x="1076325" y="6350000"/>
            <a:ext cx="1454150" cy="346075"/>
          </a:xfrm>
          <a:prstGeom prst="rect">
            <a:avLst/>
          </a:prstGeom>
          <a:noFill/>
          <a:ln w="9525">
            <a:noFill/>
            <a:miter lim="800000"/>
            <a:headEnd/>
            <a:tailEnd/>
          </a:ln>
        </p:spPr>
      </p:pic>
      <p:sp>
        <p:nvSpPr>
          <p:cNvPr id="8" name="Slide Number Placeholder 5"/>
          <p:cNvSpPr txBox="1">
            <a:spLocks/>
          </p:cNvSpPr>
          <p:nvPr userDrawn="1"/>
        </p:nvSpPr>
        <p:spPr>
          <a:xfrm>
            <a:off x="6953250" y="6354763"/>
            <a:ext cx="2133600" cy="365125"/>
          </a:xfrm>
          <a:prstGeom prst="rect">
            <a:avLst/>
          </a:prstGeom>
        </p:spPr>
        <p:txBody>
          <a:bodyPr anchor="ctr"/>
          <a:lstStyle/>
          <a:p>
            <a:pPr algn="r" fontAlgn="auto">
              <a:spcBef>
                <a:spcPts val="0"/>
              </a:spcBef>
              <a:spcAft>
                <a:spcPts val="0"/>
              </a:spcAft>
              <a:defRPr/>
            </a:pPr>
            <a:r>
              <a:rPr lang="en-CA" sz="1000" dirty="0">
                <a:solidFill>
                  <a:schemeClr val="tx1">
                    <a:tint val="75000"/>
                  </a:schemeClr>
                </a:solidFill>
                <a:latin typeface="Arial" pitchFamily="34" charset="0"/>
                <a:cs typeface="Arial" pitchFamily="34" charset="0"/>
              </a:rPr>
              <a:t>Page </a:t>
            </a:r>
            <a:fld id="{C716BAD0-2DBC-4AE0-A294-C82920149A12}" type="slidenum">
              <a:rPr lang="en-CA" sz="1000">
                <a:solidFill>
                  <a:schemeClr val="tx1">
                    <a:tint val="75000"/>
                  </a:schemeClr>
                </a:solidFill>
                <a:latin typeface="Arial" pitchFamily="34" charset="0"/>
                <a:cs typeface="Arial" pitchFamily="34" charset="0"/>
              </a:rPr>
              <a:pPr algn="r" fontAlgn="auto">
                <a:spcBef>
                  <a:spcPts val="0"/>
                </a:spcBef>
                <a:spcAft>
                  <a:spcPts val="0"/>
                </a:spcAft>
                <a:defRPr/>
              </a:pPr>
              <a:t>‹#›</a:t>
            </a:fld>
            <a:endParaRPr lang="en-CA" sz="1000" dirty="0">
              <a:solidFill>
                <a:schemeClr val="tx1">
                  <a:tint val="75000"/>
                </a:schemeClr>
              </a:solidFill>
              <a:latin typeface="Arial" pitchFamily="34" charset="0"/>
              <a:cs typeface="Arial" pitchFamily="34" charset="0"/>
            </a:endParaRPr>
          </a:p>
        </p:txBody>
      </p:sp>
      <p:sp>
        <p:nvSpPr>
          <p:cNvPr id="9" name="Rectangle 8"/>
          <p:cNvSpPr/>
          <p:nvPr userDrawn="1"/>
        </p:nvSpPr>
        <p:spPr>
          <a:xfrm>
            <a:off x="877888" y="6162675"/>
            <a:ext cx="8261350" cy="46038"/>
          </a:xfrm>
          <a:prstGeom prst="rect">
            <a:avLst/>
          </a:prstGeom>
          <a:solidFill>
            <a:srgbClr val="072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dirty="0">
              <a:latin typeface="Arial" pitchFamily="34" charset="0"/>
              <a:cs typeface="Arial" pitchFamily="34" charset="0"/>
            </a:endParaRPr>
          </a:p>
        </p:txBody>
      </p:sp>
      <p:sp>
        <p:nvSpPr>
          <p:cNvPr id="10" name="Rectangle 17"/>
          <p:cNvSpPr/>
          <p:nvPr userDrawn="1"/>
        </p:nvSpPr>
        <p:spPr>
          <a:xfrm rot="10800000">
            <a:off x="61913" y="61913"/>
            <a:ext cx="755650" cy="6732587"/>
          </a:xfrm>
          <a:prstGeom prst="rect">
            <a:avLst/>
          </a:prstGeom>
          <a:solidFill>
            <a:srgbClr val="072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dirty="0">
              <a:latin typeface="Arial" pitchFamily="34" charset="0"/>
              <a:cs typeface="Arial" pitchFamily="34" charset="0"/>
            </a:endParaRPr>
          </a:p>
        </p:txBody>
      </p:sp>
      <p:sp>
        <p:nvSpPr>
          <p:cNvPr id="2" name="Title 1"/>
          <p:cNvSpPr>
            <a:spLocks noGrp="1"/>
          </p:cNvSpPr>
          <p:nvPr>
            <p:ph type="ctrTitle"/>
          </p:nvPr>
        </p:nvSpPr>
        <p:spPr>
          <a:xfrm>
            <a:off x="888762" y="68350"/>
            <a:ext cx="8193600" cy="550800"/>
          </a:xfrm>
          <a:prstGeom prst="rect">
            <a:avLst/>
          </a:prstGeom>
          <a:solidFill>
            <a:srgbClr val="D3D1AA"/>
          </a:solidFill>
        </p:spPr>
        <p:txBody>
          <a:bodyPr>
            <a:normAutofit/>
          </a:bodyPr>
          <a:lstStyle>
            <a:lvl1pPr marL="180975" indent="0" algn="l">
              <a:defRPr sz="2800" b="1">
                <a:solidFill>
                  <a:srgbClr val="F4F5EB"/>
                </a:solidFill>
                <a:latin typeface="Arial" pitchFamily="34" charset="0"/>
                <a:cs typeface="Arial" pitchFamily="34" charset="0"/>
              </a:defRPr>
            </a:lvl1pPr>
          </a:lstStyle>
          <a:p>
            <a:r>
              <a:rPr lang="en-US" dirty="0" smtClean="0"/>
              <a:t>Click to edit Master title style</a:t>
            </a:r>
            <a:endParaRPr lang="en-CA" dirty="0"/>
          </a:p>
        </p:txBody>
      </p:sp>
      <p:sp>
        <p:nvSpPr>
          <p:cNvPr id="11" name="Text Placeholder 2"/>
          <p:cNvSpPr>
            <a:spLocks noGrp="1"/>
          </p:cNvSpPr>
          <p:nvPr>
            <p:ph idx="5"/>
          </p:nvPr>
        </p:nvSpPr>
        <p:spPr>
          <a:xfrm>
            <a:off x="957531" y="879894"/>
            <a:ext cx="7884543" cy="5089585"/>
          </a:xfrm>
          <a:prstGeom prst="rect">
            <a:avLst/>
          </a:prstGeom>
        </p:spPr>
        <p:txBody>
          <a:bodyPr rtlCol="0">
            <a:normAutofit/>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fr-CA" noProof="0" dirty="0"/>
          </a:p>
        </p:txBody>
      </p:sp>
    </p:spTree>
    <p:extLst>
      <p:ext uri="{BB962C8B-B14F-4D97-AF65-F5344CB8AC3E}">
        <p14:creationId xmlns:p14="http://schemas.microsoft.com/office/powerpoint/2010/main" val="98166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Slide Number Placeholder 5"/>
          <p:cNvSpPr txBox="1">
            <a:spLocks/>
          </p:cNvSpPr>
          <p:nvPr/>
        </p:nvSpPr>
        <p:spPr>
          <a:xfrm>
            <a:off x="6953252" y="6355137"/>
            <a:ext cx="2133023" cy="364191"/>
          </a:xfrm>
          <a:prstGeom prst="rect">
            <a:avLst/>
          </a:prstGeom>
        </p:spPr>
        <p:txBody>
          <a:bodyPr lIns="91407" tIns="45704" rIns="91407" bIns="45704" anchor="ctr"/>
          <a:lstStyle/>
          <a:p>
            <a:pPr algn="r" defTabSz="914186">
              <a:defRPr/>
            </a:pPr>
            <a:endParaRPr lang="en-CA" sz="1000" dirty="0">
              <a:solidFill>
                <a:srgbClr val="000000">
                  <a:tint val="75000"/>
                </a:srgbClr>
              </a:solidFill>
              <a:latin typeface="Frutiger LT 45 Light" pitchFamily="34" charset="0"/>
            </a:endParaRPr>
          </a:p>
        </p:txBody>
      </p:sp>
      <p:sp>
        <p:nvSpPr>
          <p:cNvPr id="21" name="Title 1"/>
          <p:cNvSpPr>
            <a:spLocks noGrp="1"/>
          </p:cNvSpPr>
          <p:nvPr>
            <p:ph type="ctrTitle"/>
          </p:nvPr>
        </p:nvSpPr>
        <p:spPr>
          <a:xfrm>
            <a:off x="232399" y="215833"/>
            <a:ext cx="8679202" cy="550800"/>
          </a:xfrm>
          <a:prstGeom prst="rect">
            <a:avLst/>
          </a:prstGeom>
          <a:noFill/>
        </p:spPr>
        <p:txBody>
          <a:bodyPr>
            <a:normAutofit/>
          </a:bodyPr>
          <a:lstStyle>
            <a:lvl1pPr marL="0" indent="0" algn="l">
              <a:defRPr sz="2200" b="1">
                <a:solidFill>
                  <a:srgbClr val="1B265F"/>
                </a:solidFill>
                <a:latin typeface="Frutiger LT 47 LightCn" pitchFamily="34" charset="0"/>
              </a:defRPr>
            </a:lvl1pPr>
          </a:lstStyle>
          <a:p>
            <a:r>
              <a:rPr lang="en-US" dirty="0" smtClean="0"/>
              <a:t>Click to edit Master title style</a:t>
            </a:r>
            <a:endParaRPr lang="en-CA" dirty="0"/>
          </a:p>
        </p:txBody>
      </p:sp>
      <p:sp>
        <p:nvSpPr>
          <p:cNvPr id="22" name="Text Placeholder 2"/>
          <p:cNvSpPr>
            <a:spLocks noGrp="1"/>
          </p:cNvSpPr>
          <p:nvPr>
            <p:ph idx="5"/>
          </p:nvPr>
        </p:nvSpPr>
        <p:spPr>
          <a:xfrm>
            <a:off x="250275" y="879895"/>
            <a:ext cx="8591800" cy="5089585"/>
          </a:xfrm>
          <a:prstGeom prst="rect">
            <a:avLst/>
          </a:prstGeom>
        </p:spPr>
        <p:txBody>
          <a:bodyPr lIns="82039" tIns="41020" rIns="82039" bIns="41020" rtlCol="0">
            <a:normAutofit/>
          </a:bodyPr>
          <a:lstStyle>
            <a:lvl1pPr>
              <a:buClr>
                <a:srgbClr val="091C5A"/>
              </a:buClr>
              <a:buSzPct val="70000"/>
              <a:buFont typeface="Wingdings" pitchFamily="2" charset="2"/>
              <a:buChar char="n"/>
              <a:defRPr sz="1300">
                <a:solidFill>
                  <a:srgbClr val="091C5A"/>
                </a:solidFill>
                <a:latin typeface="Frutiger LT 45 Light"/>
              </a:defRPr>
            </a:lvl1pPr>
            <a:lvl2pPr>
              <a:buFont typeface="Arial" pitchFamily="34" charset="0"/>
              <a:buChar char="•"/>
              <a:defRPr sz="1100">
                <a:latin typeface="Frutiger LT 45 Light"/>
              </a:defRPr>
            </a:lvl2pPr>
            <a:lvl3pPr>
              <a:buFontTx/>
              <a:buChar char="–"/>
              <a:defRPr sz="1000">
                <a:latin typeface="Frutiger LT 45 Light"/>
              </a:defRPr>
            </a:lvl3pPr>
            <a:lvl4pPr>
              <a:defRPr>
                <a:latin typeface="Frutiger LT 45 Light"/>
              </a:defRPr>
            </a:lvl4pPr>
            <a:lvl5pPr>
              <a:defRPr>
                <a:latin typeface="Frutiger LT 45 Ligh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Tree>
    <p:extLst>
      <p:ext uri="{BB962C8B-B14F-4D97-AF65-F5344CB8AC3E}">
        <p14:creationId xmlns:p14="http://schemas.microsoft.com/office/powerpoint/2010/main" val="34148483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10" name="TextBox 2"/>
          <p:cNvSpPr txBox="1">
            <a:spLocks noChangeArrowheads="1"/>
          </p:cNvSpPr>
          <p:nvPr userDrawn="1"/>
        </p:nvSpPr>
        <p:spPr bwMode="auto">
          <a:xfrm>
            <a:off x="152400" y="6"/>
            <a:ext cx="8991600" cy="885829"/>
          </a:xfrm>
          <a:prstGeom prst="rect">
            <a:avLst/>
          </a:prstGeom>
          <a:noFill/>
          <a:ln w="9525">
            <a:noFill/>
            <a:miter lim="800000"/>
            <a:headEnd/>
            <a:tailEnd/>
          </a:ln>
        </p:spPr>
        <p:txBody>
          <a:bodyPr wrap="square" lIns="84781" tIns="42391" rIns="84781" bIns="42391">
            <a:spAutoFit/>
          </a:bodyPr>
          <a:lstStyle/>
          <a:p>
            <a:endParaRPr lang="en-US" sz="2600" b="1" dirty="0" smtClean="0"/>
          </a:p>
          <a:p>
            <a:endParaRPr lang="en-US" sz="2600" b="1" dirty="0"/>
          </a:p>
        </p:txBody>
      </p:sp>
      <p:sp>
        <p:nvSpPr>
          <p:cNvPr id="9" name="Content Placeholder 2"/>
          <p:cNvSpPr>
            <a:spLocks noGrp="1"/>
          </p:cNvSpPr>
          <p:nvPr>
            <p:ph idx="1"/>
          </p:nvPr>
        </p:nvSpPr>
        <p:spPr>
          <a:xfrm>
            <a:off x="76201" y="372844"/>
            <a:ext cx="8991600" cy="5715000"/>
          </a:xfrm>
          <a:prstGeom prst="rect">
            <a:avLst/>
          </a:prstGeom>
        </p:spPr>
        <p:txBody>
          <a:bodyPr lIns="84781" tIns="42391" rIns="84781" bIns="42391"/>
          <a:lstStyle>
            <a:lvl1pPr>
              <a:buClr>
                <a:srgbClr val="000099"/>
              </a:buClr>
              <a:defRPr>
                <a:solidFill>
                  <a:srgbClr val="000099"/>
                </a:solidFill>
                <a:latin typeface="Arial" pitchFamily="34" charset="0"/>
                <a:cs typeface="Arial" pitchFamily="34" charset="0"/>
              </a:defRPr>
            </a:lvl1pPr>
            <a:lvl2pPr>
              <a:buClr>
                <a:srgbClr val="000099"/>
              </a:buClr>
              <a:defRPr>
                <a:solidFill>
                  <a:srgbClr val="000099"/>
                </a:solidFill>
                <a:latin typeface="Arial" pitchFamily="34" charset="0"/>
                <a:cs typeface="Arial" pitchFamily="34" charset="0"/>
              </a:defRPr>
            </a:lvl2pPr>
            <a:lvl3pPr>
              <a:buClr>
                <a:srgbClr val="000099"/>
              </a:buClr>
              <a:defRPr>
                <a:solidFill>
                  <a:srgbClr val="000099"/>
                </a:solidFill>
                <a:latin typeface="Arial" pitchFamily="34" charset="0"/>
                <a:cs typeface="Arial" pitchFamily="34" charset="0"/>
              </a:defRPr>
            </a:lvl3pPr>
            <a:lvl4pPr>
              <a:buClr>
                <a:srgbClr val="000099"/>
              </a:buClr>
              <a:defRPr>
                <a:solidFill>
                  <a:srgbClr val="000099"/>
                </a:solidFill>
                <a:latin typeface="Arial" pitchFamily="34" charset="0"/>
                <a:cs typeface="Arial" pitchFamily="34" charset="0"/>
              </a:defRPr>
            </a:lvl4pPr>
            <a:lvl5pPr>
              <a:buClr>
                <a:srgbClr val="000099"/>
              </a:buClr>
              <a:defRPr>
                <a:solidFill>
                  <a:srgbClr val="000099"/>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2"/>
          </p:nvPr>
        </p:nvSpPr>
        <p:spPr>
          <a:xfrm>
            <a:off x="82551" y="6492879"/>
            <a:ext cx="2133600" cy="365126"/>
          </a:xfrm>
          <a:prstGeom prst="rect">
            <a:avLst/>
          </a:prstGeom>
        </p:spPr>
        <p:txBody>
          <a:bodyPr lIns="84781" tIns="42391" rIns="84781" bIns="42391"/>
          <a:lstStyle>
            <a:lvl1pPr algn="l">
              <a:defRPr b="1">
                <a:solidFill>
                  <a:srgbClr val="000099"/>
                </a:solidFill>
                <a:latin typeface="Arial" pitchFamily="34" charset="0"/>
                <a:cs typeface="Arial" pitchFamily="34" charset="0"/>
              </a:defRPr>
            </a:lvl1pPr>
          </a:lstStyle>
          <a:p>
            <a:pPr>
              <a:defRPr/>
            </a:pPr>
            <a:fld id="{CB894E49-F96E-4D1D-9610-52B883DC8E7D}" type="slidenum">
              <a:rPr lang="en-US" sz="1300" smtClean="0"/>
              <a:pPr>
                <a:defRPr/>
              </a:pPr>
              <a:t>‹#›</a:t>
            </a:fld>
            <a:endParaRPr lang="en-US" sz="1300" dirty="0"/>
          </a:p>
        </p:txBody>
      </p:sp>
    </p:spTree>
    <p:extLst>
      <p:ext uri="{BB962C8B-B14F-4D97-AF65-F5344CB8AC3E}">
        <p14:creationId xmlns:p14="http://schemas.microsoft.com/office/powerpoint/2010/main" val="122659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8" name="Rectangle 64"/>
          <p:cNvSpPr>
            <a:spLocks noChangeArrowheads="1"/>
          </p:cNvSpPr>
          <p:nvPr>
            <p:custDataLst>
              <p:tags r:id="rId19"/>
            </p:custDataLst>
          </p:nvPr>
        </p:nvSpPr>
        <p:spPr bwMode="auto">
          <a:xfrm>
            <a:off x="428628" y="619125"/>
            <a:ext cx="5127625" cy="135872"/>
          </a:xfrm>
          <a:prstGeom prst="rect">
            <a:avLst/>
          </a:prstGeom>
          <a:noFill/>
          <a:ln w="9525">
            <a:noFill/>
            <a:miter lim="800000"/>
            <a:headEnd/>
            <a:tailEnd/>
          </a:ln>
          <a:effectLst/>
        </p:spPr>
        <p:txBody>
          <a:bodyPr wrap="none" lIns="82021" tIns="41010" rIns="82021" bIns="41010"/>
          <a:lstStyle/>
          <a:p>
            <a:pPr defTabSz="1018130" eaLnBrk="0" fontAlgn="base" hangingPunct="0">
              <a:spcBef>
                <a:spcPct val="0"/>
              </a:spcBef>
              <a:spcAft>
                <a:spcPct val="0"/>
              </a:spcAft>
            </a:pPr>
            <a:endParaRPr lang="en-CA" sz="800" dirty="0">
              <a:solidFill>
                <a:srgbClr val="761437"/>
              </a:solidFill>
            </a:endParaRPr>
          </a:p>
        </p:txBody>
      </p:sp>
      <p:sp>
        <p:nvSpPr>
          <p:cNvPr id="1090" name="Line 66"/>
          <p:cNvSpPr>
            <a:spLocks noChangeShapeType="1"/>
          </p:cNvSpPr>
          <p:nvPr>
            <p:custDataLst>
              <p:tags r:id="rId20"/>
            </p:custDataLst>
          </p:nvPr>
        </p:nvSpPr>
        <p:spPr bwMode="auto">
          <a:xfrm>
            <a:off x="205583" y="6185649"/>
            <a:ext cx="8738182" cy="8674"/>
          </a:xfrm>
          <a:prstGeom prst="line">
            <a:avLst/>
          </a:prstGeom>
          <a:noFill/>
          <a:ln w="28575">
            <a:solidFill>
              <a:srgbClr val="1B265F"/>
            </a:solidFill>
            <a:round/>
            <a:headEnd/>
            <a:tailEnd/>
          </a:ln>
          <a:effectLst/>
        </p:spPr>
        <p:txBody>
          <a:bodyPr wrap="none" lIns="82021" tIns="41010" rIns="82021" bIns="41010" anchor="ctr"/>
          <a:lstStyle/>
          <a:p>
            <a:pPr fontAlgn="base">
              <a:spcBef>
                <a:spcPct val="0"/>
              </a:spcBef>
              <a:spcAft>
                <a:spcPct val="0"/>
              </a:spcAft>
            </a:pPr>
            <a:endParaRPr lang="en-CA" sz="1000" dirty="0">
              <a:solidFill>
                <a:srgbClr val="000000"/>
              </a:solidFill>
            </a:endParaRPr>
          </a:p>
        </p:txBody>
      </p:sp>
      <p:sp>
        <p:nvSpPr>
          <p:cNvPr id="1095" name="Text Box 71" hidden="1"/>
          <p:cNvSpPr txBox="1">
            <a:spLocks noChangeArrowheads="1"/>
          </p:cNvSpPr>
          <p:nvPr>
            <p:custDataLst>
              <p:tags r:id="rId21"/>
            </p:custDataLst>
          </p:nvPr>
        </p:nvSpPr>
        <p:spPr bwMode="auto">
          <a:xfrm>
            <a:off x="3115830" y="2756652"/>
            <a:ext cx="2216727" cy="169277"/>
          </a:xfrm>
          <a:prstGeom prst="rect">
            <a:avLst/>
          </a:prstGeom>
          <a:noFill/>
          <a:ln w="9525">
            <a:noFill/>
            <a:miter lim="800000"/>
            <a:headEnd/>
            <a:tailEnd/>
          </a:ln>
          <a:effectLst/>
        </p:spPr>
        <p:txBody>
          <a:bodyPr lIns="0" tIns="0" rIns="0" bIns="0">
            <a:spAutoFit/>
          </a:bodyPr>
          <a:lstStyle/>
          <a:p>
            <a:pPr fontAlgn="base">
              <a:spcBef>
                <a:spcPct val="50000"/>
              </a:spcBef>
              <a:spcAft>
                <a:spcPct val="0"/>
              </a:spcAft>
            </a:pPr>
            <a:r>
              <a:rPr lang="en-CA" sz="1100" b="1" dirty="0">
                <a:solidFill>
                  <a:srgbClr val="1B265F"/>
                </a:solidFill>
              </a:rPr>
              <a:t>Draft Report</a:t>
            </a:r>
          </a:p>
        </p:txBody>
      </p:sp>
      <p:sp>
        <p:nvSpPr>
          <p:cNvPr id="20" name="Slide Number Placeholder 5"/>
          <p:cNvSpPr txBox="1">
            <a:spLocks/>
          </p:cNvSpPr>
          <p:nvPr/>
        </p:nvSpPr>
        <p:spPr>
          <a:xfrm>
            <a:off x="6845992" y="6259338"/>
            <a:ext cx="2133600" cy="365125"/>
          </a:xfrm>
          <a:prstGeom prst="rect">
            <a:avLst/>
          </a:prstGeom>
        </p:spPr>
        <p:txBody>
          <a:bodyPr lIns="91387" tIns="45693" rIns="91387" bIns="45693" anchor="ctr"/>
          <a:lstStyle/>
          <a:p>
            <a:pPr algn="r">
              <a:defRPr/>
            </a:pPr>
            <a:r>
              <a:rPr lang="en-CA" sz="1000" dirty="0">
                <a:solidFill>
                  <a:srgbClr val="000000">
                    <a:tint val="75000"/>
                  </a:srgbClr>
                </a:solidFill>
                <a:latin typeface="Frutiger LT 45 Light" pitchFamily="34" charset="0"/>
              </a:rPr>
              <a:t>Page </a:t>
            </a:r>
            <a:fld id="{65AA1C6C-3847-49EF-A8F8-12B78C7E5D2A}" type="slidenum">
              <a:rPr lang="en-CA" sz="1000" smtClean="0">
                <a:solidFill>
                  <a:srgbClr val="000000">
                    <a:tint val="75000"/>
                  </a:srgbClr>
                </a:solidFill>
                <a:latin typeface="Frutiger LT 45 Light" pitchFamily="34" charset="0"/>
              </a:rPr>
              <a:pPr algn="r">
                <a:defRPr/>
              </a:pPr>
              <a:t>‹#›</a:t>
            </a:fld>
            <a:r>
              <a:rPr lang="en-CA" sz="1000" dirty="0" smtClean="0">
                <a:solidFill>
                  <a:srgbClr val="000000">
                    <a:tint val="75000"/>
                  </a:srgbClr>
                </a:solidFill>
                <a:latin typeface="Frutiger LT 45 Light" pitchFamily="34" charset="0"/>
              </a:rPr>
              <a:t> </a:t>
            </a:r>
            <a:endParaRPr lang="en-CA" sz="1000" dirty="0">
              <a:solidFill>
                <a:srgbClr val="000000">
                  <a:tint val="75000"/>
                </a:srgbClr>
              </a:solidFill>
              <a:latin typeface="Frutiger LT 45 Light" pitchFamily="34" charset="0"/>
            </a:endParaRPr>
          </a:p>
        </p:txBody>
      </p:sp>
      <p:sp>
        <p:nvSpPr>
          <p:cNvPr id="14" name="Line 59"/>
          <p:cNvSpPr>
            <a:spLocks noChangeShapeType="1"/>
          </p:cNvSpPr>
          <p:nvPr>
            <p:custDataLst>
              <p:tags r:id="rId22"/>
            </p:custDataLst>
          </p:nvPr>
        </p:nvSpPr>
        <p:spPr bwMode="auto">
          <a:xfrm flipV="1">
            <a:off x="2390115" y="798148"/>
            <a:ext cx="6553650" cy="7610"/>
          </a:xfrm>
          <a:prstGeom prst="line">
            <a:avLst/>
          </a:prstGeom>
          <a:noFill/>
          <a:ln w="28575">
            <a:solidFill>
              <a:srgbClr val="1B265F"/>
            </a:solidFill>
            <a:round/>
            <a:headEnd/>
            <a:tailEnd/>
          </a:ln>
          <a:effectLst/>
        </p:spPr>
        <p:txBody>
          <a:bodyPr wrap="none" lIns="82021" tIns="41010" rIns="82021" bIns="41010" anchor="ctr"/>
          <a:lstStyle/>
          <a:p>
            <a:pPr fontAlgn="base">
              <a:spcBef>
                <a:spcPct val="0"/>
              </a:spcBef>
              <a:spcAft>
                <a:spcPct val="0"/>
              </a:spcAft>
            </a:pPr>
            <a:endParaRPr lang="en-CA" sz="1000" dirty="0">
              <a:solidFill>
                <a:srgbClr val="000000"/>
              </a:solidFill>
            </a:endParaRPr>
          </a:p>
        </p:txBody>
      </p:sp>
      <p:sp>
        <p:nvSpPr>
          <p:cNvPr id="8" name="TextBox 7"/>
          <p:cNvSpPr txBox="1"/>
          <p:nvPr/>
        </p:nvSpPr>
        <p:spPr>
          <a:xfrm>
            <a:off x="3803200" y="6248400"/>
            <a:ext cx="1537600" cy="246221"/>
          </a:xfrm>
          <a:prstGeom prst="rect">
            <a:avLst/>
          </a:prstGeom>
          <a:noFill/>
        </p:spPr>
        <p:txBody>
          <a:bodyPr wrap="none" rtlCol="0">
            <a:spAutoFit/>
          </a:bodyPr>
          <a:lstStyle/>
          <a:p>
            <a:r>
              <a:rPr lang="en-US" sz="1000" dirty="0" smtClean="0">
                <a:solidFill>
                  <a:srgbClr val="FF0000"/>
                </a:solidFill>
              </a:rPr>
              <a:t>Private and Confidential</a:t>
            </a:r>
            <a:endParaRPr lang="en-US" sz="1000" dirty="0">
              <a:solidFill>
                <a:srgbClr val="FF0000"/>
              </a:solidFill>
            </a:endParaRPr>
          </a:p>
        </p:txBody>
      </p:sp>
      <p:sp>
        <p:nvSpPr>
          <p:cNvPr id="9" name="TextBox 8"/>
          <p:cNvSpPr txBox="1"/>
          <p:nvPr userDrawn="1"/>
        </p:nvSpPr>
        <p:spPr>
          <a:xfrm>
            <a:off x="3803200" y="6248400"/>
            <a:ext cx="1537600" cy="246221"/>
          </a:xfrm>
          <a:prstGeom prst="rect">
            <a:avLst/>
          </a:prstGeom>
          <a:noFill/>
        </p:spPr>
        <p:txBody>
          <a:bodyPr wrap="none" rtlCol="0">
            <a:spAutoFit/>
          </a:bodyPr>
          <a:lstStyle/>
          <a:p>
            <a:r>
              <a:rPr lang="en-US" sz="1000" dirty="0">
                <a:solidFill>
                  <a:srgbClr val="FF0000"/>
                </a:solidFill>
              </a:rPr>
              <a:t>Private and Confidential</a:t>
            </a:r>
          </a:p>
        </p:txBody>
      </p:sp>
      <p:sp>
        <p:nvSpPr>
          <p:cNvPr id="10" name="Line 8"/>
          <p:cNvSpPr>
            <a:spLocks noChangeShapeType="1"/>
          </p:cNvSpPr>
          <p:nvPr userDrawn="1">
            <p:custDataLst>
              <p:tags r:id="rId23"/>
            </p:custDataLst>
          </p:nvPr>
        </p:nvSpPr>
        <p:spPr bwMode="auto">
          <a:xfrm>
            <a:off x="2349371" y="173736"/>
            <a:ext cx="0" cy="609600"/>
          </a:xfrm>
          <a:prstGeom prst="line">
            <a:avLst/>
          </a:prstGeom>
          <a:noFill/>
          <a:ln w="9525">
            <a:solidFill>
              <a:srgbClr val="002368"/>
            </a:solidFill>
            <a:round/>
            <a:headEnd/>
            <a:tailEnd/>
          </a:ln>
          <a:effectLst/>
        </p:spPr>
        <p:txBody>
          <a:bodyPr wrap="none" anchor="ctr"/>
          <a:lstStyle/>
          <a:p>
            <a:endParaRPr lang="en-US">
              <a:solidFill>
                <a:prstClr val="black"/>
              </a:solidFill>
            </a:endParaRPr>
          </a:p>
        </p:txBody>
      </p:sp>
      <p:pic>
        <p:nvPicPr>
          <p:cNvPr id="11" name="Picture 2" descr="https://encrypted-tbn3.google.com/images?q=tbn:ANd9GcQvEsBikEAbGCb20IBRDbVhZUlwmI4KmFHq4WDttlbGobaljYYbGw"/>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337010" y="6281449"/>
            <a:ext cx="1186990" cy="424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663" r:id="rId4"/>
    <p:sldLayoutId id="2147483664"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914180" rtl="0" eaLnBrk="1" fontAlgn="base" hangingPunct="1">
        <a:spcBef>
          <a:spcPct val="0"/>
        </a:spcBef>
        <a:spcAft>
          <a:spcPct val="0"/>
        </a:spcAft>
        <a:defRPr sz="2200" b="1">
          <a:solidFill>
            <a:srgbClr val="1B265F"/>
          </a:solidFill>
          <a:latin typeface="+mj-lt"/>
          <a:ea typeface="+mj-ea"/>
          <a:cs typeface="+mj-cs"/>
        </a:defRPr>
      </a:lvl1pPr>
      <a:lvl2pPr algn="l" defTabSz="914180" rtl="0" eaLnBrk="1" fontAlgn="base" hangingPunct="1">
        <a:spcBef>
          <a:spcPct val="0"/>
        </a:spcBef>
        <a:spcAft>
          <a:spcPct val="0"/>
        </a:spcAft>
        <a:defRPr sz="1400" b="1">
          <a:solidFill>
            <a:srgbClr val="1B265F"/>
          </a:solidFill>
          <a:latin typeface="Arial" charset="0"/>
        </a:defRPr>
      </a:lvl2pPr>
      <a:lvl3pPr algn="l" defTabSz="914180" rtl="0" eaLnBrk="1" fontAlgn="base" hangingPunct="1">
        <a:spcBef>
          <a:spcPct val="0"/>
        </a:spcBef>
        <a:spcAft>
          <a:spcPct val="0"/>
        </a:spcAft>
        <a:defRPr sz="1400" b="1">
          <a:solidFill>
            <a:srgbClr val="1B265F"/>
          </a:solidFill>
          <a:latin typeface="Arial" charset="0"/>
        </a:defRPr>
      </a:lvl3pPr>
      <a:lvl4pPr algn="l" defTabSz="914180" rtl="0" eaLnBrk="1" fontAlgn="base" hangingPunct="1">
        <a:spcBef>
          <a:spcPct val="0"/>
        </a:spcBef>
        <a:spcAft>
          <a:spcPct val="0"/>
        </a:spcAft>
        <a:defRPr sz="1400" b="1">
          <a:solidFill>
            <a:srgbClr val="1B265F"/>
          </a:solidFill>
          <a:latin typeface="Arial" charset="0"/>
        </a:defRPr>
      </a:lvl4pPr>
      <a:lvl5pPr algn="l" defTabSz="914180" rtl="0" eaLnBrk="1" fontAlgn="base" hangingPunct="1">
        <a:spcBef>
          <a:spcPct val="0"/>
        </a:spcBef>
        <a:spcAft>
          <a:spcPct val="0"/>
        </a:spcAft>
        <a:defRPr sz="1400" b="1">
          <a:solidFill>
            <a:srgbClr val="1B265F"/>
          </a:solidFill>
          <a:latin typeface="Arial" charset="0"/>
        </a:defRPr>
      </a:lvl5pPr>
      <a:lvl6pPr marL="410099" algn="l" defTabSz="914180" rtl="0" eaLnBrk="1" fontAlgn="base" hangingPunct="1">
        <a:spcBef>
          <a:spcPct val="0"/>
        </a:spcBef>
        <a:spcAft>
          <a:spcPct val="0"/>
        </a:spcAft>
        <a:defRPr sz="1400" b="1">
          <a:solidFill>
            <a:srgbClr val="1B265F"/>
          </a:solidFill>
          <a:latin typeface="Arial" charset="0"/>
        </a:defRPr>
      </a:lvl6pPr>
      <a:lvl7pPr marL="820199" algn="l" defTabSz="914180" rtl="0" eaLnBrk="1" fontAlgn="base" hangingPunct="1">
        <a:spcBef>
          <a:spcPct val="0"/>
        </a:spcBef>
        <a:spcAft>
          <a:spcPct val="0"/>
        </a:spcAft>
        <a:defRPr sz="1400" b="1">
          <a:solidFill>
            <a:srgbClr val="1B265F"/>
          </a:solidFill>
          <a:latin typeface="Arial" charset="0"/>
        </a:defRPr>
      </a:lvl7pPr>
      <a:lvl8pPr marL="1230298" algn="l" defTabSz="914180" rtl="0" eaLnBrk="1" fontAlgn="base" hangingPunct="1">
        <a:spcBef>
          <a:spcPct val="0"/>
        </a:spcBef>
        <a:spcAft>
          <a:spcPct val="0"/>
        </a:spcAft>
        <a:defRPr sz="1400" b="1">
          <a:solidFill>
            <a:srgbClr val="1B265F"/>
          </a:solidFill>
          <a:latin typeface="Arial" charset="0"/>
        </a:defRPr>
      </a:lvl8pPr>
      <a:lvl9pPr marL="1640397" algn="l" defTabSz="914180" rtl="0" eaLnBrk="1" fontAlgn="base" hangingPunct="1">
        <a:spcBef>
          <a:spcPct val="0"/>
        </a:spcBef>
        <a:spcAft>
          <a:spcPct val="0"/>
        </a:spcAft>
        <a:defRPr sz="1400" b="1">
          <a:solidFill>
            <a:srgbClr val="1B265F"/>
          </a:solidFill>
          <a:latin typeface="Arial" charset="0"/>
        </a:defRPr>
      </a:lvl9pPr>
    </p:titleStyle>
    <p:bodyStyle>
      <a:lvl1pPr marL="205050" indent="-205050" algn="l" defTabSz="914180" rtl="0" eaLnBrk="1" fontAlgn="base" hangingPunct="1">
        <a:spcBef>
          <a:spcPct val="0"/>
        </a:spcBef>
        <a:spcAft>
          <a:spcPct val="50000"/>
        </a:spcAft>
        <a:buFont typeface="Wingdings" pitchFamily="2" charset="2"/>
        <a:buChar char="§"/>
        <a:defRPr sz="1000">
          <a:solidFill>
            <a:schemeClr val="tx1"/>
          </a:solidFill>
          <a:latin typeface="+mn-lt"/>
          <a:ea typeface="+mn-ea"/>
          <a:cs typeface="+mn-cs"/>
        </a:defRPr>
      </a:lvl1pPr>
      <a:lvl2pPr marL="512624" indent="-205050" algn="l" defTabSz="914180" rtl="0" eaLnBrk="1" fontAlgn="base" hangingPunct="1">
        <a:spcBef>
          <a:spcPct val="0"/>
        </a:spcBef>
        <a:spcAft>
          <a:spcPct val="50000"/>
        </a:spcAft>
        <a:buChar char="–"/>
        <a:defRPr sz="1000">
          <a:solidFill>
            <a:schemeClr val="tx1"/>
          </a:solidFill>
          <a:latin typeface="+mn-lt"/>
        </a:defRPr>
      </a:lvl2pPr>
      <a:lvl3pPr marL="828742" indent="-213593" algn="l" defTabSz="914180" rtl="0" eaLnBrk="1" fontAlgn="base" hangingPunct="1">
        <a:spcBef>
          <a:spcPct val="0"/>
        </a:spcBef>
        <a:spcAft>
          <a:spcPct val="50000"/>
        </a:spcAft>
        <a:buChar char="•"/>
        <a:defRPr sz="1000">
          <a:solidFill>
            <a:schemeClr val="tx1"/>
          </a:solidFill>
          <a:latin typeface="+mn-lt"/>
        </a:defRPr>
      </a:lvl3pPr>
      <a:lvl4pPr marL="1137742" indent="-206474" algn="l" defTabSz="914180" rtl="0" eaLnBrk="1" fontAlgn="base" hangingPunct="1">
        <a:spcBef>
          <a:spcPct val="0"/>
        </a:spcBef>
        <a:spcAft>
          <a:spcPct val="50000"/>
        </a:spcAft>
        <a:buChar char="&gt;"/>
        <a:defRPr sz="1000">
          <a:solidFill>
            <a:schemeClr val="tx1"/>
          </a:solidFill>
          <a:latin typeface="+mn-lt"/>
        </a:defRPr>
      </a:lvl4pPr>
      <a:lvl5pPr marL="1445316" indent="-205050" algn="l" defTabSz="914180" rtl="0" eaLnBrk="1" fontAlgn="base" hangingPunct="1">
        <a:spcBef>
          <a:spcPct val="0"/>
        </a:spcBef>
        <a:spcAft>
          <a:spcPct val="50000"/>
        </a:spcAft>
        <a:buChar char="»"/>
        <a:defRPr sz="1000">
          <a:solidFill>
            <a:schemeClr val="tx1"/>
          </a:solidFill>
          <a:latin typeface="+mn-lt"/>
        </a:defRPr>
      </a:lvl5pPr>
      <a:lvl6pPr marL="1855416" indent="-205050" algn="l" defTabSz="914180" rtl="0" eaLnBrk="1" fontAlgn="base" hangingPunct="1">
        <a:spcBef>
          <a:spcPct val="0"/>
        </a:spcBef>
        <a:spcAft>
          <a:spcPct val="50000"/>
        </a:spcAft>
        <a:buChar char="»"/>
        <a:defRPr sz="1000">
          <a:solidFill>
            <a:schemeClr val="tx1"/>
          </a:solidFill>
          <a:latin typeface="+mn-lt"/>
        </a:defRPr>
      </a:lvl6pPr>
      <a:lvl7pPr marL="2265515" indent="-205050" algn="l" defTabSz="914180" rtl="0" eaLnBrk="1" fontAlgn="base" hangingPunct="1">
        <a:spcBef>
          <a:spcPct val="0"/>
        </a:spcBef>
        <a:spcAft>
          <a:spcPct val="50000"/>
        </a:spcAft>
        <a:buChar char="»"/>
        <a:defRPr sz="1000">
          <a:solidFill>
            <a:schemeClr val="tx1"/>
          </a:solidFill>
          <a:latin typeface="+mn-lt"/>
        </a:defRPr>
      </a:lvl7pPr>
      <a:lvl8pPr marL="2675614" indent="-205050" algn="l" defTabSz="914180" rtl="0" eaLnBrk="1" fontAlgn="base" hangingPunct="1">
        <a:spcBef>
          <a:spcPct val="0"/>
        </a:spcBef>
        <a:spcAft>
          <a:spcPct val="50000"/>
        </a:spcAft>
        <a:buChar char="»"/>
        <a:defRPr sz="1000">
          <a:solidFill>
            <a:schemeClr val="tx1"/>
          </a:solidFill>
          <a:latin typeface="+mn-lt"/>
        </a:defRPr>
      </a:lvl8pPr>
      <a:lvl9pPr marL="3085713" indent="-205050" algn="l" defTabSz="914180" rtl="0" eaLnBrk="1" fontAlgn="base" hangingPunct="1">
        <a:spcBef>
          <a:spcPct val="0"/>
        </a:spcBef>
        <a:spcAft>
          <a:spcPct val="50000"/>
        </a:spcAft>
        <a:buChar char="»"/>
        <a:defRPr sz="1000">
          <a:solidFill>
            <a:schemeClr val="tx1"/>
          </a:solidFill>
          <a:latin typeface="+mn-lt"/>
        </a:defRPr>
      </a:lvl9pPr>
    </p:bodyStyle>
    <p:otherStyle>
      <a:defPPr>
        <a:defRPr lang="en-US"/>
      </a:defPPr>
      <a:lvl1pPr marL="0" algn="l" defTabSz="820199" rtl="0" eaLnBrk="1" latinLnBrk="0" hangingPunct="1">
        <a:defRPr sz="1600" kern="1200">
          <a:solidFill>
            <a:schemeClr val="tx1"/>
          </a:solidFill>
          <a:latin typeface="+mn-lt"/>
          <a:ea typeface="+mn-ea"/>
          <a:cs typeface="+mn-cs"/>
        </a:defRPr>
      </a:lvl1pPr>
      <a:lvl2pPr marL="410099" algn="l" defTabSz="820199" rtl="0" eaLnBrk="1" latinLnBrk="0" hangingPunct="1">
        <a:defRPr sz="1600" kern="1200">
          <a:solidFill>
            <a:schemeClr val="tx1"/>
          </a:solidFill>
          <a:latin typeface="+mn-lt"/>
          <a:ea typeface="+mn-ea"/>
          <a:cs typeface="+mn-cs"/>
        </a:defRPr>
      </a:lvl2pPr>
      <a:lvl3pPr marL="820199" algn="l" defTabSz="820199" rtl="0" eaLnBrk="1" latinLnBrk="0" hangingPunct="1">
        <a:defRPr sz="1600" kern="1200">
          <a:solidFill>
            <a:schemeClr val="tx1"/>
          </a:solidFill>
          <a:latin typeface="+mn-lt"/>
          <a:ea typeface="+mn-ea"/>
          <a:cs typeface="+mn-cs"/>
        </a:defRPr>
      </a:lvl3pPr>
      <a:lvl4pPr marL="1230298" algn="l" defTabSz="820199" rtl="0" eaLnBrk="1" latinLnBrk="0" hangingPunct="1">
        <a:defRPr sz="1600" kern="1200">
          <a:solidFill>
            <a:schemeClr val="tx1"/>
          </a:solidFill>
          <a:latin typeface="+mn-lt"/>
          <a:ea typeface="+mn-ea"/>
          <a:cs typeface="+mn-cs"/>
        </a:defRPr>
      </a:lvl4pPr>
      <a:lvl5pPr marL="1640397" algn="l" defTabSz="820199" rtl="0" eaLnBrk="1" latinLnBrk="0" hangingPunct="1">
        <a:defRPr sz="1600" kern="1200">
          <a:solidFill>
            <a:schemeClr val="tx1"/>
          </a:solidFill>
          <a:latin typeface="+mn-lt"/>
          <a:ea typeface="+mn-ea"/>
          <a:cs typeface="+mn-cs"/>
        </a:defRPr>
      </a:lvl5pPr>
      <a:lvl6pPr marL="2050496" algn="l" defTabSz="820199" rtl="0" eaLnBrk="1" latinLnBrk="0" hangingPunct="1">
        <a:defRPr sz="1600" kern="1200">
          <a:solidFill>
            <a:schemeClr val="tx1"/>
          </a:solidFill>
          <a:latin typeface="+mn-lt"/>
          <a:ea typeface="+mn-ea"/>
          <a:cs typeface="+mn-cs"/>
        </a:defRPr>
      </a:lvl6pPr>
      <a:lvl7pPr marL="2460597" algn="l" defTabSz="820199" rtl="0" eaLnBrk="1" latinLnBrk="0" hangingPunct="1">
        <a:defRPr sz="1600" kern="1200">
          <a:solidFill>
            <a:schemeClr val="tx1"/>
          </a:solidFill>
          <a:latin typeface="+mn-lt"/>
          <a:ea typeface="+mn-ea"/>
          <a:cs typeface="+mn-cs"/>
        </a:defRPr>
      </a:lvl7pPr>
      <a:lvl8pPr marL="2870696" algn="l" defTabSz="820199" rtl="0" eaLnBrk="1" latinLnBrk="0" hangingPunct="1">
        <a:defRPr sz="1600" kern="1200">
          <a:solidFill>
            <a:schemeClr val="tx1"/>
          </a:solidFill>
          <a:latin typeface="+mn-lt"/>
          <a:ea typeface="+mn-ea"/>
          <a:cs typeface="+mn-cs"/>
        </a:defRPr>
      </a:lvl8pPr>
      <a:lvl9pPr marL="3280795" algn="l" defTabSz="8201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3.xml"/><Relationship Id="rId7" Type="http://schemas.openxmlformats.org/officeDocument/2006/relationships/image" Target="../media/image14.emf"/><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3.emf"/><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notesSlide" Target="../notesSlides/notesSlide11.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6.emf"/><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5.emf"/><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file:///\\exchange.dhcapital.com\mango\Host.net\2012%20Process\Management%20Presentation\Host%20net%20Financial%20Projection%20-%20August%202012.xlsx!Annual%20Rev%20Charts!%5bHost%20net%20Financial%20Projection%20-%20August%202012.xlsx%5dAnnual%20Rev%20Charts%20Chart%2011" TargetMode="External"/><Relationship Id="rId3" Type="http://schemas.openxmlformats.org/officeDocument/2006/relationships/notesSlide" Target="../notesSlides/notesSlide41.xml"/><Relationship Id="rId7" Type="http://schemas.openxmlformats.org/officeDocument/2006/relationships/image" Target="../media/image43.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file:///\\exchange.dhcapital.com\mango\Host.net\2012%20Process\Management%20Presentation\Host%20net%20Financial%20Projection%20-%20August%202012.xlsx!Annual%20Rev%20Charts!%5bHost%20net%20Financial%20Projection%20-%20August%202012.xlsx%5dAnnual%20Rev%20Charts%20Chart%201" TargetMode="External"/><Relationship Id="rId11" Type="http://schemas.openxmlformats.org/officeDocument/2006/relationships/image" Target="../media/image45.emf"/><Relationship Id="rId5" Type="http://schemas.openxmlformats.org/officeDocument/2006/relationships/image" Target="../media/image42.emf"/><Relationship Id="rId10" Type="http://schemas.openxmlformats.org/officeDocument/2006/relationships/oleObject" Target="file:///\\exchange.dhcapital.com\mango\Host.net\2012%20Process\Management%20Presentation\Host%20net%20Financial%20Projection%20-%20August%202012.xlsx!Annual%20Rev%20Charts!%5bHost%20net%20Financial%20Projection%20-%20August%202012.xlsx%5dAnnual%20Rev%20Charts%20Chart%2012" TargetMode="External"/><Relationship Id="rId4" Type="http://schemas.openxmlformats.org/officeDocument/2006/relationships/oleObject" Target="file:///\\exchange.dhcapital.com\mango\Host.net\2012%20Process\Management%20Presentation\Host%20net%20Financial%20Projection%20-%20August%202012.xlsx!Annual%20Rev%20Charts!%5bHost%20net%20Financial%20Projection%20-%20August%202012.xlsx%5dAnnual%20Rev%20Charts%20Chart%2010" TargetMode="External"/><Relationship Id="rId9" Type="http://schemas.openxmlformats.org/officeDocument/2006/relationships/image" Target="../media/image44.emf"/></Relationships>
</file>

<file path=ppt/slides/_rels/slide42.xml.rels><?xml version="1.0" encoding="UTF-8" standalone="yes"?>
<Relationships xmlns="http://schemas.openxmlformats.org/package/2006/relationships"><Relationship Id="rId8" Type="http://schemas.openxmlformats.org/officeDocument/2006/relationships/oleObject" Target="file:///\\exchange.dhcapital.com\mango\Host.net\2012%20Process\Management%20Presentation\Host%20net%20Financial%20Projection%20-%20August%202012.xlsx!Annual%20Rev%20Charts!%5bHost%20net%20Financial%20Projection%20-%20August%202012.xlsx%5dAnnual%20Rev%20Charts%20Chart%2032" TargetMode="External"/><Relationship Id="rId3" Type="http://schemas.openxmlformats.org/officeDocument/2006/relationships/notesSlide" Target="../notesSlides/notesSlide42.xml"/><Relationship Id="rId7" Type="http://schemas.openxmlformats.org/officeDocument/2006/relationships/image" Target="../media/image47.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file:///\\exchange.dhcapital.com\mango\Host.net\2012%20Process\Management%20Presentation\Host%20net%20Financial%20Projection%20-%20August%202012.xlsx!Annual%20Rev%20Charts!%5bHost%20net%20Financial%20Projection%20-%20August%202012.xlsx%5dAnnual%20Rev%20Charts%20Chart%2030" TargetMode="External"/><Relationship Id="rId11" Type="http://schemas.openxmlformats.org/officeDocument/2006/relationships/image" Target="../media/image49.emf"/><Relationship Id="rId5" Type="http://schemas.openxmlformats.org/officeDocument/2006/relationships/image" Target="../media/image46.emf"/><Relationship Id="rId10" Type="http://schemas.openxmlformats.org/officeDocument/2006/relationships/oleObject" Target="file:///\\exchange.dhcapital.com\mango\Host.net\2012%20Process\Management%20Presentation\Host%20net%20Financial%20Projection%20-%20August%202012.xlsx!Annual%20Rev%20Charts!R7C2:R13C8" TargetMode="External"/><Relationship Id="rId4" Type="http://schemas.openxmlformats.org/officeDocument/2006/relationships/oleObject" Target="file:///\\exchange.dhcapital.com\mango\Host.net\2012%20Process\Management%20Presentation\Host%20net%20Financial%20Projection%20-%20August%202012.xlsx!Annual%20Rev%20Charts!%5bHost%20net%20Financial%20Projection%20-%20August%202012.xlsx%5dAnnual%20Rev%20Charts%20Chart%2028" TargetMode="External"/><Relationship Id="rId9" Type="http://schemas.openxmlformats.org/officeDocument/2006/relationships/image" Target="../media/image48.e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image" Target="../media/image53.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34.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35.em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7.xml"/><Relationship Id="rId1" Type="http://schemas.openxmlformats.org/officeDocument/2006/relationships/tags" Target="../tags/tag45.xml"/><Relationship Id="rId4" Type="http://schemas.openxmlformats.org/officeDocument/2006/relationships/image" Target="../media/image56.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20.xml"/><Relationship Id="rId7" Type="http://schemas.openxmlformats.org/officeDocument/2006/relationships/image" Target="../media/image8.emf"/><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emf"/><Relationship Id="rId5" Type="http://schemas.openxmlformats.org/officeDocument/2006/relationships/notesSlide" Target="../notesSlides/notesSlide9.xml"/><Relationship Id="rId4"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Nicolas Renaud</a:t>
            </a:r>
            <a:endParaRPr lang="en-US" dirty="0"/>
          </a:p>
        </p:txBody>
      </p:sp>
      <p:sp>
        <p:nvSpPr>
          <p:cNvPr id="3" name="Text Placeholder 2"/>
          <p:cNvSpPr>
            <a:spLocks noGrp="1"/>
          </p:cNvSpPr>
          <p:nvPr>
            <p:ph type="body" sz="quarter" idx="12"/>
          </p:nvPr>
        </p:nvSpPr>
        <p:spPr/>
        <p:txBody>
          <a:bodyPr/>
          <a:lstStyle/>
          <a:p>
            <a:r>
              <a:rPr lang="en-US" dirty="0"/>
              <a:t>Applied Private Equity and Venture </a:t>
            </a:r>
            <a:r>
              <a:rPr lang="en-US" dirty="0" smtClean="0"/>
              <a:t>Capital</a:t>
            </a:r>
          </a:p>
          <a:p>
            <a:r>
              <a:rPr lang="en-US" dirty="0" smtClean="0"/>
              <a:t>Course 4</a:t>
            </a:r>
            <a:endParaRPr lang="en-US" dirty="0"/>
          </a:p>
        </p:txBody>
      </p:sp>
      <p:sp>
        <p:nvSpPr>
          <p:cNvPr id="5" name="Rectangle 4"/>
          <p:cNvSpPr/>
          <p:nvPr/>
        </p:nvSpPr>
        <p:spPr bwMode="auto">
          <a:xfrm>
            <a:off x="6781800" y="5867400"/>
            <a:ext cx="1524000" cy="6858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2058" tIns="41029" rIns="82058" bIns="41029"/>
          <a:lstStyle/>
          <a:p>
            <a:r>
              <a:rPr lang="en-US" dirty="0" smtClean="0"/>
              <a:t>Historical Pricing</a:t>
            </a:r>
            <a:endParaRPr lang="en-US" dirty="0"/>
          </a:p>
        </p:txBody>
      </p:sp>
      <p:sp>
        <p:nvSpPr>
          <p:cNvPr id="9" name="Text Placeholder 8"/>
          <p:cNvSpPr>
            <a:spLocks noGrp="1"/>
          </p:cNvSpPr>
          <p:nvPr>
            <p:ph type="body" sz="quarter" idx="10"/>
          </p:nvPr>
        </p:nvSpPr>
        <p:spPr/>
        <p:txBody>
          <a:bodyPr lIns="82058" tIns="41029" rIns="82058" bIns="41029"/>
          <a:lstStyle/>
          <a:p>
            <a:r>
              <a:rPr lang="en-US" dirty="0" smtClean="0">
                <a:solidFill>
                  <a:schemeClr val="tx2"/>
                </a:solidFill>
              </a:rPr>
              <a:t>Hard to see a trend but </a:t>
            </a:r>
          </a:p>
          <a:p>
            <a:pPr lvl="1"/>
            <a:r>
              <a:rPr lang="en-US" dirty="0" smtClean="0">
                <a:solidFill>
                  <a:schemeClr val="tx2"/>
                </a:solidFill>
              </a:rPr>
              <a:t>Overall increase in </a:t>
            </a:r>
            <a:r>
              <a:rPr lang="en-US" dirty="0" err="1" smtClean="0">
                <a:solidFill>
                  <a:schemeClr val="tx2"/>
                </a:solidFill>
              </a:rPr>
              <a:t>Xconnect</a:t>
            </a:r>
            <a:r>
              <a:rPr lang="en-US" dirty="0" smtClean="0">
                <a:solidFill>
                  <a:schemeClr val="tx2"/>
                </a:solidFill>
              </a:rPr>
              <a:t> pricing due to switch toward T1</a:t>
            </a:r>
          </a:p>
          <a:p>
            <a:pPr lvl="1"/>
            <a:r>
              <a:rPr lang="en-US" dirty="0" smtClean="0">
                <a:solidFill>
                  <a:schemeClr val="tx2"/>
                </a:solidFill>
              </a:rPr>
              <a:t>Some decline in rev per cabinets  in certain datacenters</a:t>
            </a:r>
          </a:p>
          <a:p>
            <a:endParaRPr lang="en-US" dirty="0">
              <a:solidFill>
                <a:schemeClr val="tx2"/>
              </a:solidFill>
            </a:endParaRPr>
          </a:p>
        </p:txBody>
      </p:sp>
      <p:sp>
        <p:nvSpPr>
          <p:cNvPr id="6" name="TextBox 5"/>
          <p:cNvSpPr txBox="1"/>
          <p:nvPr/>
        </p:nvSpPr>
        <p:spPr>
          <a:xfrm>
            <a:off x="2453894" y="5848067"/>
            <a:ext cx="4448477" cy="224044"/>
          </a:xfrm>
          <a:prstGeom prst="rect">
            <a:avLst/>
          </a:prstGeom>
          <a:noFill/>
        </p:spPr>
        <p:txBody>
          <a:bodyPr wrap="square" lIns="82056" tIns="41028" rIns="82056" bIns="41028" rtlCol="0">
            <a:spAutoFit/>
          </a:bodyPr>
          <a:lstStyle/>
          <a:p>
            <a:r>
              <a:rPr lang="en-US" sz="900" i="1" dirty="0">
                <a:solidFill>
                  <a:schemeClr val="tx2"/>
                </a:solidFill>
              </a:rPr>
              <a:t>Source: Quarterly by Site by Unit Revenue</a:t>
            </a:r>
          </a:p>
        </p:txBody>
      </p:sp>
      <p:pic>
        <p:nvPicPr>
          <p:cNvPr id="12" name="Picture 11" descr="Historical Pricing per cabinet and per xconxlsx_Range_Quarterly by Site by Unit Rev_K2_Z17.emf"/>
          <p:cNvPicPr>
            <a:picLocks/>
          </p:cNvPicPr>
          <p:nvPr>
            <p:custDataLst>
              <p:tags r:id="rId1"/>
            </p:custDataLst>
          </p:nvPr>
        </p:nvPicPr>
        <p:blipFill>
          <a:blip r:embed="rId5" cstate="print"/>
          <a:stretch>
            <a:fillRect/>
          </a:stretch>
        </p:blipFill>
        <p:spPr>
          <a:xfrm>
            <a:off x="2410834" y="1101065"/>
            <a:ext cx="6623485" cy="2099033"/>
          </a:xfrm>
          <a:prstGeom prst="rect">
            <a:avLst/>
          </a:prstGeom>
        </p:spPr>
      </p:pic>
      <p:pic>
        <p:nvPicPr>
          <p:cNvPr id="13" name="Picture 12" descr="Historical Pricing per cabinet and per xconxlsx_Range_Quarterly by Site by Unit Rev_K20_Z35.emf"/>
          <p:cNvPicPr>
            <a:picLocks/>
          </p:cNvPicPr>
          <p:nvPr>
            <p:custDataLst>
              <p:tags r:id="rId2"/>
            </p:custDataLst>
          </p:nvPr>
        </p:nvPicPr>
        <p:blipFill>
          <a:blip r:embed="rId6" cstate="print"/>
          <a:stretch>
            <a:fillRect/>
          </a:stretch>
        </p:blipFill>
        <p:spPr>
          <a:xfrm>
            <a:off x="2392157" y="3485274"/>
            <a:ext cx="6680694" cy="2117162"/>
          </a:xfrm>
          <a:prstGeom prst="rect">
            <a:avLst/>
          </a:prstGeom>
        </p:spPr>
      </p:pic>
    </p:spTree>
    <p:extLst>
      <p:ext uri="{BB962C8B-B14F-4D97-AF65-F5344CB8AC3E}">
        <p14:creationId xmlns:p14="http://schemas.microsoft.com/office/powerpoint/2010/main" val="2259726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2" descr="bell-logo"/>
          <p:cNvPicPr>
            <a:picLocks noChangeAspect="1" noChangeArrowheads="1"/>
          </p:cNvPicPr>
          <p:nvPr/>
        </p:nvPicPr>
        <p:blipFill>
          <a:blip r:embed="rId5" cstate="print"/>
          <a:srcRect/>
          <a:stretch>
            <a:fillRect/>
          </a:stretch>
        </p:blipFill>
        <p:spPr bwMode="auto">
          <a:xfrm>
            <a:off x="939800" y="1349375"/>
            <a:ext cx="476250" cy="317500"/>
          </a:xfrm>
          <a:prstGeom prst="rect">
            <a:avLst/>
          </a:prstGeom>
          <a:noFill/>
          <a:ln w="9525">
            <a:noFill/>
            <a:miter lim="800000"/>
            <a:headEnd/>
            <a:tailEnd/>
          </a:ln>
        </p:spPr>
      </p:pic>
      <p:pic>
        <p:nvPicPr>
          <p:cNvPr id="43010" name="Picture 13"/>
          <p:cNvPicPr>
            <a:picLocks noChangeAspect="1" noChangeArrowheads="1"/>
          </p:cNvPicPr>
          <p:nvPr>
            <p:custDataLst>
              <p:tags r:id="rId1"/>
            </p:custDataLst>
          </p:nvPr>
        </p:nvPicPr>
        <p:blipFill>
          <a:blip r:embed="rId6" cstate="print"/>
          <a:srcRect/>
          <a:stretch>
            <a:fillRect/>
          </a:stretch>
        </p:blipFill>
        <p:spPr bwMode="auto">
          <a:xfrm>
            <a:off x="211138" y="839788"/>
            <a:ext cx="8770937" cy="1884362"/>
          </a:xfrm>
          <a:prstGeom prst="rect">
            <a:avLst/>
          </a:prstGeom>
          <a:noFill/>
          <a:ln w="9525" algn="ctr">
            <a:noFill/>
            <a:miter lim="800000"/>
            <a:headEnd/>
            <a:tailEnd/>
          </a:ln>
        </p:spPr>
      </p:pic>
      <p:sp>
        <p:nvSpPr>
          <p:cNvPr id="43011" name="Text Box 5"/>
          <p:cNvSpPr txBox="1">
            <a:spLocks noChangeArrowheads="1"/>
          </p:cNvSpPr>
          <p:nvPr/>
        </p:nvSpPr>
        <p:spPr bwMode="auto">
          <a:xfrm>
            <a:off x="19050" y="5732890"/>
            <a:ext cx="8972550" cy="415498"/>
          </a:xfrm>
          <a:prstGeom prst="rect">
            <a:avLst/>
          </a:prstGeom>
          <a:noFill/>
          <a:ln w="9525">
            <a:noFill/>
            <a:miter lim="800000"/>
            <a:headEnd/>
            <a:tailEnd/>
          </a:ln>
        </p:spPr>
        <p:txBody>
          <a:bodyPr anchor="b">
            <a:spAutoFit/>
          </a:bodyPr>
          <a:lstStyle/>
          <a:p>
            <a:pPr eaLnBrk="0" hangingPunct="0"/>
            <a:r>
              <a:rPr lang="en-US" sz="700" dirty="0"/>
              <a:t>Sources: Company filings, Bloomberg, Capital IQ, Scotia estimates and street research</a:t>
            </a:r>
          </a:p>
          <a:p>
            <a:pPr eaLnBrk="0" hangingPunct="0"/>
            <a:r>
              <a:rPr lang="en-US" sz="700" dirty="0"/>
              <a:t>(1) I.B.E.S. estimates </a:t>
            </a:r>
            <a:r>
              <a:rPr lang="en-US" sz="700" dirty="0" err="1"/>
              <a:t>calendarized</a:t>
            </a:r>
            <a:r>
              <a:rPr lang="en-US" sz="700" dirty="0"/>
              <a:t> a at December 31</a:t>
            </a:r>
            <a:r>
              <a:rPr lang="en-US" sz="700" baseline="30000" dirty="0"/>
              <a:t>st </a:t>
            </a:r>
            <a:r>
              <a:rPr lang="en-US" sz="700" dirty="0"/>
              <a:t>(2) Pro forma acquisition of CTV Inc., two preferred share offerings, acquisition of MLSE and pension plan contribution (3) Pro forma two preferred share offerings and pension plan contribution (4) Pro forma </a:t>
            </a:r>
            <a:r>
              <a:rPr lang="en-US" sz="700" dirty="0" err="1" smtClean="0"/>
              <a:t>acquisitin</a:t>
            </a:r>
            <a:r>
              <a:rPr lang="en-US" sz="700" dirty="0" smtClean="0"/>
              <a:t> </a:t>
            </a:r>
            <a:r>
              <a:rPr lang="en-US" sz="700" dirty="0"/>
              <a:t>of Global Crossing Ltd closed October-4-11 (5) Pro forma L7 Solutions Pty Ltd acquisition closed Nov 12, 2011</a:t>
            </a:r>
          </a:p>
        </p:txBody>
      </p:sp>
      <p:pic>
        <p:nvPicPr>
          <p:cNvPr id="43012" name="Picture 6"/>
          <p:cNvPicPr>
            <a:picLocks noChangeAspect="1" noChangeArrowheads="1"/>
          </p:cNvPicPr>
          <p:nvPr>
            <p:custDataLst>
              <p:tags r:id="rId2"/>
            </p:custDataLst>
          </p:nvPr>
        </p:nvPicPr>
        <p:blipFill>
          <a:blip r:embed="rId7" cstate="print"/>
          <a:srcRect/>
          <a:stretch>
            <a:fillRect/>
          </a:stretch>
        </p:blipFill>
        <p:spPr bwMode="auto">
          <a:xfrm>
            <a:off x="214313" y="2752725"/>
            <a:ext cx="8723312" cy="3005138"/>
          </a:xfrm>
          <a:prstGeom prst="rect">
            <a:avLst/>
          </a:prstGeom>
          <a:noFill/>
          <a:ln w="9525" algn="ctr">
            <a:noFill/>
            <a:miter lim="800000"/>
            <a:headEnd/>
            <a:tailEnd/>
          </a:ln>
        </p:spPr>
      </p:pic>
      <p:pic>
        <p:nvPicPr>
          <p:cNvPr id="43013" name="Picture 7" descr="Bell_Aliant_logo-CMYK-300dp"/>
          <p:cNvPicPr>
            <a:picLocks noChangeAspect="1" noChangeArrowheads="1"/>
          </p:cNvPicPr>
          <p:nvPr/>
        </p:nvPicPr>
        <p:blipFill>
          <a:blip r:embed="rId8" cstate="print"/>
          <a:srcRect/>
          <a:stretch>
            <a:fillRect/>
          </a:stretch>
        </p:blipFill>
        <p:spPr bwMode="auto">
          <a:xfrm>
            <a:off x="677863" y="1974850"/>
            <a:ext cx="931862" cy="233363"/>
          </a:xfrm>
          <a:prstGeom prst="rect">
            <a:avLst/>
          </a:prstGeom>
          <a:noFill/>
          <a:ln w="9525">
            <a:noFill/>
            <a:miter lim="800000"/>
            <a:headEnd/>
            <a:tailEnd/>
          </a:ln>
        </p:spPr>
      </p:pic>
      <p:pic>
        <p:nvPicPr>
          <p:cNvPr id="43014" name="Picture 8" descr="559px-Manitoba_Telecom_Services_logo"/>
          <p:cNvPicPr>
            <a:picLocks noChangeAspect="1" noChangeArrowheads="1"/>
          </p:cNvPicPr>
          <p:nvPr/>
        </p:nvPicPr>
        <p:blipFill>
          <a:blip r:embed="rId9" cstate="print"/>
          <a:srcRect/>
          <a:stretch>
            <a:fillRect/>
          </a:stretch>
        </p:blipFill>
        <p:spPr bwMode="auto">
          <a:xfrm>
            <a:off x="787400" y="2266950"/>
            <a:ext cx="671513" cy="258763"/>
          </a:xfrm>
          <a:prstGeom prst="rect">
            <a:avLst/>
          </a:prstGeom>
          <a:noFill/>
          <a:ln w="9525">
            <a:noFill/>
            <a:miter lim="800000"/>
            <a:headEnd/>
            <a:tailEnd/>
          </a:ln>
        </p:spPr>
      </p:pic>
      <p:pic>
        <p:nvPicPr>
          <p:cNvPr id="43015" name="Picture 9" descr="telus-logo"/>
          <p:cNvPicPr>
            <a:picLocks noChangeAspect="1" noChangeArrowheads="1"/>
          </p:cNvPicPr>
          <p:nvPr/>
        </p:nvPicPr>
        <p:blipFill>
          <a:blip r:embed="rId10" cstate="print"/>
          <a:srcRect/>
          <a:stretch>
            <a:fillRect/>
          </a:stretch>
        </p:blipFill>
        <p:spPr bwMode="auto">
          <a:xfrm>
            <a:off x="685800" y="1658938"/>
            <a:ext cx="909638" cy="246062"/>
          </a:xfrm>
          <a:prstGeom prst="rect">
            <a:avLst/>
          </a:prstGeom>
          <a:noFill/>
          <a:ln w="9525">
            <a:noFill/>
            <a:miter lim="800000"/>
            <a:headEnd/>
            <a:tailEnd/>
          </a:ln>
        </p:spPr>
      </p:pic>
      <p:sp>
        <p:nvSpPr>
          <p:cNvPr id="43016" name="Text Box 11"/>
          <p:cNvSpPr txBox="1">
            <a:spLocks noChangeArrowheads="1"/>
          </p:cNvSpPr>
          <p:nvPr/>
        </p:nvSpPr>
        <p:spPr bwMode="auto">
          <a:xfrm>
            <a:off x="1373188" y="1905000"/>
            <a:ext cx="342900" cy="184150"/>
          </a:xfrm>
          <a:prstGeom prst="rect">
            <a:avLst/>
          </a:prstGeom>
          <a:noFill/>
          <a:ln w="9525" algn="ctr">
            <a:noFill/>
            <a:miter lim="800000"/>
            <a:headEnd/>
            <a:tailEnd/>
          </a:ln>
        </p:spPr>
        <p:txBody>
          <a:bodyPr>
            <a:spAutoFit/>
          </a:bodyPr>
          <a:lstStyle/>
          <a:p>
            <a:pPr algn="r" eaLnBrk="0" hangingPunct="0">
              <a:spcBef>
                <a:spcPct val="50000"/>
              </a:spcBef>
            </a:pPr>
            <a:r>
              <a:rPr lang="en-US" sz="600"/>
              <a:t>(3)</a:t>
            </a:r>
            <a:endParaRPr lang="en-CA" sz="600"/>
          </a:p>
        </p:txBody>
      </p:sp>
      <p:sp>
        <p:nvSpPr>
          <p:cNvPr id="43017" name="Text Box 13"/>
          <p:cNvSpPr txBox="1">
            <a:spLocks noChangeArrowheads="1"/>
          </p:cNvSpPr>
          <p:nvPr/>
        </p:nvSpPr>
        <p:spPr bwMode="auto">
          <a:xfrm>
            <a:off x="1247775" y="1296988"/>
            <a:ext cx="333375" cy="184150"/>
          </a:xfrm>
          <a:prstGeom prst="rect">
            <a:avLst/>
          </a:prstGeom>
          <a:noFill/>
          <a:ln w="9525" algn="ctr">
            <a:noFill/>
            <a:miter lim="800000"/>
            <a:headEnd/>
            <a:tailEnd/>
          </a:ln>
        </p:spPr>
        <p:txBody>
          <a:bodyPr>
            <a:spAutoFit/>
          </a:bodyPr>
          <a:lstStyle/>
          <a:p>
            <a:pPr algn="r" eaLnBrk="0" hangingPunct="0">
              <a:spcBef>
                <a:spcPct val="50000"/>
              </a:spcBef>
            </a:pPr>
            <a:r>
              <a:rPr lang="en-US" sz="600"/>
              <a:t>(2)</a:t>
            </a:r>
            <a:endParaRPr lang="en-CA" sz="600"/>
          </a:p>
        </p:txBody>
      </p:sp>
      <p:sp>
        <p:nvSpPr>
          <p:cNvPr id="43018" name="Title 1"/>
          <p:cNvSpPr>
            <a:spLocks/>
          </p:cNvSpPr>
          <p:nvPr/>
        </p:nvSpPr>
        <p:spPr bwMode="auto">
          <a:xfrm>
            <a:off x="2514600" y="274638"/>
            <a:ext cx="6172200" cy="487362"/>
          </a:xfrm>
          <a:prstGeom prst="rect">
            <a:avLst/>
          </a:prstGeom>
          <a:noFill/>
          <a:ln w="9525">
            <a:noFill/>
            <a:miter lim="800000"/>
            <a:headEnd/>
            <a:tailEnd/>
          </a:ln>
        </p:spPr>
        <p:txBody>
          <a:bodyPr/>
          <a:lstStyle/>
          <a:p>
            <a:pPr defTabSz="912813"/>
            <a:r>
              <a:rPr lang="en-US" sz="2200" b="1">
                <a:solidFill>
                  <a:srgbClr val="1B265F"/>
                </a:solidFill>
              </a:rPr>
              <a:t>Telecom and Fiber Comparables</a:t>
            </a:r>
          </a:p>
        </p:txBody>
      </p:sp>
    </p:spTree>
    <p:extLst>
      <p:ext uri="{BB962C8B-B14F-4D97-AF65-F5344CB8AC3E}">
        <p14:creationId xmlns:p14="http://schemas.microsoft.com/office/powerpoint/2010/main" val="4108815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Pillars of Performance Forecast</a:t>
            </a:r>
            <a:endParaRPr lang="en-US" dirty="0"/>
          </a:p>
        </p:txBody>
      </p:sp>
      <p:sp>
        <p:nvSpPr>
          <p:cNvPr id="2" name="Text Placeholder 1"/>
          <p:cNvSpPr>
            <a:spLocks noGrp="1"/>
          </p:cNvSpPr>
          <p:nvPr>
            <p:ph type="body" sz="quarter" idx="10"/>
          </p:nvPr>
        </p:nvSpPr>
        <p:spPr/>
        <p:txBody>
          <a:bodyPr/>
          <a:lstStyle/>
          <a:p>
            <a:r>
              <a:rPr lang="en-US" dirty="0" smtClean="0"/>
              <a:t>Sales can be effectively forecasted using proper market analysis</a:t>
            </a:r>
            <a:endParaRPr lang="en-US" dirty="0"/>
          </a:p>
        </p:txBody>
      </p:sp>
      <p:sp>
        <p:nvSpPr>
          <p:cNvPr id="5" name="TextBox 4"/>
          <p:cNvSpPr txBox="1"/>
          <p:nvPr/>
        </p:nvSpPr>
        <p:spPr>
          <a:xfrm>
            <a:off x="2789466" y="10668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Historical performance</a:t>
            </a:r>
          </a:p>
          <a:p>
            <a:pPr algn="ctr">
              <a:spcAft>
                <a:spcPts val="600"/>
              </a:spcAft>
            </a:pPr>
            <a:r>
              <a:rPr lang="en-US" sz="1400" dirty="0" smtClean="0">
                <a:solidFill>
                  <a:schemeClr val="tx2"/>
                </a:solidFill>
              </a:rPr>
              <a:t>Company absolute performance</a:t>
            </a:r>
          </a:p>
          <a:p>
            <a:pPr algn="ctr">
              <a:spcAft>
                <a:spcPts val="600"/>
              </a:spcAft>
            </a:pPr>
            <a:r>
              <a:rPr lang="en-US" sz="1400" dirty="0" smtClean="0">
                <a:solidFill>
                  <a:schemeClr val="tx2"/>
                </a:solidFill>
              </a:rPr>
              <a:t>Performance vs. peers</a:t>
            </a:r>
          </a:p>
        </p:txBody>
      </p:sp>
      <p:sp>
        <p:nvSpPr>
          <p:cNvPr id="8" name="TextBox 7"/>
          <p:cNvSpPr txBox="1"/>
          <p:nvPr/>
        </p:nvSpPr>
        <p:spPr>
          <a:xfrm>
            <a:off x="2789466" y="2667000"/>
            <a:ext cx="5440133" cy="1066800"/>
          </a:xfrm>
          <a:prstGeom prst="rect">
            <a:avLst/>
          </a:prstGeom>
          <a:solidFill>
            <a:schemeClr val="bg1">
              <a:lumMod val="85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Market forecasts</a:t>
            </a:r>
          </a:p>
          <a:p>
            <a:pPr algn="ctr">
              <a:spcAft>
                <a:spcPts val="600"/>
              </a:spcAft>
            </a:pPr>
            <a:r>
              <a:rPr lang="en-US" sz="1400" dirty="0" smtClean="0">
                <a:solidFill>
                  <a:schemeClr val="tx2"/>
                </a:solidFill>
              </a:rPr>
              <a:t>Forecast studies</a:t>
            </a:r>
          </a:p>
          <a:p>
            <a:pPr algn="ctr">
              <a:spcAft>
                <a:spcPts val="600"/>
              </a:spcAft>
            </a:pPr>
            <a:r>
              <a:rPr lang="en-US" sz="1400" dirty="0" smtClean="0">
                <a:solidFill>
                  <a:schemeClr val="tx2"/>
                </a:solidFill>
              </a:rPr>
              <a:t>Analyst reviews</a:t>
            </a:r>
          </a:p>
        </p:txBody>
      </p:sp>
      <p:sp>
        <p:nvSpPr>
          <p:cNvPr id="11" name="TextBox 10"/>
          <p:cNvSpPr txBox="1"/>
          <p:nvPr/>
        </p:nvSpPr>
        <p:spPr>
          <a:xfrm>
            <a:off x="2789466" y="42672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Vision</a:t>
            </a:r>
          </a:p>
        </p:txBody>
      </p:sp>
    </p:spTree>
    <p:extLst>
      <p:ext uri="{BB962C8B-B14F-4D97-AF65-F5344CB8AC3E}">
        <p14:creationId xmlns:p14="http://schemas.microsoft.com/office/powerpoint/2010/main" val="952918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Good Old Porter</a:t>
            </a:r>
            <a:endParaRPr lang="en-US" dirty="0"/>
          </a:p>
        </p:txBody>
      </p:sp>
      <p:pic>
        <p:nvPicPr>
          <p:cNvPr id="1026" name="Picture 2" descr="http://www.strategy4u.com/assessment_tools/porters_five_forces/porters_five_forces_l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399"/>
            <a:ext cx="7139386" cy="5142147"/>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bwMode="auto">
          <a:xfrm>
            <a:off x="6172200" y="1219200"/>
            <a:ext cx="2667000" cy="1143000"/>
          </a:xfrm>
          <a:prstGeom prst="ellipse">
            <a:avLst/>
          </a:prstGeom>
          <a:solidFill>
            <a:schemeClr val="bg1">
              <a:lumMod val="85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solidFill>
                <a:effectLst/>
                <a:latin typeface="Arial" charset="0"/>
              </a:rPr>
              <a:t>+ Government</a:t>
            </a:r>
            <a:br>
              <a:rPr kumimoji="0" lang="en-US" b="0" i="0" u="none" strike="noStrike" cap="none" normalizeH="0" baseline="0" dirty="0" smtClean="0">
                <a:ln>
                  <a:noFill/>
                </a:ln>
                <a:solidFill>
                  <a:schemeClr val="tx2"/>
                </a:solidFill>
                <a:effectLst/>
                <a:latin typeface="Arial" charset="0"/>
              </a:rPr>
            </a:br>
            <a:r>
              <a:rPr kumimoji="0" lang="en-US" b="0" i="0" u="none" strike="noStrike" cap="none" normalizeH="0" baseline="0" dirty="0" smtClean="0">
                <a:ln>
                  <a:noFill/>
                </a:ln>
                <a:solidFill>
                  <a:schemeClr val="tx2"/>
                </a:solidFill>
                <a:effectLst/>
                <a:latin typeface="Arial" charset="0"/>
              </a:rPr>
              <a:t>&amp; Regulation</a:t>
            </a:r>
            <a:endParaRPr kumimoji="0" lang="en-US" sz="1100" b="0"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val="1244243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Automation</a:t>
            </a:r>
            <a:endParaRPr lang="en-US" dirty="0"/>
          </a:p>
        </p:txBody>
      </p:sp>
      <p:sp>
        <p:nvSpPr>
          <p:cNvPr id="3" name="Text Placeholder 2"/>
          <p:cNvSpPr>
            <a:spLocks noGrp="1"/>
          </p:cNvSpPr>
          <p:nvPr>
            <p:ph type="body" sz="quarter" idx="10"/>
          </p:nvPr>
        </p:nvSpPr>
        <p:spPr/>
        <p:txBody>
          <a:bodyPr/>
          <a:lstStyle/>
          <a:p>
            <a:r>
              <a:rPr lang="en-US" dirty="0" smtClean="0"/>
              <a:t>Home automation is a market that is underdeveloped, specifically on the ‘Security’ side of the industry.</a:t>
            </a:r>
          </a:p>
          <a:p>
            <a:r>
              <a:rPr lang="en-US" dirty="0" smtClean="0"/>
              <a:t>The World is quickly beginning to automate; Offices and Cars no longer require the use of keys.</a:t>
            </a:r>
          </a:p>
          <a:p>
            <a:r>
              <a:rPr lang="en-US" dirty="0" smtClean="0"/>
              <a:t>Home security has yet to reach this point, but it is projected to witness accelerated growth between now and 2016.</a:t>
            </a:r>
          </a:p>
          <a:p>
            <a:r>
              <a:rPr lang="en-US" dirty="0" smtClean="0"/>
              <a:t>Rising home prices and income will be a driver behind the growth of this industry, as home owners will want to modernize and improve their overall quality of life.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505200" y="876300"/>
            <a:ext cx="4429125" cy="2781300"/>
          </a:xfrm>
          <a:prstGeom prst="rect">
            <a:avLst/>
          </a:prstGeom>
          <a:noFill/>
          <a:ln w="9525">
            <a:noFill/>
            <a:miter lim="800000"/>
            <a:headEnd/>
            <a:tailEnd/>
          </a:ln>
        </p:spPr>
      </p:pic>
      <p:sp>
        <p:nvSpPr>
          <p:cNvPr id="6" name="Rectangle 5"/>
          <p:cNvSpPr/>
          <p:nvPr/>
        </p:nvSpPr>
        <p:spPr>
          <a:xfrm>
            <a:off x="2590800" y="3733800"/>
            <a:ext cx="6324600" cy="1569660"/>
          </a:xfrm>
          <a:prstGeom prst="rect">
            <a:avLst/>
          </a:prstGeom>
          <a:ln>
            <a:solidFill>
              <a:schemeClr val="tx1"/>
            </a:solidFill>
            <a:prstDash val="sysDash"/>
          </a:ln>
        </p:spPr>
        <p:txBody>
          <a:bodyPr wrap="square">
            <a:spAutoFit/>
          </a:bodyPr>
          <a:lstStyle/>
          <a:p>
            <a:pPr marL="228600" indent="-228600">
              <a:buFont typeface="Arial" pitchFamily="34" charset="0"/>
              <a:buChar char="•"/>
            </a:pPr>
            <a:r>
              <a:rPr lang="en-US" sz="1200" dirty="0" smtClean="0"/>
              <a:t>The U.S. market for home automation systems and devices was worth approximately $3.2 billion in 2010. It is expected to grow to almost $3.4 billion in 2011. In the longer term (i.e., 2011 to 2016), the forecast is for strong renewed growth, which is expected to exceed $5.5 billion in 2016, a CAGR of 10.5% between 2011 and 2016.</a:t>
            </a:r>
          </a:p>
          <a:p>
            <a:pPr marL="228600" indent="-228600">
              <a:buFont typeface="Arial" pitchFamily="34" charset="0"/>
              <a:buChar char="•"/>
            </a:pPr>
            <a:endParaRPr lang="en-US" sz="1200" dirty="0" smtClean="0"/>
          </a:p>
          <a:p>
            <a:pPr marL="228600" indent="-228600">
              <a:buFont typeface="Arial" pitchFamily="34" charset="0"/>
              <a:buChar char="•"/>
            </a:pPr>
            <a:r>
              <a:rPr lang="en-US" sz="1200" dirty="0" smtClean="0"/>
              <a:t>Lighting, home entertainment, and security systems accounted for nearly 58% of the U.S. home automation market in 2010. It is estimated to be around $2.1 billion in the year and further to reach $3.8 billion by 2016 at a CAGR of 12.2 %.</a:t>
            </a:r>
          </a:p>
        </p:txBody>
      </p:sp>
      <p:sp>
        <p:nvSpPr>
          <p:cNvPr id="7" name="Rectangle 6"/>
          <p:cNvSpPr/>
          <p:nvPr/>
        </p:nvSpPr>
        <p:spPr>
          <a:xfrm>
            <a:off x="2590800" y="5334000"/>
            <a:ext cx="1779654" cy="276999"/>
          </a:xfrm>
          <a:prstGeom prst="rect">
            <a:avLst/>
          </a:prstGeom>
        </p:spPr>
        <p:txBody>
          <a:bodyPr wrap="none">
            <a:spAutoFit/>
          </a:bodyPr>
          <a:lstStyle/>
          <a:p>
            <a:r>
              <a:rPr lang="en-US" sz="1200" dirty="0" smtClean="0"/>
              <a:t>Source: BCC Research</a:t>
            </a:r>
            <a:endParaRPr lang="en-US" sz="1200" dirty="0"/>
          </a:p>
        </p:txBody>
      </p:sp>
    </p:spTree>
    <p:extLst>
      <p:ext uri="{BB962C8B-B14F-4D97-AF65-F5344CB8AC3E}">
        <p14:creationId xmlns:p14="http://schemas.microsoft.com/office/powerpoint/2010/main" val="1929003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Industry Overview– United States</a:t>
            </a:r>
            <a:endParaRPr lang="en-US" dirty="0"/>
          </a:p>
        </p:txBody>
      </p:sp>
      <p:sp>
        <p:nvSpPr>
          <p:cNvPr id="3" name="Text Placeholder 2"/>
          <p:cNvSpPr>
            <a:spLocks noGrp="1"/>
          </p:cNvSpPr>
          <p:nvPr>
            <p:ph type="body" sz="quarter" idx="10"/>
          </p:nvPr>
        </p:nvSpPr>
        <p:spPr/>
        <p:txBody>
          <a:bodyPr/>
          <a:lstStyle/>
          <a:p>
            <a:r>
              <a:rPr lang="en-US" dirty="0" smtClean="0"/>
              <a:t>Alarm and Security industry in the United States is currently worth $16.7 Bn.</a:t>
            </a:r>
          </a:p>
          <a:p>
            <a:r>
              <a:rPr lang="en-US" dirty="0" smtClean="0"/>
              <a:t>Revenue is expected to increase by at least 1% per annum through 2018 with an annualized rate of 2.6%</a:t>
            </a:r>
          </a:p>
          <a:p>
            <a:r>
              <a:rPr lang="en-US" dirty="0" smtClean="0"/>
              <a:t>Generally a Capital Light industry.</a:t>
            </a:r>
          </a:p>
          <a:p>
            <a:r>
              <a:rPr lang="en-US" dirty="0" smtClean="0"/>
              <a:t>Heavily impacted by external drivers such as: Crime rate, Per Capita Disposable Income, Spending on home improvements and finally value of residential and non-residential construction.</a:t>
            </a:r>
          </a:p>
          <a:p>
            <a:r>
              <a:rPr lang="en-US" dirty="0" smtClean="0"/>
              <a:t>During the recession, industry only contracted by 3%, signaling some resilience.</a:t>
            </a:r>
          </a:p>
        </p:txBody>
      </p:sp>
      <p:graphicFrame>
        <p:nvGraphicFramePr>
          <p:cNvPr id="6" name="Table 5"/>
          <p:cNvGraphicFramePr>
            <a:graphicFrameLocks noGrp="1"/>
          </p:cNvGraphicFramePr>
          <p:nvPr/>
        </p:nvGraphicFramePr>
        <p:xfrm>
          <a:off x="2438400" y="914400"/>
          <a:ext cx="6477000" cy="381000"/>
        </p:xfrm>
        <a:graphic>
          <a:graphicData uri="http://schemas.openxmlformats.org/drawingml/2006/table">
            <a:tbl>
              <a:tblPr firstRow="1" bandRow="1">
                <a:tableStyleId>{5C22544A-7EE6-4342-B048-85BDC9FD1C3A}</a:tableStyleId>
              </a:tblPr>
              <a:tblGrid>
                <a:gridCol w="6477000"/>
              </a:tblGrid>
              <a:tr h="381000">
                <a:tc>
                  <a:txBody>
                    <a:bodyPr/>
                    <a:lstStyle/>
                    <a:p>
                      <a:pPr algn="ctr"/>
                      <a:r>
                        <a:rPr lang="en-US" dirty="0" smtClean="0"/>
                        <a:t>Industry</a:t>
                      </a:r>
                      <a:r>
                        <a:rPr lang="en-US" baseline="0" dirty="0" smtClean="0"/>
                        <a:t> Structure</a:t>
                      </a:r>
                      <a:endParaRPr lang="en-US" dirty="0"/>
                    </a:p>
                  </a:txBody>
                  <a:tcPr anchor="ctr"/>
                </a:tc>
              </a:tr>
            </a:tbl>
          </a:graphicData>
        </a:graphic>
      </p:graphicFrame>
      <p:grpSp>
        <p:nvGrpSpPr>
          <p:cNvPr id="11" name="Group 10"/>
          <p:cNvGrpSpPr/>
          <p:nvPr/>
        </p:nvGrpSpPr>
        <p:grpSpPr>
          <a:xfrm>
            <a:off x="2438400" y="1305380"/>
            <a:ext cx="6553200" cy="1424664"/>
            <a:chOff x="2438400" y="1305380"/>
            <a:chExt cx="6553200" cy="1424664"/>
          </a:xfrm>
        </p:grpSpPr>
        <p:pic>
          <p:nvPicPr>
            <p:cNvPr id="1026" name="Picture 2"/>
            <p:cNvPicPr>
              <a:picLocks noChangeAspect="1" noChangeArrowheads="1"/>
            </p:cNvPicPr>
            <p:nvPr/>
          </p:nvPicPr>
          <p:blipFill>
            <a:blip r:embed="rId3" cstate="print"/>
            <a:srcRect/>
            <a:stretch>
              <a:fillRect/>
            </a:stretch>
          </p:blipFill>
          <p:spPr bwMode="auto">
            <a:xfrm>
              <a:off x="2438400" y="1305380"/>
              <a:ext cx="6477000" cy="1195160"/>
            </a:xfrm>
            <a:prstGeom prst="rect">
              <a:avLst/>
            </a:prstGeom>
            <a:noFill/>
            <a:ln w="9525">
              <a:noFill/>
              <a:miter lim="800000"/>
              <a:headEnd/>
              <a:tailEnd/>
            </a:ln>
          </p:spPr>
        </p:pic>
        <p:sp>
          <p:nvSpPr>
            <p:cNvPr id="7" name="TextBox 6"/>
            <p:cNvSpPr txBox="1"/>
            <p:nvPr/>
          </p:nvSpPr>
          <p:spPr>
            <a:xfrm>
              <a:off x="7848600" y="2514600"/>
              <a:ext cx="1143000" cy="215444"/>
            </a:xfrm>
            <a:prstGeom prst="rect">
              <a:avLst/>
            </a:prstGeom>
            <a:noFill/>
          </p:spPr>
          <p:txBody>
            <a:bodyPr wrap="square" rtlCol="0">
              <a:spAutoFit/>
            </a:bodyPr>
            <a:lstStyle/>
            <a:p>
              <a:r>
                <a:rPr lang="en-US" sz="800" dirty="0" smtClean="0"/>
                <a:t>Source: IBIS World</a:t>
              </a:r>
              <a:endParaRPr lang="en-US" sz="800" dirty="0"/>
            </a:p>
          </p:txBody>
        </p:sp>
      </p:grpSp>
      <p:pic>
        <p:nvPicPr>
          <p:cNvPr id="1027" name="Picture 3"/>
          <p:cNvPicPr>
            <a:picLocks noChangeAspect="1" noChangeArrowheads="1"/>
          </p:cNvPicPr>
          <p:nvPr/>
        </p:nvPicPr>
        <p:blipFill>
          <a:blip r:embed="rId4" cstate="print"/>
          <a:srcRect/>
          <a:stretch>
            <a:fillRect/>
          </a:stretch>
        </p:blipFill>
        <p:spPr bwMode="auto">
          <a:xfrm>
            <a:off x="2438400" y="3200400"/>
            <a:ext cx="2499412" cy="2447984"/>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040310" y="3200399"/>
            <a:ext cx="3875090" cy="1974469"/>
          </a:xfrm>
          <a:prstGeom prst="rect">
            <a:avLst/>
          </a:prstGeom>
          <a:noFill/>
          <a:ln w="9525">
            <a:noFill/>
            <a:miter lim="800000"/>
            <a:headEnd/>
            <a:tailEnd/>
          </a:ln>
        </p:spPr>
      </p:pic>
      <p:graphicFrame>
        <p:nvGraphicFramePr>
          <p:cNvPr id="10" name="Table 9"/>
          <p:cNvGraphicFramePr>
            <a:graphicFrameLocks noGrp="1"/>
          </p:cNvGraphicFramePr>
          <p:nvPr/>
        </p:nvGraphicFramePr>
        <p:xfrm>
          <a:off x="2438400" y="2743200"/>
          <a:ext cx="6477000" cy="381000"/>
        </p:xfrm>
        <a:graphic>
          <a:graphicData uri="http://schemas.openxmlformats.org/drawingml/2006/table">
            <a:tbl>
              <a:tblPr firstRow="1" bandRow="1">
                <a:tableStyleId>{5C22544A-7EE6-4342-B048-85BDC9FD1C3A}</a:tableStyleId>
              </a:tblPr>
              <a:tblGrid>
                <a:gridCol w="6477000"/>
              </a:tblGrid>
              <a:tr h="381000">
                <a:tc>
                  <a:txBody>
                    <a:bodyPr/>
                    <a:lstStyle/>
                    <a:p>
                      <a:pPr algn="ctr"/>
                      <a:r>
                        <a:rPr lang="en-US" dirty="0" smtClean="0"/>
                        <a:t>Revenue</a:t>
                      </a:r>
                      <a:r>
                        <a:rPr lang="en-US" baseline="0" dirty="0" smtClean="0"/>
                        <a:t> Growth and Segmentation</a:t>
                      </a:r>
                      <a:endParaRPr lang="en-US" dirty="0"/>
                    </a:p>
                  </a:txBody>
                  <a:tcPr anchor="ctr"/>
                </a:tc>
              </a:tr>
            </a:tbl>
          </a:graphicData>
        </a:graphic>
      </p:graphicFrame>
    </p:spTree>
    <p:extLst>
      <p:ext uri="{BB962C8B-B14F-4D97-AF65-F5344CB8AC3E}">
        <p14:creationId xmlns:p14="http://schemas.microsoft.com/office/powerpoint/2010/main" val="3514897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Landscape</a:t>
            </a:r>
            <a:endParaRPr lang="en-US" dirty="0"/>
          </a:p>
        </p:txBody>
      </p:sp>
      <p:grpSp>
        <p:nvGrpSpPr>
          <p:cNvPr id="8" name="Group 7"/>
          <p:cNvGrpSpPr/>
          <p:nvPr/>
        </p:nvGrpSpPr>
        <p:grpSpPr>
          <a:xfrm>
            <a:off x="2438400" y="914400"/>
            <a:ext cx="6629400" cy="3126432"/>
            <a:chOff x="2438400" y="914400"/>
            <a:chExt cx="6629400" cy="3126432"/>
          </a:xfrm>
        </p:grpSpPr>
        <p:pic>
          <p:nvPicPr>
            <p:cNvPr id="23555" name="Picture 3"/>
            <p:cNvPicPr>
              <a:picLocks noChangeAspect="1" noChangeArrowheads="1"/>
            </p:cNvPicPr>
            <p:nvPr/>
          </p:nvPicPr>
          <p:blipFill>
            <a:blip r:embed="rId3" cstate="print"/>
            <a:srcRect/>
            <a:stretch>
              <a:fillRect/>
            </a:stretch>
          </p:blipFill>
          <p:spPr bwMode="auto">
            <a:xfrm>
              <a:off x="2438400" y="914400"/>
              <a:ext cx="6629400" cy="2860312"/>
            </a:xfrm>
            <a:prstGeom prst="rect">
              <a:avLst/>
            </a:prstGeom>
            <a:noFill/>
            <a:ln w="9525">
              <a:noFill/>
              <a:miter lim="800000"/>
              <a:headEnd/>
              <a:tailEnd/>
            </a:ln>
          </p:spPr>
        </p:pic>
        <p:sp>
          <p:nvSpPr>
            <p:cNvPr id="7" name="TextBox 6"/>
            <p:cNvSpPr txBox="1"/>
            <p:nvPr/>
          </p:nvSpPr>
          <p:spPr>
            <a:xfrm>
              <a:off x="2438400" y="3810000"/>
              <a:ext cx="2057400" cy="230832"/>
            </a:xfrm>
            <a:prstGeom prst="rect">
              <a:avLst/>
            </a:prstGeom>
            <a:noFill/>
          </p:spPr>
          <p:txBody>
            <a:bodyPr wrap="square" rtlCol="0">
              <a:spAutoFit/>
            </a:bodyPr>
            <a:lstStyle/>
            <a:p>
              <a:endParaRPr lang="en-US" sz="900" dirty="0"/>
            </a:p>
          </p:txBody>
        </p:sp>
      </p:grpSp>
    </p:spTree>
    <p:extLst>
      <p:ext uri="{BB962C8B-B14F-4D97-AF65-F5344CB8AC3E}">
        <p14:creationId xmlns:p14="http://schemas.microsoft.com/office/powerpoint/2010/main" val="258658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2058" tIns="41029" rIns="82058" bIns="41029"/>
          <a:lstStyle/>
          <a:p>
            <a:r>
              <a:rPr lang="en-US" dirty="0" smtClean="0"/>
              <a:t>Chicago Competitive Landscape</a:t>
            </a:r>
            <a:endParaRPr lang="en-US" dirty="0"/>
          </a:p>
        </p:txBody>
      </p:sp>
      <p:pic>
        <p:nvPicPr>
          <p:cNvPr id="6" name="Picture 5" descr="Competitive Landscape Overviewxlsx_Range_Chicago_A4_K19.emf"/>
          <p:cNvPicPr>
            <a:picLocks/>
          </p:cNvPicPr>
          <p:nvPr>
            <p:custDataLst>
              <p:tags r:id="rId1"/>
            </p:custDataLst>
          </p:nvPr>
        </p:nvPicPr>
        <p:blipFill>
          <a:blip r:embed="rId4" cstate="print"/>
          <a:stretch>
            <a:fillRect/>
          </a:stretch>
        </p:blipFill>
        <p:spPr>
          <a:xfrm>
            <a:off x="314979" y="1216693"/>
            <a:ext cx="8493756" cy="3520759"/>
          </a:xfrm>
          <a:prstGeom prst="rect">
            <a:avLst/>
          </a:prstGeom>
        </p:spPr>
      </p:pic>
    </p:spTree>
    <p:extLst>
      <p:ext uri="{BB962C8B-B14F-4D97-AF65-F5344CB8AC3E}">
        <p14:creationId xmlns:p14="http://schemas.microsoft.com/office/powerpoint/2010/main" val="2001650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Pillars of Performance Forecast</a:t>
            </a:r>
            <a:endParaRPr lang="en-US" dirty="0"/>
          </a:p>
        </p:txBody>
      </p:sp>
      <p:sp>
        <p:nvSpPr>
          <p:cNvPr id="5" name="TextBox 4"/>
          <p:cNvSpPr txBox="1"/>
          <p:nvPr/>
        </p:nvSpPr>
        <p:spPr>
          <a:xfrm>
            <a:off x="2789466" y="10668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Historical performance</a:t>
            </a:r>
          </a:p>
          <a:p>
            <a:pPr algn="ctr">
              <a:spcAft>
                <a:spcPts val="600"/>
              </a:spcAft>
            </a:pPr>
            <a:r>
              <a:rPr lang="en-US" sz="1400" dirty="0" smtClean="0">
                <a:solidFill>
                  <a:schemeClr val="tx2"/>
                </a:solidFill>
              </a:rPr>
              <a:t>Company absolute performance</a:t>
            </a:r>
          </a:p>
          <a:p>
            <a:pPr algn="ctr">
              <a:spcAft>
                <a:spcPts val="600"/>
              </a:spcAft>
            </a:pPr>
            <a:r>
              <a:rPr lang="en-US" sz="1400" dirty="0" smtClean="0">
                <a:solidFill>
                  <a:schemeClr val="tx2"/>
                </a:solidFill>
              </a:rPr>
              <a:t>Performance vs. peers</a:t>
            </a:r>
          </a:p>
        </p:txBody>
      </p:sp>
      <p:sp>
        <p:nvSpPr>
          <p:cNvPr id="8" name="TextBox 7"/>
          <p:cNvSpPr txBox="1"/>
          <p:nvPr/>
        </p:nvSpPr>
        <p:spPr>
          <a:xfrm>
            <a:off x="2789466" y="26670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Market forecasts</a:t>
            </a:r>
          </a:p>
          <a:p>
            <a:pPr algn="ctr">
              <a:spcAft>
                <a:spcPts val="600"/>
              </a:spcAft>
            </a:pPr>
            <a:r>
              <a:rPr lang="en-US" sz="1400" dirty="0" smtClean="0">
                <a:solidFill>
                  <a:schemeClr val="tx2"/>
                </a:solidFill>
              </a:rPr>
              <a:t>Forecast studies</a:t>
            </a:r>
          </a:p>
          <a:p>
            <a:pPr algn="ctr">
              <a:spcAft>
                <a:spcPts val="600"/>
              </a:spcAft>
            </a:pPr>
            <a:r>
              <a:rPr lang="en-US" sz="1400" dirty="0" smtClean="0">
                <a:solidFill>
                  <a:schemeClr val="tx2"/>
                </a:solidFill>
              </a:rPr>
              <a:t>Analyst reviews</a:t>
            </a:r>
          </a:p>
        </p:txBody>
      </p:sp>
      <p:sp>
        <p:nvSpPr>
          <p:cNvPr id="11" name="TextBox 10"/>
          <p:cNvSpPr txBox="1"/>
          <p:nvPr/>
        </p:nvSpPr>
        <p:spPr>
          <a:xfrm>
            <a:off x="2789466" y="4267200"/>
            <a:ext cx="5440133" cy="1066800"/>
          </a:xfrm>
          <a:prstGeom prst="rect">
            <a:avLst/>
          </a:prstGeom>
          <a:solidFill>
            <a:schemeClr val="bg1">
              <a:lumMod val="85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Vision</a:t>
            </a:r>
          </a:p>
          <a:p>
            <a:pPr algn="ctr">
              <a:spcAft>
                <a:spcPts val="600"/>
              </a:spcAft>
            </a:pPr>
            <a:r>
              <a:rPr lang="en-US" sz="1400" dirty="0" smtClean="0">
                <a:solidFill>
                  <a:schemeClr val="tx2"/>
                </a:solidFill>
              </a:rPr>
              <a:t>Explain market share gain or loss</a:t>
            </a:r>
          </a:p>
        </p:txBody>
      </p:sp>
    </p:spTree>
    <p:extLst>
      <p:ext uri="{BB962C8B-B14F-4D97-AF65-F5344CB8AC3E}">
        <p14:creationId xmlns:p14="http://schemas.microsoft.com/office/powerpoint/2010/main" val="2649712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Bottom Up</a:t>
            </a:r>
            <a:endParaRPr lang="en-US" dirty="0"/>
          </a:p>
        </p:txBody>
      </p:sp>
      <p:sp>
        <p:nvSpPr>
          <p:cNvPr id="8" name="TextBox 7"/>
          <p:cNvSpPr txBox="1"/>
          <p:nvPr/>
        </p:nvSpPr>
        <p:spPr>
          <a:xfrm>
            <a:off x="2789466" y="1447800"/>
            <a:ext cx="5440133" cy="42672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Bottom up Analysis</a:t>
            </a:r>
          </a:p>
          <a:p>
            <a:pPr algn="ctr">
              <a:spcAft>
                <a:spcPts val="600"/>
              </a:spcAft>
            </a:pPr>
            <a:endParaRPr lang="en-US" sz="1400" b="1" dirty="0">
              <a:solidFill>
                <a:schemeClr val="tx2"/>
              </a:solidFill>
            </a:endParaRPr>
          </a:p>
          <a:p>
            <a:pPr algn="ctr">
              <a:spcAft>
                <a:spcPts val="600"/>
              </a:spcAft>
            </a:pPr>
            <a:r>
              <a:rPr lang="en-US" sz="1400" dirty="0" smtClean="0">
                <a:solidFill>
                  <a:schemeClr val="tx2"/>
                </a:solidFill>
              </a:rPr>
              <a:t>Recurring revenue</a:t>
            </a:r>
          </a:p>
          <a:p>
            <a:pPr algn="ctr">
              <a:spcAft>
                <a:spcPts val="600"/>
              </a:spcAft>
            </a:pPr>
            <a:r>
              <a:rPr lang="en-US" sz="1400" dirty="0" smtClean="0">
                <a:solidFill>
                  <a:schemeClr val="tx2"/>
                </a:solidFill>
              </a:rPr>
              <a:t>+</a:t>
            </a:r>
          </a:p>
          <a:p>
            <a:pPr algn="ctr">
              <a:spcAft>
                <a:spcPts val="600"/>
              </a:spcAft>
            </a:pPr>
            <a:r>
              <a:rPr lang="en-US" sz="1400" dirty="0" smtClean="0">
                <a:solidFill>
                  <a:schemeClr val="tx2"/>
                </a:solidFill>
              </a:rPr>
              <a:t>Backlog</a:t>
            </a:r>
          </a:p>
          <a:p>
            <a:pPr algn="ctr">
              <a:spcAft>
                <a:spcPts val="600"/>
              </a:spcAft>
            </a:pPr>
            <a:r>
              <a:rPr lang="en-US" sz="1400" dirty="0" smtClean="0">
                <a:solidFill>
                  <a:schemeClr val="tx2"/>
                </a:solidFill>
              </a:rPr>
              <a:t>-</a:t>
            </a:r>
          </a:p>
          <a:p>
            <a:pPr algn="ctr">
              <a:spcAft>
                <a:spcPts val="600"/>
              </a:spcAft>
            </a:pPr>
            <a:r>
              <a:rPr lang="en-US" sz="1400" dirty="0" smtClean="0">
                <a:solidFill>
                  <a:schemeClr val="tx2"/>
                </a:solidFill>
              </a:rPr>
              <a:t>Attrition</a:t>
            </a:r>
          </a:p>
          <a:p>
            <a:pPr algn="ctr">
              <a:spcAft>
                <a:spcPts val="600"/>
              </a:spcAft>
            </a:pPr>
            <a:r>
              <a:rPr lang="en-US" sz="1400" dirty="0" smtClean="0">
                <a:solidFill>
                  <a:schemeClr val="tx2"/>
                </a:solidFill>
              </a:rPr>
              <a:t>+</a:t>
            </a:r>
          </a:p>
          <a:p>
            <a:pPr algn="ctr">
              <a:spcAft>
                <a:spcPts val="600"/>
              </a:spcAft>
            </a:pPr>
            <a:r>
              <a:rPr lang="en-US" sz="1400" dirty="0" smtClean="0">
                <a:solidFill>
                  <a:schemeClr val="tx2"/>
                </a:solidFill>
              </a:rPr>
              <a:t>Pipeline</a:t>
            </a:r>
            <a:endParaRPr lang="en-US" sz="1400" dirty="0">
              <a:solidFill>
                <a:schemeClr val="tx2"/>
              </a:solidFill>
            </a:endParaRPr>
          </a:p>
          <a:p>
            <a:pPr algn="ctr">
              <a:spcAft>
                <a:spcPts val="600"/>
              </a:spcAft>
            </a:pPr>
            <a:endParaRPr lang="en-US" sz="1400" dirty="0" smtClean="0">
              <a:solidFill>
                <a:schemeClr val="tx2"/>
              </a:solidFill>
            </a:endParaRPr>
          </a:p>
        </p:txBody>
      </p:sp>
    </p:spTree>
    <p:extLst>
      <p:ext uri="{BB962C8B-B14F-4D97-AF65-F5344CB8AC3E}">
        <p14:creationId xmlns:p14="http://schemas.microsoft.com/office/powerpoint/2010/main" val="1707842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latin typeface="Frutiger LT 45 Light" pitchFamily="34" charset="0"/>
              </a:rPr>
              <a:t>Course Plan Today</a:t>
            </a:r>
            <a:endParaRPr lang="en-US" dirty="0">
              <a:solidFill>
                <a:schemeClr val="tx2"/>
              </a:solidFill>
              <a:latin typeface="Frutiger LT 45 Light" pitchFamily="34" charset="0"/>
            </a:endParaRPr>
          </a:p>
        </p:txBody>
      </p:sp>
      <p:sp>
        <p:nvSpPr>
          <p:cNvPr id="6" name="Content Placeholder 5"/>
          <p:cNvSpPr>
            <a:spLocks noGrp="1"/>
          </p:cNvSpPr>
          <p:nvPr>
            <p:ph sz="quarter" idx="11"/>
          </p:nvPr>
        </p:nvSpPr>
        <p:spPr/>
        <p:txBody>
          <a:bodyPr/>
          <a:lstStyle/>
          <a:p>
            <a:pPr marL="457200" lvl="1" indent="0">
              <a:spcBef>
                <a:spcPts val="200"/>
              </a:spcBef>
              <a:spcAft>
                <a:spcPts val="800"/>
              </a:spcAft>
              <a:buClr>
                <a:srgbClr val="07234B"/>
              </a:buClr>
              <a:buSzPct val="100000"/>
              <a:buNone/>
              <a:tabLst>
                <a:tab pos="111125" algn="l"/>
              </a:tabLst>
            </a:pPr>
            <a:r>
              <a:rPr lang="en-CA" sz="1600" b="1" u="sng" dirty="0" smtClean="0">
                <a:solidFill>
                  <a:srgbClr val="07234B"/>
                </a:solidFill>
                <a:latin typeface="Frutiger LT 45 Light"/>
                <a:cs typeface="Times New Roman" pitchFamily="18" charset="0"/>
              </a:rPr>
              <a:t>Forecasting Performance </a:t>
            </a:r>
            <a:endParaRPr lang="en-US" sz="1600" b="1" u="sng" dirty="0" smtClean="0">
              <a:solidFill>
                <a:srgbClr val="07234B"/>
              </a:solidFill>
              <a:latin typeface="Frutiger LT 45 Light"/>
              <a:cs typeface="Times New Roman" pitchFamily="18" charset="0"/>
            </a:endParaRPr>
          </a:p>
          <a:p>
            <a:pPr marL="457200" lvl="1" indent="0">
              <a:spcBef>
                <a:spcPts val="200"/>
              </a:spcBef>
              <a:spcAft>
                <a:spcPts val="800"/>
              </a:spcAft>
              <a:buClr>
                <a:srgbClr val="07234B"/>
              </a:buClr>
              <a:buSzPct val="100000"/>
              <a:buNone/>
              <a:tabLst>
                <a:tab pos="111125" algn="l"/>
              </a:tabLst>
            </a:pPr>
            <a:r>
              <a:rPr lang="en-US" sz="1600" dirty="0" smtClean="0">
                <a:solidFill>
                  <a:srgbClr val="07234B"/>
                </a:solidFill>
                <a:latin typeface="Frutiger LT 45 Light"/>
                <a:cs typeface="Times New Roman" pitchFamily="18" charset="0"/>
              </a:rPr>
              <a:t>Top down </a:t>
            </a:r>
          </a:p>
          <a:p>
            <a:pPr marL="457200" lvl="1" indent="0">
              <a:spcBef>
                <a:spcPts val="200"/>
              </a:spcBef>
              <a:spcAft>
                <a:spcPts val="800"/>
              </a:spcAft>
              <a:buClr>
                <a:srgbClr val="07234B"/>
              </a:buClr>
              <a:buSzPct val="100000"/>
              <a:buNone/>
              <a:tabLst>
                <a:tab pos="111125" algn="l"/>
              </a:tabLst>
            </a:pPr>
            <a:r>
              <a:rPr lang="en-US" sz="1600" dirty="0" smtClean="0">
                <a:solidFill>
                  <a:srgbClr val="07234B"/>
                </a:solidFill>
                <a:latin typeface="Frutiger LT 45 Light"/>
                <a:cs typeface="Times New Roman" pitchFamily="18" charset="0"/>
              </a:rPr>
              <a:t>Bottom up</a:t>
            </a:r>
          </a:p>
          <a:p>
            <a:pPr marL="457200" lvl="1" indent="0">
              <a:spcBef>
                <a:spcPts val="200"/>
              </a:spcBef>
              <a:spcAft>
                <a:spcPts val="800"/>
              </a:spcAft>
              <a:buClr>
                <a:srgbClr val="07234B"/>
              </a:buClr>
              <a:buSzPct val="100000"/>
              <a:buNone/>
              <a:tabLst>
                <a:tab pos="111125" algn="l"/>
              </a:tabLst>
            </a:pPr>
            <a:endParaRPr lang="en-US" sz="1600" dirty="0">
              <a:solidFill>
                <a:srgbClr val="07234B"/>
              </a:solidFill>
              <a:latin typeface="Frutiger LT 45 Light"/>
              <a:cs typeface="Times New Roman" pitchFamily="18" charset="0"/>
            </a:endParaRPr>
          </a:p>
          <a:p>
            <a:pPr marL="457200" lvl="1" indent="0">
              <a:spcBef>
                <a:spcPts val="200"/>
              </a:spcBef>
              <a:spcAft>
                <a:spcPts val="800"/>
              </a:spcAft>
              <a:buClr>
                <a:srgbClr val="07234B"/>
              </a:buClr>
              <a:buSzPct val="100000"/>
              <a:buNone/>
              <a:tabLst>
                <a:tab pos="111125" algn="l"/>
              </a:tabLst>
            </a:pPr>
            <a:r>
              <a:rPr lang="en-US" sz="1600" b="1" u="sng" dirty="0" smtClean="0">
                <a:solidFill>
                  <a:srgbClr val="07234B"/>
                </a:solidFill>
                <a:latin typeface="Frutiger LT 45 Light"/>
                <a:cs typeface="Times New Roman" pitchFamily="18" charset="0"/>
              </a:rPr>
              <a:t>Course Points Outstanding</a:t>
            </a:r>
            <a:endParaRPr lang="en-US" sz="1600" b="1" u="sng" dirty="0">
              <a:solidFill>
                <a:srgbClr val="07234B"/>
              </a:solidFill>
              <a:latin typeface="Frutiger LT 45 Light"/>
              <a:cs typeface="Times New Roman" pitchFamily="18" charset="0"/>
            </a:endParaRPr>
          </a:p>
          <a:p>
            <a:pPr marL="457200" lvl="1" indent="0">
              <a:spcBef>
                <a:spcPts val="200"/>
              </a:spcBef>
              <a:spcAft>
                <a:spcPts val="800"/>
              </a:spcAft>
              <a:buClr>
                <a:srgbClr val="07234B"/>
              </a:buClr>
              <a:buSzPct val="100000"/>
              <a:buNone/>
              <a:tabLst>
                <a:tab pos="111125" algn="l"/>
              </a:tabLst>
            </a:pPr>
            <a:r>
              <a:rPr lang="en-US" sz="1600" dirty="0" smtClean="0">
                <a:solidFill>
                  <a:srgbClr val="07234B"/>
                </a:solidFill>
                <a:latin typeface="Frutiger LT 45 Light"/>
                <a:cs typeface="Times New Roman" pitchFamily="18" charset="0"/>
              </a:rPr>
              <a:t>Group projects</a:t>
            </a:r>
          </a:p>
          <a:p>
            <a:pPr marL="457200" lvl="1" indent="0">
              <a:spcBef>
                <a:spcPts val="200"/>
              </a:spcBef>
              <a:spcAft>
                <a:spcPts val="800"/>
              </a:spcAft>
              <a:buClr>
                <a:srgbClr val="07234B"/>
              </a:buClr>
              <a:buSzPct val="100000"/>
              <a:buNone/>
              <a:tabLst>
                <a:tab pos="111125" algn="l"/>
              </a:tabLst>
            </a:pPr>
            <a:endParaRPr lang="en-CA" sz="1600" dirty="0">
              <a:solidFill>
                <a:srgbClr val="07234B"/>
              </a:solidFill>
              <a:latin typeface="Frutiger LT 45 Light"/>
              <a:cs typeface="Times New Roman" pitchFamily="18" charset="0"/>
            </a:endParaRPr>
          </a:p>
          <a:p>
            <a:pPr marL="457200" lvl="1" indent="0">
              <a:spcBef>
                <a:spcPts val="200"/>
              </a:spcBef>
              <a:spcAft>
                <a:spcPts val="800"/>
              </a:spcAft>
              <a:buClr>
                <a:srgbClr val="07234B"/>
              </a:buClr>
              <a:buSzPct val="100000"/>
              <a:buNone/>
              <a:tabLst>
                <a:tab pos="111125" algn="l"/>
              </a:tabLst>
            </a:pPr>
            <a:endParaRPr lang="en-US" dirty="0"/>
          </a:p>
        </p:txBody>
      </p:sp>
    </p:spTree>
    <p:extLst>
      <p:ext uri="{BB962C8B-B14F-4D97-AF65-F5344CB8AC3E}">
        <p14:creationId xmlns:p14="http://schemas.microsoft.com/office/powerpoint/2010/main" val="660805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dirty="0" smtClean="0"/>
              <a:t>Revenue Breakdown – 2007 to 2010</a:t>
            </a:r>
            <a:r>
              <a:rPr lang="fr-CA" dirty="0" smtClean="0"/>
              <a:t/>
            </a:r>
            <a:br>
              <a:rPr lang="fr-CA" dirty="0" smtClean="0"/>
            </a:br>
            <a:endParaRPr lang="en-US" dirty="0" smtClean="0"/>
          </a:p>
        </p:txBody>
      </p:sp>
      <p:sp>
        <p:nvSpPr>
          <p:cNvPr id="17411" name="Slide Number Placeholder 3"/>
          <p:cNvSpPr>
            <a:spLocks noGrp="1"/>
          </p:cNvSpPr>
          <p:nvPr>
            <p:ph type="sldNum" sz="quarter" idx="4294967295"/>
          </p:nvPr>
        </p:nvSpPr>
        <p:spPr>
          <a:xfrm>
            <a:off x="7010400" y="623887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EEEEAAD-25E7-40B5-8629-26C5E86D6530}" type="slidenum">
              <a:rPr lang="fr-CA" smtClean="0"/>
              <a:pPr eaLnBrk="1" hangingPunct="1"/>
              <a:t>20</a:t>
            </a:fld>
            <a:endParaRPr lang="fr-CA" smtClean="0"/>
          </a:p>
        </p:txBody>
      </p:sp>
      <p:sp>
        <p:nvSpPr>
          <p:cNvPr id="17412" name="Target"/>
          <p:cNvSpPr>
            <a:spLocks noChangeArrowheads="1"/>
          </p:cNvSpPr>
          <p:nvPr>
            <p:custDataLst>
              <p:tags r:id="rId1"/>
            </p:custDataLst>
          </p:nvPr>
        </p:nvSpPr>
        <p:spPr bwMode="auto">
          <a:xfrm>
            <a:off x="161925" y="609600"/>
            <a:ext cx="2103438"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marL="138113" lvl="1" indent="-136525" defTabSz="1019175">
              <a:spcAft>
                <a:spcPct val="35000"/>
              </a:spcAft>
              <a:buFontTx/>
              <a:buChar char="•"/>
            </a:pPr>
            <a:r>
              <a:rPr lang="en-US" sz="1200" dirty="0">
                <a:solidFill>
                  <a:srgbClr val="1600F5"/>
                </a:solidFill>
              </a:rPr>
              <a:t>Revenue evolution has been pretty stable despite strong fluctuation in clients needs for recruiting</a:t>
            </a:r>
          </a:p>
          <a:p>
            <a:pPr marL="138113" lvl="1" indent="-136525" defTabSz="1019175">
              <a:spcAft>
                <a:spcPct val="35000"/>
              </a:spcAft>
              <a:buFontTx/>
              <a:buChar char="•"/>
            </a:pPr>
            <a:r>
              <a:rPr lang="en-US" sz="1200" dirty="0">
                <a:solidFill>
                  <a:srgbClr val="1600F5"/>
                </a:solidFill>
              </a:rPr>
              <a:t>Pure recurring portion of the business represent up to 72% of revenues</a:t>
            </a:r>
          </a:p>
          <a:p>
            <a:pPr marL="138113" lvl="1" indent="-136525" defTabSz="1019175">
              <a:spcAft>
                <a:spcPct val="35000"/>
              </a:spcAft>
            </a:pPr>
            <a:endParaRPr lang="en-US" sz="1200" dirty="0">
              <a:solidFill>
                <a:srgbClr val="1600F5"/>
              </a:solidFill>
            </a:endParaRPr>
          </a:p>
          <a:p>
            <a:pPr marL="138113" lvl="1" indent="-136525" defTabSz="1019175">
              <a:spcAft>
                <a:spcPct val="35000"/>
              </a:spcAft>
            </a:pPr>
            <a:endParaRPr lang="en-US" sz="1200" dirty="0">
              <a:solidFill>
                <a:srgbClr val="1600F5"/>
              </a:solidFill>
            </a:endParaRPr>
          </a:p>
        </p:txBody>
      </p:sp>
      <p:pic>
        <p:nvPicPr>
          <p:cNvPr id="17413" name="Picture 7" descr="Invoices v16xlsx_Range_For PPT - Adj_CO4_CW22.emf"/>
          <p:cNvPicPr>
            <a:picLocks/>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862263" y="838200"/>
            <a:ext cx="57499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Invoices v16xlsx_Range_For PPT - Adj_CO28_CW45.emf"/>
          <p:cNvPicPr>
            <a:picLocks/>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862263" y="3494088"/>
            <a:ext cx="574992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520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14600" y="228600"/>
            <a:ext cx="6502400" cy="457200"/>
          </a:xfrm>
        </p:spPr>
        <p:txBody>
          <a:bodyPr/>
          <a:lstStyle/>
          <a:p>
            <a:r>
              <a:rPr lang="en-US" dirty="0" smtClean="0"/>
              <a:t>Bottom up</a:t>
            </a:r>
          </a:p>
        </p:txBody>
      </p:sp>
      <p:sp>
        <p:nvSpPr>
          <p:cNvPr id="184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816964-D374-4079-87EF-9A3BE257AD4B}" type="slidenum">
              <a:rPr lang="fr-CA" smtClean="0"/>
              <a:pPr eaLnBrk="1" hangingPunct="1"/>
              <a:t>21</a:t>
            </a:fld>
            <a:endParaRPr lang="fr-CA" smtClean="0"/>
          </a:p>
        </p:txBody>
      </p:sp>
      <p:pic>
        <p:nvPicPr>
          <p:cNvPr id="18437" name="Picture 7" descr="Invoices v16xlsx_Range_Recurring Revenues_DE148_DM165.emf"/>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89000" y="1304925"/>
            <a:ext cx="7366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14"/>
          <p:cNvSpPr txBox="1">
            <a:spLocks noChangeArrowheads="1"/>
          </p:cNvSpPr>
          <p:nvPr/>
        </p:nvSpPr>
        <p:spPr bwMode="auto">
          <a:xfrm>
            <a:off x="7839075" y="2286000"/>
            <a:ext cx="398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CA" sz="1200"/>
              <a:t>8.2</a:t>
            </a:r>
          </a:p>
          <a:p>
            <a:pPr eaLnBrk="1" hangingPunct="1"/>
            <a:r>
              <a:rPr lang="fr-CA" sz="1200"/>
              <a:t>7.8</a:t>
            </a:r>
            <a:endParaRPr lang="en-US" sz="1200"/>
          </a:p>
        </p:txBody>
      </p:sp>
      <p:sp>
        <p:nvSpPr>
          <p:cNvPr id="18439" name="Oval 6"/>
          <p:cNvSpPr>
            <a:spLocks noChangeArrowheads="1"/>
          </p:cNvSpPr>
          <p:nvPr/>
        </p:nvSpPr>
        <p:spPr bwMode="auto">
          <a:xfrm>
            <a:off x="7812088" y="2306637"/>
            <a:ext cx="495300" cy="215900"/>
          </a:xfrm>
          <a:prstGeom prst="ellipse">
            <a:avLst/>
          </a:prstGeom>
          <a:noFill/>
          <a:ln w="317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52869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413" y="3702050"/>
            <a:ext cx="4818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Forecasting Near Term Performance</a:t>
            </a:r>
            <a:endParaRPr lang="en-US" dirty="0"/>
          </a:p>
        </p:txBody>
      </p:sp>
      <p:sp>
        <p:nvSpPr>
          <p:cNvPr id="5" name="Text Placeholder 4"/>
          <p:cNvSpPr>
            <a:spLocks noGrp="1"/>
          </p:cNvSpPr>
          <p:nvPr>
            <p:ph type="body" sz="quarter" idx="10"/>
          </p:nvPr>
        </p:nvSpPr>
        <p:spPr/>
        <p:txBody>
          <a:bodyPr/>
          <a:lstStyle/>
          <a:p>
            <a:pPr marL="180975" indent="-180975">
              <a:spcBef>
                <a:spcPct val="0"/>
              </a:spcBef>
              <a:buClr>
                <a:srgbClr val="000099"/>
              </a:buClr>
              <a:buSzPct val="100000"/>
              <a:defRPr/>
            </a:pPr>
            <a:r>
              <a:rPr lang="en-US" sz="1200" dirty="0" smtClean="0"/>
              <a:t>In terms of visibility, </a:t>
            </a:r>
            <a:r>
              <a:rPr lang="en-US" sz="1200" dirty="0" err="1" smtClean="0"/>
              <a:t>Habs</a:t>
            </a:r>
            <a:r>
              <a:rPr lang="en-US" sz="1200" dirty="0" smtClean="0"/>
              <a:t> has already booked, or in its backlog, $21.1 M of revenues of the $22.6 M forecasted for 2012.</a:t>
            </a:r>
            <a:br>
              <a:rPr lang="en-US" sz="1200" dirty="0" smtClean="0"/>
            </a:br>
            <a:endParaRPr lang="en-US" sz="1200" dirty="0" smtClean="0"/>
          </a:p>
          <a:p>
            <a:pPr marL="180975" indent="-180975">
              <a:spcBef>
                <a:spcPct val="0"/>
              </a:spcBef>
              <a:buClr>
                <a:srgbClr val="000099"/>
              </a:buClr>
              <a:buSzPct val="100000"/>
              <a:defRPr/>
            </a:pPr>
            <a:r>
              <a:rPr lang="en-US" sz="1200" dirty="0" smtClean="0"/>
              <a:t>There is already  $9.3 M of revenues in backlog for 2013</a:t>
            </a:r>
          </a:p>
          <a:p>
            <a:pPr>
              <a:buSzPct val="100000"/>
              <a:defRPr/>
            </a:pPr>
            <a:endParaRPr lang="en-US" sz="1200" dirty="0"/>
          </a:p>
        </p:txBody>
      </p:sp>
      <p:pic>
        <p:nvPicPr>
          <p:cNvPr id="4302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76276" t="50000"/>
          <a:stretch/>
        </p:blipFill>
        <p:spPr bwMode="auto">
          <a:xfrm>
            <a:off x="7105557" y="1585118"/>
            <a:ext cx="1454245" cy="182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5"/>
          <p:cNvPicPr>
            <a:picLocks noChangeAspect="1" noChangeArrowheads="1"/>
          </p:cNvPicPr>
          <p:nvPr/>
        </p:nvPicPr>
        <p:blipFill>
          <a:blip r:embed="rId4">
            <a:extLst>
              <a:ext uri="{28A0092B-C50C-407E-A947-70E740481C1C}">
                <a14:useLocalDpi xmlns:a14="http://schemas.microsoft.com/office/drawing/2010/main" val="0"/>
              </a:ext>
            </a:extLst>
          </a:blip>
          <a:srcRect l="50356" t="75229" r="40817" b="10117"/>
          <a:stretch>
            <a:fillRect/>
          </a:stretch>
        </p:blipFill>
        <p:spPr bwMode="auto">
          <a:xfrm>
            <a:off x="6477000" y="2490787"/>
            <a:ext cx="5413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8"/>
          <p:cNvPicPr>
            <a:picLocks noChangeAspect="1" noChangeArrowheads="1"/>
          </p:cNvPicPr>
          <p:nvPr/>
        </p:nvPicPr>
        <p:blipFill>
          <a:blip r:embed="rId5">
            <a:extLst>
              <a:ext uri="{28A0092B-C50C-407E-A947-70E740481C1C}">
                <a14:useLocalDpi xmlns:a14="http://schemas.microsoft.com/office/drawing/2010/main" val="0"/>
              </a:ext>
            </a:extLst>
          </a:blip>
          <a:srcRect l="76524" t="6219" r="12354" b="88222"/>
          <a:stretch>
            <a:fillRect/>
          </a:stretch>
        </p:blipFill>
        <p:spPr bwMode="auto">
          <a:xfrm>
            <a:off x="6369050" y="1731962"/>
            <a:ext cx="684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1"/>
          <p:cNvPicPr>
            <a:picLocks noChangeAspect="1" noChangeArrowheads="1"/>
          </p:cNvPicPr>
          <p:nvPr/>
        </p:nvPicPr>
        <p:blipFill>
          <a:blip r:embed="rId6">
            <a:extLst>
              <a:ext uri="{28A0092B-C50C-407E-A947-70E740481C1C}">
                <a14:useLocalDpi xmlns:a14="http://schemas.microsoft.com/office/drawing/2010/main" val="0"/>
              </a:ext>
            </a:extLst>
          </a:blip>
          <a:srcRect t="24852"/>
          <a:stretch>
            <a:fillRect/>
          </a:stretch>
        </p:blipFill>
        <p:spPr bwMode="auto">
          <a:xfrm>
            <a:off x="6416675" y="2066925"/>
            <a:ext cx="619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2"/>
          <p:cNvPicPr>
            <a:picLocks noChangeAspect="1" noChangeArrowheads="1"/>
          </p:cNvPicPr>
          <p:nvPr/>
        </p:nvPicPr>
        <p:blipFill>
          <a:blip r:embed="rId7">
            <a:extLst>
              <a:ext uri="{28A0092B-C50C-407E-A947-70E740481C1C}">
                <a14:useLocalDpi xmlns:a14="http://schemas.microsoft.com/office/drawing/2010/main" val="0"/>
              </a:ext>
            </a:extLst>
          </a:blip>
          <a:srcRect b="39999"/>
          <a:stretch>
            <a:fillRect/>
          </a:stretch>
        </p:blipFill>
        <p:spPr bwMode="auto">
          <a:xfrm>
            <a:off x="6426200" y="3125787"/>
            <a:ext cx="609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5"/>
          <p:cNvPicPr>
            <a:picLocks noChangeAspect="1" noChangeArrowheads="1"/>
          </p:cNvPicPr>
          <p:nvPr/>
        </p:nvPicPr>
        <p:blipFill>
          <a:blip r:embed="rId4">
            <a:extLst>
              <a:ext uri="{28A0092B-C50C-407E-A947-70E740481C1C}">
                <a14:useLocalDpi xmlns:a14="http://schemas.microsoft.com/office/drawing/2010/main" val="0"/>
              </a:ext>
            </a:extLst>
          </a:blip>
          <a:srcRect t="54771" r="40817" b="39801"/>
          <a:stretch>
            <a:fillRect/>
          </a:stretch>
        </p:blipFill>
        <p:spPr bwMode="auto">
          <a:xfrm>
            <a:off x="2687638" y="1746250"/>
            <a:ext cx="36274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5"/>
          <p:cNvPicPr>
            <a:picLocks noChangeAspect="1" noChangeArrowheads="1"/>
          </p:cNvPicPr>
          <p:nvPr/>
        </p:nvPicPr>
        <p:blipFill>
          <a:blip r:embed="rId4">
            <a:extLst>
              <a:ext uri="{28A0092B-C50C-407E-A947-70E740481C1C}">
                <a14:useLocalDpi xmlns:a14="http://schemas.microsoft.com/office/drawing/2010/main" val="0"/>
              </a:ext>
            </a:extLst>
          </a:blip>
          <a:srcRect t="63332" r="40817" b="3053"/>
          <a:stretch>
            <a:fillRect/>
          </a:stretch>
        </p:blipFill>
        <p:spPr bwMode="auto">
          <a:xfrm>
            <a:off x="2687638" y="2051050"/>
            <a:ext cx="36274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40817" b="94120"/>
          <a:stretch/>
        </p:blipFill>
        <p:spPr bwMode="auto">
          <a:xfrm>
            <a:off x="2671763" y="1461770"/>
            <a:ext cx="3627672" cy="21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6486525" y="1752600"/>
            <a:ext cx="415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sz="800" b="1" dirty="0">
                <a:solidFill>
                  <a:schemeClr val="bg1"/>
                </a:solidFill>
              </a:rPr>
              <a:t>2012</a:t>
            </a:r>
          </a:p>
        </p:txBody>
      </p:sp>
    </p:spTree>
    <p:extLst>
      <p:ext uri="{BB962C8B-B14F-4D97-AF65-F5344CB8AC3E}">
        <p14:creationId xmlns:p14="http://schemas.microsoft.com/office/powerpoint/2010/main" val="1324200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2058" tIns="41029" rIns="82058" bIns="41029"/>
          <a:lstStyle/>
          <a:p>
            <a:r>
              <a:rPr lang="en-US" dirty="0" smtClean="0"/>
              <a:t>Customer Churn</a:t>
            </a:r>
            <a:endParaRPr lang="en-US" dirty="0"/>
          </a:p>
        </p:txBody>
      </p:sp>
      <p:sp>
        <p:nvSpPr>
          <p:cNvPr id="11" name="Text Placeholder 10"/>
          <p:cNvSpPr>
            <a:spLocks noGrp="1"/>
          </p:cNvSpPr>
          <p:nvPr>
            <p:ph type="body" sz="quarter" idx="10"/>
          </p:nvPr>
        </p:nvSpPr>
        <p:spPr/>
        <p:txBody>
          <a:bodyPr lIns="82058" tIns="41029" rIns="82058" bIns="41029"/>
          <a:lstStyle/>
          <a:p>
            <a:r>
              <a:rPr lang="en-US" dirty="0" smtClean="0">
                <a:solidFill>
                  <a:schemeClr val="tx2"/>
                </a:solidFill>
              </a:rPr>
              <a:t>Customer churn varies substantially month-to-month but seem to have remained in check with positive (albeit small) net booking</a:t>
            </a:r>
          </a:p>
          <a:p>
            <a:r>
              <a:rPr lang="en-US" dirty="0" smtClean="0">
                <a:solidFill>
                  <a:schemeClr val="tx2"/>
                </a:solidFill>
              </a:rPr>
              <a:t>Yearly churn in 2011 was 11.2% </a:t>
            </a:r>
          </a:p>
          <a:p>
            <a:endParaRPr lang="en-US" dirty="0"/>
          </a:p>
        </p:txBody>
      </p:sp>
      <p:sp>
        <p:nvSpPr>
          <p:cNvPr id="6" name="TextBox 5"/>
          <p:cNvSpPr txBox="1"/>
          <p:nvPr/>
        </p:nvSpPr>
        <p:spPr>
          <a:xfrm>
            <a:off x="2734096" y="4959653"/>
            <a:ext cx="3047455" cy="224044"/>
          </a:xfrm>
          <a:prstGeom prst="rect">
            <a:avLst/>
          </a:prstGeom>
          <a:noFill/>
        </p:spPr>
        <p:txBody>
          <a:bodyPr wrap="square" lIns="82056" tIns="41028" rIns="82056" bIns="41028" rtlCol="0">
            <a:spAutoFit/>
          </a:bodyPr>
          <a:lstStyle/>
          <a:p>
            <a:r>
              <a:rPr lang="en-US" sz="900" i="1" dirty="0"/>
              <a:t>Source: Gross Bookings Churn 4-30-2012 (17.2.9.2)</a:t>
            </a:r>
          </a:p>
        </p:txBody>
      </p:sp>
      <p:pic>
        <p:nvPicPr>
          <p:cNvPr id="7" name="Picture 6" descr="Churn &amp; Bookings scotchxlsx_Range_Gross Churn Net (2)_Q80_AA108.emf"/>
          <p:cNvPicPr>
            <a:picLocks/>
          </p:cNvPicPr>
          <p:nvPr>
            <p:custDataLst>
              <p:tags r:id="rId1"/>
            </p:custDataLst>
          </p:nvPr>
        </p:nvPicPr>
        <p:blipFill>
          <a:blip r:embed="rId4" cstate="print"/>
          <a:stretch>
            <a:fillRect/>
          </a:stretch>
        </p:blipFill>
        <p:spPr>
          <a:xfrm>
            <a:off x="2560635" y="958156"/>
            <a:ext cx="6386510" cy="3991569"/>
          </a:xfrm>
          <a:prstGeom prst="rect">
            <a:avLst/>
          </a:prstGeom>
        </p:spPr>
      </p:pic>
    </p:spTree>
    <p:extLst>
      <p:ext uri="{BB962C8B-B14F-4D97-AF65-F5344CB8AC3E}">
        <p14:creationId xmlns:p14="http://schemas.microsoft.com/office/powerpoint/2010/main" val="1205761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2058" tIns="41029" rIns="82058" bIns="41029"/>
          <a:lstStyle/>
          <a:p>
            <a:r>
              <a:rPr lang="en-US" dirty="0" smtClean="0"/>
              <a:t>Customer Renewals</a:t>
            </a:r>
            <a:endParaRPr lang="en-US" dirty="0"/>
          </a:p>
        </p:txBody>
      </p:sp>
      <p:sp>
        <p:nvSpPr>
          <p:cNvPr id="6" name="TextBox 5"/>
          <p:cNvSpPr txBox="1"/>
          <p:nvPr/>
        </p:nvSpPr>
        <p:spPr>
          <a:xfrm>
            <a:off x="610646" y="5899714"/>
            <a:ext cx="3202125" cy="221357"/>
          </a:xfrm>
          <a:prstGeom prst="rect">
            <a:avLst/>
          </a:prstGeom>
          <a:noFill/>
        </p:spPr>
        <p:txBody>
          <a:bodyPr wrap="square" lIns="82056" tIns="41028" rIns="82056" bIns="41028" rtlCol="0">
            <a:spAutoFit/>
          </a:bodyPr>
          <a:lstStyle/>
          <a:p>
            <a:r>
              <a:rPr lang="en-US" sz="900" i="1" dirty="0">
                <a:solidFill>
                  <a:schemeClr val="tx2"/>
                </a:solidFill>
              </a:rPr>
              <a:t>Source: Renewal Pricing (17.4.1) - </a:t>
            </a:r>
          </a:p>
        </p:txBody>
      </p:sp>
      <p:pic>
        <p:nvPicPr>
          <p:cNvPr id="7" name="Picture 6" descr="Copy of 1741 Renewal Pricing (modified)xlsx_Range_Output_B2_H24.emf"/>
          <p:cNvPicPr>
            <a:picLocks/>
          </p:cNvPicPr>
          <p:nvPr>
            <p:custDataLst>
              <p:tags r:id="rId1"/>
            </p:custDataLst>
          </p:nvPr>
        </p:nvPicPr>
        <p:blipFill>
          <a:blip r:embed="rId4" cstate="print"/>
          <a:stretch>
            <a:fillRect/>
          </a:stretch>
        </p:blipFill>
        <p:spPr>
          <a:xfrm>
            <a:off x="715378" y="874482"/>
            <a:ext cx="7751609" cy="4515432"/>
          </a:xfrm>
          <a:prstGeom prst="rect">
            <a:avLst/>
          </a:prstGeom>
        </p:spPr>
      </p:pic>
    </p:spTree>
    <p:extLst>
      <p:ext uri="{BB962C8B-B14F-4D97-AF65-F5344CB8AC3E}">
        <p14:creationId xmlns:p14="http://schemas.microsoft.com/office/powerpoint/2010/main" val="1642532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2058" tIns="41029" rIns="82058" bIns="41029"/>
          <a:lstStyle/>
          <a:p>
            <a:r>
              <a:rPr lang="en-US" dirty="0" smtClean="0"/>
              <a:t>Customer Renewal Discussions</a:t>
            </a:r>
            <a:endParaRPr lang="en-US" dirty="0"/>
          </a:p>
        </p:txBody>
      </p:sp>
      <p:sp>
        <p:nvSpPr>
          <p:cNvPr id="8" name="TextBox 7"/>
          <p:cNvSpPr txBox="1"/>
          <p:nvPr/>
        </p:nvSpPr>
        <p:spPr>
          <a:xfrm>
            <a:off x="305154" y="921294"/>
            <a:ext cx="8405346" cy="1206244"/>
          </a:xfrm>
          <a:prstGeom prst="rect">
            <a:avLst/>
          </a:prstGeom>
          <a:noFill/>
        </p:spPr>
        <p:txBody>
          <a:bodyPr wrap="square" lIns="82058" tIns="41029" rIns="82058" bIns="41029" rtlCol="0">
            <a:spAutoFit/>
          </a:bodyPr>
          <a:lstStyle/>
          <a:p>
            <a:pPr>
              <a:buFont typeface="Wingdings" pitchFamily="2" charset="2"/>
              <a:buChar char="Ø"/>
            </a:pPr>
            <a:r>
              <a:rPr lang="en-US" b="1" dirty="0" smtClean="0">
                <a:solidFill>
                  <a:schemeClr val="tx2"/>
                </a:solidFill>
              </a:rPr>
              <a:t> </a:t>
            </a:r>
            <a:r>
              <a:rPr lang="en-US" sz="1100" b="1" dirty="0">
                <a:solidFill>
                  <a:schemeClr val="tx2"/>
                </a:solidFill>
              </a:rPr>
              <a:t>Approx 75 customers have &gt; 50% of their total contract value in MTM at 5/31/2012</a:t>
            </a:r>
          </a:p>
          <a:p>
            <a:pPr>
              <a:buFont typeface="Wingdings" pitchFamily="2" charset="2"/>
              <a:buChar char="Ø"/>
            </a:pPr>
            <a:endParaRPr lang="en-US" sz="1100" b="1" dirty="0">
              <a:solidFill>
                <a:schemeClr val="tx2"/>
              </a:solidFill>
            </a:endParaRPr>
          </a:p>
          <a:p>
            <a:pPr>
              <a:buFont typeface="Wingdings" pitchFamily="2" charset="2"/>
              <a:buChar char="Ø"/>
            </a:pPr>
            <a:r>
              <a:rPr lang="en-US" sz="1100" b="1" dirty="0">
                <a:solidFill>
                  <a:schemeClr val="tx2"/>
                </a:solidFill>
              </a:rPr>
              <a:t> This is 21% of the MRR</a:t>
            </a:r>
          </a:p>
          <a:p>
            <a:pPr>
              <a:buFont typeface="Wingdings" pitchFamily="2" charset="2"/>
              <a:buChar char="Ø"/>
            </a:pPr>
            <a:endParaRPr lang="en-US" sz="1100" b="1" dirty="0">
              <a:solidFill>
                <a:schemeClr val="tx2"/>
              </a:solidFill>
            </a:endParaRPr>
          </a:p>
          <a:p>
            <a:pPr>
              <a:buFont typeface="Wingdings" pitchFamily="2" charset="2"/>
              <a:buChar char="Ø"/>
            </a:pPr>
            <a:r>
              <a:rPr lang="en-US" sz="1100" b="1" dirty="0">
                <a:solidFill>
                  <a:schemeClr val="tx2"/>
                </a:solidFill>
              </a:rPr>
              <a:t> </a:t>
            </a:r>
            <a:r>
              <a:rPr lang="en-US" sz="1100" b="1" dirty="0" smtClean="0">
                <a:solidFill>
                  <a:schemeClr val="tx2"/>
                </a:solidFill>
              </a:rPr>
              <a:t>We verified </a:t>
            </a:r>
            <a:r>
              <a:rPr lang="en-US" sz="1100" b="1" dirty="0">
                <a:solidFill>
                  <a:schemeClr val="tx2"/>
                </a:solidFill>
              </a:rPr>
              <a:t>the renewal discussion status for 59 of these customers</a:t>
            </a:r>
          </a:p>
          <a:p>
            <a:pPr>
              <a:buFont typeface="Wingdings" pitchFamily="2" charset="2"/>
              <a:buChar char="Ø"/>
            </a:pPr>
            <a:endParaRPr lang="en-US" sz="1100" b="1" dirty="0">
              <a:solidFill>
                <a:schemeClr val="tx2"/>
              </a:solidFill>
            </a:endParaRPr>
          </a:p>
        </p:txBody>
      </p:sp>
      <p:pic>
        <p:nvPicPr>
          <p:cNvPr id="9" name="Picture 8" descr="1742 Renewals Discussis v2 - 6-25 Update (modified)xlsx_Range_Cover_L46_N59.emf"/>
          <p:cNvPicPr>
            <a:picLocks/>
          </p:cNvPicPr>
          <p:nvPr>
            <p:custDataLst>
              <p:tags r:id="rId1"/>
            </p:custDataLst>
          </p:nvPr>
        </p:nvPicPr>
        <p:blipFill>
          <a:blip r:embed="rId4" cstate="print"/>
          <a:stretch>
            <a:fillRect/>
          </a:stretch>
        </p:blipFill>
        <p:spPr>
          <a:xfrm>
            <a:off x="2971247" y="1959161"/>
            <a:ext cx="3315254" cy="3298639"/>
          </a:xfrm>
          <a:prstGeom prst="rect">
            <a:avLst/>
          </a:prstGeom>
        </p:spPr>
      </p:pic>
      <p:sp>
        <p:nvSpPr>
          <p:cNvPr id="7" name="TextBox 6"/>
          <p:cNvSpPr txBox="1"/>
          <p:nvPr/>
        </p:nvSpPr>
        <p:spPr>
          <a:xfrm>
            <a:off x="2590800" y="5321388"/>
            <a:ext cx="4323951" cy="529135"/>
          </a:xfrm>
          <a:prstGeom prst="rect">
            <a:avLst/>
          </a:prstGeom>
          <a:noFill/>
        </p:spPr>
        <p:txBody>
          <a:bodyPr wrap="square" lIns="82058" tIns="41029" rIns="82058" bIns="41029" rtlCol="0">
            <a:spAutoFit/>
          </a:bodyPr>
          <a:lstStyle/>
          <a:p>
            <a:pPr algn="ctr"/>
            <a:r>
              <a:rPr lang="en-US" b="1" u="sng" dirty="0" smtClean="0">
                <a:solidFill>
                  <a:schemeClr val="tx2"/>
                </a:solidFill>
              </a:rPr>
              <a:t>MRR impact estimated at $242,199</a:t>
            </a:r>
          </a:p>
          <a:p>
            <a:pPr algn="ctr"/>
            <a:endParaRPr lang="en-US" sz="1100" dirty="0">
              <a:solidFill>
                <a:schemeClr val="tx2"/>
              </a:solidFill>
            </a:endParaRPr>
          </a:p>
        </p:txBody>
      </p:sp>
    </p:spTree>
    <p:extLst>
      <p:ext uri="{BB962C8B-B14F-4D97-AF65-F5344CB8AC3E}">
        <p14:creationId xmlns:p14="http://schemas.microsoft.com/office/powerpoint/2010/main" val="2443785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lIns="82058" tIns="41029" rIns="82058" bIns="41029"/>
          <a:lstStyle/>
          <a:p>
            <a:r>
              <a:rPr lang="en-US" dirty="0" smtClean="0">
                <a:latin typeface="Frutiger LT 45 Light" pitchFamily="34" charset="0"/>
              </a:rPr>
              <a:t>Expected Customer Churn</a:t>
            </a:r>
            <a:endParaRPr lang="en-US" dirty="0">
              <a:latin typeface="Frutiger LT 45 Light" pitchFamily="34" charset="0"/>
            </a:endParaRPr>
          </a:p>
        </p:txBody>
      </p:sp>
      <p:sp>
        <p:nvSpPr>
          <p:cNvPr id="11" name="TextBox 10"/>
          <p:cNvSpPr txBox="1"/>
          <p:nvPr/>
        </p:nvSpPr>
        <p:spPr>
          <a:xfrm>
            <a:off x="164338" y="1264520"/>
            <a:ext cx="8619507" cy="335680"/>
          </a:xfrm>
          <a:prstGeom prst="rect">
            <a:avLst/>
          </a:prstGeom>
          <a:noFill/>
        </p:spPr>
        <p:txBody>
          <a:bodyPr wrap="square" lIns="82056" tIns="41028" rIns="82056" bIns="41028" rtlCol="0">
            <a:spAutoFit/>
          </a:bodyPr>
          <a:lstStyle/>
          <a:p>
            <a:pPr algn="ctr"/>
            <a:r>
              <a:rPr lang="en-US" sz="1600" b="1" dirty="0"/>
              <a:t>Customer churn expected to occur within the quarter</a:t>
            </a:r>
          </a:p>
        </p:txBody>
      </p:sp>
      <p:sp>
        <p:nvSpPr>
          <p:cNvPr id="9" name="TextBox 8"/>
          <p:cNvSpPr txBox="1"/>
          <p:nvPr/>
        </p:nvSpPr>
        <p:spPr>
          <a:xfrm>
            <a:off x="950136" y="3917136"/>
            <a:ext cx="7736203" cy="252134"/>
          </a:xfrm>
          <a:prstGeom prst="rect">
            <a:avLst/>
          </a:prstGeom>
          <a:noFill/>
        </p:spPr>
        <p:txBody>
          <a:bodyPr wrap="square" lIns="82056" tIns="41028" rIns="82056" bIns="41028" rtlCol="0">
            <a:spAutoFit/>
          </a:bodyPr>
          <a:lstStyle/>
          <a:p>
            <a:r>
              <a:rPr lang="en-US" sz="1100" dirty="0"/>
              <a:t>Expected Churn – A sales rep views there is a high probability there will be a churn event associated to this account</a:t>
            </a:r>
          </a:p>
        </p:txBody>
      </p:sp>
      <p:pic>
        <p:nvPicPr>
          <p:cNvPr id="10" name="Picture 9" descr="Projected Customer Churn v2xlsx_Range_Sheet4_J28_O36.emf"/>
          <p:cNvPicPr>
            <a:picLocks/>
          </p:cNvPicPr>
          <p:nvPr>
            <p:custDataLst>
              <p:tags r:id="rId1"/>
            </p:custDataLst>
          </p:nvPr>
        </p:nvPicPr>
        <p:blipFill>
          <a:blip r:embed="rId4" cstate="print"/>
          <a:stretch>
            <a:fillRect/>
          </a:stretch>
        </p:blipFill>
        <p:spPr>
          <a:xfrm>
            <a:off x="1213475" y="1643508"/>
            <a:ext cx="6931132" cy="2014092"/>
          </a:xfrm>
          <a:prstGeom prst="rect">
            <a:avLst/>
          </a:prstGeom>
        </p:spPr>
      </p:pic>
    </p:spTree>
    <p:extLst>
      <p:ext uri="{BB962C8B-B14F-4D97-AF65-F5344CB8AC3E}">
        <p14:creationId xmlns:p14="http://schemas.microsoft.com/office/powerpoint/2010/main" val="2088946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urn &amp; Bookings scotchxlsx_Range_Gross Bookings Detail_M96_T119.emf"/>
          <p:cNvPicPr>
            <a:picLocks/>
          </p:cNvPicPr>
          <p:nvPr>
            <p:custDataLst>
              <p:tags r:id="rId1"/>
            </p:custDataLst>
          </p:nvPr>
        </p:nvPicPr>
        <p:blipFill>
          <a:blip r:embed="rId5" cstate="print"/>
          <a:stretch>
            <a:fillRect/>
          </a:stretch>
        </p:blipFill>
        <p:spPr>
          <a:xfrm>
            <a:off x="3785012" y="3481131"/>
            <a:ext cx="3949345" cy="2774018"/>
          </a:xfrm>
          <a:prstGeom prst="rect">
            <a:avLst/>
          </a:prstGeom>
        </p:spPr>
      </p:pic>
      <p:sp>
        <p:nvSpPr>
          <p:cNvPr id="2" name="Title 1"/>
          <p:cNvSpPr>
            <a:spLocks noGrp="1"/>
          </p:cNvSpPr>
          <p:nvPr>
            <p:ph type="title"/>
          </p:nvPr>
        </p:nvSpPr>
        <p:spPr/>
        <p:txBody>
          <a:bodyPr lIns="82058" tIns="41029" rIns="82058" bIns="41029"/>
          <a:lstStyle/>
          <a:p>
            <a:r>
              <a:rPr lang="en-US" dirty="0" smtClean="0"/>
              <a:t>Bookings Breakdown</a:t>
            </a:r>
            <a:endParaRPr lang="en-US" dirty="0"/>
          </a:p>
        </p:txBody>
      </p:sp>
      <p:sp>
        <p:nvSpPr>
          <p:cNvPr id="9" name="Text Placeholder 8"/>
          <p:cNvSpPr>
            <a:spLocks noGrp="1"/>
          </p:cNvSpPr>
          <p:nvPr>
            <p:ph type="body" sz="quarter" idx="10"/>
          </p:nvPr>
        </p:nvSpPr>
        <p:spPr/>
        <p:txBody>
          <a:bodyPr lIns="82058" tIns="41029" rIns="82058" bIns="41029"/>
          <a:lstStyle/>
          <a:p>
            <a:r>
              <a:rPr lang="en-US" dirty="0" smtClean="0">
                <a:solidFill>
                  <a:schemeClr val="tx2"/>
                </a:solidFill>
              </a:rPr>
              <a:t>Existing customers have the greatest impact on bookings</a:t>
            </a:r>
          </a:p>
          <a:p>
            <a:r>
              <a:rPr lang="en-US" dirty="0" smtClean="0">
                <a:solidFill>
                  <a:schemeClr val="tx2"/>
                </a:solidFill>
              </a:rPr>
              <a:t>Price increases also plays an important part</a:t>
            </a:r>
            <a:endParaRPr lang="en-US" dirty="0">
              <a:solidFill>
                <a:schemeClr val="tx2"/>
              </a:solidFill>
            </a:endParaRPr>
          </a:p>
        </p:txBody>
      </p:sp>
      <p:pic>
        <p:nvPicPr>
          <p:cNvPr id="8" name="Picture 7" descr="Churn &amp; Bookings scotchxlsx_Range_Gross Bookings Detail_C96_J119.emf"/>
          <p:cNvPicPr>
            <a:picLocks/>
          </p:cNvPicPr>
          <p:nvPr>
            <p:custDataLst>
              <p:tags r:id="rId2"/>
            </p:custDataLst>
          </p:nvPr>
        </p:nvPicPr>
        <p:blipFill>
          <a:blip r:embed="rId6" cstate="print"/>
          <a:stretch>
            <a:fillRect/>
          </a:stretch>
        </p:blipFill>
        <p:spPr>
          <a:xfrm>
            <a:off x="3511880" y="807411"/>
            <a:ext cx="4219172" cy="2709979"/>
          </a:xfrm>
          <a:prstGeom prst="rect">
            <a:avLst/>
          </a:prstGeom>
        </p:spPr>
      </p:pic>
    </p:spTree>
    <p:extLst>
      <p:ext uri="{BB962C8B-B14F-4D97-AF65-F5344CB8AC3E}">
        <p14:creationId xmlns:p14="http://schemas.microsoft.com/office/powerpoint/2010/main" val="2090556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Customer Analysis</a:t>
            </a:r>
            <a:endParaRPr lang="en-US" dirty="0"/>
          </a:p>
        </p:txBody>
      </p:sp>
      <p:sp>
        <p:nvSpPr>
          <p:cNvPr id="8" name="TextBox 7"/>
          <p:cNvSpPr txBox="1"/>
          <p:nvPr/>
        </p:nvSpPr>
        <p:spPr>
          <a:xfrm>
            <a:off x="2789466" y="1447800"/>
            <a:ext cx="5440133" cy="42672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Understanding each customer</a:t>
            </a:r>
          </a:p>
          <a:p>
            <a:pPr algn="ctr">
              <a:spcAft>
                <a:spcPts val="600"/>
              </a:spcAft>
            </a:pPr>
            <a:endParaRPr lang="en-US" sz="1400" b="1" dirty="0">
              <a:solidFill>
                <a:schemeClr val="tx2"/>
              </a:solidFill>
            </a:endParaRPr>
          </a:p>
          <a:p>
            <a:pPr algn="ctr">
              <a:spcAft>
                <a:spcPts val="600"/>
              </a:spcAft>
            </a:pPr>
            <a:r>
              <a:rPr lang="en-US" sz="1400" dirty="0" smtClean="0">
                <a:solidFill>
                  <a:schemeClr val="tx2"/>
                </a:solidFill>
              </a:rPr>
              <a:t>Their past</a:t>
            </a:r>
          </a:p>
          <a:p>
            <a:pPr algn="ctr">
              <a:spcAft>
                <a:spcPts val="600"/>
              </a:spcAft>
            </a:pPr>
            <a:r>
              <a:rPr lang="en-US" sz="1400" dirty="0" smtClean="0">
                <a:solidFill>
                  <a:schemeClr val="tx2"/>
                </a:solidFill>
              </a:rPr>
              <a:t>+</a:t>
            </a:r>
          </a:p>
          <a:p>
            <a:pPr algn="ctr">
              <a:spcAft>
                <a:spcPts val="600"/>
              </a:spcAft>
            </a:pPr>
            <a:r>
              <a:rPr lang="en-US" sz="1400" dirty="0" smtClean="0">
                <a:solidFill>
                  <a:schemeClr val="tx2"/>
                </a:solidFill>
              </a:rPr>
              <a:t>Their prospects</a:t>
            </a:r>
          </a:p>
          <a:p>
            <a:pPr algn="ctr">
              <a:spcAft>
                <a:spcPts val="600"/>
              </a:spcAft>
            </a:pPr>
            <a:r>
              <a:rPr lang="en-US" sz="1400" dirty="0" smtClean="0">
                <a:solidFill>
                  <a:schemeClr val="tx2"/>
                </a:solidFill>
              </a:rPr>
              <a:t>+</a:t>
            </a:r>
          </a:p>
          <a:p>
            <a:pPr algn="ctr">
              <a:spcAft>
                <a:spcPts val="600"/>
              </a:spcAft>
            </a:pPr>
            <a:r>
              <a:rPr lang="en-US" sz="1400" dirty="0" smtClean="0">
                <a:solidFill>
                  <a:schemeClr val="tx2"/>
                </a:solidFill>
              </a:rPr>
              <a:t>Current situation</a:t>
            </a:r>
            <a:endParaRPr lang="en-US" sz="1400" dirty="0">
              <a:solidFill>
                <a:schemeClr val="tx2"/>
              </a:solidFill>
            </a:endParaRPr>
          </a:p>
          <a:p>
            <a:pPr algn="ctr">
              <a:spcAft>
                <a:spcPts val="600"/>
              </a:spcAft>
            </a:pPr>
            <a:endParaRPr lang="en-US" sz="1400" dirty="0" smtClean="0">
              <a:solidFill>
                <a:schemeClr val="tx2"/>
              </a:solidFill>
            </a:endParaRPr>
          </a:p>
        </p:txBody>
      </p:sp>
    </p:spTree>
    <p:extLst>
      <p:ext uri="{BB962C8B-B14F-4D97-AF65-F5344CB8AC3E}">
        <p14:creationId xmlns:p14="http://schemas.microsoft.com/office/powerpoint/2010/main" val="3324473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lIns="82058" tIns="41029" rIns="82058" bIns="41029"/>
          <a:lstStyle/>
          <a:p>
            <a:r>
              <a:rPr lang="en-US" dirty="0" smtClean="0"/>
              <a:t>Top 10 Customers Overview</a:t>
            </a:r>
            <a:endParaRPr lang="en-US" dirty="0"/>
          </a:p>
        </p:txBody>
      </p:sp>
      <p:sp>
        <p:nvSpPr>
          <p:cNvPr id="6" name="Text Placeholder 5"/>
          <p:cNvSpPr>
            <a:spLocks noGrp="1"/>
          </p:cNvSpPr>
          <p:nvPr>
            <p:ph type="body" sz="quarter" idx="10"/>
          </p:nvPr>
        </p:nvSpPr>
        <p:spPr/>
        <p:txBody>
          <a:bodyPr lIns="82058" tIns="41029" rIns="82058" bIns="41029"/>
          <a:lstStyle/>
          <a:p>
            <a:r>
              <a:rPr lang="en-US" dirty="0" smtClean="0">
                <a:solidFill>
                  <a:srgbClr val="002060"/>
                </a:solidFill>
              </a:rPr>
              <a:t>Among top 10 clients we see a little volatility of MRR revenues that is yet to be explained</a:t>
            </a:r>
          </a:p>
          <a:p>
            <a:r>
              <a:rPr lang="en-US" dirty="0" smtClean="0">
                <a:solidFill>
                  <a:srgbClr val="002060"/>
                </a:solidFill>
              </a:rPr>
              <a:t>No clear negative / positive trend appear customer seem fairly stable with the exception of </a:t>
            </a:r>
            <a:r>
              <a:rPr lang="en-US" dirty="0" err="1" smtClean="0">
                <a:solidFill>
                  <a:srgbClr val="002060"/>
                </a:solidFill>
              </a:rPr>
              <a:t>Clearwire</a:t>
            </a:r>
            <a:r>
              <a:rPr lang="en-US" dirty="0" smtClean="0">
                <a:solidFill>
                  <a:srgbClr val="002060"/>
                </a:solidFill>
              </a:rPr>
              <a:t> which is slightly growing</a:t>
            </a:r>
          </a:p>
          <a:p>
            <a:endParaRPr lang="en-US" dirty="0"/>
          </a:p>
        </p:txBody>
      </p:sp>
      <p:pic>
        <p:nvPicPr>
          <p:cNvPr id="5" name="Picture 4" descr="Top 10 Customers scotchxlsx_Range_calculations_AB38_AI56.emf"/>
          <p:cNvPicPr>
            <a:picLocks/>
          </p:cNvPicPr>
          <p:nvPr>
            <p:custDataLst>
              <p:tags r:id="rId1"/>
            </p:custDataLst>
          </p:nvPr>
        </p:nvPicPr>
        <p:blipFill>
          <a:blip r:embed="rId4" cstate="print"/>
          <a:stretch>
            <a:fillRect/>
          </a:stretch>
        </p:blipFill>
        <p:spPr>
          <a:xfrm>
            <a:off x="2447119" y="1349434"/>
            <a:ext cx="6482052" cy="3988931"/>
          </a:xfrm>
          <a:prstGeom prst="rect">
            <a:avLst/>
          </a:prstGeom>
        </p:spPr>
      </p:pic>
    </p:spTree>
    <p:extLst>
      <p:ext uri="{BB962C8B-B14F-4D97-AF65-F5344CB8AC3E}">
        <p14:creationId xmlns:p14="http://schemas.microsoft.com/office/powerpoint/2010/main" val="1496169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latin typeface="Frutiger LT 45 Light" pitchFamily="34" charset="0"/>
              </a:rPr>
              <a:t>Forecasting is not a science</a:t>
            </a:r>
            <a:endParaRPr lang="en-US" dirty="0">
              <a:solidFill>
                <a:schemeClr val="tx2"/>
              </a:solidFill>
              <a:latin typeface="Frutiger LT 45 Light" pitchFamily="34" charset="0"/>
            </a:endParaRPr>
          </a:p>
        </p:txBody>
      </p:sp>
      <p:sp>
        <p:nvSpPr>
          <p:cNvPr id="4" name="Rectangle 3"/>
          <p:cNvSpPr/>
          <p:nvPr/>
        </p:nvSpPr>
        <p:spPr>
          <a:xfrm>
            <a:off x="2667000" y="1367134"/>
            <a:ext cx="5943600" cy="1223665"/>
          </a:xfrm>
          <a:prstGeom prst="rect">
            <a:avLst/>
          </a:prstGeom>
          <a:ln w="3175">
            <a:solidFill>
              <a:schemeClr val="tx1"/>
            </a:solidFill>
            <a:prstDash val="dash"/>
          </a:ln>
        </p:spPr>
        <p:txBody>
          <a:bodyPr wrap="square">
            <a:noAutofit/>
          </a:bodyPr>
          <a:lstStyle/>
          <a:p>
            <a:pPr algn="ctr"/>
            <a:r>
              <a:rPr lang="en-CA" b="1" dirty="0" smtClean="0">
                <a:solidFill>
                  <a:schemeClr val="tx2"/>
                </a:solidFill>
                <a:latin typeface="+mj-lt"/>
              </a:rPr>
              <a:t>“ Those </a:t>
            </a:r>
            <a:r>
              <a:rPr lang="en-CA" b="1" dirty="0">
                <a:solidFill>
                  <a:schemeClr val="tx2"/>
                </a:solidFill>
                <a:latin typeface="+mj-lt"/>
              </a:rPr>
              <a:t>who have knowledge, don't predict. Those who predict, don't have knowledge. </a:t>
            </a:r>
            <a:r>
              <a:rPr lang="en-CA" b="1" dirty="0" smtClean="0">
                <a:solidFill>
                  <a:schemeClr val="tx2"/>
                </a:solidFill>
                <a:latin typeface="+mj-lt"/>
              </a:rPr>
              <a:t>“</a:t>
            </a:r>
          </a:p>
          <a:p>
            <a:r>
              <a:rPr lang="en-CA" b="1" dirty="0" smtClean="0">
                <a:solidFill>
                  <a:schemeClr val="tx2"/>
                </a:solidFill>
              </a:rPr>
              <a:t> </a:t>
            </a:r>
            <a:endParaRPr lang="en-CA" b="1" dirty="0">
              <a:solidFill>
                <a:schemeClr val="tx2"/>
              </a:solidFill>
            </a:endParaRPr>
          </a:p>
          <a:p>
            <a:r>
              <a:rPr lang="en-CA" dirty="0" smtClean="0">
                <a:solidFill>
                  <a:schemeClr val="tx2"/>
                </a:solidFill>
              </a:rPr>
              <a:t>Lao </a:t>
            </a:r>
            <a:r>
              <a:rPr lang="en-CA" dirty="0">
                <a:solidFill>
                  <a:schemeClr val="tx2"/>
                </a:solidFill>
              </a:rPr>
              <a:t>Tzu, </a:t>
            </a:r>
            <a:r>
              <a:rPr lang="en-CA" i="1" dirty="0">
                <a:solidFill>
                  <a:schemeClr val="tx2"/>
                </a:solidFill>
              </a:rPr>
              <a:t>6th Century </a:t>
            </a:r>
            <a:r>
              <a:rPr lang="en-CA" i="1" dirty="0" smtClean="0">
                <a:solidFill>
                  <a:schemeClr val="tx2"/>
                </a:solidFill>
              </a:rPr>
              <a:t>BC</a:t>
            </a:r>
            <a:endParaRPr lang="en-CA" dirty="0">
              <a:solidFill>
                <a:schemeClr val="tx2"/>
              </a:solidFill>
            </a:endParaRPr>
          </a:p>
        </p:txBody>
      </p:sp>
      <p:sp>
        <p:nvSpPr>
          <p:cNvPr id="7" name="Rectangle 6"/>
          <p:cNvSpPr/>
          <p:nvPr/>
        </p:nvSpPr>
        <p:spPr>
          <a:xfrm>
            <a:off x="2667000" y="3810000"/>
            <a:ext cx="5943600" cy="1371600"/>
          </a:xfrm>
          <a:prstGeom prst="rect">
            <a:avLst/>
          </a:prstGeom>
          <a:ln w="3175">
            <a:solidFill>
              <a:schemeClr val="tx1"/>
            </a:solidFill>
            <a:prstDash val="dash"/>
          </a:ln>
        </p:spPr>
        <p:txBody>
          <a:bodyPr wrap="square">
            <a:noAutofit/>
          </a:bodyPr>
          <a:lstStyle/>
          <a:p>
            <a:r>
              <a:rPr lang="en-CA" b="1" dirty="0">
                <a:solidFill>
                  <a:schemeClr val="tx2"/>
                </a:solidFill>
              </a:rPr>
              <a:t>"It is far better to foresee even without certainty than not to foresee at all. " </a:t>
            </a:r>
            <a:endParaRPr lang="en-CA" b="1" dirty="0" smtClean="0">
              <a:solidFill>
                <a:schemeClr val="tx2"/>
              </a:solidFill>
            </a:endParaRPr>
          </a:p>
          <a:p>
            <a:endParaRPr lang="en-CA" b="1" dirty="0">
              <a:solidFill>
                <a:schemeClr val="tx2"/>
              </a:solidFill>
            </a:endParaRPr>
          </a:p>
          <a:p>
            <a:r>
              <a:rPr lang="en-CA" i="1" dirty="0" smtClean="0">
                <a:solidFill>
                  <a:schemeClr val="tx2"/>
                </a:solidFill>
              </a:rPr>
              <a:t>Henri </a:t>
            </a:r>
            <a:r>
              <a:rPr lang="en-CA" i="1" dirty="0">
                <a:solidFill>
                  <a:schemeClr val="tx2"/>
                </a:solidFill>
              </a:rPr>
              <a:t>Poincare in The Foundations of </a:t>
            </a:r>
            <a:r>
              <a:rPr lang="en-CA" i="1" dirty="0" smtClean="0">
                <a:solidFill>
                  <a:schemeClr val="tx2"/>
                </a:solidFill>
              </a:rPr>
              <a:t>Science</a:t>
            </a:r>
            <a:endParaRPr lang="en-CA" b="1" dirty="0">
              <a:solidFill>
                <a:schemeClr val="tx2"/>
              </a:solidFill>
            </a:endParaRPr>
          </a:p>
        </p:txBody>
      </p:sp>
    </p:spTree>
    <p:extLst>
      <p:ext uri="{BB962C8B-B14F-4D97-AF65-F5344CB8AC3E}">
        <p14:creationId xmlns:p14="http://schemas.microsoft.com/office/powerpoint/2010/main" val="3282508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Company Analysis Check List</a:t>
            </a:r>
            <a:endParaRPr lang="en-US" dirty="0"/>
          </a:p>
        </p:txBody>
      </p:sp>
      <p:sp>
        <p:nvSpPr>
          <p:cNvPr id="5" name="Content Placeholder 4"/>
          <p:cNvSpPr>
            <a:spLocks noGrp="1"/>
          </p:cNvSpPr>
          <p:nvPr>
            <p:ph sz="quarter" idx="11"/>
          </p:nvPr>
        </p:nvSpPr>
        <p:spPr/>
        <p:txBody>
          <a:bodyPr/>
          <a:lstStyle/>
          <a:p>
            <a:endParaRPr lang="en-US" b="1" u="sng" dirty="0" smtClean="0"/>
          </a:p>
          <a:p>
            <a:pPr lvl="0">
              <a:lnSpc>
                <a:spcPct val="150000"/>
              </a:lnSpc>
            </a:pPr>
            <a:r>
              <a:rPr lang="en-US" sz="1600" dirty="0"/>
              <a:t>Overview of the </a:t>
            </a:r>
            <a:r>
              <a:rPr lang="en-US" sz="1600" dirty="0" smtClean="0"/>
              <a:t>business /  geographical presence </a:t>
            </a:r>
            <a:endParaRPr lang="en-US" sz="1600" dirty="0"/>
          </a:p>
          <a:p>
            <a:pPr lvl="0">
              <a:lnSpc>
                <a:spcPct val="150000"/>
              </a:lnSpc>
            </a:pPr>
            <a:r>
              <a:rPr lang="en-US" sz="1600" dirty="0" smtClean="0"/>
              <a:t>Products overview / sales splits</a:t>
            </a:r>
            <a:endParaRPr lang="en-US" sz="1600" dirty="0"/>
          </a:p>
          <a:p>
            <a:pPr lvl="0">
              <a:lnSpc>
                <a:spcPct val="150000"/>
              </a:lnSpc>
            </a:pPr>
            <a:r>
              <a:rPr lang="en-US" sz="1600" dirty="0" smtClean="0"/>
              <a:t>Facilities</a:t>
            </a:r>
            <a:endParaRPr lang="en-US" sz="1600" dirty="0"/>
          </a:p>
          <a:p>
            <a:pPr lvl="0">
              <a:lnSpc>
                <a:spcPct val="150000"/>
              </a:lnSpc>
            </a:pPr>
            <a:r>
              <a:rPr lang="en-US" sz="1600" dirty="0" smtClean="0"/>
              <a:t>Management </a:t>
            </a:r>
            <a:endParaRPr lang="en-US" sz="1600" dirty="0"/>
          </a:p>
          <a:p>
            <a:pPr lvl="0">
              <a:lnSpc>
                <a:spcPct val="150000"/>
              </a:lnSpc>
            </a:pPr>
            <a:r>
              <a:rPr lang="en-US" sz="1600" dirty="0" smtClean="0"/>
              <a:t>Client </a:t>
            </a:r>
            <a:r>
              <a:rPr lang="en-US" sz="1600" dirty="0"/>
              <a:t>concentration</a:t>
            </a:r>
          </a:p>
          <a:p>
            <a:pPr lvl="0">
              <a:lnSpc>
                <a:spcPct val="150000"/>
              </a:lnSpc>
            </a:pPr>
            <a:r>
              <a:rPr lang="en-US" sz="1600" dirty="0"/>
              <a:t>Supplier relationships</a:t>
            </a:r>
          </a:p>
          <a:p>
            <a:pPr lvl="0">
              <a:lnSpc>
                <a:spcPct val="150000"/>
              </a:lnSpc>
            </a:pPr>
            <a:r>
              <a:rPr lang="en-US" sz="1600" dirty="0" smtClean="0"/>
              <a:t>Organization </a:t>
            </a:r>
            <a:r>
              <a:rPr lang="en-US" sz="1600" dirty="0"/>
              <a:t>chart</a:t>
            </a:r>
          </a:p>
          <a:p>
            <a:pPr lvl="0">
              <a:lnSpc>
                <a:spcPct val="150000"/>
              </a:lnSpc>
            </a:pPr>
            <a:r>
              <a:rPr lang="en-US" sz="1600" dirty="0"/>
              <a:t>Ownership structure</a:t>
            </a:r>
          </a:p>
          <a:p>
            <a:endParaRPr lang="en-US" b="1" u="sng" dirty="0"/>
          </a:p>
          <a:p>
            <a:pPr lvl="1"/>
            <a:endParaRPr lang="en-US" dirty="0"/>
          </a:p>
          <a:p>
            <a:pPr marL="307574" lvl="1" indent="0">
              <a:buNone/>
            </a:pPr>
            <a:endParaRPr lang="en-US" dirty="0"/>
          </a:p>
        </p:txBody>
      </p:sp>
      <p:sp>
        <p:nvSpPr>
          <p:cNvPr id="6" name="Oval 5"/>
          <p:cNvSpPr/>
          <p:nvPr/>
        </p:nvSpPr>
        <p:spPr bwMode="auto">
          <a:xfrm>
            <a:off x="2438400" y="12192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p:txBody>
      </p:sp>
      <p:sp>
        <p:nvSpPr>
          <p:cNvPr id="42" name="Oval 41"/>
          <p:cNvSpPr/>
          <p:nvPr/>
        </p:nvSpPr>
        <p:spPr bwMode="auto">
          <a:xfrm>
            <a:off x="2438400" y="1719943"/>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
        <p:nvSpPr>
          <p:cNvPr id="9" name="Oval 8"/>
          <p:cNvSpPr/>
          <p:nvPr/>
        </p:nvSpPr>
        <p:spPr bwMode="auto">
          <a:xfrm>
            <a:off x="2438400" y="2220686"/>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a:t>
            </a:r>
          </a:p>
        </p:txBody>
      </p:sp>
      <p:sp>
        <p:nvSpPr>
          <p:cNvPr id="10" name="Oval 9"/>
          <p:cNvSpPr/>
          <p:nvPr/>
        </p:nvSpPr>
        <p:spPr bwMode="auto">
          <a:xfrm>
            <a:off x="2438400" y="2721429"/>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4</a:t>
            </a:r>
          </a:p>
        </p:txBody>
      </p:sp>
      <p:sp>
        <p:nvSpPr>
          <p:cNvPr id="11" name="Oval 10"/>
          <p:cNvSpPr/>
          <p:nvPr/>
        </p:nvSpPr>
        <p:spPr bwMode="auto">
          <a:xfrm>
            <a:off x="2438400" y="3222172"/>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latin typeface="Arial" charset="0"/>
              </a:rPr>
              <a:t>5</a:t>
            </a:r>
            <a:endParaRPr kumimoji="0" lang="en-US" sz="1100" b="1" i="0" u="none" strike="noStrike" cap="none" normalizeH="0" baseline="0" dirty="0" smtClean="0">
              <a:ln>
                <a:noFill/>
              </a:ln>
              <a:solidFill>
                <a:schemeClr val="bg1"/>
              </a:solidFill>
              <a:effectLst/>
              <a:latin typeface="Arial" charset="0"/>
            </a:endParaRPr>
          </a:p>
        </p:txBody>
      </p:sp>
      <p:sp>
        <p:nvSpPr>
          <p:cNvPr id="12" name="Oval 11"/>
          <p:cNvSpPr/>
          <p:nvPr/>
        </p:nvSpPr>
        <p:spPr bwMode="auto">
          <a:xfrm>
            <a:off x="2438400" y="3722915"/>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a:t>
            </a:r>
          </a:p>
        </p:txBody>
      </p:sp>
      <p:sp>
        <p:nvSpPr>
          <p:cNvPr id="13" name="Oval 12"/>
          <p:cNvSpPr/>
          <p:nvPr/>
        </p:nvSpPr>
        <p:spPr bwMode="auto">
          <a:xfrm>
            <a:off x="2438400" y="4223658"/>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a:t>
            </a:r>
          </a:p>
        </p:txBody>
      </p:sp>
      <p:sp>
        <p:nvSpPr>
          <p:cNvPr id="15" name="Oval 14"/>
          <p:cNvSpPr/>
          <p:nvPr/>
        </p:nvSpPr>
        <p:spPr bwMode="auto">
          <a:xfrm>
            <a:off x="2438400" y="47244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a:t>
            </a:r>
          </a:p>
        </p:txBody>
      </p:sp>
    </p:spTree>
    <p:extLst>
      <p:ext uri="{BB962C8B-B14F-4D97-AF65-F5344CB8AC3E}">
        <p14:creationId xmlns:p14="http://schemas.microsoft.com/office/powerpoint/2010/main" val="2334080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Sales Formula</a:t>
            </a:r>
            <a:endParaRPr lang="en-US" dirty="0"/>
          </a:p>
        </p:txBody>
      </p:sp>
      <p:sp>
        <p:nvSpPr>
          <p:cNvPr id="2" name="Text Placeholder 1"/>
          <p:cNvSpPr>
            <a:spLocks noGrp="1"/>
          </p:cNvSpPr>
          <p:nvPr>
            <p:ph type="body" sz="quarter" idx="10"/>
          </p:nvPr>
        </p:nvSpPr>
        <p:spPr/>
        <p:txBody>
          <a:bodyPr/>
          <a:lstStyle/>
          <a:p>
            <a:r>
              <a:rPr lang="en-US" dirty="0" smtClean="0"/>
              <a:t>Sales can be effectively forecasted using proper market analysis</a:t>
            </a:r>
            <a:endParaRPr lang="en-US" dirty="0"/>
          </a:p>
        </p:txBody>
      </p:sp>
      <p:sp>
        <p:nvSpPr>
          <p:cNvPr id="5" name="TextBox 4"/>
          <p:cNvSpPr txBox="1"/>
          <p:nvPr/>
        </p:nvSpPr>
        <p:spPr>
          <a:xfrm>
            <a:off x="2789467" y="10668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Market</a:t>
            </a:r>
          </a:p>
        </p:txBody>
      </p:sp>
      <p:sp>
        <p:nvSpPr>
          <p:cNvPr id="7" name="Rectangle 6"/>
          <p:cNvSpPr/>
          <p:nvPr/>
        </p:nvSpPr>
        <p:spPr bwMode="auto">
          <a:xfrm>
            <a:off x="5105400" y="1123146"/>
            <a:ext cx="3581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Measured in terms of units</a:t>
            </a:r>
          </a:p>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Importance to define perimeter precisely</a:t>
            </a:r>
          </a:p>
        </p:txBody>
      </p:sp>
      <p:sp>
        <p:nvSpPr>
          <p:cNvPr id="8" name="TextBox 7"/>
          <p:cNvSpPr txBox="1"/>
          <p:nvPr/>
        </p:nvSpPr>
        <p:spPr>
          <a:xfrm>
            <a:off x="2789467" y="26670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Market Share</a:t>
            </a:r>
          </a:p>
        </p:txBody>
      </p:sp>
      <p:sp>
        <p:nvSpPr>
          <p:cNvPr id="9" name="TextBox 8"/>
          <p:cNvSpPr txBox="1"/>
          <p:nvPr/>
        </p:nvSpPr>
        <p:spPr>
          <a:xfrm>
            <a:off x="3629131" y="2110055"/>
            <a:ext cx="389850" cy="584775"/>
          </a:xfrm>
          <a:prstGeom prst="rect">
            <a:avLst/>
          </a:prstGeom>
          <a:noFill/>
        </p:spPr>
        <p:txBody>
          <a:bodyPr wrap="none" rtlCol="0">
            <a:spAutoFit/>
          </a:bodyPr>
          <a:lstStyle/>
          <a:p>
            <a:r>
              <a:rPr lang="en-US" sz="3200" dirty="0" smtClean="0">
                <a:solidFill>
                  <a:schemeClr val="tx2"/>
                </a:solidFill>
              </a:rPr>
              <a:t>x</a:t>
            </a:r>
            <a:endParaRPr lang="en-US" sz="3200" dirty="0">
              <a:solidFill>
                <a:schemeClr val="tx2"/>
              </a:solidFill>
            </a:endParaRPr>
          </a:p>
        </p:txBody>
      </p:sp>
      <p:sp>
        <p:nvSpPr>
          <p:cNvPr id="10" name="Rectangle 9"/>
          <p:cNvSpPr/>
          <p:nvPr/>
        </p:nvSpPr>
        <p:spPr bwMode="auto">
          <a:xfrm>
            <a:off x="5105400" y="2713880"/>
            <a:ext cx="3581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Sometimes difficult to estimate</a:t>
            </a:r>
          </a:p>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Management</a:t>
            </a:r>
            <a:r>
              <a:rPr kumimoji="0" lang="en-US" sz="1200" b="0" i="0" u="none" strike="noStrike" cap="none" normalizeH="0" dirty="0" smtClean="0">
                <a:ln>
                  <a:noFill/>
                </a:ln>
                <a:solidFill>
                  <a:schemeClr val="tx2"/>
                </a:solidFill>
                <a:effectLst/>
                <a:latin typeface="Arial" charset="0"/>
              </a:rPr>
              <a:t> will ALWAYS be too optimistic</a:t>
            </a:r>
            <a:endParaRPr kumimoji="0" lang="en-US" sz="1200" b="0" i="0" u="none" strike="noStrike" cap="none" normalizeH="0" baseline="0" dirty="0" smtClean="0">
              <a:ln>
                <a:noFill/>
              </a:ln>
              <a:solidFill>
                <a:schemeClr val="tx2"/>
              </a:solidFill>
              <a:effectLst/>
              <a:latin typeface="Arial" charset="0"/>
            </a:endParaRPr>
          </a:p>
        </p:txBody>
      </p:sp>
      <p:sp>
        <p:nvSpPr>
          <p:cNvPr id="11" name="TextBox 10"/>
          <p:cNvSpPr txBox="1"/>
          <p:nvPr/>
        </p:nvSpPr>
        <p:spPr>
          <a:xfrm>
            <a:off x="2789467" y="42672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Price</a:t>
            </a:r>
          </a:p>
        </p:txBody>
      </p:sp>
      <p:sp>
        <p:nvSpPr>
          <p:cNvPr id="12" name="TextBox 11"/>
          <p:cNvSpPr txBox="1"/>
          <p:nvPr/>
        </p:nvSpPr>
        <p:spPr>
          <a:xfrm>
            <a:off x="3635834" y="3695700"/>
            <a:ext cx="389850" cy="584775"/>
          </a:xfrm>
          <a:prstGeom prst="rect">
            <a:avLst/>
          </a:prstGeom>
          <a:noFill/>
        </p:spPr>
        <p:txBody>
          <a:bodyPr wrap="none" rtlCol="0">
            <a:spAutoFit/>
          </a:bodyPr>
          <a:lstStyle/>
          <a:p>
            <a:r>
              <a:rPr lang="en-US" sz="3200" dirty="0" smtClean="0">
                <a:solidFill>
                  <a:schemeClr val="tx2"/>
                </a:solidFill>
              </a:rPr>
              <a:t>x</a:t>
            </a:r>
            <a:endParaRPr lang="en-US" sz="3200" dirty="0">
              <a:solidFill>
                <a:schemeClr val="tx2"/>
              </a:solidFill>
            </a:endParaRPr>
          </a:p>
        </p:txBody>
      </p:sp>
      <p:sp>
        <p:nvSpPr>
          <p:cNvPr id="13" name="Rectangle 12"/>
          <p:cNvSpPr/>
          <p:nvPr/>
        </p:nvSpPr>
        <p:spPr bwMode="auto">
          <a:xfrm>
            <a:off x="5124450" y="4314021"/>
            <a:ext cx="3581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Pricing power is sometimes difficult to ascertain</a:t>
            </a:r>
          </a:p>
          <a:p>
            <a:pPr marL="171450" marR="0" indent="-171450" algn="l" defTabSz="914400" rtl="0" eaLnBrk="1" fontAlgn="base" latinLnBrk="0" hangingPunct="1">
              <a:spcBef>
                <a:spcPct val="0"/>
              </a:spcBef>
              <a:spcAft>
                <a:spcPct val="0"/>
              </a:spcAft>
              <a:buClrTx/>
              <a:buSzTx/>
              <a:buFont typeface="Arial" pitchFamily="34" charset="0"/>
              <a:buChar char="•"/>
              <a:tabLst/>
            </a:pPr>
            <a:r>
              <a:rPr lang="en-US" sz="1200" dirty="0" smtClean="0">
                <a:solidFill>
                  <a:schemeClr val="tx2"/>
                </a:solidFill>
                <a:latin typeface="Arial" charset="0"/>
              </a:rPr>
              <a:t>Remember that price variation will affect market share</a:t>
            </a:r>
            <a:endParaRPr kumimoji="0" lang="en-US" sz="1200" b="0" i="0" u="none" strike="noStrike" cap="none" normalizeH="0" baseline="0" dirty="0" smtClean="0">
              <a:ln>
                <a:noFill/>
              </a:ln>
              <a:solidFill>
                <a:schemeClr val="tx2"/>
              </a:solidFill>
              <a:effectLst/>
              <a:latin typeface="Arial" charset="0"/>
            </a:endParaRPr>
          </a:p>
        </p:txBody>
      </p:sp>
      <p:cxnSp>
        <p:nvCxnSpPr>
          <p:cNvPr id="6" name="Straight Connector 5"/>
          <p:cNvCxnSpPr/>
          <p:nvPr/>
        </p:nvCxnSpPr>
        <p:spPr bwMode="auto">
          <a:xfrm>
            <a:off x="2514600" y="5486400"/>
            <a:ext cx="6477000" cy="0"/>
          </a:xfrm>
          <a:prstGeom prst="line">
            <a:avLst/>
          </a:prstGeom>
          <a:noFill/>
          <a:ln w="12700" cap="flat" cmpd="sng" algn="ctr">
            <a:solidFill>
              <a:srgbClr val="CC0000"/>
            </a:solidFill>
            <a:prstDash val="solid"/>
            <a:round/>
            <a:headEnd type="none" w="med" len="med"/>
            <a:tailEnd type="none" w="med" len="med"/>
          </a:ln>
          <a:effectLst/>
        </p:spPr>
      </p:cxnSp>
      <p:sp>
        <p:nvSpPr>
          <p:cNvPr id="14" name="TextBox 13"/>
          <p:cNvSpPr txBox="1"/>
          <p:nvPr/>
        </p:nvSpPr>
        <p:spPr>
          <a:xfrm>
            <a:off x="5487627" y="5562600"/>
            <a:ext cx="989373" cy="461665"/>
          </a:xfrm>
          <a:prstGeom prst="rect">
            <a:avLst/>
          </a:prstGeom>
          <a:noFill/>
        </p:spPr>
        <p:txBody>
          <a:bodyPr wrap="none" rtlCol="0">
            <a:spAutoFit/>
          </a:bodyPr>
          <a:lstStyle/>
          <a:p>
            <a:r>
              <a:rPr lang="en-US" sz="2400" b="1" dirty="0" smtClean="0">
                <a:solidFill>
                  <a:schemeClr val="tx2"/>
                </a:solidFill>
              </a:rPr>
              <a:t>Sales</a:t>
            </a:r>
            <a:endParaRPr lang="en-US" sz="2400" b="1" dirty="0">
              <a:solidFill>
                <a:schemeClr val="tx2"/>
              </a:solidFill>
            </a:endParaRPr>
          </a:p>
        </p:txBody>
      </p:sp>
    </p:spTree>
    <p:extLst>
      <p:ext uri="{BB962C8B-B14F-4D97-AF65-F5344CB8AC3E}">
        <p14:creationId xmlns:p14="http://schemas.microsoft.com/office/powerpoint/2010/main" val="1243596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Market Analysis Check List</a:t>
            </a:r>
            <a:endParaRPr lang="en-US" dirty="0"/>
          </a:p>
        </p:txBody>
      </p:sp>
      <p:sp>
        <p:nvSpPr>
          <p:cNvPr id="5" name="Content Placeholder 4"/>
          <p:cNvSpPr>
            <a:spLocks noGrp="1"/>
          </p:cNvSpPr>
          <p:nvPr>
            <p:ph sz="quarter" idx="11"/>
          </p:nvPr>
        </p:nvSpPr>
        <p:spPr/>
        <p:txBody>
          <a:bodyPr/>
          <a:lstStyle/>
          <a:p>
            <a:endParaRPr lang="en-US" b="1" u="sng" dirty="0" smtClean="0"/>
          </a:p>
          <a:p>
            <a:pPr lvl="0">
              <a:lnSpc>
                <a:spcPct val="150000"/>
              </a:lnSpc>
            </a:pPr>
            <a:r>
              <a:rPr lang="en-US" sz="1600" dirty="0" smtClean="0"/>
              <a:t>Market Historical Growth</a:t>
            </a:r>
            <a:endParaRPr lang="en-US" sz="1600" dirty="0"/>
          </a:p>
          <a:p>
            <a:pPr lvl="0">
              <a:lnSpc>
                <a:spcPct val="150000"/>
              </a:lnSpc>
            </a:pPr>
            <a:r>
              <a:rPr lang="en-US" sz="1600" dirty="0" smtClean="0"/>
              <a:t>Market Perspectives</a:t>
            </a:r>
            <a:endParaRPr lang="en-US" sz="1600" dirty="0"/>
          </a:p>
          <a:p>
            <a:pPr lvl="0">
              <a:lnSpc>
                <a:spcPct val="150000"/>
              </a:lnSpc>
            </a:pPr>
            <a:r>
              <a:rPr lang="en-US" sz="1600" dirty="0" smtClean="0"/>
              <a:t>Competition</a:t>
            </a:r>
            <a:endParaRPr lang="en-US" sz="1600" dirty="0"/>
          </a:p>
          <a:p>
            <a:endParaRPr lang="en-US" b="1" u="sng" dirty="0"/>
          </a:p>
          <a:p>
            <a:pPr lvl="1"/>
            <a:endParaRPr lang="en-US" dirty="0"/>
          </a:p>
          <a:p>
            <a:pPr marL="307574" lvl="1" indent="0">
              <a:buNone/>
            </a:pPr>
            <a:endParaRPr lang="en-US" dirty="0"/>
          </a:p>
        </p:txBody>
      </p:sp>
      <p:sp>
        <p:nvSpPr>
          <p:cNvPr id="6" name="Oval 5"/>
          <p:cNvSpPr/>
          <p:nvPr/>
        </p:nvSpPr>
        <p:spPr bwMode="auto">
          <a:xfrm>
            <a:off x="2438400" y="12192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p:txBody>
      </p:sp>
      <p:sp>
        <p:nvSpPr>
          <p:cNvPr id="42" name="Oval 41"/>
          <p:cNvSpPr/>
          <p:nvPr/>
        </p:nvSpPr>
        <p:spPr bwMode="auto">
          <a:xfrm>
            <a:off x="2438400" y="1719943"/>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
        <p:nvSpPr>
          <p:cNvPr id="9" name="Oval 8"/>
          <p:cNvSpPr/>
          <p:nvPr/>
        </p:nvSpPr>
        <p:spPr bwMode="auto">
          <a:xfrm>
            <a:off x="2438400" y="2220686"/>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a:t>
            </a:r>
          </a:p>
        </p:txBody>
      </p:sp>
      <p:sp>
        <p:nvSpPr>
          <p:cNvPr id="14" name="TextBox 13"/>
          <p:cNvSpPr txBox="1"/>
          <p:nvPr/>
        </p:nvSpPr>
        <p:spPr>
          <a:xfrm>
            <a:off x="2590800" y="3695700"/>
            <a:ext cx="6223000" cy="647700"/>
          </a:xfrm>
          <a:prstGeom prst="rect">
            <a:avLst/>
          </a:prstGeom>
          <a:solidFill>
            <a:schemeClr val="bg2">
              <a:lumMod val="85000"/>
            </a:schemeClr>
          </a:solidFill>
          <a:ln w="3175">
            <a:solidFill>
              <a:schemeClr val="tx2"/>
            </a:solidFill>
            <a:prstDash val="dash"/>
          </a:ln>
        </p:spPr>
        <p:txBody>
          <a:bodyPr wrap="square" rtlCol="0">
            <a:noAutofit/>
          </a:bodyPr>
          <a:lstStyle/>
          <a:p>
            <a:r>
              <a:rPr lang="en-US" sz="1400" b="1" dirty="0" smtClean="0"/>
              <a:t>The missing element but most determining factor is the investment thesis</a:t>
            </a:r>
            <a:endParaRPr lang="en-US" sz="1400" dirty="0">
              <a:solidFill>
                <a:schemeClr val="tx2">
                  <a:lumMod val="50000"/>
                  <a:lumOff val="50000"/>
                </a:schemeClr>
              </a:solidFill>
            </a:endParaRPr>
          </a:p>
        </p:txBody>
      </p:sp>
    </p:spTree>
    <p:extLst>
      <p:ext uri="{BB962C8B-B14F-4D97-AF65-F5344CB8AC3E}">
        <p14:creationId xmlns:p14="http://schemas.microsoft.com/office/powerpoint/2010/main" val="2246716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latin typeface="Frutiger LT 45 Light" pitchFamily="34" charset="0"/>
              </a:rPr>
              <a:t>PM plan</a:t>
            </a:r>
            <a:endParaRPr lang="en-US" dirty="0">
              <a:solidFill>
                <a:schemeClr val="tx2"/>
              </a:solidFill>
              <a:latin typeface="Frutiger LT 45 Light" pitchFamily="34" charset="0"/>
            </a:endParaRPr>
          </a:p>
        </p:txBody>
      </p:sp>
      <p:sp>
        <p:nvSpPr>
          <p:cNvPr id="6" name="Content Placeholder 5"/>
          <p:cNvSpPr>
            <a:spLocks noGrp="1"/>
          </p:cNvSpPr>
          <p:nvPr>
            <p:ph sz="quarter" idx="11"/>
          </p:nvPr>
        </p:nvSpPr>
        <p:spPr/>
        <p:txBody>
          <a:bodyPr/>
          <a:lstStyle/>
          <a:p>
            <a:pPr marL="457200" lvl="1" indent="0">
              <a:spcBef>
                <a:spcPts val="200"/>
              </a:spcBef>
              <a:spcAft>
                <a:spcPts val="800"/>
              </a:spcAft>
              <a:buClr>
                <a:srgbClr val="07234B"/>
              </a:buClr>
              <a:buSzPct val="100000"/>
              <a:buNone/>
              <a:tabLst>
                <a:tab pos="111125" algn="l"/>
              </a:tabLst>
            </a:pPr>
            <a:r>
              <a:rPr lang="en-CA" sz="1600" b="1" u="sng" dirty="0" smtClean="0">
                <a:solidFill>
                  <a:srgbClr val="07234B"/>
                </a:solidFill>
                <a:latin typeface="Frutiger LT 45 Light"/>
                <a:cs typeface="Times New Roman" pitchFamily="18" charset="0"/>
              </a:rPr>
              <a:t>Forecasting Performance </a:t>
            </a:r>
            <a:endParaRPr lang="en-US" sz="1600" b="1" u="sng" dirty="0" smtClean="0">
              <a:solidFill>
                <a:srgbClr val="07234B"/>
              </a:solidFill>
              <a:latin typeface="Frutiger LT 45 Light"/>
              <a:cs typeface="Times New Roman" pitchFamily="18" charset="0"/>
            </a:endParaRPr>
          </a:p>
          <a:p>
            <a:pPr marL="457200" lvl="1" indent="0">
              <a:spcBef>
                <a:spcPts val="200"/>
              </a:spcBef>
              <a:spcAft>
                <a:spcPts val="800"/>
              </a:spcAft>
              <a:buClr>
                <a:srgbClr val="07234B"/>
              </a:buClr>
              <a:buSzPct val="100000"/>
              <a:buNone/>
              <a:tabLst>
                <a:tab pos="111125" algn="l"/>
              </a:tabLst>
            </a:pPr>
            <a:endParaRPr lang="en-US" sz="1600" dirty="0" smtClean="0">
              <a:solidFill>
                <a:srgbClr val="07234B"/>
              </a:solidFill>
              <a:latin typeface="Frutiger LT 45 Light"/>
              <a:cs typeface="Times New Roman" pitchFamily="18" charset="0"/>
            </a:endParaRPr>
          </a:p>
          <a:p>
            <a:pPr marL="457200" lvl="1" indent="0">
              <a:spcBef>
                <a:spcPts val="200"/>
              </a:spcBef>
              <a:spcAft>
                <a:spcPts val="800"/>
              </a:spcAft>
              <a:buClr>
                <a:srgbClr val="07234B"/>
              </a:buClr>
              <a:buSzPct val="100000"/>
              <a:buNone/>
              <a:tabLst>
                <a:tab pos="111125" algn="l"/>
              </a:tabLst>
            </a:pPr>
            <a:r>
              <a:rPr lang="en-US" sz="1600" b="1" u="sng" dirty="0" smtClean="0">
                <a:solidFill>
                  <a:srgbClr val="07234B"/>
                </a:solidFill>
                <a:latin typeface="Frutiger LT 45 Light"/>
                <a:cs typeface="Times New Roman" pitchFamily="18" charset="0"/>
              </a:rPr>
              <a:t>Normalizations</a:t>
            </a:r>
          </a:p>
          <a:p>
            <a:pPr marL="457200" lvl="1" indent="0">
              <a:spcBef>
                <a:spcPts val="200"/>
              </a:spcBef>
              <a:spcAft>
                <a:spcPts val="800"/>
              </a:spcAft>
              <a:buClr>
                <a:srgbClr val="07234B"/>
              </a:buClr>
              <a:buSzPct val="100000"/>
              <a:buNone/>
              <a:tabLst>
                <a:tab pos="111125" algn="l"/>
              </a:tabLst>
            </a:pPr>
            <a:endParaRPr lang="en-US" sz="1600" dirty="0">
              <a:solidFill>
                <a:srgbClr val="07234B"/>
              </a:solidFill>
              <a:latin typeface="Frutiger LT 45 Light"/>
              <a:cs typeface="Times New Roman" pitchFamily="18" charset="0"/>
            </a:endParaRPr>
          </a:p>
          <a:p>
            <a:pPr marL="457200" lvl="1" indent="0">
              <a:spcBef>
                <a:spcPts val="200"/>
              </a:spcBef>
              <a:spcAft>
                <a:spcPts val="800"/>
              </a:spcAft>
              <a:buClr>
                <a:srgbClr val="07234B"/>
              </a:buClr>
              <a:buSzPct val="100000"/>
              <a:buNone/>
              <a:tabLst>
                <a:tab pos="111125" algn="l"/>
              </a:tabLst>
            </a:pPr>
            <a:r>
              <a:rPr lang="en-US" sz="1600" b="1" u="sng" dirty="0" smtClean="0">
                <a:solidFill>
                  <a:srgbClr val="07234B"/>
                </a:solidFill>
                <a:latin typeface="Frutiger LT 45 Light"/>
                <a:cs typeface="Times New Roman" pitchFamily="18" charset="0"/>
              </a:rPr>
              <a:t>Evaluation framework</a:t>
            </a:r>
            <a:endParaRPr lang="en-US" sz="1600" b="1" u="sng" dirty="0">
              <a:solidFill>
                <a:srgbClr val="07234B"/>
              </a:solidFill>
              <a:latin typeface="Frutiger LT 45 Light"/>
              <a:cs typeface="Times New Roman" pitchFamily="18" charset="0"/>
            </a:endParaRPr>
          </a:p>
          <a:p>
            <a:pPr marL="457200" lvl="1" indent="0">
              <a:spcBef>
                <a:spcPts val="200"/>
              </a:spcBef>
              <a:spcAft>
                <a:spcPts val="800"/>
              </a:spcAft>
              <a:buClr>
                <a:srgbClr val="07234B"/>
              </a:buClr>
              <a:buSzPct val="100000"/>
              <a:buNone/>
              <a:tabLst>
                <a:tab pos="111125" algn="l"/>
              </a:tabLst>
            </a:pPr>
            <a:endParaRPr lang="en-CA" sz="1600" dirty="0">
              <a:solidFill>
                <a:srgbClr val="07234B"/>
              </a:solidFill>
              <a:latin typeface="Frutiger LT 45 Light"/>
              <a:cs typeface="Times New Roman" pitchFamily="18" charset="0"/>
            </a:endParaRPr>
          </a:p>
          <a:p>
            <a:pPr marL="457200" lvl="1" indent="0">
              <a:spcBef>
                <a:spcPts val="200"/>
              </a:spcBef>
              <a:spcAft>
                <a:spcPts val="800"/>
              </a:spcAft>
              <a:buClr>
                <a:srgbClr val="07234B"/>
              </a:buClr>
              <a:buSzPct val="100000"/>
              <a:buNone/>
              <a:tabLst>
                <a:tab pos="111125" algn="l"/>
              </a:tabLst>
            </a:pPr>
            <a:endParaRPr lang="en-US" dirty="0"/>
          </a:p>
        </p:txBody>
      </p:sp>
    </p:spTree>
    <p:extLst>
      <p:ext uri="{BB962C8B-B14F-4D97-AF65-F5344CB8AC3E}">
        <p14:creationId xmlns:p14="http://schemas.microsoft.com/office/powerpoint/2010/main" val="1521451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Pillars of Performance Forecast</a:t>
            </a:r>
            <a:endParaRPr lang="en-US" dirty="0"/>
          </a:p>
        </p:txBody>
      </p:sp>
      <p:sp>
        <p:nvSpPr>
          <p:cNvPr id="2" name="Text Placeholder 1"/>
          <p:cNvSpPr>
            <a:spLocks noGrp="1"/>
          </p:cNvSpPr>
          <p:nvPr>
            <p:ph type="body" sz="quarter" idx="10"/>
          </p:nvPr>
        </p:nvSpPr>
        <p:spPr/>
        <p:txBody>
          <a:bodyPr/>
          <a:lstStyle/>
          <a:p>
            <a:r>
              <a:rPr lang="en-US" dirty="0" smtClean="0"/>
              <a:t>He 3 pillar of performance forecast are historical performance, market forecasts and vision </a:t>
            </a:r>
          </a:p>
          <a:p>
            <a:endParaRPr lang="en-US" dirty="0"/>
          </a:p>
          <a:p>
            <a:r>
              <a:rPr lang="en-US" dirty="0" smtClean="0"/>
              <a:t>They should be used to complement each other and special attention should be paid to cross checking </a:t>
            </a:r>
          </a:p>
          <a:p>
            <a:endParaRPr lang="en-US" dirty="0"/>
          </a:p>
          <a:p>
            <a:r>
              <a:rPr lang="en-US" dirty="0" smtClean="0"/>
              <a:t>The astute analyst should remain aware of the limitations of each sources</a:t>
            </a:r>
          </a:p>
        </p:txBody>
      </p:sp>
      <p:sp>
        <p:nvSpPr>
          <p:cNvPr id="5" name="TextBox 4"/>
          <p:cNvSpPr txBox="1"/>
          <p:nvPr/>
        </p:nvSpPr>
        <p:spPr>
          <a:xfrm>
            <a:off x="2789466" y="10668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Historical performance</a:t>
            </a:r>
          </a:p>
          <a:p>
            <a:pPr algn="ctr">
              <a:spcAft>
                <a:spcPts val="600"/>
              </a:spcAft>
            </a:pPr>
            <a:r>
              <a:rPr lang="en-US" sz="1400" dirty="0" smtClean="0">
                <a:solidFill>
                  <a:schemeClr val="tx2"/>
                </a:solidFill>
              </a:rPr>
              <a:t>Company absolute performance</a:t>
            </a:r>
          </a:p>
          <a:p>
            <a:pPr algn="ctr">
              <a:spcAft>
                <a:spcPts val="600"/>
              </a:spcAft>
            </a:pPr>
            <a:r>
              <a:rPr lang="en-US" sz="1400" dirty="0" smtClean="0">
                <a:solidFill>
                  <a:schemeClr val="tx2"/>
                </a:solidFill>
              </a:rPr>
              <a:t>Performance vs. peers</a:t>
            </a:r>
          </a:p>
        </p:txBody>
      </p:sp>
      <p:sp>
        <p:nvSpPr>
          <p:cNvPr id="8" name="TextBox 7"/>
          <p:cNvSpPr txBox="1"/>
          <p:nvPr/>
        </p:nvSpPr>
        <p:spPr>
          <a:xfrm>
            <a:off x="2789466" y="26670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Market forecasts</a:t>
            </a:r>
          </a:p>
          <a:p>
            <a:pPr algn="ctr">
              <a:spcAft>
                <a:spcPts val="600"/>
              </a:spcAft>
            </a:pPr>
            <a:r>
              <a:rPr lang="en-US" sz="1400" dirty="0" smtClean="0">
                <a:solidFill>
                  <a:schemeClr val="tx2"/>
                </a:solidFill>
              </a:rPr>
              <a:t>Forecast studies</a:t>
            </a:r>
          </a:p>
          <a:p>
            <a:pPr algn="ctr">
              <a:spcAft>
                <a:spcPts val="600"/>
              </a:spcAft>
            </a:pPr>
            <a:r>
              <a:rPr lang="en-US" sz="1400" dirty="0" smtClean="0">
                <a:solidFill>
                  <a:schemeClr val="tx2"/>
                </a:solidFill>
              </a:rPr>
              <a:t>Analyst reviews</a:t>
            </a:r>
          </a:p>
        </p:txBody>
      </p:sp>
      <p:sp>
        <p:nvSpPr>
          <p:cNvPr id="11" name="TextBox 10"/>
          <p:cNvSpPr txBox="1"/>
          <p:nvPr/>
        </p:nvSpPr>
        <p:spPr>
          <a:xfrm>
            <a:off x="2789466" y="42672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Vision</a:t>
            </a:r>
          </a:p>
        </p:txBody>
      </p:sp>
    </p:spTree>
    <p:extLst>
      <p:ext uri="{BB962C8B-B14F-4D97-AF65-F5344CB8AC3E}">
        <p14:creationId xmlns:p14="http://schemas.microsoft.com/office/powerpoint/2010/main" val="3215809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 Of The Parts</a:t>
            </a:r>
            <a:endParaRPr lang="en-US" dirty="0"/>
          </a:p>
        </p:txBody>
      </p:sp>
      <p:sp>
        <p:nvSpPr>
          <p:cNvPr id="5" name="TextBox 4"/>
          <p:cNvSpPr txBox="1"/>
          <p:nvPr/>
        </p:nvSpPr>
        <p:spPr>
          <a:xfrm>
            <a:off x="2789466" y="10668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err="1" smtClean="0">
                <a:solidFill>
                  <a:schemeClr val="tx2"/>
                </a:solidFill>
              </a:rPr>
              <a:t>SoP</a:t>
            </a:r>
            <a:r>
              <a:rPr lang="en-US" sz="1400" b="1" dirty="0" smtClean="0">
                <a:solidFill>
                  <a:schemeClr val="tx2"/>
                </a:solidFill>
              </a:rPr>
              <a:t> valuation is the most common Valuation Method</a:t>
            </a:r>
          </a:p>
        </p:txBody>
      </p:sp>
      <p:sp>
        <p:nvSpPr>
          <p:cNvPr id="8" name="TextBox 7"/>
          <p:cNvSpPr txBox="1"/>
          <p:nvPr/>
        </p:nvSpPr>
        <p:spPr>
          <a:xfrm>
            <a:off x="2789467" y="2667000"/>
            <a:ext cx="1477734"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Division 1</a:t>
            </a:r>
          </a:p>
          <a:p>
            <a:pPr algn="ctr">
              <a:spcAft>
                <a:spcPts val="600"/>
              </a:spcAft>
            </a:pPr>
            <a:r>
              <a:rPr lang="en-US" sz="1400" dirty="0" smtClean="0">
                <a:solidFill>
                  <a:schemeClr val="tx2"/>
                </a:solidFill>
              </a:rPr>
              <a:t>Valuation</a:t>
            </a:r>
          </a:p>
        </p:txBody>
      </p:sp>
      <p:sp>
        <p:nvSpPr>
          <p:cNvPr id="11" name="TextBox 10"/>
          <p:cNvSpPr txBox="1"/>
          <p:nvPr/>
        </p:nvSpPr>
        <p:spPr>
          <a:xfrm>
            <a:off x="2789466" y="4343400"/>
            <a:ext cx="5440133" cy="6096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Overhead Valuation</a:t>
            </a:r>
          </a:p>
          <a:p>
            <a:pPr algn="ctr">
              <a:spcAft>
                <a:spcPts val="600"/>
              </a:spcAft>
            </a:pPr>
            <a:r>
              <a:rPr lang="en-US" sz="1400" i="1" dirty="0" smtClean="0">
                <a:solidFill>
                  <a:schemeClr val="tx2"/>
                </a:solidFill>
              </a:rPr>
              <a:t>Usually Negative</a:t>
            </a:r>
          </a:p>
        </p:txBody>
      </p:sp>
      <p:sp>
        <p:nvSpPr>
          <p:cNvPr id="9" name="TextBox 8"/>
          <p:cNvSpPr txBox="1"/>
          <p:nvPr/>
        </p:nvSpPr>
        <p:spPr>
          <a:xfrm>
            <a:off x="4770666" y="2667000"/>
            <a:ext cx="1477734"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Division 2</a:t>
            </a:r>
          </a:p>
          <a:p>
            <a:pPr algn="ctr">
              <a:spcAft>
                <a:spcPts val="600"/>
              </a:spcAft>
            </a:pPr>
            <a:r>
              <a:rPr lang="en-US" sz="1400" dirty="0" smtClean="0">
                <a:solidFill>
                  <a:schemeClr val="tx2"/>
                </a:solidFill>
              </a:rPr>
              <a:t>Valuation</a:t>
            </a:r>
          </a:p>
        </p:txBody>
      </p:sp>
      <p:sp>
        <p:nvSpPr>
          <p:cNvPr id="10" name="TextBox 9"/>
          <p:cNvSpPr txBox="1"/>
          <p:nvPr/>
        </p:nvSpPr>
        <p:spPr>
          <a:xfrm>
            <a:off x="6751865" y="2667000"/>
            <a:ext cx="1477734"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Division 3</a:t>
            </a:r>
          </a:p>
          <a:p>
            <a:pPr algn="ctr">
              <a:spcAft>
                <a:spcPts val="600"/>
              </a:spcAft>
            </a:pPr>
            <a:r>
              <a:rPr lang="en-US" sz="1400" dirty="0" smtClean="0">
                <a:solidFill>
                  <a:schemeClr val="tx2"/>
                </a:solidFill>
              </a:rPr>
              <a:t>Valuation</a:t>
            </a:r>
          </a:p>
        </p:txBody>
      </p:sp>
    </p:spTree>
    <p:extLst>
      <p:ext uri="{BB962C8B-B14F-4D97-AF65-F5344CB8AC3E}">
        <p14:creationId xmlns:p14="http://schemas.microsoft.com/office/powerpoint/2010/main" val="1380047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Reminder: what we are going to forecast</a:t>
            </a:r>
            <a:endParaRPr lang="en-US" dirty="0"/>
          </a:p>
        </p:txBody>
      </p:sp>
      <p:sp>
        <p:nvSpPr>
          <p:cNvPr id="5" name="TextBox 4"/>
          <p:cNvSpPr txBox="1"/>
          <p:nvPr/>
        </p:nvSpPr>
        <p:spPr>
          <a:xfrm>
            <a:off x="2789466" y="10668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P&amp;L (up to EBITDA)</a:t>
            </a:r>
          </a:p>
          <a:p>
            <a:pPr algn="ctr">
              <a:spcAft>
                <a:spcPts val="600"/>
              </a:spcAft>
            </a:pPr>
            <a:r>
              <a:rPr lang="en-US" sz="1400" dirty="0" smtClean="0">
                <a:solidFill>
                  <a:schemeClr val="tx2"/>
                </a:solidFill>
              </a:rPr>
              <a:t>Sale &amp; costs</a:t>
            </a:r>
          </a:p>
        </p:txBody>
      </p:sp>
      <p:sp>
        <p:nvSpPr>
          <p:cNvPr id="8" name="TextBox 7"/>
          <p:cNvSpPr txBox="1"/>
          <p:nvPr/>
        </p:nvSpPr>
        <p:spPr>
          <a:xfrm>
            <a:off x="2789466" y="2667000"/>
            <a:ext cx="5440133" cy="1066800"/>
          </a:xfrm>
          <a:prstGeom prst="rect">
            <a:avLst/>
          </a:prstGeom>
          <a:solidFill>
            <a:schemeClr val="bg2">
              <a:lumMod val="75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Capex</a:t>
            </a:r>
          </a:p>
        </p:txBody>
      </p:sp>
      <p:sp>
        <p:nvSpPr>
          <p:cNvPr id="11" name="TextBox 10"/>
          <p:cNvSpPr txBox="1"/>
          <p:nvPr/>
        </p:nvSpPr>
        <p:spPr>
          <a:xfrm>
            <a:off x="2789466" y="4267200"/>
            <a:ext cx="5440133" cy="1066800"/>
          </a:xfrm>
          <a:prstGeom prst="rect">
            <a:avLst/>
          </a:prstGeom>
          <a:solidFill>
            <a:schemeClr val="accent6">
              <a:lumMod val="60000"/>
              <a:lumOff val="40000"/>
            </a:schemeClr>
          </a:solidFill>
          <a:ln w="28575">
            <a:solidFill>
              <a:schemeClr val="tx2"/>
            </a:solidFill>
          </a:ln>
        </p:spPr>
        <p:txBody>
          <a:bodyPr wrap="square" rtlCol="0" anchor="ctr">
            <a:noAutofit/>
          </a:bodyPr>
          <a:lstStyle/>
          <a:p>
            <a:pPr algn="ctr">
              <a:spcAft>
                <a:spcPts val="600"/>
              </a:spcAft>
            </a:pPr>
            <a:r>
              <a:rPr lang="en-US" sz="1400" b="1" smtClean="0">
                <a:solidFill>
                  <a:schemeClr val="tx2"/>
                </a:solidFill>
              </a:rPr>
              <a:t>Working Cap</a:t>
            </a:r>
            <a:endParaRPr lang="en-US" sz="1400" b="1" dirty="0" smtClean="0">
              <a:solidFill>
                <a:schemeClr val="tx2"/>
              </a:solidFill>
            </a:endParaRPr>
          </a:p>
        </p:txBody>
      </p:sp>
    </p:spTree>
    <p:extLst>
      <p:ext uri="{BB962C8B-B14F-4D97-AF65-F5344CB8AC3E}">
        <p14:creationId xmlns:p14="http://schemas.microsoft.com/office/powerpoint/2010/main" val="728927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 &amp; Cash flow Statement</a:t>
            </a:r>
            <a:endParaRPr lang="en-US" dirty="0"/>
          </a:p>
        </p:txBody>
      </p:sp>
      <p:sp>
        <p:nvSpPr>
          <p:cNvPr id="5" name="TextBox 4"/>
          <p:cNvSpPr txBox="1"/>
          <p:nvPr/>
        </p:nvSpPr>
        <p:spPr>
          <a:xfrm>
            <a:off x="81714" y="5864383"/>
            <a:ext cx="4477957" cy="276999"/>
          </a:xfrm>
          <a:prstGeom prst="rect">
            <a:avLst/>
          </a:prstGeom>
          <a:noFill/>
        </p:spPr>
        <p:txBody>
          <a:bodyPr wrap="none" rtlCol="0">
            <a:spAutoFit/>
          </a:bodyPr>
          <a:lstStyle/>
          <a:p>
            <a:r>
              <a:rPr lang="en-US" sz="1200" b="1" dirty="0" smtClean="0"/>
              <a:t>Note</a:t>
            </a:r>
            <a:r>
              <a:rPr lang="en-US" sz="1200" dirty="0" smtClean="0"/>
              <a:t>: under Canadian GAAP and IFRS, GW does not amortize</a:t>
            </a:r>
            <a:endParaRPr lang="en-US" sz="1200" dirty="0"/>
          </a:p>
        </p:txBody>
      </p:sp>
      <p:pic>
        <p:nvPicPr>
          <p:cNvPr id="8" name="Picture 7"/>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1714" y="994808"/>
            <a:ext cx="4697514" cy="3119991"/>
          </a:xfrm>
          <a:prstGeom prst="rect">
            <a:avLst/>
          </a:prstGeom>
        </p:spPr>
      </p:pic>
      <p:pic>
        <p:nvPicPr>
          <p:cNvPr id="9" name="Picture 8"/>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105400" y="994807"/>
            <a:ext cx="3810000" cy="4344537"/>
          </a:xfrm>
          <a:prstGeom prst="rect">
            <a:avLst/>
          </a:prstGeom>
        </p:spPr>
      </p:pic>
      <p:sp>
        <p:nvSpPr>
          <p:cNvPr id="10" name="TextBox 9"/>
          <p:cNvSpPr txBox="1"/>
          <p:nvPr/>
        </p:nvSpPr>
        <p:spPr>
          <a:xfrm>
            <a:off x="326172" y="4343400"/>
            <a:ext cx="4322028" cy="1295400"/>
          </a:xfrm>
          <a:prstGeom prst="rect">
            <a:avLst/>
          </a:prstGeom>
          <a:solidFill>
            <a:schemeClr val="bg2">
              <a:lumMod val="85000"/>
            </a:schemeClr>
          </a:solidFill>
          <a:ln w="3175">
            <a:solidFill>
              <a:schemeClr val="tx2"/>
            </a:solidFill>
            <a:prstDash val="dash"/>
          </a:ln>
        </p:spPr>
        <p:txBody>
          <a:bodyPr wrap="square" rtlCol="0">
            <a:noAutofit/>
          </a:bodyPr>
          <a:lstStyle/>
          <a:p>
            <a:r>
              <a:rPr lang="en-US" sz="1400" b="1" dirty="0" smtClean="0"/>
              <a:t>BS and CF can be summarized using:</a:t>
            </a:r>
          </a:p>
          <a:p>
            <a:pPr marL="711200" indent="-347663">
              <a:buFont typeface="Wingdings" pitchFamily="2" charset="2"/>
              <a:buChar char="§"/>
            </a:pPr>
            <a:r>
              <a:rPr lang="en-US" sz="1400" dirty="0" smtClean="0">
                <a:solidFill>
                  <a:srgbClr val="7030A0"/>
                </a:solidFill>
              </a:rPr>
              <a:t>P&amp;L items</a:t>
            </a:r>
          </a:p>
          <a:p>
            <a:pPr marL="711200" indent="-347663">
              <a:buFont typeface="Wingdings" pitchFamily="2" charset="2"/>
              <a:buChar char="§"/>
            </a:pPr>
            <a:r>
              <a:rPr lang="en-US" sz="1400" dirty="0" smtClean="0">
                <a:solidFill>
                  <a:srgbClr val="FF0000"/>
                </a:solidFill>
              </a:rPr>
              <a:t>Debt items</a:t>
            </a:r>
          </a:p>
          <a:p>
            <a:pPr marL="711200" indent="-347663">
              <a:buFont typeface="Wingdings" pitchFamily="2" charset="2"/>
              <a:buChar char="§"/>
            </a:pPr>
            <a:r>
              <a:rPr lang="en-US" sz="1400" dirty="0" smtClean="0">
                <a:solidFill>
                  <a:srgbClr val="00B050"/>
                </a:solidFill>
              </a:rPr>
              <a:t>WC items</a:t>
            </a:r>
          </a:p>
          <a:p>
            <a:pPr marL="711200" indent="-347663">
              <a:buFont typeface="Wingdings" pitchFamily="2" charset="2"/>
              <a:buChar char="§"/>
            </a:pPr>
            <a:r>
              <a:rPr lang="en-US" sz="1400" dirty="0" smtClean="0">
                <a:solidFill>
                  <a:schemeClr val="tx2">
                    <a:lumMod val="50000"/>
                    <a:lumOff val="50000"/>
                  </a:schemeClr>
                </a:solidFill>
              </a:rPr>
              <a:t>Capex items</a:t>
            </a:r>
            <a:endParaRPr lang="en-US" sz="1400" dirty="0">
              <a:solidFill>
                <a:schemeClr val="tx2">
                  <a:lumMod val="50000"/>
                  <a:lumOff val="50000"/>
                </a:schemeClr>
              </a:solidFill>
            </a:endParaRPr>
          </a:p>
        </p:txBody>
      </p:sp>
    </p:spTree>
    <p:extLst>
      <p:ext uri="{BB962C8B-B14F-4D97-AF65-F5344CB8AC3E}">
        <p14:creationId xmlns:p14="http://schemas.microsoft.com/office/powerpoint/2010/main" val="38131970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Company Analysis Check List</a:t>
            </a:r>
            <a:endParaRPr lang="en-US" dirty="0"/>
          </a:p>
        </p:txBody>
      </p:sp>
      <p:sp>
        <p:nvSpPr>
          <p:cNvPr id="5" name="Content Placeholder 4"/>
          <p:cNvSpPr>
            <a:spLocks noGrp="1"/>
          </p:cNvSpPr>
          <p:nvPr>
            <p:ph sz="quarter" idx="11"/>
          </p:nvPr>
        </p:nvSpPr>
        <p:spPr/>
        <p:txBody>
          <a:bodyPr/>
          <a:lstStyle/>
          <a:p>
            <a:endParaRPr lang="en-US" b="1" u="sng" dirty="0" smtClean="0"/>
          </a:p>
          <a:p>
            <a:pPr lvl="0">
              <a:lnSpc>
                <a:spcPct val="150000"/>
              </a:lnSpc>
            </a:pPr>
            <a:r>
              <a:rPr lang="en-US" sz="1600" dirty="0"/>
              <a:t>Overview of the </a:t>
            </a:r>
            <a:r>
              <a:rPr lang="en-US" sz="1600" dirty="0" smtClean="0"/>
              <a:t>business /  geographical presence </a:t>
            </a:r>
            <a:endParaRPr lang="en-US" sz="1600" dirty="0"/>
          </a:p>
          <a:p>
            <a:pPr lvl="0">
              <a:lnSpc>
                <a:spcPct val="150000"/>
              </a:lnSpc>
            </a:pPr>
            <a:r>
              <a:rPr lang="en-US" sz="1600" dirty="0" smtClean="0"/>
              <a:t>Products overview </a:t>
            </a:r>
          </a:p>
          <a:p>
            <a:pPr lvl="0">
              <a:lnSpc>
                <a:spcPct val="150000"/>
              </a:lnSpc>
            </a:pPr>
            <a:r>
              <a:rPr lang="en-US" sz="1600" dirty="0" smtClean="0"/>
              <a:t>Facilities</a:t>
            </a:r>
            <a:endParaRPr lang="en-US" sz="1600" dirty="0"/>
          </a:p>
          <a:p>
            <a:pPr lvl="0">
              <a:lnSpc>
                <a:spcPct val="150000"/>
              </a:lnSpc>
            </a:pPr>
            <a:r>
              <a:rPr lang="en-US" sz="1600" dirty="0" smtClean="0"/>
              <a:t>Management </a:t>
            </a:r>
            <a:endParaRPr lang="en-US" sz="1600" dirty="0"/>
          </a:p>
          <a:p>
            <a:pPr lvl="0">
              <a:lnSpc>
                <a:spcPct val="150000"/>
              </a:lnSpc>
            </a:pPr>
            <a:r>
              <a:rPr lang="en-US" sz="1600" dirty="0" smtClean="0"/>
              <a:t>Client </a:t>
            </a:r>
            <a:r>
              <a:rPr lang="en-US" sz="1600" dirty="0"/>
              <a:t>concentration</a:t>
            </a:r>
          </a:p>
          <a:p>
            <a:pPr lvl="0">
              <a:lnSpc>
                <a:spcPct val="150000"/>
              </a:lnSpc>
            </a:pPr>
            <a:r>
              <a:rPr lang="en-US" sz="1600" dirty="0"/>
              <a:t>Supplier relationships</a:t>
            </a:r>
          </a:p>
          <a:p>
            <a:pPr lvl="0">
              <a:lnSpc>
                <a:spcPct val="150000"/>
              </a:lnSpc>
            </a:pPr>
            <a:r>
              <a:rPr lang="en-US" sz="1600" dirty="0" smtClean="0"/>
              <a:t>Organization chart (especially Sales Force, Collection Team) </a:t>
            </a:r>
            <a:endParaRPr lang="en-US" sz="1600" dirty="0"/>
          </a:p>
          <a:p>
            <a:pPr lvl="0">
              <a:lnSpc>
                <a:spcPct val="150000"/>
              </a:lnSpc>
            </a:pPr>
            <a:r>
              <a:rPr lang="en-US" sz="1600" dirty="0"/>
              <a:t>Ownership </a:t>
            </a:r>
            <a:r>
              <a:rPr lang="en-US" sz="1600" dirty="0" smtClean="0"/>
              <a:t>structure</a:t>
            </a:r>
          </a:p>
          <a:p>
            <a:pPr lvl="0">
              <a:lnSpc>
                <a:spcPct val="150000"/>
              </a:lnSpc>
            </a:pPr>
            <a:r>
              <a:rPr lang="en-US" sz="1600" dirty="0" smtClean="0"/>
              <a:t>Inventory </a:t>
            </a:r>
          </a:p>
          <a:p>
            <a:pPr lvl="0">
              <a:lnSpc>
                <a:spcPct val="150000"/>
              </a:lnSpc>
            </a:pPr>
            <a:r>
              <a:rPr lang="en-US" sz="1600" dirty="0" smtClean="0"/>
              <a:t>Receivables / Payables</a:t>
            </a:r>
            <a:endParaRPr lang="en-US" sz="1600" dirty="0"/>
          </a:p>
          <a:p>
            <a:endParaRPr lang="en-US" b="1" u="sng" dirty="0"/>
          </a:p>
          <a:p>
            <a:pPr lvl="1"/>
            <a:endParaRPr lang="en-US" dirty="0"/>
          </a:p>
          <a:p>
            <a:pPr marL="307574" lvl="1" indent="0">
              <a:buNone/>
            </a:pPr>
            <a:endParaRPr lang="en-US" dirty="0"/>
          </a:p>
        </p:txBody>
      </p:sp>
      <p:sp>
        <p:nvSpPr>
          <p:cNvPr id="6" name="Oval 5"/>
          <p:cNvSpPr/>
          <p:nvPr/>
        </p:nvSpPr>
        <p:spPr bwMode="auto">
          <a:xfrm>
            <a:off x="2438400" y="12192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p:txBody>
      </p:sp>
      <p:sp>
        <p:nvSpPr>
          <p:cNvPr id="42" name="Oval 41"/>
          <p:cNvSpPr/>
          <p:nvPr/>
        </p:nvSpPr>
        <p:spPr bwMode="auto">
          <a:xfrm>
            <a:off x="2438400" y="1719943"/>
            <a:ext cx="304800" cy="304800"/>
          </a:xfrm>
          <a:prstGeom prst="ellipse">
            <a:avLst/>
          </a:prstGeom>
          <a:solidFill>
            <a:schemeClr val="tx2">
              <a:lumMod val="50000"/>
              <a:lumOff val="50000"/>
            </a:schemeClr>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
        <p:nvSpPr>
          <p:cNvPr id="9" name="Oval 8"/>
          <p:cNvSpPr/>
          <p:nvPr/>
        </p:nvSpPr>
        <p:spPr bwMode="auto">
          <a:xfrm>
            <a:off x="2438400" y="2220686"/>
            <a:ext cx="304800" cy="304800"/>
          </a:xfrm>
          <a:prstGeom prst="ellipse">
            <a:avLst/>
          </a:prstGeom>
          <a:solidFill>
            <a:schemeClr val="bg2">
              <a:lumMod val="50000"/>
            </a:schemeClr>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a:t>
            </a:r>
          </a:p>
        </p:txBody>
      </p:sp>
      <p:sp>
        <p:nvSpPr>
          <p:cNvPr id="10" name="Oval 9"/>
          <p:cNvSpPr/>
          <p:nvPr/>
        </p:nvSpPr>
        <p:spPr bwMode="auto">
          <a:xfrm>
            <a:off x="2438400" y="2721429"/>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4</a:t>
            </a:r>
          </a:p>
        </p:txBody>
      </p:sp>
      <p:sp>
        <p:nvSpPr>
          <p:cNvPr id="11" name="Oval 10"/>
          <p:cNvSpPr/>
          <p:nvPr/>
        </p:nvSpPr>
        <p:spPr bwMode="auto">
          <a:xfrm>
            <a:off x="2438400" y="3222172"/>
            <a:ext cx="304800" cy="304800"/>
          </a:xfrm>
          <a:prstGeom prst="ellipse">
            <a:avLst/>
          </a:prstGeom>
          <a:solidFill>
            <a:schemeClr val="tx2">
              <a:lumMod val="50000"/>
              <a:lumOff val="50000"/>
            </a:schemeClr>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latin typeface="Arial" charset="0"/>
              </a:rPr>
              <a:t>5</a:t>
            </a:r>
            <a:endParaRPr kumimoji="0" lang="en-US" sz="1100" b="1" i="0" u="none" strike="noStrike" cap="none" normalizeH="0" baseline="0" dirty="0" smtClean="0">
              <a:ln>
                <a:noFill/>
              </a:ln>
              <a:solidFill>
                <a:schemeClr val="bg1"/>
              </a:solidFill>
              <a:effectLst/>
              <a:latin typeface="Arial" charset="0"/>
            </a:endParaRPr>
          </a:p>
        </p:txBody>
      </p:sp>
      <p:sp>
        <p:nvSpPr>
          <p:cNvPr id="12" name="Oval 11"/>
          <p:cNvSpPr/>
          <p:nvPr/>
        </p:nvSpPr>
        <p:spPr bwMode="auto">
          <a:xfrm>
            <a:off x="2438400" y="3722915"/>
            <a:ext cx="304800" cy="304800"/>
          </a:xfrm>
          <a:prstGeom prst="ellipse">
            <a:avLst/>
          </a:prstGeom>
          <a:solidFill>
            <a:schemeClr val="tx2">
              <a:lumMod val="50000"/>
              <a:lumOff val="50000"/>
            </a:schemeClr>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a:t>
            </a:r>
          </a:p>
        </p:txBody>
      </p:sp>
      <p:sp>
        <p:nvSpPr>
          <p:cNvPr id="13" name="Oval 12"/>
          <p:cNvSpPr/>
          <p:nvPr/>
        </p:nvSpPr>
        <p:spPr bwMode="auto">
          <a:xfrm>
            <a:off x="2438400" y="4223658"/>
            <a:ext cx="304800" cy="304800"/>
          </a:xfrm>
          <a:prstGeom prst="ellipse">
            <a:avLst/>
          </a:prstGeom>
          <a:solidFill>
            <a:schemeClr val="tx2">
              <a:lumMod val="50000"/>
              <a:lumOff val="50000"/>
            </a:schemeClr>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a:t>
            </a:r>
          </a:p>
        </p:txBody>
      </p:sp>
      <p:sp>
        <p:nvSpPr>
          <p:cNvPr id="15" name="Oval 14"/>
          <p:cNvSpPr/>
          <p:nvPr/>
        </p:nvSpPr>
        <p:spPr bwMode="auto">
          <a:xfrm>
            <a:off x="2438400" y="47244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a:t>
            </a:r>
          </a:p>
        </p:txBody>
      </p:sp>
      <p:sp>
        <p:nvSpPr>
          <p:cNvPr id="14" name="Oval 13"/>
          <p:cNvSpPr/>
          <p:nvPr/>
        </p:nvSpPr>
        <p:spPr bwMode="auto">
          <a:xfrm>
            <a:off x="2064327" y="1719943"/>
            <a:ext cx="304800" cy="304800"/>
          </a:xfrm>
          <a:prstGeom prst="ellipse">
            <a:avLst/>
          </a:prstGeom>
          <a:solidFill>
            <a:schemeClr val="accent6"/>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
        <p:nvSpPr>
          <p:cNvPr id="16" name="Oval 15"/>
          <p:cNvSpPr/>
          <p:nvPr/>
        </p:nvSpPr>
        <p:spPr bwMode="auto">
          <a:xfrm>
            <a:off x="1983179" y="4223658"/>
            <a:ext cx="304800" cy="304800"/>
          </a:xfrm>
          <a:prstGeom prst="ellipse">
            <a:avLst/>
          </a:prstGeom>
          <a:solidFill>
            <a:schemeClr val="accent6"/>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a:t>
            </a:r>
          </a:p>
        </p:txBody>
      </p:sp>
      <p:sp>
        <p:nvSpPr>
          <p:cNvPr id="17" name="Oval 16"/>
          <p:cNvSpPr/>
          <p:nvPr/>
        </p:nvSpPr>
        <p:spPr bwMode="auto">
          <a:xfrm>
            <a:off x="2002971" y="3714998"/>
            <a:ext cx="304800" cy="304800"/>
          </a:xfrm>
          <a:prstGeom prst="ellipse">
            <a:avLst/>
          </a:prstGeom>
          <a:solidFill>
            <a:schemeClr val="accent6"/>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a:t>
            </a:r>
          </a:p>
        </p:txBody>
      </p:sp>
      <p:sp>
        <p:nvSpPr>
          <p:cNvPr id="18" name="Oval 17"/>
          <p:cNvSpPr/>
          <p:nvPr/>
        </p:nvSpPr>
        <p:spPr bwMode="auto">
          <a:xfrm>
            <a:off x="2422566" y="5181600"/>
            <a:ext cx="304800" cy="304800"/>
          </a:xfrm>
          <a:prstGeom prst="ellipse">
            <a:avLst/>
          </a:prstGeom>
          <a:solidFill>
            <a:schemeClr val="accent6"/>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latin typeface="Arial" charset="0"/>
              </a:rPr>
              <a:t>9</a:t>
            </a:r>
            <a:endParaRPr kumimoji="0" lang="en-US" sz="1100" b="1" i="0" u="none" strike="noStrike" cap="none" normalizeH="0" baseline="0" dirty="0" smtClean="0">
              <a:ln>
                <a:noFill/>
              </a:ln>
              <a:solidFill>
                <a:schemeClr val="bg1"/>
              </a:solidFill>
              <a:effectLst/>
              <a:latin typeface="Arial" charset="0"/>
            </a:endParaRPr>
          </a:p>
        </p:txBody>
      </p:sp>
      <p:sp>
        <p:nvSpPr>
          <p:cNvPr id="19" name="Oval 18"/>
          <p:cNvSpPr/>
          <p:nvPr/>
        </p:nvSpPr>
        <p:spPr bwMode="auto">
          <a:xfrm>
            <a:off x="2438400" y="5638800"/>
            <a:ext cx="304800" cy="304800"/>
          </a:xfrm>
          <a:prstGeom prst="ellipse">
            <a:avLst/>
          </a:prstGeom>
          <a:solidFill>
            <a:schemeClr val="accent6"/>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latin typeface="Arial" charset="0"/>
              </a:rPr>
              <a:t>10</a:t>
            </a:r>
            <a:endParaRPr kumimoji="0" lang="en-US" sz="11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4653332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Sources Check List for Forecasting Performance</a:t>
            </a:r>
            <a:endParaRPr lang="en-US" dirty="0"/>
          </a:p>
        </p:txBody>
      </p:sp>
      <p:sp>
        <p:nvSpPr>
          <p:cNvPr id="2" name="Text Placeholder 1"/>
          <p:cNvSpPr>
            <a:spLocks noGrp="1"/>
          </p:cNvSpPr>
          <p:nvPr>
            <p:ph type="body" sz="quarter" idx="10"/>
          </p:nvPr>
        </p:nvSpPr>
        <p:spPr/>
        <p:txBody>
          <a:bodyPr/>
          <a:lstStyle/>
          <a:p>
            <a:endParaRPr lang="en-US" dirty="0"/>
          </a:p>
          <a:p>
            <a:pPr marL="0" indent="0">
              <a:buNone/>
            </a:pPr>
            <a:endParaRPr lang="en-US" dirty="0"/>
          </a:p>
        </p:txBody>
      </p:sp>
      <p:sp>
        <p:nvSpPr>
          <p:cNvPr id="7" name="Rectangle 6"/>
          <p:cNvSpPr/>
          <p:nvPr/>
        </p:nvSpPr>
        <p:spPr bwMode="auto">
          <a:xfrm>
            <a:off x="2789466" y="1231612"/>
            <a:ext cx="5744934" cy="3721388"/>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lnSpc>
                <a:spcPct val="200000"/>
              </a:lnSpc>
              <a:spcBef>
                <a:spcPct val="0"/>
              </a:spcBef>
              <a:spcAft>
                <a:spcPct val="0"/>
              </a:spcAft>
              <a:buFont typeface="+mj-lt"/>
              <a:buAutoNum type="arabicPeriod"/>
            </a:pPr>
            <a:r>
              <a:rPr lang="en-US" sz="1600" b="1" baseline="0" dirty="0" smtClean="0">
                <a:solidFill>
                  <a:schemeClr val="tx2"/>
                </a:solidFill>
                <a:latin typeface="Arial" charset="0"/>
              </a:rPr>
              <a:t>Company Historical Performance</a:t>
            </a:r>
            <a:endParaRPr lang="en-US" sz="1600" b="1" dirty="0" smtClean="0">
              <a:solidFill>
                <a:schemeClr val="tx2"/>
              </a:solidFill>
              <a:latin typeface="Arial" charset="0"/>
            </a:endParaRPr>
          </a:p>
          <a:p>
            <a:pPr marL="228600" indent="-228600" fontAlgn="base">
              <a:lnSpc>
                <a:spcPct val="200000"/>
              </a:lnSpc>
              <a:spcBef>
                <a:spcPct val="0"/>
              </a:spcBef>
              <a:spcAft>
                <a:spcPct val="0"/>
              </a:spcAft>
              <a:buFont typeface="+mj-lt"/>
              <a:buAutoNum type="arabicPeriod"/>
            </a:pPr>
            <a:r>
              <a:rPr lang="en-US" sz="1600" b="1" baseline="0" dirty="0" smtClean="0">
                <a:solidFill>
                  <a:schemeClr val="tx2"/>
                </a:solidFill>
                <a:latin typeface="Arial" charset="0"/>
              </a:rPr>
              <a:t>Organic / In- Organic Growth </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Peers</a:t>
            </a:r>
          </a:p>
          <a:p>
            <a:pPr marL="228600" indent="-228600" fontAlgn="base">
              <a:lnSpc>
                <a:spcPct val="200000"/>
              </a:lnSpc>
              <a:spcBef>
                <a:spcPct val="0"/>
              </a:spcBef>
              <a:spcAft>
                <a:spcPct val="0"/>
              </a:spcAft>
              <a:buFont typeface="+mj-lt"/>
              <a:buAutoNum type="arabicPeriod"/>
            </a:pPr>
            <a:r>
              <a:rPr lang="en-US" sz="1600" b="1" baseline="0" dirty="0" smtClean="0">
                <a:solidFill>
                  <a:schemeClr val="tx2"/>
                </a:solidFill>
                <a:latin typeface="Arial" charset="0"/>
              </a:rPr>
              <a:t>Market Studies</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Brokers Estimates</a:t>
            </a:r>
            <a:endParaRPr lang="en-US" sz="1600" b="1" baseline="0" dirty="0" smtClean="0">
              <a:solidFill>
                <a:schemeClr val="tx2"/>
              </a:solidFill>
              <a:latin typeface="Arial" charset="0"/>
            </a:endParaRPr>
          </a:p>
          <a:p>
            <a:pPr marL="228600" indent="-228600" fontAlgn="base">
              <a:lnSpc>
                <a:spcPct val="200000"/>
              </a:lnSpc>
              <a:spcBef>
                <a:spcPct val="0"/>
              </a:spcBef>
              <a:spcAft>
                <a:spcPct val="0"/>
              </a:spcAft>
              <a:buFont typeface="+mj-lt"/>
              <a:buAutoNum type="arabicPeriod"/>
            </a:pPr>
            <a:r>
              <a:rPr lang="en-US" sz="1600" b="1" dirty="0" err="1" smtClean="0">
                <a:solidFill>
                  <a:schemeClr val="tx2"/>
                </a:solidFill>
                <a:latin typeface="Arial" charset="0"/>
              </a:rPr>
              <a:t>Proxi</a:t>
            </a:r>
            <a:r>
              <a:rPr lang="en-US" sz="1600" b="1" dirty="0" smtClean="0">
                <a:solidFill>
                  <a:schemeClr val="tx2"/>
                </a:solidFill>
                <a:latin typeface="Arial" charset="0"/>
              </a:rPr>
              <a:t> Markets Performance</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Top customer performance</a:t>
            </a:r>
          </a:p>
        </p:txBody>
      </p:sp>
    </p:spTree>
    <p:extLst>
      <p:ext uri="{BB962C8B-B14F-4D97-AF65-F5344CB8AC3E}">
        <p14:creationId xmlns:p14="http://schemas.microsoft.com/office/powerpoint/2010/main" val="3622039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Pillars of Performance Forecast</a:t>
            </a:r>
            <a:endParaRPr lang="en-US" dirty="0"/>
          </a:p>
        </p:txBody>
      </p:sp>
      <p:sp>
        <p:nvSpPr>
          <p:cNvPr id="5" name="TextBox 4"/>
          <p:cNvSpPr txBox="1"/>
          <p:nvPr/>
        </p:nvSpPr>
        <p:spPr>
          <a:xfrm>
            <a:off x="2789466" y="10668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Historical performance</a:t>
            </a:r>
          </a:p>
          <a:p>
            <a:pPr algn="ctr">
              <a:spcAft>
                <a:spcPts val="600"/>
              </a:spcAft>
            </a:pPr>
            <a:r>
              <a:rPr lang="en-US" sz="1400" dirty="0" smtClean="0">
                <a:solidFill>
                  <a:schemeClr val="tx2"/>
                </a:solidFill>
              </a:rPr>
              <a:t>Company absolute performance</a:t>
            </a:r>
          </a:p>
          <a:p>
            <a:pPr algn="ctr">
              <a:spcAft>
                <a:spcPts val="600"/>
              </a:spcAft>
            </a:pPr>
            <a:r>
              <a:rPr lang="en-US" sz="1400" dirty="0" smtClean="0">
                <a:solidFill>
                  <a:schemeClr val="tx2"/>
                </a:solidFill>
              </a:rPr>
              <a:t>Performance vs. peers</a:t>
            </a:r>
          </a:p>
        </p:txBody>
      </p:sp>
      <p:sp>
        <p:nvSpPr>
          <p:cNvPr id="8" name="TextBox 7"/>
          <p:cNvSpPr txBox="1"/>
          <p:nvPr/>
        </p:nvSpPr>
        <p:spPr>
          <a:xfrm>
            <a:off x="2789466" y="26670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Market forecasts</a:t>
            </a:r>
          </a:p>
          <a:p>
            <a:pPr algn="ctr">
              <a:spcAft>
                <a:spcPts val="600"/>
              </a:spcAft>
            </a:pPr>
            <a:r>
              <a:rPr lang="en-US" sz="1400" dirty="0" smtClean="0">
                <a:solidFill>
                  <a:schemeClr val="tx2"/>
                </a:solidFill>
              </a:rPr>
              <a:t>Forecast studies</a:t>
            </a:r>
          </a:p>
          <a:p>
            <a:pPr algn="ctr">
              <a:spcAft>
                <a:spcPts val="600"/>
              </a:spcAft>
            </a:pPr>
            <a:r>
              <a:rPr lang="en-US" sz="1400" dirty="0" smtClean="0">
                <a:solidFill>
                  <a:schemeClr val="tx2"/>
                </a:solidFill>
              </a:rPr>
              <a:t>Analyst reviews</a:t>
            </a:r>
          </a:p>
        </p:txBody>
      </p:sp>
      <p:sp>
        <p:nvSpPr>
          <p:cNvPr id="11" name="TextBox 10"/>
          <p:cNvSpPr txBox="1"/>
          <p:nvPr/>
        </p:nvSpPr>
        <p:spPr>
          <a:xfrm>
            <a:off x="2789466" y="42672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Vision</a:t>
            </a:r>
          </a:p>
        </p:txBody>
      </p:sp>
    </p:spTree>
    <p:extLst>
      <p:ext uri="{BB962C8B-B14F-4D97-AF65-F5344CB8AC3E}">
        <p14:creationId xmlns:p14="http://schemas.microsoft.com/office/powerpoint/2010/main" val="220448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Focus on Products</a:t>
            </a:r>
            <a:endParaRPr lang="en-US" dirty="0"/>
          </a:p>
        </p:txBody>
      </p:sp>
      <p:sp>
        <p:nvSpPr>
          <p:cNvPr id="7" name="Rectangle 6"/>
          <p:cNvSpPr/>
          <p:nvPr/>
        </p:nvSpPr>
        <p:spPr bwMode="auto">
          <a:xfrm>
            <a:off x="2789466" y="1079212"/>
            <a:ext cx="5744934" cy="4026188"/>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lnSpc>
                <a:spcPct val="200000"/>
              </a:lnSpc>
              <a:spcBef>
                <a:spcPct val="0"/>
              </a:spcBef>
              <a:spcAft>
                <a:spcPct val="0"/>
              </a:spcAft>
              <a:buFont typeface="+mj-lt"/>
              <a:buAutoNum type="arabicPeriod"/>
            </a:pPr>
            <a:r>
              <a:rPr lang="en-US" sz="1600" b="1" baseline="0" dirty="0" smtClean="0">
                <a:solidFill>
                  <a:schemeClr val="tx2"/>
                </a:solidFill>
                <a:latin typeface="Arial" charset="0"/>
              </a:rPr>
              <a:t>Different services, products and their contribution</a:t>
            </a:r>
            <a:r>
              <a:rPr lang="en-US" sz="1600" b="1" dirty="0" smtClean="0">
                <a:solidFill>
                  <a:schemeClr val="tx2"/>
                </a:solidFill>
                <a:latin typeface="Arial" charset="0"/>
              </a:rPr>
              <a:t> </a:t>
            </a:r>
          </a:p>
          <a:p>
            <a:pPr marL="685800" lvl="1" indent="-228600" fontAlgn="base">
              <a:lnSpc>
                <a:spcPct val="200000"/>
              </a:lnSpc>
              <a:spcBef>
                <a:spcPct val="0"/>
              </a:spcBef>
              <a:spcAft>
                <a:spcPct val="0"/>
              </a:spcAft>
              <a:buFont typeface="Arial" pitchFamily="34" charset="0"/>
              <a:buChar char="•"/>
            </a:pPr>
            <a:r>
              <a:rPr lang="en-US" sz="1600" dirty="0" smtClean="0">
                <a:solidFill>
                  <a:schemeClr val="tx2"/>
                </a:solidFill>
                <a:latin typeface="Arial" charset="0"/>
              </a:rPr>
              <a:t>Services offered</a:t>
            </a:r>
          </a:p>
          <a:p>
            <a:pPr marL="685800" lvl="1" indent="-228600" fontAlgn="base">
              <a:lnSpc>
                <a:spcPct val="200000"/>
              </a:lnSpc>
              <a:spcBef>
                <a:spcPct val="0"/>
              </a:spcBef>
              <a:spcAft>
                <a:spcPct val="0"/>
              </a:spcAft>
              <a:buFont typeface="Arial" pitchFamily="34" charset="0"/>
              <a:buChar char="•"/>
            </a:pPr>
            <a:r>
              <a:rPr lang="en-US" sz="1600" dirty="0" smtClean="0">
                <a:solidFill>
                  <a:schemeClr val="tx2"/>
                </a:solidFill>
                <a:latin typeface="Arial" charset="0"/>
              </a:rPr>
              <a:t>Margins</a:t>
            </a:r>
          </a:p>
          <a:p>
            <a:pPr marL="685800" lvl="1" indent="-228600" fontAlgn="base">
              <a:lnSpc>
                <a:spcPct val="200000"/>
              </a:lnSpc>
              <a:spcBef>
                <a:spcPct val="0"/>
              </a:spcBef>
              <a:spcAft>
                <a:spcPct val="0"/>
              </a:spcAft>
              <a:buFont typeface="Arial" pitchFamily="34" charset="0"/>
              <a:buChar char="•"/>
            </a:pPr>
            <a:r>
              <a:rPr lang="en-US" sz="1600" dirty="0" smtClean="0">
                <a:solidFill>
                  <a:schemeClr val="tx2"/>
                </a:solidFill>
                <a:latin typeface="Arial" charset="0"/>
              </a:rPr>
              <a:t>Value created</a:t>
            </a:r>
          </a:p>
          <a:p>
            <a:pPr marL="228600" indent="-228600" fontAlgn="base">
              <a:lnSpc>
                <a:spcPct val="200000"/>
              </a:lnSpc>
              <a:spcBef>
                <a:spcPct val="0"/>
              </a:spcBef>
              <a:spcAft>
                <a:spcPct val="0"/>
              </a:spcAft>
              <a:buFont typeface="+mj-lt"/>
              <a:buAutoNum type="arabicPeriod"/>
            </a:pPr>
            <a:r>
              <a:rPr lang="en-US" sz="1600" b="1" baseline="0" dirty="0" smtClean="0">
                <a:solidFill>
                  <a:schemeClr val="tx2"/>
                </a:solidFill>
                <a:latin typeface="Arial" charset="0"/>
              </a:rPr>
              <a:t>Recurrence of revenue / stability</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Capacity for new products / disruption in the market</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New markets opportunities</a:t>
            </a:r>
          </a:p>
        </p:txBody>
      </p:sp>
    </p:spTree>
    <p:extLst>
      <p:ext uri="{BB962C8B-B14F-4D97-AF65-F5344CB8AC3E}">
        <p14:creationId xmlns:p14="http://schemas.microsoft.com/office/powerpoint/2010/main" val="3863313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Case Study: Step 1 Products and Service</a:t>
            </a:r>
            <a:endParaRPr lang="en-US" sz="1200" dirty="0">
              <a:solidFill>
                <a:srgbClr val="FF0000"/>
              </a:solidFill>
            </a:endParaRPr>
          </a:p>
        </p:txBody>
      </p:sp>
      <p:sp>
        <p:nvSpPr>
          <p:cNvPr id="10" name="Slide Number Placeholder 9"/>
          <p:cNvSpPr>
            <a:spLocks noGrp="1"/>
          </p:cNvSpPr>
          <p:nvPr>
            <p:ph type="sldNum" sz="quarter" idx="4294967295"/>
          </p:nvPr>
        </p:nvSpPr>
        <p:spPr>
          <a:xfrm>
            <a:off x="7731125" y="6497638"/>
            <a:ext cx="1412875" cy="228600"/>
          </a:xfrm>
          <a:prstGeom prst="rect">
            <a:avLst/>
          </a:prstGeom>
        </p:spPr>
        <p:txBody>
          <a:bodyPr/>
          <a:lstStyle/>
          <a:p>
            <a:r>
              <a:rPr lang="en-US" dirty="0" smtClean="0"/>
              <a:t>Confidential  |  </a:t>
            </a:r>
            <a:fld id="{8DD1CAEC-8657-CB42-A229-BBC399CCC6D0}" type="slidenum">
              <a:rPr lang="en-US" smtClean="0"/>
              <a:pPr/>
              <a:t>41</a:t>
            </a:fld>
            <a:endParaRPr lang="en-US" dirty="0"/>
          </a:p>
        </p:txBody>
      </p:sp>
      <p:graphicFrame>
        <p:nvGraphicFramePr>
          <p:cNvPr id="2" name="Object 1"/>
          <p:cNvGraphicFramePr>
            <a:graphicFrameLocks/>
          </p:cNvGraphicFramePr>
          <p:nvPr>
            <p:extLst>
              <p:ext uri="{D42A27DB-BD31-4B8C-83A1-F6EECF244321}">
                <p14:modId xmlns:p14="http://schemas.microsoft.com/office/powerpoint/2010/main" val="2387370488"/>
              </p:ext>
            </p:extLst>
          </p:nvPr>
        </p:nvGraphicFramePr>
        <p:xfrm>
          <a:off x="4779780" y="1255291"/>
          <a:ext cx="3703320" cy="2267712"/>
        </p:xfrm>
        <a:graphic>
          <a:graphicData uri="http://schemas.openxmlformats.org/presentationml/2006/ole">
            <mc:AlternateContent xmlns:mc="http://schemas.openxmlformats.org/markup-compatibility/2006">
              <mc:Choice xmlns:v="urn:schemas-microsoft-com:vml" Requires="v">
                <p:oleObj spid="_x0000_s1026" name="Worksheet" r:id="rId4" imgW="5448300" imgH="3324157" progId="Excel.Sheet.12">
                  <p:link updateAutomatic="1"/>
                </p:oleObj>
              </mc:Choice>
              <mc:Fallback>
                <p:oleObj name="Worksheet" r:id="rId4" imgW="5448300" imgH="3324157" progId="Excel.Sheet.12">
                  <p:link updateAutomatic="1"/>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9780" y="1255291"/>
                        <a:ext cx="3703320" cy="226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47041644"/>
              </p:ext>
            </p:extLst>
          </p:nvPr>
        </p:nvGraphicFramePr>
        <p:xfrm>
          <a:off x="533400" y="1255713"/>
          <a:ext cx="3733800" cy="2270125"/>
        </p:xfrm>
        <a:graphic>
          <a:graphicData uri="http://schemas.openxmlformats.org/presentationml/2006/ole">
            <mc:AlternateContent xmlns:mc="http://schemas.openxmlformats.org/markup-compatibility/2006">
              <mc:Choice xmlns:v="urn:schemas-microsoft-com:vml" Requires="v">
                <p:oleObj spid="_x0000_s1027" name="Worksheet" r:id="rId6" imgW="5467485" imgH="3324157" progId="Excel.Sheet.12">
                  <p:link updateAutomatic="1"/>
                </p:oleObj>
              </mc:Choice>
              <mc:Fallback>
                <p:oleObj name="Worksheet" r:id="rId6" imgW="5467485" imgH="3324157" progId="Excel.Shee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255713"/>
                        <a:ext cx="3733800" cy="227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32782742"/>
              </p:ext>
            </p:extLst>
          </p:nvPr>
        </p:nvGraphicFramePr>
        <p:xfrm>
          <a:off x="533400" y="3871913"/>
          <a:ext cx="3732213" cy="2270125"/>
        </p:xfrm>
        <a:graphic>
          <a:graphicData uri="http://schemas.openxmlformats.org/presentationml/2006/ole">
            <mc:AlternateContent xmlns:mc="http://schemas.openxmlformats.org/markup-compatibility/2006">
              <mc:Choice xmlns:v="urn:schemas-microsoft-com:vml" Requires="v">
                <p:oleObj spid="_x0000_s1028" name="Worksheet" r:id="rId8" imgW="5467485" imgH="3324157" progId="Excel.Sheet.12">
                  <p:link updateAutomatic="1"/>
                </p:oleObj>
              </mc:Choice>
              <mc:Fallback>
                <p:oleObj name="Worksheet" r:id="rId8" imgW="5467485" imgH="3324157" progId="Excel.Sheet.12">
                  <p:link updateAutomatic="1"/>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871913"/>
                        <a:ext cx="3732213" cy="227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p:cNvGraphicFramePr>
          <p:nvPr>
            <p:extLst>
              <p:ext uri="{D42A27DB-BD31-4B8C-83A1-F6EECF244321}">
                <p14:modId xmlns:p14="http://schemas.microsoft.com/office/powerpoint/2010/main" val="3141742625"/>
              </p:ext>
            </p:extLst>
          </p:nvPr>
        </p:nvGraphicFramePr>
        <p:xfrm>
          <a:off x="4782312" y="3867912"/>
          <a:ext cx="3703320" cy="2270491"/>
        </p:xfrm>
        <a:graphic>
          <a:graphicData uri="http://schemas.openxmlformats.org/presentationml/2006/ole">
            <mc:AlternateContent xmlns:mc="http://schemas.openxmlformats.org/markup-compatibility/2006">
              <mc:Choice xmlns:v="urn:schemas-microsoft-com:vml" Requires="v">
                <p:oleObj spid="_x0000_s1029" name="Worksheet" r:id="rId10" imgW="5457757" imgH="3324157" progId="Excel.Sheet.12">
                  <p:link updateAutomatic="1"/>
                </p:oleObj>
              </mc:Choice>
              <mc:Fallback>
                <p:oleObj name="Worksheet" r:id="rId10" imgW="5457757" imgH="3324157" progId="Excel.Sheet.12">
                  <p:link updateAutomatic="1"/>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2312" y="3867912"/>
                        <a:ext cx="3703320" cy="2270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7816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Case Study: Step </a:t>
            </a:r>
            <a:r>
              <a:rPr lang="en-US" dirty="0" smtClean="0"/>
              <a:t>2 Getting More Granular</a:t>
            </a:r>
            <a:endParaRPr lang="en-US" sz="1200" dirty="0">
              <a:solidFill>
                <a:srgbClr val="FF0000"/>
              </a:solidFill>
            </a:endParaRPr>
          </a:p>
        </p:txBody>
      </p:sp>
      <p:sp>
        <p:nvSpPr>
          <p:cNvPr id="10" name="Slide Number Placeholder 9"/>
          <p:cNvSpPr>
            <a:spLocks noGrp="1"/>
          </p:cNvSpPr>
          <p:nvPr>
            <p:ph type="sldNum" sz="quarter" idx="4294967295"/>
          </p:nvPr>
        </p:nvSpPr>
        <p:spPr>
          <a:xfrm>
            <a:off x="7731125" y="6497638"/>
            <a:ext cx="1412875" cy="228600"/>
          </a:xfrm>
          <a:prstGeom prst="rect">
            <a:avLst/>
          </a:prstGeom>
        </p:spPr>
        <p:txBody>
          <a:bodyPr/>
          <a:lstStyle/>
          <a:p>
            <a:r>
              <a:rPr lang="en-US" dirty="0" smtClean="0"/>
              <a:t>Confidential  |  </a:t>
            </a:r>
            <a:fld id="{8DD1CAEC-8657-CB42-A229-BBC399CCC6D0}" type="slidenum">
              <a:rPr lang="en-US" smtClean="0"/>
              <a:pPr/>
              <a:t>42</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36329885"/>
              </p:ext>
            </p:extLst>
          </p:nvPr>
        </p:nvGraphicFramePr>
        <p:xfrm>
          <a:off x="520053" y="1209675"/>
          <a:ext cx="3717925" cy="2254250"/>
        </p:xfrm>
        <a:graphic>
          <a:graphicData uri="http://schemas.openxmlformats.org/presentationml/2006/ole">
            <mc:AlternateContent xmlns:mc="http://schemas.openxmlformats.org/markup-compatibility/2006">
              <mc:Choice xmlns:v="urn:schemas-microsoft-com:vml" Requires="v">
                <p:oleObj spid="_x0000_s2050" name="Worksheet" r:id="rId4" imgW="5467485" imgH="3314700" progId="Excel.Sheet.12">
                  <p:link updateAutomatic="1"/>
                </p:oleObj>
              </mc:Choice>
              <mc:Fallback>
                <p:oleObj name="Worksheet" r:id="rId4" imgW="5467485" imgH="3314700" progId="Excel.Shee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53" y="1209675"/>
                        <a:ext cx="3717925" cy="225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p:cNvGraphicFramePr>
          <p:nvPr>
            <p:extLst>
              <p:ext uri="{D42A27DB-BD31-4B8C-83A1-F6EECF244321}">
                <p14:modId xmlns:p14="http://schemas.microsoft.com/office/powerpoint/2010/main" val="2525906333"/>
              </p:ext>
            </p:extLst>
          </p:nvPr>
        </p:nvGraphicFramePr>
        <p:xfrm>
          <a:off x="4509861" y="1210384"/>
          <a:ext cx="3685032" cy="2261713"/>
        </p:xfrm>
        <a:graphic>
          <a:graphicData uri="http://schemas.openxmlformats.org/presentationml/2006/ole">
            <mc:AlternateContent xmlns:mc="http://schemas.openxmlformats.org/markup-compatibility/2006">
              <mc:Choice xmlns:v="urn:schemas-microsoft-com:vml" Requires="v">
                <p:oleObj spid="_x0000_s2051" name="Worksheet" r:id="rId6" imgW="5400743" imgH="3314700" progId="Excel.Sheet.12">
                  <p:link updateAutomatic="1"/>
                </p:oleObj>
              </mc:Choice>
              <mc:Fallback>
                <p:oleObj name="Worksheet" r:id="rId6" imgW="5400743" imgH="3314700" progId="Excel.Sheet.12">
                  <p:link updateAutomatic="1"/>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9861" y="1210384"/>
                        <a:ext cx="3685032" cy="226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p:cNvGraphicFramePr>
          <p:nvPr>
            <p:extLst>
              <p:ext uri="{D42A27DB-BD31-4B8C-83A1-F6EECF244321}">
                <p14:modId xmlns:p14="http://schemas.microsoft.com/office/powerpoint/2010/main" val="1614510286"/>
              </p:ext>
            </p:extLst>
          </p:nvPr>
        </p:nvGraphicFramePr>
        <p:xfrm>
          <a:off x="516878" y="3856038"/>
          <a:ext cx="3717925" cy="2257425"/>
        </p:xfrm>
        <a:graphic>
          <a:graphicData uri="http://schemas.openxmlformats.org/presentationml/2006/ole">
            <mc:AlternateContent xmlns:mc="http://schemas.openxmlformats.org/markup-compatibility/2006">
              <mc:Choice xmlns:v="urn:schemas-microsoft-com:vml" Requires="v">
                <p:oleObj spid="_x0000_s2052" name="Worksheet" r:id="rId8" imgW="5467485" imgH="3324157" progId="Excel.Sheet.12">
                  <p:link updateAutomatic="1"/>
                </p:oleObj>
              </mc:Choice>
              <mc:Fallback>
                <p:oleObj name="Worksheet" r:id="rId8" imgW="5467485" imgH="3324157" progId="Excel.Sheet.12">
                  <p:link updateAutomatic="1"/>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878" y="3856038"/>
                        <a:ext cx="3717925" cy="225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02611794"/>
              </p:ext>
            </p:extLst>
          </p:nvPr>
        </p:nvGraphicFramePr>
        <p:xfrm>
          <a:off x="4509861" y="4355131"/>
          <a:ext cx="4401998" cy="927465"/>
        </p:xfrm>
        <a:graphic>
          <a:graphicData uri="http://schemas.openxmlformats.org/presentationml/2006/ole">
            <mc:AlternateContent xmlns:mc="http://schemas.openxmlformats.org/markup-compatibility/2006">
              <mc:Choice xmlns:v="urn:schemas-microsoft-com:vml" Requires="v">
                <p:oleObj spid="_x0000_s2053" name="Worksheet" r:id="rId10" imgW="6057900" imgH="1276485" progId="Excel.Sheet.12">
                  <p:link updateAutomatic="1"/>
                </p:oleObj>
              </mc:Choice>
              <mc:Fallback>
                <p:oleObj name="Worksheet" r:id="rId10" imgW="6057900" imgH="1276485" progId="Excel.Sheet.12">
                  <p:link updateAutomatic="1"/>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9861" y="4355131"/>
                        <a:ext cx="4401998" cy="927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38194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56448" y="1335028"/>
            <a:ext cx="4242106" cy="3030076"/>
          </a:xfrm>
          <a:prstGeom prst="rect">
            <a:avLst/>
          </a:prstGeom>
        </p:spPr>
      </p:pic>
      <p:pic>
        <p:nvPicPr>
          <p:cNvPr id="14" name="Picture 13"/>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385310" y="3140968"/>
            <a:ext cx="4592641" cy="3114359"/>
          </a:xfrm>
          <a:prstGeom prst="rect">
            <a:avLst/>
          </a:prstGeom>
        </p:spPr>
      </p:pic>
      <p:sp>
        <p:nvSpPr>
          <p:cNvPr id="7" name="Title 6"/>
          <p:cNvSpPr>
            <a:spLocks noGrp="1"/>
          </p:cNvSpPr>
          <p:nvPr>
            <p:ph type="title"/>
          </p:nvPr>
        </p:nvSpPr>
        <p:spPr/>
        <p:txBody>
          <a:bodyPr/>
          <a:lstStyle/>
          <a:p>
            <a:r>
              <a:rPr lang="en-US" dirty="0" smtClean="0"/>
              <a:t>Truly Understanding Historical Performance</a:t>
            </a:r>
            <a:endParaRPr lang="en-US" dirty="0"/>
          </a:p>
        </p:txBody>
      </p:sp>
      <p:sp>
        <p:nvSpPr>
          <p:cNvPr id="2" name="Oval 1"/>
          <p:cNvSpPr/>
          <p:nvPr/>
        </p:nvSpPr>
        <p:spPr bwMode="auto">
          <a:xfrm>
            <a:off x="2213602" y="2443857"/>
            <a:ext cx="2171362" cy="936104"/>
          </a:xfrm>
          <a:prstGeom prst="ellipse">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cxnSp>
        <p:nvCxnSpPr>
          <p:cNvPr id="21" name="Elbow Connector 20"/>
          <p:cNvCxnSpPr>
            <a:stCxn id="2" idx="6"/>
          </p:cNvCxnSpPr>
          <p:nvPr/>
        </p:nvCxnSpPr>
        <p:spPr bwMode="auto">
          <a:xfrm>
            <a:off x="4384964" y="2911909"/>
            <a:ext cx="2261284" cy="233798"/>
          </a:xfrm>
          <a:prstGeom prst="bentConnector3">
            <a:avLst>
              <a:gd name="adj1" fmla="val 100547"/>
            </a:avLst>
          </a:prstGeom>
          <a:noFill/>
          <a:ln w="12700" cap="flat" cmpd="sng" algn="ctr">
            <a:solidFill>
              <a:schemeClr val="accent1"/>
            </a:solidFill>
            <a:prstDash val="dash"/>
            <a:round/>
            <a:headEnd type="none" w="med" len="med"/>
            <a:tailEnd type="none" w="med" len="med"/>
          </a:ln>
          <a:effectLst/>
        </p:spPr>
      </p:cxnSp>
      <p:sp>
        <p:nvSpPr>
          <p:cNvPr id="22" name="Oval 21"/>
          <p:cNvSpPr/>
          <p:nvPr/>
        </p:nvSpPr>
        <p:spPr bwMode="auto">
          <a:xfrm>
            <a:off x="6488248" y="4275230"/>
            <a:ext cx="316000" cy="720080"/>
          </a:xfrm>
          <a:prstGeom prst="ellipse">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7368058" y="3448978"/>
            <a:ext cx="1452415" cy="589622"/>
          </a:xfrm>
          <a:prstGeom prst="rect">
            <a:avLst/>
          </a:prstGeom>
          <a:solidFill>
            <a:schemeClr val="bg1">
              <a:lumMod val="95000"/>
            </a:schemeClr>
          </a:solid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rPr>
              <a:t>Single</a:t>
            </a:r>
            <a:r>
              <a:rPr kumimoji="0" lang="en-US" sz="900" b="0" i="0" u="none" strike="noStrike" cap="none" normalizeH="0" dirty="0" smtClean="0">
                <a:ln>
                  <a:noFill/>
                </a:ln>
                <a:solidFill>
                  <a:schemeClr val="tx1"/>
                </a:solidFill>
                <a:effectLst/>
                <a:latin typeface="Arial" charset="0"/>
              </a:rPr>
              <a:t> Customer</a:t>
            </a:r>
            <a:r>
              <a:rPr kumimoji="0" lang="en-US" sz="900" b="0" i="0" u="none" strike="noStrike" cap="none" normalizeH="0" baseline="0" dirty="0" smtClean="0">
                <a:ln>
                  <a:noFill/>
                </a:ln>
                <a:solidFill>
                  <a:schemeClr val="tx1"/>
                </a:solidFill>
                <a:effectLst/>
                <a:latin typeface="Arial" charset="0"/>
              </a:rPr>
              <a:t> decline</a:t>
            </a:r>
            <a:r>
              <a:rPr kumimoji="0" lang="en-US" sz="900" b="0" i="0" u="none" strike="noStrike" cap="none" normalizeH="0" dirty="0" smtClean="0">
                <a:ln>
                  <a:noFill/>
                </a:ln>
                <a:solidFill>
                  <a:schemeClr val="tx1"/>
                </a:solidFill>
                <a:effectLst/>
                <a:latin typeface="Arial" charset="0"/>
              </a:rPr>
              <a:t> in MRR of $100 k</a:t>
            </a:r>
            <a:endParaRPr kumimoji="0" lang="en-US" sz="900" b="0" i="0" u="none" strike="noStrike" cap="none" normalizeH="0" baseline="0" dirty="0" smtClean="0">
              <a:ln>
                <a:noFill/>
              </a:ln>
              <a:solidFill>
                <a:schemeClr val="tx1"/>
              </a:solidFill>
              <a:effectLst/>
              <a:latin typeface="Arial" charset="0"/>
            </a:endParaRPr>
          </a:p>
        </p:txBody>
      </p:sp>
      <p:cxnSp>
        <p:nvCxnSpPr>
          <p:cNvPr id="25" name="Elbow Connector 24"/>
          <p:cNvCxnSpPr>
            <a:stCxn id="22" idx="0"/>
            <a:endCxn id="23" idx="1"/>
          </p:cNvCxnSpPr>
          <p:nvPr/>
        </p:nvCxnSpPr>
        <p:spPr bwMode="auto">
          <a:xfrm rot="5400000" flipH="1" flipV="1">
            <a:off x="6741433" y="3648605"/>
            <a:ext cx="531441" cy="721810"/>
          </a:xfrm>
          <a:prstGeom prst="bentConnector2">
            <a:avLst/>
          </a:prstGeom>
          <a:noFill/>
          <a:ln w="12700" cap="flat" cmpd="sng" algn="ctr">
            <a:solidFill>
              <a:schemeClr val="tx2"/>
            </a:solidFill>
            <a:prstDash val="dash"/>
            <a:round/>
            <a:headEnd type="none" w="med" len="med"/>
            <a:tailEnd type="none" w="med" len="med"/>
          </a:ln>
          <a:effectLst/>
        </p:spPr>
      </p:cxnSp>
      <p:sp>
        <p:nvSpPr>
          <p:cNvPr id="33" name="Rectangle 32"/>
          <p:cNvSpPr/>
          <p:nvPr/>
        </p:nvSpPr>
        <p:spPr bwMode="auto">
          <a:xfrm>
            <a:off x="4932041" y="1089772"/>
            <a:ext cx="3888432" cy="1403123"/>
          </a:xfrm>
          <a:prstGeom prst="rect">
            <a:avLst/>
          </a:prstGeom>
          <a:solidFill>
            <a:schemeClr val="bg1">
              <a:lumMod val="95000"/>
            </a:schemeClr>
          </a:solid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charset="0"/>
              </a:rPr>
              <a:t>Internet and Transit has shown adverse volatility in 2009-2010 especially on the wholesale side</a:t>
            </a:r>
          </a:p>
          <a:p>
            <a:pPr marR="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latin typeface="Arial" charset="0"/>
            </a:endParaRP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lang="en-US" sz="1200" dirty="0" smtClean="0">
                <a:latin typeface="Arial" charset="0"/>
              </a:rPr>
              <a:t>Since August 2010 the revenues have been fairly stable with loops revenues growing steadily (with the exception of the sudden drop due to a single client)</a:t>
            </a:r>
            <a:endParaRPr kumimoji="0" lang="en-US" sz="12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269386" y="4293748"/>
            <a:ext cx="3888432" cy="1403123"/>
          </a:xfrm>
          <a:prstGeom prst="rect">
            <a:avLst/>
          </a:prstGeom>
          <a:solidFill>
            <a:schemeClr val="bg1">
              <a:lumMod val="95000"/>
            </a:schemeClr>
          </a:solid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1" i="0" u="sng" strike="noStrike" cap="none" normalizeH="0" baseline="0" dirty="0" smtClean="0">
                <a:ln>
                  <a:noFill/>
                </a:ln>
                <a:solidFill>
                  <a:schemeClr val="tx1"/>
                </a:solidFill>
                <a:effectLst/>
                <a:latin typeface="Arial" charset="0"/>
              </a:rPr>
              <a:t>Question: </a:t>
            </a:r>
          </a:p>
          <a:p>
            <a:pPr marL="628650" lvl="1" indent="-171450" fontAlgn="base">
              <a:spcBef>
                <a:spcPct val="0"/>
              </a:spcBef>
              <a:spcAft>
                <a:spcPct val="0"/>
              </a:spcAft>
              <a:buFont typeface="Arial" pitchFamily="34" charset="0"/>
              <a:buChar char="•"/>
            </a:pPr>
            <a:r>
              <a:rPr kumimoji="0" lang="en-US" sz="1400" i="0" u="none" strike="noStrike" cap="none" normalizeH="0" baseline="0" dirty="0" smtClean="0">
                <a:ln>
                  <a:noFill/>
                </a:ln>
                <a:solidFill>
                  <a:schemeClr val="tx1"/>
                </a:solidFill>
                <a:effectLst/>
                <a:latin typeface="Arial" charset="0"/>
              </a:rPr>
              <a:t>what analysis would you have done if the decline had been</a:t>
            </a:r>
            <a:r>
              <a:rPr kumimoji="0" lang="en-US" sz="1400" i="0" u="none" strike="noStrike" cap="none" normalizeH="0" dirty="0" smtClean="0">
                <a:ln>
                  <a:noFill/>
                </a:ln>
                <a:solidFill>
                  <a:schemeClr val="tx1"/>
                </a:solidFill>
                <a:effectLst/>
                <a:latin typeface="Arial" charset="0"/>
              </a:rPr>
              <a:t> steady ?</a:t>
            </a:r>
          </a:p>
          <a:p>
            <a:pPr marL="628650" lvl="1" indent="-171450" fontAlgn="base">
              <a:spcBef>
                <a:spcPct val="0"/>
              </a:spcBef>
              <a:spcAft>
                <a:spcPct val="0"/>
              </a:spcAft>
              <a:buFont typeface="Arial" pitchFamily="34" charset="0"/>
              <a:buChar char="•"/>
            </a:pPr>
            <a:r>
              <a:rPr lang="en-US" sz="1400" dirty="0" smtClean="0">
                <a:latin typeface="Arial" charset="0"/>
              </a:rPr>
              <a:t>What complementary analysis can you think of?</a:t>
            </a:r>
            <a:endParaRPr kumimoji="0" lang="en-US" sz="1400" i="0" u="none" strike="noStrike" cap="none" normalizeH="0" dirty="0" smtClean="0">
              <a:ln>
                <a:noFill/>
              </a:ln>
              <a:solidFill>
                <a:schemeClr val="tx1"/>
              </a:solidFill>
              <a:effectLst/>
              <a:latin typeface="Arial" charset="0"/>
            </a:endParaRP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22373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Customer 8</a:t>
            </a:r>
            <a:endParaRPr lang="en-US" dirty="0"/>
          </a:p>
        </p:txBody>
      </p:sp>
      <p:sp>
        <p:nvSpPr>
          <p:cNvPr id="3" name="Text Placeholder 2"/>
          <p:cNvSpPr>
            <a:spLocks noGrp="1"/>
          </p:cNvSpPr>
          <p:nvPr>
            <p:ph type="body" sz="quarter" idx="10"/>
          </p:nvPr>
        </p:nvSpPr>
        <p:spPr/>
        <p:txBody>
          <a:bodyPr/>
          <a:lstStyle/>
          <a:p>
            <a:endParaRPr lang="en-CA" dirty="0" smtClean="0"/>
          </a:p>
        </p:txBody>
      </p:sp>
      <p:sp>
        <p:nvSpPr>
          <p:cNvPr id="13" name="Rectangle 12"/>
          <p:cNvSpPr/>
          <p:nvPr/>
        </p:nvSpPr>
        <p:spPr bwMode="auto">
          <a:xfrm>
            <a:off x="5638800" y="915613"/>
            <a:ext cx="3346417" cy="303587"/>
          </a:xfrm>
          <a:prstGeom prst="rect">
            <a:avLst/>
          </a:prstGeom>
          <a:solidFill>
            <a:srgbClr val="002060"/>
          </a:solidFill>
          <a:ln w="12700" cap="flat" cmpd="sng" algn="ctr">
            <a:noFill/>
            <a:prstDash val="solid"/>
            <a:round/>
            <a:headEnd type="none" w="med" len="med"/>
            <a:tailEnd type="none" w="med" len="med"/>
          </a:ln>
          <a:effectLst/>
        </p:spPr>
        <p:txBody>
          <a:bodyPr vert="horz" wrap="square" lIns="82056" tIns="41028" rIns="82056" bIns="41028" numCol="1" rtlCol="0" anchor="t" anchorCtr="0" compatLnSpc="1">
            <a:prstTxWarp prst="textNoShape">
              <a:avLst/>
            </a:prstTxWarp>
          </a:bodyPr>
          <a:lstStyle/>
          <a:p>
            <a:pPr algn="ctr" defTabSz="820557"/>
            <a:r>
              <a:rPr lang="en-US" sz="1400" b="1" dirty="0" smtClean="0">
                <a:solidFill>
                  <a:schemeClr val="bg1"/>
                </a:solidFill>
                <a:latin typeface="Arial" charset="0"/>
              </a:rPr>
              <a:t>Historical MRR</a:t>
            </a:r>
          </a:p>
        </p:txBody>
      </p:sp>
      <p:sp>
        <p:nvSpPr>
          <p:cNvPr id="14" name="Rectangle 13"/>
          <p:cNvSpPr/>
          <p:nvPr/>
        </p:nvSpPr>
        <p:spPr bwMode="auto">
          <a:xfrm>
            <a:off x="2514600" y="915613"/>
            <a:ext cx="2970165" cy="281029"/>
          </a:xfrm>
          <a:prstGeom prst="rect">
            <a:avLst/>
          </a:prstGeom>
          <a:solidFill>
            <a:srgbClr val="002060"/>
          </a:solidFill>
          <a:ln w="12700" cap="flat" cmpd="sng" algn="ctr">
            <a:noFill/>
            <a:prstDash val="solid"/>
            <a:round/>
            <a:headEnd type="none" w="med" len="med"/>
            <a:tailEnd type="none" w="med" len="med"/>
          </a:ln>
          <a:effectLst/>
        </p:spPr>
        <p:txBody>
          <a:bodyPr vert="horz" wrap="square" lIns="82056" tIns="41028" rIns="82056" bIns="41028" numCol="1" rtlCol="0" anchor="t" anchorCtr="0" compatLnSpc="1">
            <a:prstTxWarp prst="textNoShape">
              <a:avLst/>
            </a:prstTxWarp>
          </a:bodyPr>
          <a:lstStyle/>
          <a:p>
            <a:pPr algn="ctr" defTabSz="820557"/>
            <a:r>
              <a:rPr lang="en-US" sz="1400" b="1" dirty="0" smtClean="0">
                <a:solidFill>
                  <a:schemeClr val="bg1"/>
                </a:solidFill>
                <a:latin typeface="Arial" charset="0"/>
              </a:rPr>
              <a:t>Description</a:t>
            </a:r>
          </a:p>
        </p:txBody>
      </p:sp>
      <p:sp>
        <p:nvSpPr>
          <p:cNvPr id="16" name="Rectangle 15"/>
          <p:cNvSpPr/>
          <p:nvPr/>
        </p:nvSpPr>
        <p:spPr bwMode="auto">
          <a:xfrm>
            <a:off x="5638800" y="3481130"/>
            <a:ext cx="3346417" cy="328869"/>
          </a:xfrm>
          <a:prstGeom prst="rect">
            <a:avLst/>
          </a:prstGeom>
          <a:solidFill>
            <a:srgbClr val="002060"/>
          </a:solidFill>
          <a:ln w="12700" cap="flat" cmpd="sng" algn="ctr">
            <a:noFill/>
            <a:prstDash val="solid"/>
            <a:round/>
            <a:headEnd type="none" w="med" len="med"/>
            <a:tailEnd type="none" w="med" len="med"/>
          </a:ln>
          <a:effectLst/>
        </p:spPr>
        <p:txBody>
          <a:bodyPr vert="horz" wrap="square" lIns="82056" tIns="41028" rIns="82056" bIns="41028" numCol="1" rtlCol="0" anchor="t" anchorCtr="0" compatLnSpc="1">
            <a:prstTxWarp prst="textNoShape">
              <a:avLst/>
            </a:prstTxWarp>
          </a:bodyPr>
          <a:lstStyle/>
          <a:p>
            <a:pPr algn="ctr" defTabSz="820557"/>
            <a:r>
              <a:rPr lang="en-US" sz="1400" b="1" dirty="0" smtClean="0">
                <a:solidFill>
                  <a:schemeClr val="bg1"/>
                </a:solidFill>
                <a:latin typeface="Arial" charset="0"/>
              </a:rPr>
              <a:t>Historical MRR Segmentation</a:t>
            </a:r>
          </a:p>
        </p:txBody>
      </p:sp>
      <p:sp>
        <p:nvSpPr>
          <p:cNvPr id="11" name="TextBox 10"/>
          <p:cNvSpPr txBox="1"/>
          <p:nvPr/>
        </p:nvSpPr>
        <p:spPr>
          <a:xfrm>
            <a:off x="2521139" y="1219200"/>
            <a:ext cx="2951485" cy="698410"/>
          </a:xfrm>
          <a:prstGeom prst="rect">
            <a:avLst/>
          </a:prstGeom>
          <a:noFill/>
          <a:ln w="12700">
            <a:noFill/>
          </a:ln>
        </p:spPr>
        <p:txBody>
          <a:bodyPr wrap="square" lIns="82056" tIns="41028" rIns="82056" bIns="41028" rtlCol="0">
            <a:spAutoFit/>
          </a:bodyPr>
          <a:lstStyle/>
          <a:p>
            <a:pPr marL="114300" indent="-114300">
              <a:buFont typeface="Wingdings" pitchFamily="2" charset="2"/>
              <a:buChar char="§"/>
            </a:pPr>
            <a:r>
              <a:rPr lang="en-US" sz="1000" dirty="0" smtClean="0">
                <a:solidFill>
                  <a:srgbClr val="002060"/>
                </a:solidFill>
                <a:latin typeface="+mn-lt"/>
              </a:rPr>
              <a:t>Only top 10 customers who is exclusively wholesale.</a:t>
            </a:r>
          </a:p>
          <a:p>
            <a:pPr marL="114300" indent="-114300">
              <a:buFont typeface="Wingdings" pitchFamily="2" charset="2"/>
              <a:buChar char="§"/>
            </a:pPr>
            <a:r>
              <a:rPr lang="en-CA" sz="1000" dirty="0" smtClean="0">
                <a:solidFill>
                  <a:srgbClr val="002060"/>
                </a:solidFill>
              </a:rPr>
              <a:t>Over 16,000 employees</a:t>
            </a:r>
            <a:endParaRPr lang="en-US" sz="1000" dirty="0" smtClean="0">
              <a:solidFill>
                <a:srgbClr val="002060"/>
              </a:solidFill>
            </a:endParaRPr>
          </a:p>
          <a:p>
            <a:pPr marL="114300" indent="-114300">
              <a:buFont typeface="Wingdings" pitchFamily="2" charset="2"/>
              <a:buChar char="§"/>
            </a:pPr>
            <a:endParaRPr lang="en-US" sz="1000" dirty="0" smtClean="0">
              <a:solidFill>
                <a:srgbClr val="002060"/>
              </a:solidFill>
            </a:endParaRPr>
          </a:p>
        </p:txBody>
      </p:sp>
      <p:pic>
        <p:nvPicPr>
          <p:cNvPr id="10243" name="Picture 3"/>
          <p:cNvPicPr>
            <a:picLocks noChangeAspect="1" noChangeArrowheads="1"/>
          </p:cNvPicPr>
          <p:nvPr/>
        </p:nvPicPr>
        <p:blipFill>
          <a:blip r:embed="rId3" cstate="print"/>
          <a:srcRect/>
          <a:stretch>
            <a:fillRect/>
          </a:stretch>
        </p:blipFill>
        <p:spPr bwMode="auto">
          <a:xfrm>
            <a:off x="5638799" y="3810000"/>
            <a:ext cx="3345735" cy="19812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5638800" y="1219200"/>
            <a:ext cx="3381375" cy="2135971"/>
          </a:xfrm>
          <a:prstGeom prst="rect">
            <a:avLst/>
          </a:prstGeom>
          <a:noFill/>
          <a:ln w="9525">
            <a:noFill/>
            <a:miter lim="800000"/>
            <a:headEnd/>
            <a:tailEnd/>
          </a:ln>
          <a:effectLst/>
        </p:spPr>
      </p:pic>
      <p:graphicFrame>
        <p:nvGraphicFramePr>
          <p:cNvPr id="18" name="Table 17"/>
          <p:cNvGraphicFramePr>
            <a:graphicFrameLocks noGrp="1"/>
          </p:cNvGraphicFramePr>
          <p:nvPr/>
        </p:nvGraphicFramePr>
        <p:xfrm>
          <a:off x="2551960" y="2881954"/>
          <a:ext cx="2932805" cy="1990467"/>
        </p:xfrm>
        <a:graphic>
          <a:graphicData uri="http://schemas.openxmlformats.org/drawingml/2006/table">
            <a:tbl>
              <a:tblPr firstRow="1" bandRow="1">
                <a:tableStyleId>{69CF1AB2-1976-4502-BF36-3FF5EA218861}</a:tableStyleId>
              </a:tblPr>
              <a:tblGrid>
                <a:gridCol w="2047992"/>
                <a:gridCol w="884813"/>
              </a:tblGrid>
              <a:tr h="222245">
                <a:tc>
                  <a:txBody>
                    <a:bodyPr/>
                    <a:lstStyle/>
                    <a:p>
                      <a:r>
                        <a:rPr lang="en-US" sz="1100" b="0" dirty="0" smtClean="0">
                          <a:solidFill>
                            <a:srgbClr val="002060"/>
                          </a:solidFill>
                        </a:rPr>
                        <a:t>Start date</a:t>
                      </a:r>
                    </a:p>
                  </a:txBody>
                  <a:tcPr marL="60746" marR="60746" marT="29480" marB="2948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CA" sz="1100" b="1" dirty="0" smtClean="0">
                          <a:solidFill>
                            <a:srgbClr val="002060"/>
                          </a:solidFill>
                        </a:rPr>
                        <a:t>Oct.</a:t>
                      </a:r>
                      <a:r>
                        <a:rPr lang="en-CA" sz="1100" b="1" baseline="0" dirty="0" smtClean="0">
                          <a:solidFill>
                            <a:srgbClr val="002060"/>
                          </a:solidFill>
                        </a:rPr>
                        <a:t> 2008</a:t>
                      </a:r>
                      <a:endParaRPr lang="en-US" sz="1100" b="1" dirty="0">
                        <a:solidFill>
                          <a:srgbClr val="002060"/>
                        </a:solidFill>
                      </a:endParaRPr>
                    </a:p>
                  </a:txBody>
                  <a:tcPr marL="60746" marR="60746" marT="29480" marB="2948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22245">
                <a:tc>
                  <a:txBody>
                    <a:bodyPr/>
                    <a:lstStyle/>
                    <a:p>
                      <a:r>
                        <a:rPr lang="en-US" sz="1100" dirty="0" smtClean="0">
                          <a:solidFill>
                            <a:srgbClr val="002060"/>
                          </a:solidFill>
                        </a:rPr>
                        <a:t>Total years as a customer</a:t>
                      </a:r>
                      <a:endParaRPr lang="en-US" sz="1100" dirty="0">
                        <a:solidFill>
                          <a:srgbClr val="002060"/>
                        </a:solidFill>
                      </a:endParaRPr>
                    </a:p>
                  </a:txBody>
                  <a:tcPr marL="60746" marR="60746" marT="29480" marB="294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b="1" dirty="0" smtClean="0">
                          <a:solidFill>
                            <a:srgbClr val="002060"/>
                          </a:solidFill>
                        </a:rPr>
                        <a:t>4</a:t>
                      </a:r>
                      <a:endParaRPr lang="en-US" sz="1100" b="1" dirty="0">
                        <a:solidFill>
                          <a:srgbClr val="002060"/>
                        </a:solidFill>
                      </a:endParaRPr>
                    </a:p>
                  </a:txBody>
                  <a:tcPr marL="60746" marR="60746" marT="29480" marB="294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36627">
                <a:tc>
                  <a:txBody>
                    <a:bodyPr/>
                    <a:lstStyle/>
                    <a:p>
                      <a:r>
                        <a:rPr lang="en-US" sz="1100" dirty="0" smtClean="0">
                          <a:solidFill>
                            <a:srgbClr val="002060"/>
                          </a:solidFill>
                        </a:rPr>
                        <a:t>Months remaining to contract</a:t>
                      </a:r>
                      <a:endParaRPr lang="en-US" sz="1100" dirty="0">
                        <a:solidFill>
                          <a:srgbClr val="002060"/>
                        </a:solidFill>
                      </a:endParaRPr>
                    </a:p>
                  </a:txBody>
                  <a:tcPr marL="60746" marR="60746" marT="29480" marB="294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b="1" dirty="0" smtClean="0">
                          <a:solidFill>
                            <a:srgbClr val="002060"/>
                          </a:solidFill>
                        </a:rPr>
                        <a:t>12</a:t>
                      </a:r>
                      <a:endParaRPr lang="en-US" sz="1100" b="1" dirty="0">
                        <a:solidFill>
                          <a:srgbClr val="002060"/>
                        </a:solidFill>
                      </a:endParaRPr>
                    </a:p>
                  </a:txBody>
                  <a:tcPr marL="60746" marR="60746" marT="29480" marB="294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2245">
                <a:tc>
                  <a:txBody>
                    <a:bodyPr/>
                    <a:lstStyle/>
                    <a:p>
                      <a:r>
                        <a:rPr lang="en-US" sz="1100" dirty="0" smtClean="0">
                          <a:solidFill>
                            <a:srgbClr val="002060"/>
                          </a:solidFill>
                        </a:rPr>
                        <a:t>Current  MRR</a:t>
                      </a:r>
                      <a:endParaRPr lang="en-US" sz="1100" dirty="0">
                        <a:solidFill>
                          <a:srgbClr val="002060"/>
                        </a:solidFill>
                      </a:endParaRPr>
                    </a:p>
                  </a:txBody>
                  <a:tcPr marL="60746" marR="60746" marT="29480" marB="294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1" dirty="0" smtClean="0">
                          <a:solidFill>
                            <a:srgbClr val="002060"/>
                          </a:solidFill>
                        </a:rPr>
                        <a:t>$27,790</a:t>
                      </a:r>
                      <a:endParaRPr lang="en-US" sz="1100" b="1" dirty="0">
                        <a:solidFill>
                          <a:srgbClr val="002060"/>
                        </a:solidFill>
                      </a:endParaRPr>
                    </a:p>
                  </a:txBody>
                  <a:tcPr marL="60746" marR="60746" marT="29480" marB="294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2245">
                <a:tc>
                  <a:txBody>
                    <a:bodyPr/>
                    <a:lstStyle/>
                    <a:p>
                      <a:r>
                        <a:rPr lang="en-US" sz="1100" dirty="0" smtClean="0">
                          <a:solidFill>
                            <a:srgbClr val="002060"/>
                          </a:solidFill>
                        </a:rPr>
                        <a:t>Number of cabs</a:t>
                      </a:r>
                      <a:endParaRPr lang="en-US" sz="1100" dirty="0">
                        <a:solidFill>
                          <a:srgbClr val="002060"/>
                        </a:solidFill>
                      </a:endParaRPr>
                    </a:p>
                  </a:txBody>
                  <a:tcPr marL="60746" marR="60746" marT="29480" marB="294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b="1" dirty="0" smtClean="0">
                          <a:solidFill>
                            <a:srgbClr val="002060"/>
                          </a:solidFill>
                        </a:rPr>
                        <a:t>0</a:t>
                      </a:r>
                      <a:endParaRPr lang="en-US" sz="1100" b="1" dirty="0">
                        <a:solidFill>
                          <a:srgbClr val="002060"/>
                        </a:solidFill>
                      </a:endParaRPr>
                    </a:p>
                  </a:txBody>
                  <a:tcPr marL="60746" marR="60746" marT="29480" marB="294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2245">
                <a:tc>
                  <a:txBody>
                    <a:bodyPr/>
                    <a:lstStyle/>
                    <a:p>
                      <a:r>
                        <a:rPr lang="en-US" sz="1100" dirty="0" smtClean="0">
                          <a:solidFill>
                            <a:srgbClr val="002060"/>
                          </a:solidFill>
                        </a:rPr>
                        <a:t>MRR / cab</a:t>
                      </a:r>
                      <a:endParaRPr lang="en-US" sz="1100" dirty="0">
                        <a:solidFill>
                          <a:srgbClr val="002060"/>
                        </a:solidFill>
                      </a:endParaRPr>
                    </a:p>
                  </a:txBody>
                  <a:tcPr marL="60746" marR="60746" marT="29480" marB="294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b="1" dirty="0" smtClean="0">
                          <a:solidFill>
                            <a:srgbClr val="002060"/>
                          </a:solidFill>
                        </a:rPr>
                        <a:t>NO</a:t>
                      </a:r>
                      <a:r>
                        <a:rPr lang="en-CA" sz="1100" b="1" baseline="0" dirty="0" smtClean="0">
                          <a:solidFill>
                            <a:srgbClr val="002060"/>
                          </a:solidFill>
                        </a:rPr>
                        <a:t> CABS</a:t>
                      </a:r>
                      <a:endParaRPr lang="en-US" sz="1100" b="1" dirty="0">
                        <a:solidFill>
                          <a:srgbClr val="002060"/>
                        </a:solidFill>
                      </a:endParaRPr>
                    </a:p>
                  </a:txBody>
                  <a:tcPr marL="60746" marR="60746" marT="29480" marB="294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85532">
                <a:tc>
                  <a:txBody>
                    <a:bodyPr/>
                    <a:lstStyle/>
                    <a:p>
                      <a:r>
                        <a:rPr lang="en-US" sz="1100" dirty="0" smtClean="0">
                          <a:solidFill>
                            <a:srgbClr val="002060"/>
                          </a:solidFill>
                        </a:rPr>
                        <a:t>Average MRR (since Mar-2011)</a:t>
                      </a:r>
                      <a:endParaRPr lang="en-US" sz="1100" dirty="0">
                        <a:solidFill>
                          <a:srgbClr val="002060"/>
                        </a:solidFill>
                      </a:endParaRPr>
                    </a:p>
                  </a:txBody>
                  <a:tcPr marL="60746" marR="60746" marT="29480" marB="294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b="1" dirty="0" smtClean="0">
                          <a:solidFill>
                            <a:srgbClr val="002060"/>
                          </a:solidFill>
                        </a:rPr>
                        <a:t>$64,888</a:t>
                      </a:r>
                      <a:endParaRPr lang="en-US" sz="1100" b="1" dirty="0">
                        <a:solidFill>
                          <a:srgbClr val="002060"/>
                        </a:solidFill>
                      </a:endParaRPr>
                    </a:p>
                  </a:txBody>
                  <a:tcPr marL="60746" marR="60746" marT="29480" marB="294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2245">
                <a:tc>
                  <a:txBody>
                    <a:bodyPr/>
                    <a:lstStyle/>
                    <a:p>
                      <a:endParaRPr lang="en-CA" sz="1100" dirty="0" smtClean="0">
                        <a:solidFill>
                          <a:srgbClr val="002060"/>
                        </a:solidFill>
                      </a:endParaRPr>
                    </a:p>
                  </a:txBody>
                  <a:tcPr marL="60746" marR="60746" marT="29480" marB="294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002060"/>
                        </a:solidFill>
                      </a:endParaRPr>
                    </a:p>
                  </a:txBody>
                  <a:tcPr marL="60746" marR="60746" marT="29480" marB="294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9" name="Rectangle 18"/>
          <p:cNvSpPr/>
          <p:nvPr/>
        </p:nvSpPr>
        <p:spPr bwMode="auto">
          <a:xfrm>
            <a:off x="2514594" y="2546537"/>
            <a:ext cx="2970165" cy="281029"/>
          </a:xfrm>
          <a:prstGeom prst="rect">
            <a:avLst/>
          </a:prstGeom>
          <a:solidFill>
            <a:srgbClr val="002060"/>
          </a:solidFill>
          <a:ln w="12700" cap="flat" cmpd="sng" algn="ctr">
            <a:noFill/>
            <a:prstDash val="solid"/>
            <a:round/>
            <a:headEnd type="none" w="med" len="med"/>
            <a:tailEnd type="none" w="med" len="med"/>
          </a:ln>
          <a:effectLst/>
        </p:spPr>
        <p:txBody>
          <a:bodyPr vert="horz" wrap="square" lIns="82056" tIns="41028" rIns="82056" bIns="41028" numCol="1" rtlCol="0" anchor="t" anchorCtr="0" compatLnSpc="1">
            <a:prstTxWarp prst="textNoShape">
              <a:avLst/>
            </a:prstTxWarp>
          </a:bodyPr>
          <a:lstStyle/>
          <a:p>
            <a:pPr algn="ctr" defTabSz="820557"/>
            <a:r>
              <a:rPr lang="en-CA" sz="1400" b="1" dirty="0" smtClean="0">
                <a:solidFill>
                  <a:schemeClr val="bg1"/>
                </a:solidFill>
                <a:latin typeface="Arial" charset="0"/>
              </a:rPr>
              <a:t>Key Stats</a:t>
            </a:r>
            <a:endParaRPr lang="en-US" sz="1400" b="1" dirty="0" smtClean="0">
              <a:solidFill>
                <a:schemeClr val="bg1"/>
              </a:solidFill>
              <a:latin typeface="Arial" charset="0"/>
            </a:endParaRPr>
          </a:p>
        </p:txBody>
      </p:sp>
    </p:spTree>
    <p:extLst>
      <p:ext uri="{BB962C8B-B14F-4D97-AF65-F5344CB8AC3E}">
        <p14:creationId xmlns:p14="http://schemas.microsoft.com/office/powerpoint/2010/main" val="21212613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2058" tIns="41029" rIns="82058" bIns="41029"/>
          <a:lstStyle/>
          <a:p>
            <a:r>
              <a:rPr lang="en-US" dirty="0" smtClean="0"/>
              <a:t>Customer Renewals</a:t>
            </a:r>
            <a:endParaRPr lang="en-US" dirty="0"/>
          </a:p>
        </p:txBody>
      </p:sp>
      <p:sp>
        <p:nvSpPr>
          <p:cNvPr id="6" name="TextBox 5"/>
          <p:cNvSpPr txBox="1"/>
          <p:nvPr/>
        </p:nvSpPr>
        <p:spPr>
          <a:xfrm>
            <a:off x="610646" y="5899714"/>
            <a:ext cx="3202125" cy="221357"/>
          </a:xfrm>
          <a:prstGeom prst="rect">
            <a:avLst/>
          </a:prstGeom>
          <a:noFill/>
        </p:spPr>
        <p:txBody>
          <a:bodyPr wrap="square" lIns="82056" tIns="41028" rIns="82056" bIns="41028" rtlCol="0">
            <a:spAutoFit/>
          </a:bodyPr>
          <a:lstStyle/>
          <a:p>
            <a:r>
              <a:rPr lang="en-US" sz="900" i="1" dirty="0">
                <a:solidFill>
                  <a:schemeClr val="tx2"/>
                </a:solidFill>
              </a:rPr>
              <a:t>Source: Renewal Pricing (17.4.1) - </a:t>
            </a:r>
          </a:p>
        </p:txBody>
      </p:sp>
      <p:pic>
        <p:nvPicPr>
          <p:cNvPr id="7" name="Picture 6" descr="Copy of 1741 Renewal Pricing (modified)xlsx_Range_Output_B2_H24.emf"/>
          <p:cNvPicPr>
            <a:picLocks/>
          </p:cNvPicPr>
          <p:nvPr>
            <p:custDataLst>
              <p:tags r:id="rId1"/>
            </p:custDataLst>
          </p:nvPr>
        </p:nvPicPr>
        <p:blipFill>
          <a:blip r:embed="rId4" cstate="print"/>
          <a:stretch>
            <a:fillRect/>
          </a:stretch>
        </p:blipFill>
        <p:spPr>
          <a:xfrm>
            <a:off x="715378" y="874482"/>
            <a:ext cx="7751609" cy="4515432"/>
          </a:xfrm>
          <a:prstGeom prst="rect">
            <a:avLst/>
          </a:prstGeom>
        </p:spPr>
      </p:pic>
      <p:sp>
        <p:nvSpPr>
          <p:cNvPr id="3" name="TextBox 2"/>
          <p:cNvSpPr txBox="1"/>
          <p:nvPr/>
        </p:nvSpPr>
        <p:spPr>
          <a:xfrm>
            <a:off x="523756" y="5539633"/>
            <a:ext cx="7716184" cy="359858"/>
          </a:xfrm>
          <a:prstGeom prst="rect">
            <a:avLst/>
          </a:prstGeom>
          <a:noFill/>
        </p:spPr>
        <p:txBody>
          <a:bodyPr wrap="none" lIns="82058" tIns="41029" rIns="82058" bIns="41029" rtlCol="0">
            <a:spAutoFit/>
          </a:bodyPr>
          <a:lstStyle/>
          <a:p>
            <a:pPr marL="153859" indent="-153859">
              <a:buFont typeface="Arial" pitchFamily="34" charset="0"/>
              <a:buChar char="•"/>
            </a:pPr>
            <a:r>
              <a:rPr lang="en-US" b="1" dirty="0" smtClean="0"/>
              <a:t>We will need some clarity on the historic of certain clients renewals</a:t>
            </a:r>
            <a:endParaRPr lang="en-US" b="1" dirty="0"/>
          </a:p>
        </p:txBody>
      </p:sp>
    </p:spTree>
    <p:extLst>
      <p:ext uri="{BB962C8B-B14F-4D97-AF65-F5344CB8AC3E}">
        <p14:creationId xmlns:p14="http://schemas.microsoft.com/office/powerpoint/2010/main" val="32652142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2058" tIns="41029" rIns="82058" bIns="41029"/>
          <a:lstStyle/>
          <a:p>
            <a:r>
              <a:rPr lang="en-US" dirty="0" smtClean="0"/>
              <a:t>Customer Renewal Discussions</a:t>
            </a:r>
            <a:endParaRPr lang="en-US" dirty="0"/>
          </a:p>
        </p:txBody>
      </p:sp>
      <p:sp>
        <p:nvSpPr>
          <p:cNvPr id="8" name="TextBox 7"/>
          <p:cNvSpPr txBox="1"/>
          <p:nvPr/>
        </p:nvSpPr>
        <p:spPr>
          <a:xfrm>
            <a:off x="305154" y="921294"/>
            <a:ext cx="8405346" cy="1206244"/>
          </a:xfrm>
          <a:prstGeom prst="rect">
            <a:avLst/>
          </a:prstGeom>
          <a:noFill/>
        </p:spPr>
        <p:txBody>
          <a:bodyPr wrap="square" lIns="82058" tIns="41029" rIns="82058" bIns="41029" rtlCol="0">
            <a:spAutoFit/>
          </a:bodyPr>
          <a:lstStyle/>
          <a:p>
            <a:pPr>
              <a:buFont typeface="Wingdings" pitchFamily="2" charset="2"/>
              <a:buChar char="Ø"/>
            </a:pPr>
            <a:r>
              <a:rPr lang="en-US" b="1" dirty="0" smtClean="0">
                <a:solidFill>
                  <a:schemeClr val="tx2"/>
                </a:solidFill>
              </a:rPr>
              <a:t> </a:t>
            </a:r>
            <a:r>
              <a:rPr lang="en-US" sz="1100" b="1" dirty="0">
                <a:solidFill>
                  <a:schemeClr val="tx2"/>
                </a:solidFill>
              </a:rPr>
              <a:t>Approx 75 customers have &gt; 50% of their total contract value in MTM at 5/31/2012</a:t>
            </a:r>
          </a:p>
          <a:p>
            <a:pPr>
              <a:buFont typeface="Wingdings" pitchFamily="2" charset="2"/>
              <a:buChar char="Ø"/>
            </a:pPr>
            <a:endParaRPr lang="en-US" sz="1100" b="1" dirty="0">
              <a:solidFill>
                <a:schemeClr val="tx2"/>
              </a:solidFill>
            </a:endParaRPr>
          </a:p>
          <a:p>
            <a:pPr>
              <a:buFont typeface="Wingdings" pitchFamily="2" charset="2"/>
              <a:buChar char="Ø"/>
            </a:pPr>
            <a:r>
              <a:rPr lang="en-US" sz="1100" b="1" dirty="0">
                <a:solidFill>
                  <a:schemeClr val="tx2"/>
                </a:solidFill>
              </a:rPr>
              <a:t> This is 21% of the MRR</a:t>
            </a:r>
          </a:p>
          <a:p>
            <a:pPr>
              <a:buFont typeface="Wingdings" pitchFamily="2" charset="2"/>
              <a:buChar char="Ø"/>
            </a:pPr>
            <a:endParaRPr lang="en-US" sz="1100" b="1" dirty="0">
              <a:solidFill>
                <a:schemeClr val="tx2"/>
              </a:solidFill>
            </a:endParaRPr>
          </a:p>
          <a:p>
            <a:pPr>
              <a:buFont typeface="Wingdings" pitchFamily="2" charset="2"/>
              <a:buChar char="Ø"/>
            </a:pPr>
            <a:r>
              <a:rPr lang="en-US" sz="1100" b="1" dirty="0">
                <a:solidFill>
                  <a:schemeClr val="tx2"/>
                </a:solidFill>
              </a:rPr>
              <a:t> </a:t>
            </a:r>
            <a:r>
              <a:rPr lang="en-US" sz="1100" b="1" dirty="0" smtClean="0">
                <a:solidFill>
                  <a:schemeClr val="tx2"/>
                </a:solidFill>
              </a:rPr>
              <a:t>We verified </a:t>
            </a:r>
            <a:r>
              <a:rPr lang="en-US" sz="1100" b="1" dirty="0">
                <a:solidFill>
                  <a:schemeClr val="tx2"/>
                </a:solidFill>
              </a:rPr>
              <a:t>the renewal discussion status for 59 of these customers</a:t>
            </a:r>
          </a:p>
          <a:p>
            <a:pPr>
              <a:buFont typeface="Wingdings" pitchFamily="2" charset="2"/>
              <a:buChar char="Ø"/>
            </a:pPr>
            <a:endParaRPr lang="en-US" sz="1100" b="1" dirty="0">
              <a:solidFill>
                <a:schemeClr val="tx2"/>
              </a:solidFill>
            </a:endParaRPr>
          </a:p>
        </p:txBody>
      </p:sp>
      <p:pic>
        <p:nvPicPr>
          <p:cNvPr id="9" name="Picture 8" descr="1742 Renewals Discussis v2 - 6-25 Update (modified)xlsx_Range_Cover_L46_N59.emf"/>
          <p:cNvPicPr>
            <a:picLocks/>
          </p:cNvPicPr>
          <p:nvPr>
            <p:custDataLst>
              <p:tags r:id="rId1"/>
            </p:custDataLst>
          </p:nvPr>
        </p:nvPicPr>
        <p:blipFill>
          <a:blip r:embed="rId4" cstate="print"/>
          <a:stretch>
            <a:fillRect/>
          </a:stretch>
        </p:blipFill>
        <p:spPr>
          <a:xfrm>
            <a:off x="2971247" y="1959161"/>
            <a:ext cx="3315254" cy="3298639"/>
          </a:xfrm>
          <a:prstGeom prst="rect">
            <a:avLst/>
          </a:prstGeom>
        </p:spPr>
      </p:pic>
      <p:sp>
        <p:nvSpPr>
          <p:cNvPr id="7" name="TextBox 6"/>
          <p:cNvSpPr txBox="1"/>
          <p:nvPr/>
        </p:nvSpPr>
        <p:spPr>
          <a:xfrm>
            <a:off x="2590800" y="5321388"/>
            <a:ext cx="4323951" cy="529135"/>
          </a:xfrm>
          <a:prstGeom prst="rect">
            <a:avLst/>
          </a:prstGeom>
          <a:noFill/>
        </p:spPr>
        <p:txBody>
          <a:bodyPr wrap="square" lIns="82058" tIns="41029" rIns="82058" bIns="41029" rtlCol="0">
            <a:spAutoFit/>
          </a:bodyPr>
          <a:lstStyle/>
          <a:p>
            <a:pPr algn="ctr"/>
            <a:r>
              <a:rPr lang="en-US" b="1" u="sng" dirty="0" smtClean="0">
                <a:solidFill>
                  <a:schemeClr val="tx2"/>
                </a:solidFill>
              </a:rPr>
              <a:t>MRR impact estimated at $242,199</a:t>
            </a:r>
          </a:p>
          <a:p>
            <a:pPr algn="ctr"/>
            <a:endParaRPr lang="en-US" sz="1100" dirty="0">
              <a:solidFill>
                <a:schemeClr val="tx2"/>
              </a:solidFill>
            </a:endParaRPr>
          </a:p>
        </p:txBody>
      </p:sp>
    </p:spTree>
    <p:extLst>
      <p:ext uri="{BB962C8B-B14F-4D97-AF65-F5344CB8AC3E}">
        <p14:creationId xmlns:p14="http://schemas.microsoft.com/office/powerpoint/2010/main" val="5806221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Understanding How Stickiness Evolves</a:t>
            </a:r>
            <a:endParaRPr lang="en-US" dirty="0"/>
          </a:p>
        </p:txBody>
      </p:sp>
      <p:sp>
        <p:nvSpPr>
          <p:cNvPr id="3" name="Text Placeholder 2"/>
          <p:cNvSpPr>
            <a:spLocks noGrp="1"/>
          </p:cNvSpPr>
          <p:nvPr>
            <p:ph type="body" sz="quarter" idx="10"/>
          </p:nvPr>
        </p:nvSpPr>
        <p:spPr/>
        <p:txBody>
          <a:bodyPr/>
          <a:lstStyle/>
          <a:p>
            <a:r>
              <a:rPr lang="en-US" dirty="0" smtClean="0">
                <a:solidFill>
                  <a:schemeClr val="tx1"/>
                </a:solidFill>
              </a:rPr>
              <a:t>While the Internet and Transit revenue remain fairly steady the stickiness of the revenue is consistently increasing</a:t>
            </a:r>
          </a:p>
          <a:p>
            <a:r>
              <a:rPr lang="en-US" dirty="0" smtClean="0">
                <a:solidFill>
                  <a:schemeClr val="tx1"/>
                </a:solidFill>
              </a:rPr>
              <a:t>Customers renting </a:t>
            </a:r>
            <a:r>
              <a:rPr lang="en-US" dirty="0" err="1" smtClean="0">
                <a:solidFill>
                  <a:schemeClr val="tx1"/>
                </a:solidFill>
              </a:rPr>
              <a:t>Colo</a:t>
            </a:r>
            <a:r>
              <a:rPr lang="en-US" dirty="0" smtClean="0">
                <a:solidFill>
                  <a:schemeClr val="tx1"/>
                </a:solidFill>
              </a:rPr>
              <a:t> space represent 46% of internet and transit revenue</a:t>
            </a:r>
            <a:endParaRPr lang="en-US" dirty="0">
              <a:solidFill>
                <a:schemeClr val="tx1"/>
              </a:solidFill>
            </a:endParaRPr>
          </a:p>
        </p:txBody>
      </p:sp>
      <p:pic>
        <p:nvPicPr>
          <p:cNvPr id="9" name="Picture 8"/>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915816" y="908720"/>
            <a:ext cx="5276088" cy="3438144"/>
          </a:xfrm>
          <a:prstGeom prst="rect">
            <a:avLst/>
          </a:prstGeom>
        </p:spPr>
      </p:pic>
      <p:pic>
        <p:nvPicPr>
          <p:cNvPr id="10" name="Picture 9"/>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915816" y="4077072"/>
            <a:ext cx="5276088" cy="2091074"/>
          </a:xfrm>
          <a:prstGeom prst="rect">
            <a:avLst/>
          </a:prstGeom>
        </p:spPr>
      </p:pic>
    </p:spTree>
    <p:extLst>
      <p:ext uri="{BB962C8B-B14F-4D97-AF65-F5344CB8AC3E}">
        <p14:creationId xmlns:p14="http://schemas.microsoft.com/office/powerpoint/2010/main" val="8068111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Understanding Where Performance </a:t>
            </a:r>
            <a:endParaRPr lang="en-US" dirty="0"/>
          </a:p>
        </p:txBody>
      </p:sp>
      <p:pic>
        <p:nvPicPr>
          <p:cNvPr id="10" name="Picture 9"/>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55776" y="1052736"/>
            <a:ext cx="6016752" cy="4663440"/>
          </a:xfrm>
          <a:prstGeom prst="rect">
            <a:avLst/>
          </a:prstGeom>
        </p:spPr>
      </p:pic>
    </p:spTree>
    <p:extLst>
      <p:ext uri="{BB962C8B-B14F-4D97-AF65-F5344CB8AC3E}">
        <p14:creationId xmlns:p14="http://schemas.microsoft.com/office/powerpoint/2010/main" val="28824446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Cost Structure</a:t>
            </a:r>
            <a:endParaRPr lang="en-US" dirty="0"/>
          </a:p>
        </p:txBody>
      </p:sp>
      <p:sp>
        <p:nvSpPr>
          <p:cNvPr id="5" name="TextBox 4"/>
          <p:cNvSpPr txBox="1"/>
          <p:nvPr/>
        </p:nvSpPr>
        <p:spPr>
          <a:xfrm>
            <a:off x="2789466" y="10668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2 Essential Parts</a:t>
            </a:r>
          </a:p>
        </p:txBody>
      </p:sp>
      <p:sp>
        <p:nvSpPr>
          <p:cNvPr id="8" name="TextBox 7"/>
          <p:cNvSpPr txBox="1"/>
          <p:nvPr/>
        </p:nvSpPr>
        <p:spPr>
          <a:xfrm>
            <a:off x="2789466" y="26670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COGS</a:t>
            </a:r>
          </a:p>
        </p:txBody>
      </p:sp>
      <p:sp>
        <p:nvSpPr>
          <p:cNvPr id="11" name="TextBox 10"/>
          <p:cNvSpPr txBox="1"/>
          <p:nvPr/>
        </p:nvSpPr>
        <p:spPr>
          <a:xfrm>
            <a:off x="2789466" y="42672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SG&amp;A</a:t>
            </a:r>
          </a:p>
        </p:txBody>
      </p:sp>
    </p:spTree>
    <p:extLst>
      <p:ext uri="{BB962C8B-B14F-4D97-AF65-F5344CB8AC3E}">
        <p14:creationId xmlns:p14="http://schemas.microsoft.com/office/powerpoint/2010/main" val="1975805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Pillars of performance forecast</a:t>
            </a:r>
            <a:endParaRPr lang="en-US" dirty="0"/>
          </a:p>
        </p:txBody>
      </p:sp>
      <p:sp>
        <p:nvSpPr>
          <p:cNvPr id="5" name="TextBox 4"/>
          <p:cNvSpPr txBox="1"/>
          <p:nvPr/>
        </p:nvSpPr>
        <p:spPr>
          <a:xfrm>
            <a:off x="2789466" y="1066800"/>
            <a:ext cx="5440133" cy="1066800"/>
          </a:xfrm>
          <a:prstGeom prst="rect">
            <a:avLst/>
          </a:prstGeom>
          <a:solidFill>
            <a:schemeClr val="bg1">
              <a:lumMod val="85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Historical performance</a:t>
            </a:r>
          </a:p>
          <a:p>
            <a:pPr algn="ctr">
              <a:spcAft>
                <a:spcPts val="600"/>
              </a:spcAft>
            </a:pPr>
            <a:r>
              <a:rPr lang="en-US" sz="1400" dirty="0" smtClean="0">
                <a:solidFill>
                  <a:schemeClr val="tx2"/>
                </a:solidFill>
              </a:rPr>
              <a:t>Company absolute performance</a:t>
            </a:r>
          </a:p>
          <a:p>
            <a:pPr algn="ctr">
              <a:spcAft>
                <a:spcPts val="600"/>
              </a:spcAft>
            </a:pPr>
            <a:r>
              <a:rPr lang="en-US" sz="1400" dirty="0" smtClean="0">
                <a:solidFill>
                  <a:schemeClr val="tx2"/>
                </a:solidFill>
              </a:rPr>
              <a:t>Performance vs. peers</a:t>
            </a:r>
          </a:p>
        </p:txBody>
      </p:sp>
      <p:sp>
        <p:nvSpPr>
          <p:cNvPr id="8" name="TextBox 7"/>
          <p:cNvSpPr txBox="1"/>
          <p:nvPr/>
        </p:nvSpPr>
        <p:spPr>
          <a:xfrm>
            <a:off x="2789466" y="26670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Market forecasts</a:t>
            </a:r>
          </a:p>
          <a:p>
            <a:pPr algn="ctr">
              <a:spcAft>
                <a:spcPts val="600"/>
              </a:spcAft>
            </a:pPr>
            <a:r>
              <a:rPr lang="en-US" sz="1400" dirty="0" smtClean="0">
                <a:solidFill>
                  <a:schemeClr val="tx2"/>
                </a:solidFill>
              </a:rPr>
              <a:t>Forecast studies</a:t>
            </a:r>
          </a:p>
          <a:p>
            <a:pPr algn="ctr">
              <a:spcAft>
                <a:spcPts val="600"/>
              </a:spcAft>
            </a:pPr>
            <a:r>
              <a:rPr lang="en-US" sz="1400" dirty="0" smtClean="0">
                <a:solidFill>
                  <a:schemeClr val="tx2"/>
                </a:solidFill>
              </a:rPr>
              <a:t>Analyst reviews</a:t>
            </a:r>
          </a:p>
        </p:txBody>
      </p:sp>
      <p:sp>
        <p:nvSpPr>
          <p:cNvPr id="11" name="TextBox 10"/>
          <p:cNvSpPr txBox="1"/>
          <p:nvPr/>
        </p:nvSpPr>
        <p:spPr>
          <a:xfrm>
            <a:off x="2789466" y="4267200"/>
            <a:ext cx="5440133"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Vision</a:t>
            </a:r>
          </a:p>
        </p:txBody>
      </p:sp>
    </p:spTree>
    <p:extLst>
      <p:ext uri="{BB962C8B-B14F-4D97-AF65-F5344CB8AC3E}">
        <p14:creationId xmlns:p14="http://schemas.microsoft.com/office/powerpoint/2010/main" val="23631626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we going to look for in COGS?</a:t>
            </a:r>
            <a:endParaRPr lang="en-US" dirty="0"/>
          </a:p>
        </p:txBody>
      </p:sp>
      <p:sp>
        <p:nvSpPr>
          <p:cNvPr id="8" name="TextBox 7"/>
          <p:cNvSpPr txBox="1"/>
          <p:nvPr/>
        </p:nvSpPr>
        <p:spPr>
          <a:xfrm>
            <a:off x="2789466" y="1143000"/>
            <a:ext cx="5744934"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COGS</a:t>
            </a:r>
          </a:p>
        </p:txBody>
      </p:sp>
      <p:sp>
        <p:nvSpPr>
          <p:cNvPr id="6" name="Rectangle 5"/>
          <p:cNvSpPr/>
          <p:nvPr/>
        </p:nvSpPr>
        <p:spPr bwMode="auto">
          <a:xfrm>
            <a:off x="2789466" y="2286000"/>
            <a:ext cx="5744934" cy="2438400"/>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lnSpc>
                <a:spcPct val="200000"/>
              </a:lnSpc>
              <a:spcBef>
                <a:spcPct val="0"/>
              </a:spcBef>
              <a:spcAft>
                <a:spcPct val="0"/>
              </a:spcAft>
              <a:buFont typeface="+mj-lt"/>
              <a:buAutoNum type="arabicPeriod"/>
            </a:pPr>
            <a:r>
              <a:rPr lang="en-US" sz="1600" b="1" baseline="0" dirty="0" smtClean="0">
                <a:solidFill>
                  <a:schemeClr val="tx2"/>
                </a:solidFill>
                <a:latin typeface="Arial" charset="0"/>
              </a:rPr>
              <a:t>Fixed vs. variable ?</a:t>
            </a:r>
            <a:endParaRPr lang="en-US" sz="1600" b="1" dirty="0" smtClean="0">
              <a:solidFill>
                <a:schemeClr val="tx2"/>
              </a:solidFill>
              <a:latin typeface="Arial" charset="0"/>
            </a:endParaRPr>
          </a:p>
          <a:p>
            <a:pPr marL="228600" indent="-228600" fontAlgn="base">
              <a:lnSpc>
                <a:spcPct val="200000"/>
              </a:lnSpc>
              <a:spcBef>
                <a:spcPct val="0"/>
              </a:spcBef>
              <a:spcAft>
                <a:spcPct val="0"/>
              </a:spcAft>
              <a:buFont typeface="+mj-lt"/>
              <a:buAutoNum type="arabicPeriod"/>
            </a:pPr>
            <a:r>
              <a:rPr lang="en-US" sz="1600" b="1" baseline="0" dirty="0" smtClean="0">
                <a:solidFill>
                  <a:schemeClr val="tx2"/>
                </a:solidFill>
                <a:latin typeface="Arial" charset="0"/>
              </a:rPr>
              <a:t>Margin pressure </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Change in product mix</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Exposure in supply / inventory management</a:t>
            </a:r>
          </a:p>
        </p:txBody>
      </p:sp>
      <p:sp>
        <p:nvSpPr>
          <p:cNvPr id="7" name="Text Placeholder 1"/>
          <p:cNvSpPr>
            <a:spLocks noGrp="1"/>
          </p:cNvSpPr>
          <p:nvPr>
            <p:ph type="body" sz="quarter" idx="10"/>
          </p:nvPr>
        </p:nvSpPr>
        <p:spPr>
          <a:xfrm>
            <a:off x="147119" y="909118"/>
            <a:ext cx="2057400" cy="4918295"/>
          </a:xfrm>
        </p:spPr>
        <p:txBody>
          <a:bodyPr/>
          <a:lstStyle/>
          <a:p>
            <a:r>
              <a:rPr lang="en-US" u="sng" dirty="0" smtClean="0"/>
              <a:t>Question:</a:t>
            </a:r>
          </a:p>
          <a:p>
            <a:pPr lvl="1"/>
            <a:r>
              <a:rPr lang="en-US" dirty="0" smtClean="0"/>
              <a:t>Margin expansion in GM is fairly rare and only in certain very specific case</a:t>
            </a:r>
          </a:p>
          <a:p>
            <a:pPr lvl="1"/>
            <a:r>
              <a:rPr lang="en-US" dirty="0" smtClean="0"/>
              <a:t>It is important to document accurately any meaningful margin modification</a:t>
            </a:r>
            <a:endParaRPr lang="en-US" dirty="0"/>
          </a:p>
        </p:txBody>
      </p:sp>
    </p:spTree>
    <p:extLst>
      <p:ext uri="{BB962C8B-B14F-4D97-AF65-F5344CB8AC3E}">
        <p14:creationId xmlns:p14="http://schemas.microsoft.com/office/powerpoint/2010/main" val="251955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we going to look for in COGS?</a:t>
            </a:r>
            <a:endParaRPr lang="en-US" dirty="0"/>
          </a:p>
        </p:txBody>
      </p:sp>
      <p:sp>
        <p:nvSpPr>
          <p:cNvPr id="2" name="Text Placeholder 1"/>
          <p:cNvSpPr>
            <a:spLocks noGrp="1"/>
          </p:cNvSpPr>
          <p:nvPr>
            <p:ph type="body" sz="quarter" idx="10"/>
          </p:nvPr>
        </p:nvSpPr>
        <p:spPr/>
        <p:txBody>
          <a:bodyPr/>
          <a:lstStyle/>
          <a:p>
            <a:r>
              <a:rPr lang="en-US" u="sng" dirty="0" smtClean="0"/>
              <a:t>Question:</a:t>
            </a:r>
          </a:p>
          <a:p>
            <a:pPr lvl="1"/>
            <a:r>
              <a:rPr lang="en-US" dirty="0" smtClean="0"/>
              <a:t>List the important factors for each items</a:t>
            </a:r>
            <a:endParaRPr lang="en-US" dirty="0"/>
          </a:p>
        </p:txBody>
      </p:sp>
      <p:sp>
        <p:nvSpPr>
          <p:cNvPr id="8" name="TextBox 7"/>
          <p:cNvSpPr txBox="1"/>
          <p:nvPr/>
        </p:nvSpPr>
        <p:spPr>
          <a:xfrm>
            <a:off x="2789466" y="1143000"/>
            <a:ext cx="5744934"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SG&amp;A</a:t>
            </a:r>
          </a:p>
        </p:txBody>
      </p:sp>
      <p:sp>
        <p:nvSpPr>
          <p:cNvPr id="4" name="Rectangle 3"/>
          <p:cNvSpPr/>
          <p:nvPr/>
        </p:nvSpPr>
        <p:spPr bwMode="auto">
          <a:xfrm>
            <a:off x="2789466" y="2286000"/>
            <a:ext cx="5744934" cy="2438400"/>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lnSpc>
                <a:spcPct val="200000"/>
              </a:lnSpc>
              <a:spcBef>
                <a:spcPct val="0"/>
              </a:spcBef>
              <a:spcAft>
                <a:spcPct val="0"/>
              </a:spcAft>
              <a:buFont typeface="+mj-lt"/>
              <a:buAutoNum type="arabicPeriod"/>
            </a:pPr>
            <a:r>
              <a:rPr lang="en-US" sz="1600" b="1" baseline="0" dirty="0" smtClean="0">
                <a:solidFill>
                  <a:schemeClr val="tx2"/>
                </a:solidFill>
                <a:latin typeface="Arial" charset="0"/>
              </a:rPr>
              <a:t>Employees expenses</a:t>
            </a:r>
            <a:endParaRPr lang="en-US" sz="1600" b="1" dirty="0" smtClean="0">
              <a:solidFill>
                <a:schemeClr val="tx2"/>
              </a:solidFill>
              <a:latin typeface="Arial" charset="0"/>
            </a:endParaRPr>
          </a:p>
          <a:p>
            <a:pPr marL="228600" indent="-228600" fontAlgn="base">
              <a:lnSpc>
                <a:spcPct val="200000"/>
              </a:lnSpc>
              <a:spcBef>
                <a:spcPct val="0"/>
              </a:spcBef>
              <a:spcAft>
                <a:spcPct val="0"/>
              </a:spcAft>
              <a:buFont typeface="+mj-lt"/>
              <a:buAutoNum type="arabicPeriod"/>
            </a:pPr>
            <a:r>
              <a:rPr lang="en-US" sz="1600" b="1" baseline="0" dirty="0" smtClean="0">
                <a:solidFill>
                  <a:schemeClr val="tx2"/>
                </a:solidFill>
                <a:latin typeface="Arial" charset="0"/>
              </a:rPr>
              <a:t>Rents</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Sales &amp; Marketing</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Maintenance</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Other</a:t>
            </a:r>
          </a:p>
        </p:txBody>
      </p:sp>
    </p:spTree>
    <p:extLst>
      <p:ext uri="{BB962C8B-B14F-4D97-AF65-F5344CB8AC3E}">
        <p14:creationId xmlns:p14="http://schemas.microsoft.com/office/powerpoint/2010/main" val="40017931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Company Analysis Check List</a:t>
            </a:r>
            <a:endParaRPr lang="en-US" dirty="0"/>
          </a:p>
        </p:txBody>
      </p:sp>
      <p:sp>
        <p:nvSpPr>
          <p:cNvPr id="5" name="Content Placeholder 4"/>
          <p:cNvSpPr>
            <a:spLocks noGrp="1"/>
          </p:cNvSpPr>
          <p:nvPr>
            <p:ph sz="quarter" idx="11"/>
          </p:nvPr>
        </p:nvSpPr>
        <p:spPr/>
        <p:txBody>
          <a:bodyPr/>
          <a:lstStyle/>
          <a:p>
            <a:endParaRPr lang="en-US" b="1" u="sng" dirty="0" smtClean="0"/>
          </a:p>
          <a:p>
            <a:pPr lvl="0">
              <a:lnSpc>
                <a:spcPct val="150000"/>
              </a:lnSpc>
            </a:pPr>
            <a:r>
              <a:rPr lang="en-US" sz="1600" dirty="0"/>
              <a:t>Overview of the </a:t>
            </a:r>
            <a:r>
              <a:rPr lang="en-US" sz="1600" dirty="0" smtClean="0"/>
              <a:t>business /  geographical presence </a:t>
            </a:r>
            <a:endParaRPr lang="en-US" sz="1600" dirty="0"/>
          </a:p>
          <a:p>
            <a:pPr lvl="0">
              <a:lnSpc>
                <a:spcPct val="150000"/>
              </a:lnSpc>
            </a:pPr>
            <a:r>
              <a:rPr lang="en-US" sz="1600" dirty="0" smtClean="0"/>
              <a:t>Products overview </a:t>
            </a:r>
          </a:p>
          <a:p>
            <a:pPr lvl="0">
              <a:lnSpc>
                <a:spcPct val="150000"/>
              </a:lnSpc>
            </a:pPr>
            <a:r>
              <a:rPr lang="en-US" sz="1600" dirty="0" smtClean="0"/>
              <a:t>Facilities</a:t>
            </a:r>
            <a:endParaRPr lang="en-US" sz="1600" dirty="0"/>
          </a:p>
          <a:p>
            <a:pPr lvl="0">
              <a:lnSpc>
                <a:spcPct val="150000"/>
              </a:lnSpc>
            </a:pPr>
            <a:r>
              <a:rPr lang="en-US" sz="1600" dirty="0" smtClean="0"/>
              <a:t>Management </a:t>
            </a:r>
            <a:endParaRPr lang="en-US" sz="1600" dirty="0"/>
          </a:p>
          <a:p>
            <a:pPr lvl="0">
              <a:lnSpc>
                <a:spcPct val="150000"/>
              </a:lnSpc>
            </a:pPr>
            <a:r>
              <a:rPr lang="en-US" sz="1600" dirty="0" smtClean="0"/>
              <a:t>Client </a:t>
            </a:r>
            <a:r>
              <a:rPr lang="en-US" sz="1600" dirty="0"/>
              <a:t>concentration</a:t>
            </a:r>
          </a:p>
          <a:p>
            <a:pPr lvl="0">
              <a:lnSpc>
                <a:spcPct val="150000"/>
              </a:lnSpc>
            </a:pPr>
            <a:r>
              <a:rPr lang="en-US" sz="1600" dirty="0"/>
              <a:t>Supplier relationships</a:t>
            </a:r>
          </a:p>
          <a:p>
            <a:pPr lvl="0">
              <a:lnSpc>
                <a:spcPct val="150000"/>
              </a:lnSpc>
            </a:pPr>
            <a:r>
              <a:rPr lang="en-US" sz="1600" dirty="0" smtClean="0"/>
              <a:t>Organization chart (especially Sales Force, Collection Team) </a:t>
            </a:r>
            <a:endParaRPr lang="en-US" sz="1600" dirty="0"/>
          </a:p>
          <a:p>
            <a:pPr lvl="0">
              <a:lnSpc>
                <a:spcPct val="150000"/>
              </a:lnSpc>
            </a:pPr>
            <a:r>
              <a:rPr lang="en-US" sz="1600" dirty="0"/>
              <a:t>Ownership </a:t>
            </a:r>
            <a:r>
              <a:rPr lang="en-US" sz="1600" dirty="0" smtClean="0"/>
              <a:t>structure</a:t>
            </a:r>
          </a:p>
          <a:p>
            <a:pPr lvl="0">
              <a:lnSpc>
                <a:spcPct val="150000"/>
              </a:lnSpc>
            </a:pPr>
            <a:r>
              <a:rPr lang="en-US" sz="1600" dirty="0" smtClean="0"/>
              <a:t>Inventory </a:t>
            </a:r>
          </a:p>
          <a:p>
            <a:pPr lvl="0">
              <a:lnSpc>
                <a:spcPct val="150000"/>
              </a:lnSpc>
            </a:pPr>
            <a:r>
              <a:rPr lang="en-US" sz="1600" dirty="0" smtClean="0"/>
              <a:t>Receivables / Payables</a:t>
            </a:r>
            <a:endParaRPr lang="en-US" sz="1600" dirty="0"/>
          </a:p>
          <a:p>
            <a:endParaRPr lang="en-US" b="1" u="sng" dirty="0"/>
          </a:p>
          <a:p>
            <a:pPr lvl="1"/>
            <a:endParaRPr lang="en-US" dirty="0"/>
          </a:p>
          <a:p>
            <a:pPr marL="307574" lvl="1" indent="0">
              <a:buNone/>
            </a:pPr>
            <a:endParaRPr lang="en-US" dirty="0"/>
          </a:p>
        </p:txBody>
      </p:sp>
      <p:sp>
        <p:nvSpPr>
          <p:cNvPr id="6" name="Oval 5"/>
          <p:cNvSpPr/>
          <p:nvPr/>
        </p:nvSpPr>
        <p:spPr bwMode="auto">
          <a:xfrm>
            <a:off x="2438400" y="12192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p:txBody>
      </p:sp>
      <p:sp>
        <p:nvSpPr>
          <p:cNvPr id="42" name="Oval 41"/>
          <p:cNvSpPr/>
          <p:nvPr/>
        </p:nvSpPr>
        <p:spPr bwMode="auto">
          <a:xfrm>
            <a:off x="2438400" y="1719943"/>
            <a:ext cx="304800" cy="304800"/>
          </a:xfrm>
          <a:prstGeom prst="ellipse">
            <a:avLst/>
          </a:prstGeom>
          <a:solidFill>
            <a:schemeClr val="tx2">
              <a:lumMod val="50000"/>
              <a:lumOff val="50000"/>
            </a:schemeClr>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
        <p:nvSpPr>
          <p:cNvPr id="9" name="Oval 8"/>
          <p:cNvSpPr/>
          <p:nvPr/>
        </p:nvSpPr>
        <p:spPr bwMode="auto">
          <a:xfrm>
            <a:off x="2438400" y="2220686"/>
            <a:ext cx="304800" cy="304800"/>
          </a:xfrm>
          <a:prstGeom prst="ellipse">
            <a:avLst/>
          </a:prstGeom>
          <a:solidFill>
            <a:schemeClr val="bg2">
              <a:lumMod val="50000"/>
            </a:schemeClr>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a:t>
            </a:r>
          </a:p>
        </p:txBody>
      </p:sp>
      <p:sp>
        <p:nvSpPr>
          <p:cNvPr id="10" name="Oval 9"/>
          <p:cNvSpPr/>
          <p:nvPr/>
        </p:nvSpPr>
        <p:spPr bwMode="auto">
          <a:xfrm>
            <a:off x="2438400" y="2721429"/>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4</a:t>
            </a:r>
          </a:p>
        </p:txBody>
      </p:sp>
      <p:sp>
        <p:nvSpPr>
          <p:cNvPr id="11" name="Oval 10"/>
          <p:cNvSpPr/>
          <p:nvPr/>
        </p:nvSpPr>
        <p:spPr bwMode="auto">
          <a:xfrm>
            <a:off x="2438400" y="3222172"/>
            <a:ext cx="304800" cy="304800"/>
          </a:xfrm>
          <a:prstGeom prst="ellipse">
            <a:avLst/>
          </a:prstGeom>
          <a:solidFill>
            <a:schemeClr val="tx2">
              <a:lumMod val="50000"/>
              <a:lumOff val="50000"/>
            </a:schemeClr>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latin typeface="Arial" charset="0"/>
              </a:rPr>
              <a:t>5</a:t>
            </a:r>
            <a:endParaRPr kumimoji="0" lang="en-US" sz="1100" b="1" i="0" u="none" strike="noStrike" cap="none" normalizeH="0" baseline="0" dirty="0" smtClean="0">
              <a:ln>
                <a:noFill/>
              </a:ln>
              <a:solidFill>
                <a:schemeClr val="bg1"/>
              </a:solidFill>
              <a:effectLst/>
              <a:latin typeface="Arial" charset="0"/>
            </a:endParaRPr>
          </a:p>
        </p:txBody>
      </p:sp>
      <p:sp>
        <p:nvSpPr>
          <p:cNvPr id="12" name="Oval 11"/>
          <p:cNvSpPr/>
          <p:nvPr/>
        </p:nvSpPr>
        <p:spPr bwMode="auto">
          <a:xfrm>
            <a:off x="2438400" y="3722915"/>
            <a:ext cx="304800" cy="304800"/>
          </a:xfrm>
          <a:prstGeom prst="ellipse">
            <a:avLst/>
          </a:prstGeom>
          <a:solidFill>
            <a:schemeClr val="tx2">
              <a:lumMod val="50000"/>
              <a:lumOff val="50000"/>
            </a:schemeClr>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a:t>
            </a:r>
          </a:p>
        </p:txBody>
      </p:sp>
      <p:sp>
        <p:nvSpPr>
          <p:cNvPr id="13" name="Oval 12"/>
          <p:cNvSpPr/>
          <p:nvPr/>
        </p:nvSpPr>
        <p:spPr bwMode="auto">
          <a:xfrm>
            <a:off x="2438400" y="4223658"/>
            <a:ext cx="304800" cy="304800"/>
          </a:xfrm>
          <a:prstGeom prst="ellipse">
            <a:avLst/>
          </a:prstGeom>
          <a:solidFill>
            <a:schemeClr val="tx2">
              <a:lumMod val="50000"/>
              <a:lumOff val="50000"/>
            </a:schemeClr>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a:t>
            </a:r>
          </a:p>
        </p:txBody>
      </p:sp>
      <p:sp>
        <p:nvSpPr>
          <p:cNvPr id="15" name="Oval 14"/>
          <p:cNvSpPr/>
          <p:nvPr/>
        </p:nvSpPr>
        <p:spPr bwMode="auto">
          <a:xfrm>
            <a:off x="2438400" y="47244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a:t>
            </a:r>
          </a:p>
        </p:txBody>
      </p:sp>
      <p:sp>
        <p:nvSpPr>
          <p:cNvPr id="14" name="Oval 13"/>
          <p:cNvSpPr/>
          <p:nvPr/>
        </p:nvSpPr>
        <p:spPr bwMode="auto">
          <a:xfrm>
            <a:off x="2064327" y="1719943"/>
            <a:ext cx="304800" cy="304800"/>
          </a:xfrm>
          <a:prstGeom prst="ellipse">
            <a:avLst/>
          </a:prstGeom>
          <a:solidFill>
            <a:schemeClr val="accent6"/>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
        <p:nvSpPr>
          <p:cNvPr id="16" name="Oval 15"/>
          <p:cNvSpPr/>
          <p:nvPr/>
        </p:nvSpPr>
        <p:spPr bwMode="auto">
          <a:xfrm>
            <a:off x="1983179" y="4223658"/>
            <a:ext cx="304800" cy="304800"/>
          </a:xfrm>
          <a:prstGeom prst="ellipse">
            <a:avLst/>
          </a:prstGeom>
          <a:solidFill>
            <a:schemeClr val="accent6"/>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a:t>
            </a:r>
          </a:p>
        </p:txBody>
      </p:sp>
      <p:sp>
        <p:nvSpPr>
          <p:cNvPr id="17" name="Oval 16"/>
          <p:cNvSpPr/>
          <p:nvPr/>
        </p:nvSpPr>
        <p:spPr bwMode="auto">
          <a:xfrm>
            <a:off x="2002971" y="3714998"/>
            <a:ext cx="304800" cy="304800"/>
          </a:xfrm>
          <a:prstGeom prst="ellipse">
            <a:avLst/>
          </a:prstGeom>
          <a:solidFill>
            <a:schemeClr val="accent6"/>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a:t>
            </a:r>
          </a:p>
        </p:txBody>
      </p:sp>
      <p:sp>
        <p:nvSpPr>
          <p:cNvPr id="18" name="Oval 17"/>
          <p:cNvSpPr/>
          <p:nvPr/>
        </p:nvSpPr>
        <p:spPr bwMode="auto">
          <a:xfrm>
            <a:off x="2422566" y="5181600"/>
            <a:ext cx="304800" cy="304800"/>
          </a:xfrm>
          <a:prstGeom prst="ellipse">
            <a:avLst/>
          </a:prstGeom>
          <a:solidFill>
            <a:schemeClr val="accent6"/>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latin typeface="Arial" charset="0"/>
              </a:rPr>
              <a:t>9</a:t>
            </a:r>
            <a:endParaRPr kumimoji="0" lang="en-US" sz="1100" b="1" i="0" u="none" strike="noStrike" cap="none" normalizeH="0" baseline="0" dirty="0" smtClean="0">
              <a:ln>
                <a:noFill/>
              </a:ln>
              <a:solidFill>
                <a:schemeClr val="bg1"/>
              </a:solidFill>
              <a:effectLst/>
              <a:latin typeface="Arial" charset="0"/>
            </a:endParaRPr>
          </a:p>
        </p:txBody>
      </p:sp>
      <p:sp>
        <p:nvSpPr>
          <p:cNvPr id="19" name="Oval 18"/>
          <p:cNvSpPr/>
          <p:nvPr/>
        </p:nvSpPr>
        <p:spPr bwMode="auto">
          <a:xfrm>
            <a:off x="2438400" y="5638800"/>
            <a:ext cx="304800" cy="304800"/>
          </a:xfrm>
          <a:prstGeom prst="ellipse">
            <a:avLst/>
          </a:prstGeom>
          <a:solidFill>
            <a:schemeClr val="accent6"/>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latin typeface="Arial" charset="0"/>
              </a:rPr>
              <a:t>10</a:t>
            </a:r>
            <a:endParaRPr kumimoji="0" lang="en-US" sz="11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5354557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Normalisation</a:t>
            </a:r>
            <a:endParaRPr lang="en-US" dirty="0"/>
          </a:p>
        </p:txBody>
      </p:sp>
      <p:sp>
        <p:nvSpPr>
          <p:cNvPr id="20" name="TextBox 19"/>
          <p:cNvSpPr txBox="1"/>
          <p:nvPr/>
        </p:nvSpPr>
        <p:spPr>
          <a:xfrm>
            <a:off x="2789466" y="1143000"/>
            <a:ext cx="5744934"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Most valuation methods being based on growth or multiples it is paramount to determine your start point in a normalized manner with a good degree of accuracy</a:t>
            </a:r>
          </a:p>
        </p:txBody>
      </p:sp>
      <p:sp>
        <p:nvSpPr>
          <p:cNvPr id="21" name="Rectangle 20"/>
          <p:cNvSpPr/>
          <p:nvPr/>
        </p:nvSpPr>
        <p:spPr bwMode="auto">
          <a:xfrm>
            <a:off x="2789466" y="2286000"/>
            <a:ext cx="5744934" cy="3505200"/>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fontAlgn="base">
              <a:lnSpc>
                <a:spcPct val="200000"/>
              </a:lnSpc>
              <a:spcBef>
                <a:spcPct val="0"/>
              </a:spcBef>
              <a:spcAft>
                <a:spcPct val="0"/>
              </a:spcAft>
              <a:buFont typeface="+mj-lt"/>
              <a:buAutoNum type="arabicPeriod"/>
            </a:pPr>
            <a:r>
              <a:rPr lang="en-US" sz="1600" b="1" baseline="0" dirty="0" err="1" smtClean="0">
                <a:solidFill>
                  <a:schemeClr val="tx2"/>
                </a:solidFill>
                <a:latin typeface="Arial" charset="0"/>
              </a:rPr>
              <a:t>Exceptionals</a:t>
            </a:r>
            <a:r>
              <a:rPr lang="en-US" sz="1600" b="1" baseline="0" dirty="0" smtClean="0">
                <a:solidFill>
                  <a:schemeClr val="tx2"/>
                </a:solidFill>
                <a:latin typeface="Arial" charset="0"/>
              </a:rPr>
              <a:t>? </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Undue expenses</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Annualized cost reduction</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Seasonality </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Cycles</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Abnormal margins</a:t>
            </a:r>
          </a:p>
          <a:p>
            <a:pPr marL="228600" indent="-228600" fontAlgn="base">
              <a:lnSpc>
                <a:spcPct val="200000"/>
              </a:lnSpc>
              <a:spcBef>
                <a:spcPct val="0"/>
              </a:spcBef>
              <a:spcAft>
                <a:spcPct val="0"/>
              </a:spcAft>
              <a:buFont typeface="+mj-lt"/>
              <a:buAutoNum type="arabicPeriod"/>
            </a:pPr>
            <a:r>
              <a:rPr lang="en-US" sz="1600" b="1" dirty="0" smtClean="0">
                <a:solidFill>
                  <a:schemeClr val="tx2"/>
                </a:solidFill>
                <a:latin typeface="Arial" charset="0"/>
              </a:rPr>
              <a:t>NOISE</a:t>
            </a:r>
          </a:p>
        </p:txBody>
      </p:sp>
    </p:spTree>
    <p:extLst>
      <p:ext uri="{BB962C8B-B14F-4D97-AF65-F5344CB8AC3E}">
        <p14:creationId xmlns:p14="http://schemas.microsoft.com/office/powerpoint/2010/main" val="1474476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Historical Analysis</a:t>
            </a:r>
            <a:endParaRPr lang="en-US" dirty="0"/>
          </a:p>
        </p:txBody>
      </p:sp>
      <p:sp>
        <p:nvSpPr>
          <p:cNvPr id="5" name="TextBox 4"/>
          <p:cNvSpPr txBox="1"/>
          <p:nvPr/>
        </p:nvSpPr>
        <p:spPr>
          <a:xfrm>
            <a:off x="2789466" y="1066800"/>
            <a:ext cx="5744933" cy="685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Company performance</a:t>
            </a:r>
          </a:p>
        </p:txBody>
      </p:sp>
      <p:sp>
        <p:nvSpPr>
          <p:cNvPr id="7" name="Rectangle 6"/>
          <p:cNvSpPr/>
          <p:nvPr/>
        </p:nvSpPr>
        <p:spPr bwMode="auto">
          <a:xfrm>
            <a:off x="2789466" y="2450812"/>
            <a:ext cx="5744934" cy="2883188"/>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indent="-171450" fontAlgn="base">
              <a:lnSpc>
                <a:spcPct val="200000"/>
              </a:lnSpc>
              <a:spcBef>
                <a:spcPct val="0"/>
              </a:spcBef>
              <a:spcAft>
                <a:spcPct val="0"/>
              </a:spcAft>
              <a:buFont typeface="Arial" pitchFamily="34" charset="0"/>
              <a:buChar char="•"/>
            </a:pPr>
            <a:r>
              <a:rPr lang="en-US" sz="1200" baseline="0" dirty="0" smtClean="0">
                <a:solidFill>
                  <a:schemeClr val="tx2"/>
                </a:solidFill>
                <a:latin typeface="Arial" charset="0"/>
              </a:rPr>
              <a:t>Products</a:t>
            </a:r>
            <a:r>
              <a:rPr lang="en-US" sz="1200" dirty="0" smtClean="0">
                <a:solidFill>
                  <a:schemeClr val="tx2"/>
                </a:solidFill>
                <a:latin typeface="Arial" charset="0"/>
              </a:rPr>
              <a:t> – with a very good degree of accuracy</a:t>
            </a:r>
          </a:p>
          <a:p>
            <a:pPr marL="171450" indent="-171450" fontAlgn="base">
              <a:lnSpc>
                <a:spcPct val="200000"/>
              </a:lnSpc>
              <a:spcBef>
                <a:spcPct val="0"/>
              </a:spcBef>
              <a:spcAft>
                <a:spcPct val="0"/>
              </a:spcAft>
              <a:buFont typeface="Arial" pitchFamily="34" charset="0"/>
              <a:buChar char="•"/>
            </a:pPr>
            <a:r>
              <a:rPr lang="en-US" sz="1200" baseline="0" dirty="0" smtClean="0">
                <a:solidFill>
                  <a:schemeClr val="tx2"/>
                </a:solidFill>
                <a:latin typeface="Arial" charset="0"/>
              </a:rPr>
              <a:t>Understanding where the growth is coming from</a:t>
            </a:r>
          </a:p>
          <a:p>
            <a:pPr marL="171450" indent="-171450" fontAlgn="base">
              <a:lnSpc>
                <a:spcPct val="200000"/>
              </a:lnSpc>
              <a:spcBef>
                <a:spcPct val="0"/>
              </a:spcBef>
              <a:spcAft>
                <a:spcPct val="0"/>
              </a:spcAft>
              <a:buFont typeface="Arial" pitchFamily="34" charset="0"/>
              <a:buChar char="•"/>
            </a:pPr>
            <a:r>
              <a:rPr lang="en-US" sz="1200" baseline="0" dirty="0" smtClean="0">
                <a:solidFill>
                  <a:schemeClr val="tx2"/>
                </a:solidFill>
                <a:latin typeface="Arial" charset="0"/>
              </a:rPr>
              <a:t>Region</a:t>
            </a:r>
            <a:r>
              <a:rPr lang="en-US" sz="1200" dirty="0" smtClean="0">
                <a:solidFill>
                  <a:schemeClr val="tx2"/>
                </a:solidFill>
                <a:latin typeface="Arial" charset="0"/>
              </a:rPr>
              <a:t> </a:t>
            </a:r>
            <a:endParaRPr kumimoji="0" lang="en-US" sz="1200" b="0" i="0" u="none" strike="noStrike" cap="none" normalizeH="0" baseline="0" dirty="0" smtClean="0">
              <a:ln>
                <a:noFill/>
              </a:ln>
              <a:solidFill>
                <a:schemeClr val="tx2"/>
              </a:solidFill>
              <a:effectLst/>
              <a:latin typeface="Arial" charset="0"/>
            </a:endParaRPr>
          </a:p>
          <a:p>
            <a:pPr marL="171450" indent="-171450" fontAlgn="base">
              <a:lnSpc>
                <a:spcPct val="200000"/>
              </a:lnSpc>
              <a:spcBef>
                <a:spcPct val="0"/>
              </a:spcBef>
              <a:spcAft>
                <a:spcPct val="0"/>
              </a:spcAft>
              <a:buFont typeface="Arial" pitchFamily="34" charset="0"/>
              <a:buChar char="•"/>
            </a:pPr>
            <a:r>
              <a:rPr lang="en-US" sz="1200" dirty="0" smtClean="0">
                <a:solidFill>
                  <a:schemeClr val="tx2"/>
                </a:solidFill>
                <a:latin typeface="Arial" charset="0"/>
              </a:rPr>
              <a:t>Perimeter (we are focused on </a:t>
            </a:r>
            <a:r>
              <a:rPr lang="en-US" sz="1200" b="1" dirty="0" smtClean="0">
                <a:solidFill>
                  <a:schemeClr val="tx2"/>
                </a:solidFill>
                <a:latin typeface="Arial" charset="0"/>
              </a:rPr>
              <a:t>ORGANIC </a:t>
            </a:r>
            <a:r>
              <a:rPr lang="en-US" sz="1200" dirty="0" smtClean="0">
                <a:solidFill>
                  <a:schemeClr val="tx2"/>
                </a:solidFill>
                <a:latin typeface="Arial" charset="0"/>
              </a:rPr>
              <a:t>growth)</a:t>
            </a:r>
          </a:p>
          <a:p>
            <a:pPr fontAlgn="base">
              <a:lnSpc>
                <a:spcPct val="200000"/>
              </a:lnSpc>
              <a:spcBef>
                <a:spcPct val="0"/>
              </a:spcBef>
              <a:spcAft>
                <a:spcPct val="0"/>
              </a:spcAft>
            </a:pPr>
            <a:r>
              <a:rPr lang="en-US" sz="1200" b="1" dirty="0" smtClean="0">
                <a:solidFill>
                  <a:schemeClr val="tx2"/>
                </a:solidFill>
                <a:latin typeface="Arial" charset="0"/>
              </a:rPr>
              <a:t>TRY to understand what happened in the past to better forecast the future</a:t>
            </a:r>
          </a:p>
          <a:p>
            <a:pPr marL="171450" indent="-171450" fontAlgn="base">
              <a:lnSpc>
                <a:spcPct val="200000"/>
              </a:lnSpc>
              <a:spcBef>
                <a:spcPct val="0"/>
              </a:spcBef>
              <a:spcAft>
                <a:spcPct val="0"/>
              </a:spcAft>
              <a:buFont typeface="Arial" pitchFamily="34" charset="0"/>
              <a:buChar char="•"/>
            </a:pPr>
            <a:r>
              <a:rPr kumimoji="0" lang="en-US" sz="1200" b="0" i="0" u="none" strike="noStrike" cap="none" normalizeH="0" baseline="0" dirty="0" smtClean="0">
                <a:ln>
                  <a:noFill/>
                </a:ln>
                <a:solidFill>
                  <a:schemeClr val="tx2"/>
                </a:solidFill>
                <a:effectLst/>
                <a:latin typeface="Arial" charset="0"/>
              </a:rPr>
              <a:t>Need to look at peers performance too</a:t>
            </a:r>
          </a:p>
        </p:txBody>
      </p:sp>
    </p:spTree>
    <p:extLst>
      <p:ext uri="{BB962C8B-B14F-4D97-AF65-F5344CB8AC3E}">
        <p14:creationId xmlns:p14="http://schemas.microsoft.com/office/powerpoint/2010/main" val="1641150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Perimeter</a:t>
            </a:r>
            <a:endParaRPr lang="en-US" dirty="0"/>
          </a:p>
        </p:txBody>
      </p:sp>
      <p:sp>
        <p:nvSpPr>
          <p:cNvPr id="5124" name="Text Placeholder 2"/>
          <p:cNvSpPr>
            <a:spLocks noGrp="1"/>
          </p:cNvSpPr>
          <p:nvPr>
            <p:ph type="body" sz="quarter" idx="10"/>
          </p:nvPr>
        </p:nvSpPr>
        <p:spPr bwMode="auto">
          <a:extLst/>
        </p:spPr>
        <p:txBody>
          <a:bodyPr lIns="0" tIns="0" rIns="0" bIns="0"/>
          <a:lstStyle/>
          <a:p>
            <a:pPr marL="180975" indent="-180975">
              <a:spcBef>
                <a:spcPct val="0"/>
              </a:spcBef>
              <a:buClr>
                <a:srgbClr val="000099"/>
              </a:buClr>
              <a:buSzPct val="100000"/>
              <a:defRPr/>
            </a:pPr>
            <a:r>
              <a:rPr lang="en-US" dirty="0">
                <a:ea typeface="+mn-ea"/>
              </a:rPr>
              <a:t>Although sales performance and rising COGS negatively impacted EBITDA, stringent cost control had a mitigated impact.</a:t>
            </a:r>
          </a:p>
        </p:txBody>
      </p:sp>
      <p:pic>
        <p:nvPicPr>
          <p:cNvPr id="37892"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1143000"/>
            <a:ext cx="64135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403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38399" y="215833"/>
            <a:ext cx="6473201" cy="550800"/>
          </a:xfrm>
          <a:prstGeom prst="rect">
            <a:avLst/>
          </a:prstGeom>
        </p:spPr>
        <p:txBody>
          <a:bodyPr lIns="81967" tIns="40982" rIns="81967" bIns="40982"/>
          <a:lstStyle/>
          <a:p>
            <a:pPr defTabSz="911618" eaLnBrk="0" hangingPunct="0">
              <a:defRPr/>
            </a:pPr>
            <a:r>
              <a:rPr lang="en-US" sz="2200" b="1" kern="0" dirty="0" smtClean="0">
                <a:solidFill>
                  <a:srgbClr val="1B265F"/>
                </a:solidFill>
                <a:latin typeface="Frutiger LT 45 Light" pitchFamily="34" charset="0"/>
                <a:ea typeface="+mj-ea"/>
                <a:cs typeface="+mj-cs"/>
              </a:rPr>
              <a:t>Historical Performance Analysis</a:t>
            </a:r>
            <a:endParaRPr lang="en-US" sz="2200" b="1" kern="0" dirty="0">
              <a:solidFill>
                <a:srgbClr val="1B265F"/>
              </a:solidFill>
              <a:latin typeface="Frutiger LT 45 Light" pitchFamily="34" charset="0"/>
              <a:ea typeface="+mj-ea"/>
              <a:cs typeface="+mj-cs"/>
            </a:endParaRPr>
          </a:p>
        </p:txBody>
      </p:sp>
      <p:sp>
        <p:nvSpPr>
          <p:cNvPr id="6" name="Rectangle 5"/>
          <p:cNvSpPr/>
          <p:nvPr/>
        </p:nvSpPr>
        <p:spPr bwMode="auto">
          <a:xfrm>
            <a:off x="636950" y="5196450"/>
            <a:ext cx="7848510" cy="482969"/>
          </a:xfrm>
          <a:prstGeom prst="rect">
            <a:avLst/>
          </a:prstGeom>
          <a:solidFill>
            <a:schemeClr val="accent2"/>
          </a:solidFill>
          <a:ln>
            <a:noFill/>
          </a:ln>
        </p:spPr>
        <p:txBody>
          <a:bodyPr wrap="square" lIns="82058" tIns="41029" rIns="82058" bIns="41029" rtlCol="0">
            <a:spAutoFit/>
          </a:bodyPr>
          <a:lstStyle/>
          <a:p>
            <a:pPr marL="155284" indent="-155284">
              <a:buFont typeface="Wingdings" pitchFamily="2" charset="2"/>
              <a:buChar char="§"/>
              <a:tabLst>
                <a:tab pos="99724" algn="l"/>
              </a:tabLst>
            </a:pPr>
            <a:r>
              <a:rPr lang="en-CA" sz="1300" dirty="0">
                <a:latin typeface="Arial" pitchFamily="34" charset="0"/>
              </a:rPr>
              <a:t>Only SMB and Travel performance where driven by sales performance</a:t>
            </a:r>
          </a:p>
          <a:p>
            <a:pPr marL="155284" indent="-155284">
              <a:buFont typeface="Wingdings" pitchFamily="2" charset="2"/>
              <a:buChar char="§"/>
              <a:tabLst>
                <a:tab pos="99724" algn="l"/>
              </a:tabLst>
            </a:pPr>
            <a:r>
              <a:rPr lang="en-CA" sz="1300" dirty="0"/>
              <a:t>Strong performance of expense </a:t>
            </a:r>
            <a:r>
              <a:rPr lang="en-CA" sz="1300" dirty="0" smtClean="0"/>
              <a:t>management</a:t>
            </a:r>
            <a:endParaRPr lang="en-CA" sz="1300" dirty="0"/>
          </a:p>
        </p:txBody>
      </p:sp>
      <p:sp>
        <p:nvSpPr>
          <p:cNvPr id="7" name="TextBox 6"/>
          <p:cNvSpPr txBox="1"/>
          <p:nvPr/>
        </p:nvSpPr>
        <p:spPr>
          <a:xfrm>
            <a:off x="394278" y="996676"/>
            <a:ext cx="8334086" cy="298724"/>
          </a:xfrm>
          <a:prstGeom prst="rect">
            <a:avLst/>
          </a:prstGeom>
          <a:solidFill>
            <a:schemeClr val="tx2"/>
          </a:solidFill>
          <a:ln>
            <a:solidFill>
              <a:schemeClr val="accent1"/>
            </a:solidFill>
          </a:ln>
        </p:spPr>
        <p:txBody>
          <a:bodyPr wrap="square" lIns="82058" tIns="41029" rIns="82058" bIns="41029" rtlCol="0">
            <a:spAutoFit/>
          </a:bodyPr>
          <a:lstStyle/>
          <a:p>
            <a:r>
              <a:rPr lang="en-CA" sz="1400" dirty="0" smtClean="0">
                <a:solidFill>
                  <a:schemeClr val="bg1"/>
                </a:solidFill>
              </a:rPr>
              <a:t>EBITDA </a:t>
            </a:r>
            <a:r>
              <a:rPr lang="en-CA" sz="1400" dirty="0">
                <a:solidFill>
                  <a:schemeClr val="bg1"/>
                </a:solidFill>
              </a:rPr>
              <a:t>Detailed Performance Analysis</a:t>
            </a:r>
            <a:endParaRPr lang="fr-CA" sz="1400" dirty="0">
              <a:solidFill>
                <a:schemeClr val="bg1"/>
              </a:solidFill>
            </a:endParaRPr>
          </a:p>
        </p:txBody>
      </p:sp>
      <p:pic>
        <p:nvPicPr>
          <p:cNvPr id="2928641" name="Picture 1"/>
          <p:cNvPicPr>
            <a:picLocks noChangeAspect="1" noChangeArrowheads="1"/>
          </p:cNvPicPr>
          <p:nvPr/>
        </p:nvPicPr>
        <p:blipFill>
          <a:blip r:embed="rId3" cstate="print"/>
          <a:srcRect/>
          <a:stretch>
            <a:fillRect/>
          </a:stretch>
        </p:blipFill>
        <p:spPr bwMode="auto">
          <a:xfrm>
            <a:off x="372219" y="1288194"/>
            <a:ext cx="8377918" cy="3664806"/>
          </a:xfrm>
          <a:prstGeom prst="rect">
            <a:avLst/>
          </a:prstGeom>
          <a:noFill/>
          <a:ln w="9525">
            <a:noFill/>
            <a:miter lim="800000"/>
            <a:headEnd/>
            <a:tailEnd/>
          </a:ln>
          <a:effectLst/>
        </p:spPr>
      </p:pic>
    </p:spTree>
    <p:extLst>
      <p:ext uri="{BB962C8B-B14F-4D97-AF65-F5344CB8AC3E}">
        <p14:creationId xmlns:p14="http://schemas.microsoft.com/office/powerpoint/2010/main" val="2738043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9771" y="215833"/>
            <a:ext cx="6391829" cy="550800"/>
          </a:xfrm>
        </p:spPr>
        <p:txBody>
          <a:bodyPr/>
          <a:lstStyle/>
          <a:p>
            <a:r>
              <a:rPr lang="en-CA" dirty="0" smtClean="0"/>
              <a:t>Example of Analysis</a:t>
            </a:r>
            <a:endParaRPr lang="en-CA" dirty="0"/>
          </a:p>
        </p:txBody>
      </p:sp>
      <p:sp>
        <p:nvSpPr>
          <p:cNvPr id="3" name="Content Placeholder 2"/>
          <p:cNvSpPr>
            <a:spLocks noGrp="1"/>
          </p:cNvSpPr>
          <p:nvPr>
            <p:ph idx="5"/>
          </p:nvPr>
        </p:nvSpPr>
        <p:spPr>
          <a:xfrm>
            <a:off x="5004052" y="879895"/>
            <a:ext cx="3838026" cy="2045049"/>
          </a:xfrm>
        </p:spPr>
        <p:txBody>
          <a:bodyPr>
            <a:normAutofit/>
          </a:bodyPr>
          <a:lstStyle/>
          <a:p>
            <a:r>
              <a:rPr lang="en-CA" dirty="0" smtClean="0"/>
              <a:t>The chart opposite illustrates total annual US potato production as well as Idaho. While total production has been falling, Idaho has maintained its market share</a:t>
            </a:r>
          </a:p>
          <a:p>
            <a:r>
              <a:rPr lang="en-CA" dirty="0" smtClean="0"/>
              <a:t>The charts below illustrate pricing of potatoes over the last 10 years. </a:t>
            </a:r>
            <a:r>
              <a:rPr lang="en-CA" dirty="0" err="1" smtClean="0"/>
              <a:t>Dehy</a:t>
            </a:r>
            <a:r>
              <a:rPr lang="en-CA" dirty="0" smtClean="0"/>
              <a:t> pricing as a % of raw has varied greatly over the years, however, has been maintained at a higher level since 2006</a:t>
            </a:r>
          </a:p>
        </p:txBody>
      </p:sp>
      <p:pic>
        <p:nvPicPr>
          <p:cNvPr id="14" name="Picture 13" descr="3612 Idaho Raw Production and Pricing - USxlsx_Chart_Analysis_Chart 1.emf"/>
          <p:cNvPicPr>
            <a:picLocks/>
          </p:cNvPicPr>
          <p:nvPr>
            <p:custDataLst>
              <p:tags r:id="rId1"/>
            </p:custDataLst>
          </p:nvPr>
        </p:nvPicPr>
        <p:blipFill>
          <a:blip r:embed="rId6" cstate="print"/>
          <a:stretch>
            <a:fillRect/>
          </a:stretch>
        </p:blipFill>
        <p:spPr>
          <a:xfrm>
            <a:off x="179511" y="908720"/>
            <a:ext cx="4295980" cy="2664295"/>
          </a:xfrm>
          <a:prstGeom prst="rect">
            <a:avLst/>
          </a:prstGeom>
        </p:spPr>
      </p:pic>
      <p:pic>
        <p:nvPicPr>
          <p:cNvPr id="15" name="Picture 14" descr="3612 Idaho Raw Production and Pricing - USxlsx_Chart_Analysis_Chart 2.emf"/>
          <p:cNvPicPr>
            <a:picLocks/>
          </p:cNvPicPr>
          <p:nvPr>
            <p:custDataLst>
              <p:tags r:id="rId2"/>
            </p:custDataLst>
          </p:nvPr>
        </p:nvPicPr>
        <p:blipFill>
          <a:blip r:embed="rId7" cstate="print"/>
          <a:stretch>
            <a:fillRect/>
          </a:stretch>
        </p:blipFill>
        <p:spPr>
          <a:xfrm>
            <a:off x="395536" y="3501008"/>
            <a:ext cx="4248472" cy="2664296"/>
          </a:xfrm>
          <a:prstGeom prst="rect">
            <a:avLst/>
          </a:prstGeom>
        </p:spPr>
      </p:pic>
      <p:pic>
        <p:nvPicPr>
          <p:cNvPr id="16" name="Picture 15" descr="3612 Idaho Raw Production and Pricing - USxlsx_Chart_Analysis_Chart 3.emf"/>
          <p:cNvPicPr>
            <a:picLocks/>
          </p:cNvPicPr>
          <p:nvPr>
            <p:custDataLst>
              <p:tags r:id="rId3"/>
            </p:custDataLst>
          </p:nvPr>
        </p:nvPicPr>
        <p:blipFill>
          <a:blip r:embed="rId8" cstate="print"/>
          <a:stretch>
            <a:fillRect/>
          </a:stretch>
        </p:blipFill>
        <p:spPr>
          <a:xfrm>
            <a:off x="4932040" y="3501008"/>
            <a:ext cx="3960440" cy="2664296"/>
          </a:xfrm>
          <a:prstGeom prst="rect">
            <a:avLst/>
          </a:prstGeom>
        </p:spPr>
      </p:pic>
      <p:sp>
        <p:nvSpPr>
          <p:cNvPr id="7" name="Rectangle 6"/>
          <p:cNvSpPr/>
          <p:nvPr/>
        </p:nvSpPr>
        <p:spPr bwMode="auto">
          <a:xfrm>
            <a:off x="323528" y="836714"/>
            <a:ext cx="4104456" cy="216024"/>
          </a:xfrm>
          <a:prstGeom prst="rect">
            <a:avLst/>
          </a:prstGeom>
          <a:solidFill>
            <a:srgbClr val="091C5A"/>
          </a:solidFill>
          <a:ln w="12700" cap="flat" cmpd="sng" algn="ctr">
            <a:noFill/>
            <a:prstDash val="solid"/>
            <a:round/>
            <a:headEnd type="none" w="med" len="med"/>
            <a:tailEnd type="none" w="med" len="med"/>
          </a:ln>
          <a:effectLst/>
        </p:spPr>
        <p:txBody>
          <a:bodyPr vert="horz" wrap="square" lIns="0" tIns="45688" rIns="0" bIns="45688" numCol="1" rtlCol="0" anchor="ctr" anchorCtr="0" compatLnSpc="1">
            <a:prstTxWarp prst="textNoShape">
              <a:avLst/>
            </a:prstTxWarp>
          </a:bodyPr>
          <a:lstStyle/>
          <a:p>
            <a:pPr algn="ctr" defTabSz="913758" fontAlgn="base">
              <a:spcBef>
                <a:spcPct val="0"/>
              </a:spcBef>
              <a:spcAft>
                <a:spcPct val="0"/>
              </a:spcAft>
            </a:pPr>
            <a:r>
              <a:rPr lang="en-CA" sz="1200" b="1" dirty="0">
                <a:solidFill>
                  <a:schemeClr val="bg1"/>
                </a:solidFill>
                <a:latin typeface="Arial" charset="0"/>
              </a:rPr>
              <a:t>Potato Production</a:t>
            </a:r>
          </a:p>
        </p:txBody>
      </p:sp>
      <p:sp>
        <p:nvSpPr>
          <p:cNvPr id="8" name="Rectangle 7"/>
          <p:cNvSpPr/>
          <p:nvPr/>
        </p:nvSpPr>
        <p:spPr bwMode="auto">
          <a:xfrm>
            <a:off x="395536" y="3501008"/>
            <a:ext cx="4104456" cy="216024"/>
          </a:xfrm>
          <a:prstGeom prst="rect">
            <a:avLst/>
          </a:prstGeom>
          <a:solidFill>
            <a:srgbClr val="091C5A"/>
          </a:solidFill>
          <a:ln w="12700" cap="flat" cmpd="sng" algn="ctr">
            <a:noFill/>
            <a:prstDash val="solid"/>
            <a:round/>
            <a:headEnd type="none" w="med" len="med"/>
            <a:tailEnd type="none" w="med" len="med"/>
          </a:ln>
          <a:effectLst/>
        </p:spPr>
        <p:txBody>
          <a:bodyPr vert="horz" wrap="square" lIns="0" tIns="45688" rIns="0" bIns="45688" numCol="1" rtlCol="0" anchor="ctr" anchorCtr="0" compatLnSpc="1">
            <a:prstTxWarp prst="textNoShape">
              <a:avLst/>
            </a:prstTxWarp>
          </a:bodyPr>
          <a:lstStyle/>
          <a:p>
            <a:pPr algn="ctr" defTabSz="913758" fontAlgn="base">
              <a:spcBef>
                <a:spcPct val="0"/>
              </a:spcBef>
              <a:spcAft>
                <a:spcPct val="0"/>
              </a:spcAft>
            </a:pPr>
            <a:r>
              <a:rPr lang="en-CA" sz="1200" b="1" dirty="0">
                <a:solidFill>
                  <a:schemeClr val="bg1"/>
                </a:solidFill>
                <a:latin typeface="Arial" charset="0"/>
              </a:rPr>
              <a:t>All grade potatoes vs. </a:t>
            </a:r>
            <a:r>
              <a:rPr lang="en-CA" sz="1200" b="1" dirty="0" err="1">
                <a:solidFill>
                  <a:schemeClr val="bg1"/>
                </a:solidFill>
                <a:latin typeface="Arial" charset="0"/>
              </a:rPr>
              <a:t>Dehy</a:t>
            </a:r>
            <a:r>
              <a:rPr lang="en-CA" sz="1200" b="1" dirty="0">
                <a:solidFill>
                  <a:schemeClr val="bg1"/>
                </a:solidFill>
                <a:latin typeface="Arial" charset="0"/>
              </a:rPr>
              <a:t> prices</a:t>
            </a:r>
          </a:p>
        </p:txBody>
      </p:sp>
      <p:sp>
        <p:nvSpPr>
          <p:cNvPr id="9" name="Rectangle 8"/>
          <p:cNvSpPr/>
          <p:nvPr/>
        </p:nvSpPr>
        <p:spPr bwMode="auto">
          <a:xfrm>
            <a:off x="4788024" y="3501008"/>
            <a:ext cx="4104456" cy="216024"/>
          </a:xfrm>
          <a:prstGeom prst="rect">
            <a:avLst/>
          </a:prstGeom>
          <a:solidFill>
            <a:srgbClr val="091C5A"/>
          </a:solidFill>
          <a:ln w="12700" cap="flat" cmpd="sng" algn="ctr">
            <a:noFill/>
            <a:prstDash val="solid"/>
            <a:round/>
            <a:headEnd type="none" w="med" len="med"/>
            <a:tailEnd type="none" w="med" len="med"/>
          </a:ln>
          <a:effectLst/>
        </p:spPr>
        <p:txBody>
          <a:bodyPr vert="horz" wrap="square" lIns="0" tIns="45688" rIns="0" bIns="45688" numCol="1" rtlCol="0" anchor="ctr" anchorCtr="0" compatLnSpc="1">
            <a:prstTxWarp prst="textNoShape">
              <a:avLst/>
            </a:prstTxWarp>
          </a:bodyPr>
          <a:lstStyle/>
          <a:p>
            <a:pPr algn="ctr" defTabSz="913758" fontAlgn="base">
              <a:spcBef>
                <a:spcPct val="0"/>
              </a:spcBef>
              <a:spcAft>
                <a:spcPct val="0"/>
              </a:spcAft>
            </a:pPr>
            <a:r>
              <a:rPr lang="en-CA" sz="1200" b="1" dirty="0" smtClean="0">
                <a:solidFill>
                  <a:schemeClr val="bg1"/>
                </a:solidFill>
                <a:latin typeface="Arial" charset="0"/>
              </a:rPr>
              <a:t>Process </a:t>
            </a:r>
            <a:r>
              <a:rPr lang="en-CA" sz="1200" b="1" dirty="0">
                <a:solidFill>
                  <a:schemeClr val="bg1"/>
                </a:solidFill>
                <a:latin typeface="Arial" charset="0"/>
              </a:rPr>
              <a:t>grade potatoes vs. </a:t>
            </a:r>
            <a:r>
              <a:rPr lang="en-CA" sz="1200" b="1" dirty="0" err="1">
                <a:solidFill>
                  <a:schemeClr val="bg1"/>
                </a:solidFill>
                <a:latin typeface="Arial" charset="0"/>
              </a:rPr>
              <a:t>Dehy</a:t>
            </a:r>
            <a:r>
              <a:rPr lang="en-CA" sz="1200" b="1" dirty="0">
                <a:solidFill>
                  <a:schemeClr val="bg1"/>
                </a:solidFill>
                <a:latin typeface="Arial" charset="0"/>
              </a:rPr>
              <a:t> prices</a:t>
            </a:r>
          </a:p>
        </p:txBody>
      </p:sp>
    </p:spTree>
    <p:extLst>
      <p:ext uri="{BB962C8B-B14F-4D97-AF65-F5344CB8AC3E}">
        <p14:creationId xmlns:p14="http://schemas.microsoft.com/office/powerpoint/2010/main" val="295450252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CIQLASTID" val="13"/>
</p:tagLst>
</file>

<file path=ppt/tags/tag10.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11.xml><?xml version="1.0" encoding="utf-8"?>
<p:tagLst xmlns:a="http://schemas.openxmlformats.org/drawingml/2006/main" xmlns:r="http://schemas.openxmlformats.org/officeDocument/2006/relationships" xmlns:p="http://schemas.openxmlformats.org/presentationml/2006/main">
  <p:tag name="RULERID" val="KeyPoints1"/>
  <p:tag name="ANCHORPOINT" val="NO VALUE"/>
  <p:tag name="CHARTLIBVERSION" val="NO VALUE"/>
  <p:tag name="DDVERSION" val="2.0"/>
  <p:tag name="FONTCOLOR" val="NO VALUE"/>
  <p:tag name="LINECOLOR" val="NO VALUE"/>
  <p:tag name="PLACEHOLDERSIZE" val="NO VALUE"/>
  <p:tag name="TYPE" val="Key Points Field"/>
  <p:tag name="DEVICE" val="Canon Colorpass 1000"/>
  <p:tag name="FILLFORECOLOR" val="Transparent"/>
  <p:tag name="SUBOBJECTID" val="KeyPoints"/>
  <p:tag name="OBJECTID" val="KeyPoints"/>
  <p:tag name="SOURCE" val="rulers.ppt!KeyPoints1"/>
  <p:tag name="LEFT" val="31.68"/>
  <p:tag name="TOP" val="159.84"/>
  <p:tag name="HEIGHT" val="403.2"/>
  <p:tag name="WIDTH" val="165.6"/>
</p:tagLst>
</file>

<file path=ppt/tags/tag12.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13.xml><?xml version="1.0" encoding="utf-8"?>
<p:tagLst xmlns:a="http://schemas.openxmlformats.org/drawingml/2006/main" xmlns:r="http://schemas.openxmlformats.org/officeDocument/2006/relationships" xmlns:p="http://schemas.openxmlformats.org/presentationml/2006/main">
  <p:tag name="RULERID" val="KeyPoints1"/>
  <p:tag name="ANCHORPOINT" val="NO VALUE"/>
  <p:tag name="CHARTLIBVERSION" val="NO VALUE"/>
  <p:tag name="DDVERSION" val="2.0"/>
  <p:tag name="FONTCOLOR" val="NO VALUE"/>
  <p:tag name="LINECOLOR" val="NO VALUE"/>
  <p:tag name="PLACEHOLDERSIZE" val="NO VALUE"/>
  <p:tag name="TYPE" val="Key Points Field"/>
  <p:tag name="DEVICE" val="Canon Colorpass 1000"/>
  <p:tag name="FILLFORECOLOR" val="Transparent"/>
  <p:tag name="SUBOBJECTID" val="KeyPoints"/>
  <p:tag name="OBJECTID" val="KeyPoints"/>
  <p:tag name="SOURCE" val="rulers.ppt!KeyPoints1"/>
  <p:tag name="LEFT" val="31.68"/>
  <p:tag name="TOP" val="159.84"/>
  <p:tag name="HEIGHT" val="403.2"/>
  <p:tag name="WIDTH" val="165.6"/>
</p:tagLst>
</file>

<file path=ppt/tags/tag14.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15.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1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1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18.xml><?xml version="1.0" encoding="utf-8"?>
<p:tagLst xmlns:a="http://schemas.openxmlformats.org/drawingml/2006/main" xmlns:r="http://schemas.openxmlformats.org/officeDocument/2006/relationships" xmlns:p="http://schemas.openxmlformats.org/presentationml/2006/main">
  <p:tag name="CIQLINK" val="&lt;CIQLINK Version=&quot;1.1&quot; SourceType=&quot;2&quot; Path=&quot;P:\_DEALS\Idaho Pacific - 201007 - NV3I (DM)\Excel\Analysis&quot; FileName=&quot;3.6.12 Idaho Raw Production and Pricing - U.S.xlsx&quot; Address=&quot;&quot; Sheet=&quot;Analysis&quot; Name=&quot;Chart 1&quot; LastUpdate=&quot;11/20/2010 3:36:41 PM&quot; /&gt;"/>
  <p:tag name="CIQSHAPENAMETAG" val="34df23d5-6b3b-4039-935a-a41ec540cde8"/>
  <p:tag name="CIQID" val="6"/>
</p:tagLst>
</file>

<file path=ppt/tags/tag19.xml><?xml version="1.0" encoding="utf-8"?>
<p:tagLst xmlns:a="http://schemas.openxmlformats.org/drawingml/2006/main" xmlns:r="http://schemas.openxmlformats.org/officeDocument/2006/relationships" xmlns:p="http://schemas.openxmlformats.org/presentationml/2006/main">
  <p:tag name="CIQLINK" val="&lt;CIQLINK Version=&quot;1.1&quot; SourceType=&quot;2&quot; Path=&quot;P:\_DEALS\Idaho Pacific - 201007 - NV3I (DM)\Excel\Analysis&quot; FileName=&quot;3.6.12 Idaho Raw Production and Pricing - U.S.xlsx&quot; Address=&quot;&quot; Sheet=&quot;Analysis&quot; Name=&quot;Chart 2&quot; LastUpdate=&quot;11/20/2010 3:36:42 PM&quot; /&gt;"/>
  <p:tag name="CIQSHAPENAMETAG" val="14461333-b2c3-45e5-8ab3-f115cd30d2c8"/>
  <p:tag name="CIQID" val="7"/>
</p:tagLst>
</file>

<file path=ppt/tags/tag2.xml><?xml version="1.0" encoding="utf-8"?>
<p:tagLst xmlns:a="http://schemas.openxmlformats.org/drawingml/2006/main" xmlns:r="http://schemas.openxmlformats.org/officeDocument/2006/relationships" xmlns:p="http://schemas.openxmlformats.org/presentationml/2006/main">
  <p:tag name="LLEFT" val=" 59.5"/>
  <p:tag name="LTOP" val=" 565.875"/>
  <p:tag name="SLIDEELEMTYPE" val="30"/>
</p:tagLst>
</file>

<file path=ppt/tags/tag20.xml><?xml version="1.0" encoding="utf-8"?>
<p:tagLst xmlns:a="http://schemas.openxmlformats.org/drawingml/2006/main" xmlns:r="http://schemas.openxmlformats.org/officeDocument/2006/relationships" xmlns:p="http://schemas.openxmlformats.org/presentationml/2006/main">
  <p:tag name="CIQLINK" val="&lt;CIQLINK Version=&quot;1.1&quot; SourceType=&quot;2&quot; Path=&quot;P:\_DEALS\Idaho Pacific - 201007 - NV3I (DM)\Excel\Analysis&quot; FileName=&quot;3.6.12 Idaho Raw Production and Pricing - U.S.xlsx&quot; Address=&quot;&quot; Sheet=&quot;Analysis&quot; Name=&quot;Chart 3&quot; LastUpdate=&quot;11/20/2010 3:36:42 PM&quot; /&gt;"/>
  <p:tag name="CIQSHAPENAMETAG" val="7a4012e8-106d-4d69-8c44-0512d5ac1a90"/>
  <p:tag name="CIQID" val="8"/>
</p:tagLst>
</file>

<file path=ppt/tags/tag21.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Sales &amp;amp; Pricing DD&quot; FileName=&quot;Historical Pricing per cabinet and per xcon.xlsx&quot; Address=&quot;$K$2:$Z$17&quot; Sheet=&quot;Quarterly by Site by Unit Rev&quot; Name=&quot;&quot; LastUpdate=&quot;5/25/2012 5:22:21 PM&quot; /&gt;"/>
  <p:tag name="CIQSHAPENAMETAG" val="4ea3b09e-bdfd-4b81-8417-0d483c07958f"/>
  <p:tag name="CIQID" val="435"/>
</p:tagLst>
</file>

<file path=ppt/tags/tag22.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Sales &amp;amp; Pricing DD&quot; FileName=&quot;Historical Pricing per cabinet and per xcon.xlsx&quot; Address=&quot;$K$20:$Z$35&quot; Sheet=&quot;Quarterly by Site by Unit Rev&quot; Name=&quot;&quot; LastUpdate=&quot;5/25/2012 5:22:21 PM&quot; /&gt;"/>
  <p:tag name="CIQSHAPENAMETAG" val="11412832-9133-4b86-8f78-8cf8533a4fee"/>
  <p:tag name="CIQID" val="436"/>
</p:tagLst>
</file>

<file path=ppt/tags/tag23.xml><?xml version="1.0" encoding="utf-8"?>
<p:tagLst xmlns:a="http://schemas.openxmlformats.org/drawingml/2006/main" xmlns:r="http://schemas.openxmlformats.org/officeDocument/2006/relationships" xmlns:p="http://schemas.openxmlformats.org/presentationml/2006/main">
  <p:tag name="DMSOFTTAG" val="&lt;Data vendor=&quot;DealMaven&quot; application=&quot;PresLink&quot; version=&quot;4.0&quot; XMLVersion=&quot;C591227E-C126-49DE-B816-0EB840665770&quot;&gt;&#10;&lt;Main FileType=&quot;1&quot; FileUID=&quot;&quot; FileName=&quot;Telco Comps Jan 20.xls&quot; Path=&quot;\\scfilesvr301\SC1\Files\CCS_Common\TOR\Comparables\Communications &amp;amp; Technology\Trading Comps\Telco&quot; Landmark=&quot;_bdm.B696874BAE3E4BBFABCD628D7D7DF667.edm&quot; LMFriendly=&quot;Auto-generated range name&quot; SheetSlideName=&quot;_bdm.1D1974D0CDCB4D3CAA1880577CC943F2.edm&quot; Address=&quot;&amp;apos;Summary&amp;apos;!B12:AA22&quot; AddrAdjusted=&quot;&amp;apos;Summary&amp;apos;!B12:C12&quot; LastUpdate=&quot;2012.02.06:19.53.45&quot; FileDesc=&quot;Telco Comps Jan 20.xls&quot; Text=&quot;&quot; Value=&quot;&quot; Inst=&quot;0&quot; SBR=&quot;False&quot; SBC=&quot;False&quot; DestType=&quot;&quot; HeaderRows=&quot;0&quot;/&gt;&#10;&lt;/Data&gt;&#10;"/>
  <p:tag name="STRETCHHEIGHT" val="False"/>
</p:tagLst>
</file>

<file path=ppt/tags/tag24.xml><?xml version="1.0" encoding="utf-8"?>
<p:tagLst xmlns:a="http://schemas.openxmlformats.org/drawingml/2006/main" xmlns:r="http://schemas.openxmlformats.org/officeDocument/2006/relationships" xmlns:p="http://schemas.openxmlformats.org/presentationml/2006/main">
  <p:tag name="DMSOFTTAG" val="&lt;Data vendor=&quot;DealMaven&quot; application=&quot;PresLink&quot; version=&quot;4.0&quot; XMLVersion=&quot;C591227E-C126-49DE-B816-0EB840665770&quot;&gt;&#10;&lt;Main FileType=&quot;1&quot; FileUID=&quot;&quot; FileName=&quot;Satellite and Fiber Optic Comps_Dec 14, 2011.xls&quot; Path=&quot;\\scfilesvr301\SC1\Files\CCS_Common\TOR\Client\Communications &amp;amp; Technology\Novacap\2011\Project Lightning\~Data Centers\Comps&quot; Landmark=&quot;_bdm.317483DBE6654B66B65EE85CD90DFE32.edm&quot; LMFriendly=&quot;Auto-generated range name&quot; SheetSlideName=&quot;_bdm.95EAAC10D0604069AF2166FC76AEDBC4.edm&quot; Address=&quot;&amp;apos;Comps&amp;apos;!C7:AO18&quot; AddrAdjusted=&quot;&amp;apos;Comps&amp;apos;!C7&quot; LastUpdate=&quot;2012.01.23:19.34.43&quot; FileDesc=&quot;Satellite and Fiber Optic Comps_Dec 14, 2011.xls&quot; Text=&quot;&quot; Value=&quot;&quot; Inst=&quot;0&quot; SBR=&quot;False&quot; SBC=&quot;False&quot; DestType=&quot;&quot; HeaderRows=&quot;0&quot;/&gt;&#10;&lt;/Data&gt;&#10;"/>
  <p:tag name="STRETCHHEIGHT" val="False"/>
</p:tagLst>
</file>

<file path=ppt/tags/tag25.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quot; FileName=&quot;Competitive Landscape Overview.xlsx&quot; Address=&quot;$A$4:$K$19&quot; Sheet=&quot;Chicago&quot; Name=&quot;&quot; LastUpdate=&quot;6/13/2012 2:28:46 AM&quot; /&gt;"/>
  <p:tag name="CIQSHAPENAMETAG" val="4aaa8fc8-74a7-44d2-b8c6-2213999b2ba2"/>
  <p:tag name="CIQID" val="515"/>
</p:tagLst>
</file>

<file path=ppt/tags/tag26.xml><?xml version="1.0" encoding="utf-8"?>
<p:tagLst xmlns:a="http://schemas.openxmlformats.org/drawingml/2006/main" xmlns:r="http://schemas.openxmlformats.org/officeDocument/2006/relationships" xmlns:p="http://schemas.openxmlformats.org/presentationml/2006/main">
  <p:tag name="RULERID" val="KeyPoints1"/>
  <p:tag name="ANCHORPOINT" val="NO VALUE"/>
  <p:tag name="CHARTLIBVERSION" val="NO VALUE"/>
  <p:tag name="DDVERSION" val="2.0"/>
  <p:tag name="FONTCOLOR" val="NO VALUE"/>
  <p:tag name="LINECOLOR" val="NO VALUE"/>
  <p:tag name="PLACEHOLDERSIZE" val="NO VALUE"/>
  <p:tag name="TYPE" val="Key Points Field"/>
  <p:tag name="DEVICE" val="Canon Colorpass 1000"/>
  <p:tag name="FILLFORECOLOR" val="Transparent"/>
  <p:tag name="SUBOBJECTID" val="KeyPoints"/>
  <p:tag name="OBJECTID" val="KeyPoints"/>
  <p:tag name="SOURCE" val="rulers.ppt!KeyPoints1"/>
  <p:tag name="LEFT" val="31.68"/>
  <p:tag name="TOP" val="159.84"/>
  <p:tag name="HEIGHT" val="403.2"/>
  <p:tag name="WIDTH" val="165.6"/>
</p:tagLst>
</file>

<file path=ppt/tags/tag27.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HodesIQ-NVT3(AB) - 201104\Excel\Sales Analysis&quot; FileName=&quot;Invoices v16.xlsx&quot; Address=&quot;$CO$4:$CW$22&quot; Sheet=&quot;For PPT - Adj&quot; Name=&quot;&quot; LastUpdate=&quot;6/3/2011 11:24:31 AM&quot; /&gt;"/>
  <p:tag name="CIQSHAPENAMETAG" val="8f4d4bf6-a2e3-44f8-ab36-70875c9d370f"/>
  <p:tag name="CIQID" val="21"/>
</p:tagLst>
</file>

<file path=ppt/tags/tag28.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HodesIQ-NVT3(AB) - 201104\Excel\Sales Analysis&quot; FileName=&quot;Invoices v16.xlsx&quot; Address=&quot;$CO$28:$CW$45&quot; Sheet=&quot;For PPT - Adj&quot; Name=&quot;&quot; LastUpdate=&quot;6/3/2011 11:26:33 AM&quot; /&gt;"/>
  <p:tag name="CIQSHAPENAMETAG" val="592d075f-2122-422d-b6c4-0cd77e36a2ba"/>
  <p:tag name="CIQID" val="22"/>
</p:tagLst>
</file>

<file path=ppt/tags/tag29.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HodesIQ-NVT3(AB) - 201104\Excel\Sales Analysis&quot; FileName=&quot;Invoices v16.xlsx&quot; Address=&quot;$DE$148:$DM$165&quot; Sheet=&quot;Recurring Revenues&quot; Name=&quot;&quot; LastUpdate=&quot;6/6/2011 10:41:02 PM&quot; /&gt;"/>
  <p:tag name="CIQSHAPENAMETAG" val="092fe028-8030-438f-96c9-8c1cf26c3135"/>
  <p:tag name="CIQID" val="3"/>
</p:tagLst>
</file>

<file path=ppt/tags/tag3.xml><?xml version="1.0" encoding="utf-8"?>
<p:tagLst xmlns:a="http://schemas.openxmlformats.org/drawingml/2006/main" xmlns:r="http://schemas.openxmlformats.org/officeDocument/2006/relationships" xmlns:p="http://schemas.openxmlformats.org/presentationml/2006/main">
  <p:tag name="LLEFT" val=" 55.375"/>
  <p:tag name="LTOP" val=" 65.75"/>
</p:tagLst>
</file>

<file path=ppt/tags/tag30.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Customer DD&quot; FileName=&quot;Churn &amp;amp; Bookings scotch.xlsx&quot; Address=&quot;$Q$80:$AA$108&quot; Sheet=&quot;Gross Churn Net (2)&quot; Name=&quot;&quot; LastUpdate=&quot;5/25/2012 5:22:20 PM&quot; /&gt;"/>
  <p:tag name="CIQSHAPENAMETAG" val="53ce2b7c-8080-4145-9a88-70dcdcc5aabd"/>
  <p:tag name="CIQID" val="431"/>
</p:tagLst>
</file>

<file path=ppt/tags/tag31.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Sales &amp;amp; Pricing DD&quot; FileName=&quot;Copy of 17.4.1 Renewal Pricing (modified).xlsx&quot; Address=&quot;$B$2:$H$24&quot; Sheet=&quot;Output&quot; Name=&quot;&quot; LastUpdate=&quot;6/13/2012 4:10:19 AM&quot; /&gt;"/>
  <p:tag name="CIQSHAPENAMETAG" val="37238cbc-6f7f-4d76-bbbb-9fbbc1cc5e36"/>
  <p:tag name="CIQID" val="446"/>
</p:tagLst>
</file>

<file path=ppt/tags/tag32.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Customer DD&quot; FileName=&quot;17.4.2 Renewals Discussi...s v2 - 6-25 Update (modified).xlsx&quot; Address=&quot;$L$46:$N$59&quot; Sheet=&quot;Cover&quot; Name=&quot;&quot; LastUpdate=&quot;6/27/2012 5:36:05 PM&quot; /&gt;"/>
  <p:tag name="CIQSHAPENAMETAG" val="108bfc0b-d780-4d34-ba01-6d08a6f399d0"/>
  <p:tag name="CIQID" val="577"/>
</p:tagLst>
</file>

<file path=ppt/tags/tag33.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Customer DD&quot; FileName=&quot;Projected Customer Churn v2.xlsx&quot; Address=&quot;$J$28:$O$36&quot; Sheet=&quot;Sheet4&quot; Name=&quot;&quot; LastUpdate=&quot;5/25/2012 5:22:21 PM&quot; /&gt;"/>
  <p:tag name="CIQSHAPENAMETAG" val="68f8d4c5-6a8a-46ee-9e51-125b630318fd"/>
  <p:tag name="CIQID" val="430"/>
</p:tagLst>
</file>

<file path=ppt/tags/tag34.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Customer DD&quot; FileName=&quot;Churn &amp;amp; Bookings scotch.xlsx&quot; Address=&quot;$M$96:$T$119&quot; Sheet=&quot;Gross Bookings Detail&quot; Name=&quot;&quot; LastUpdate=&quot;5/25/2012 5:22:20 PM&quot; /&gt;"/>
  <p:tag name="CIQSHAPENAMETAG" val="da787aa9-464f-4830-bcd0-711de38d574e"/>
  <p:tag name="CIQID" val="378"/>
</p:tagLst>
</file>

<file path=ppt/tags/tag35.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Customer DD&quot; FileName=&quot;Churn &amp;amp; Bookings scotch.xlsx&quot; Address=&quot;$C$96:$J$119&quot; Sheet=&quot;Gross Bookings Detail&quot; Name=&quot;&quot; LastUpdate=&quot;5/25/2012 5:22:20 PM&quot; /&gt;"/>
  <p:tag name="CIQSHAPENAMETAG" val="2a37e4c6-ba0e-4e21-a781-39fddf9ed7cd"/>
  <p:tag name="CIQID" val="377"/>
</p:tagLst>
</file>

<file path=ppt/tags/tag36.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Customer DD&quot; FileName=&quot;Top 10 Customers scotch.xlsx&quot; Address=&quot;$AB$38:$AI$56&quot; Sheet=&quot;calculations&quot; Name=&quot;&quot; LastUpdate=&quot;5/25/2012 5:22:15 PM&quot; /&gt;"/>
  <p:tag name="CIQSHAPENAMETAG" val="855cb6c4-55cd-4d4b-a59b-62a7d61c19e2"/>
  <p:tag name="CIQID" val="404"/>
</p:tagLst>
</file>

<file path=ppt/tags/tag37.xml><?xml version="1.0" encoding="utf-8"?>
<p:tagLst xmlns:a="http://schemas.openxmlformats.org/drawingml/2006/main" xmlns:r="http://schemas.openxmlformats.org/officeDocument/2006/relationships" xmlns:p="http://schemas.openxmlformats.org/presentationml/2006/main">
  <p:tag name="CIQLI" val="&lt;CIQLI Version=&quot;1.2&quot; Path=&quot;C:\Users\nrenaud\Desktop\Cours Finance\Presentations\Sceance 4&quot; FileName=&quot;Tables.xlsx&quot; Address=&quot;$C$4:$H$13&quot; Sheet=&quot;Sheet1&quot; Name=&quot;&quot; SourceType=&quot;1&quot; LastUpdate=&quot;9/30/2012 12:35:59 AM&quot; LinkedText=&quot;SUMMARRY BALANCE SHEET&quot; Position=&quot;-1&quot; /&gt;"/>
  <p:tag name="CIQSHAPENAMETAG" val="59099767-589f-4d5b-9743-d9c8aee1a83c"/>
  <p:tag name="CIQID" val="9"/>
</p:tagLst>
</file>

<file path=ppt/tags/tag38.xml><?xml version="1.0" encoding="utf-8"?>
<p:tagLst xmlns:a="http://schemas.openxmlformats.org/drawingml/2006/main" xmlns:r="http://schemas.openxmlformats.org/officeDocument/2006/relationships" xmlns:p="http://schemas.openxmlformats.org/presentationml/2006/main">
  <p:tag name="CIQLI" val="&lt;CIQLI Version=&quot;1.2&quot; Path=&quot;C:\Users\nrenaud\Desktop\Cours Finance\Presentations\Sceance 4&quot; FileName=&quot;Tables.xlsx&quot; Address=&quot;$J$16:$N$29&quot; Sheet=&quot;Sheet1&quot; Name=&quot;&quot; SourceType=&quot;1&quot; LastUpdate=&quot;9/30/2012 12:35:59 AM&quot; LinkedText=&quot;SUMMARRY CASHFLOW STATEMENT&quot; Position=&quot;-1&quot; /&gt;"/>
  <p:tag name="CIQSHAPENAMETAG" val="89684d77-9fe8-4211-8d6d-5de3248075f0"/>
  <p:tag name="CIQID" val="10"/>
</p:tagLst>
</file>

<file path=ppt/tags/tag39.xml><?xml version="1.0" encoding="utf-8"?>
<p:tagLst xmlns:a="http://schemas.openxmlformats.org/drawingml/2006/main" xmlns:r="http://schemas.openxmlformats.org/officeDocument/2006/relationships" xmlns:p="http://schemas.openxmlformats.org/presentationml/2006/main">
  <p:tag name="CIQLI" val="&lt;CIQLI Version=&quot;1.2&quot; Path=&quot;C:\Users\nrenaud\Desktop\Host net\Excel\Model&quot; FileName=&quot;Host net IRR Model v12.xlsx&quot; Address=&quot;$BC$41:$BF$60&quot; Sheet=&quot;Consolidated worked &quot; Name=&quot;&quot; SourceType=&quot;1&quot; LastUpdate=&quot;10/18/2012 1:43:47 AM&quot; LinkedText=&quot;Internet And Transit Revenue Monthly Evolution&quot; Position=&quot;-1&quot; /&gt;"/>
  <p:tag name="CIQSHAPENAMETAG" val="77923057-9646-4e84-af4c-e457b28755ce"/>
  <p:tag name="CIQID" val="1"/>
</p:tagLst>
</file>

<file path=ppt/tags/tag4.xml><?xml version="1.0" encoding="utf-8"?>
<p:tagLst xmlns:a="http://schemas.openxmlformats.org/drawingml/2006/main" xmlns:r="http://schemas.openxmlformats.org/officeDocument/2006/relationships" xmlns:p="http://schemas.openxmlformats.org/presentationml/2006/main">
  <p:tag name="SLIDEELEMTYPE" val="52"/>
</p:tagLst>
</file>

<file path=ppt/tags/tag40.xml><?xml version="1.0" encoding="utf-8"?>
<p:tagLst xmlns:a="http://schemas.openxmlformats.org/drawingml/2006/main" xmlns:r="http://schemas.openxmlformats.org/officeDocument/2006/relationships" xmlns:p="http://schemas.openxmlformats.org/presentationml/2006/main">
  <p:tag name="CIQLI" val="&lt;CIQLI Version=&quot;1.2&quot; Path=&quot;C:\Users\nrenaud\Desktop\Host net\Excel\Model&quot; FileName=&quot;Host net IRR Model v12.xlsx&quot; Address=&quot;$BH$41:$BK$59&quot; Sheet=&quot;Consolidated worked &quot; Name=&quot;&quot; SourceType=&quot;1&quot; LastUpdate=&quot;10/18/2012 1:44:00 AM&quot; LinkedText=&quot;Internet And Transit Revenue Monthly Evolution&quot; Position=&quot;-1&quot; /&gt;"/>
  <p:tag name="CIQSHAPENAMETAG" val="c2e31fb0-7ed8-4723-a393-5c7f1baad3ce"/>
  <p:tag name="CIQID" val="2"/>
</p:tagLst>
</file>

<file path=ppt/tags/tag41.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Sales &amp;amp; Pricing DD&quot; FileName=&quot;Copy of 17.4.1 Renewal Pricing (modified).xlsx&quot; Address=&quot;$B$2:$H$24&quot; Sheet=&quot;Output&quot; Name=&quot;&quot; LastUpdate=&quot;6/13/2012 4:10:19 AM&quot; /&gt;"/>
  <p:tag name="CIQSHAPENAMETAG" val="37238cbc-6f7f-4d76-bbbb-9fbbc1cc5e36"/>
  <p:tag name="CIQID" val="446"/>
</p:tagLst>
</file>

<file path=ppt/tags/tag42.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Customer DD&quot; FileName=&quot;17.4.2 Renewals Discussi...s v2 - 6-25 Update (modified).xlsx&quot; Address=&quot;$L$46:$N$59&quot; Sheet=&quot;Cover&quot; Name=&quot;&quot; LastUpdate=&quot;6/27/2012 5:36:05 PM&quot; /&gt;"/>
  <p:tag name="CIQSHAPENAMETAG" val="108bfc0b-d780-4d34-ba01-6d08a6f399d0"/>
  <p:tag name="CIQID" val="577"/>
</p:tagLst>
</file>

<file path=ppt/tags/tag43.xml><?xml version="1.0" encoding="utf-8"?>
<p:tagLst xmlns:a="http://schemas.openxmlformats.org/drawingml/2006/main" xmlns:r="http://schemas.openxmlformats.org/officeDocument/2006/relationships" xmlns:p="http://schemas.openxmlformats.org/presentationml/2006/main">
  <p:tag name="CIQLI" val="&lt;CIQLI Version=&quot;1.2&quot; Path=&quot;P:\_DEALS\Host net\Excel&quot; FileName=&quot;Host_Sales_Sept Analysis v17.xlsx&quot; Address=&quot;$Z$881:$AE$900&quot; Sheet=&quot;% sqft&quot; Name=&quot;&quot; SourceType=&quot;1&quot; LastUpdate=&quot;10/18/2012 1:47:14 AM&quot; LinkedText=&quot;Yearly RR Trans Rev from Customers with Colo Sq.Ft &amp;gt;$200&quot; Position=&quot;-1&quot; /&gt;"/>
  <p:tag name="CIQSHAPENAMETAG" val="1b7f0455-f653-4830-afbf-cf1ded13b7c3"/>
  <p:tag name="CIQID" val="7"/>
</p:tagLst>
</file>

<file path=ppt/tags/tag44.xml><?xml version="1.0" encoding="utf-8"?>
<p:tagLst xmlns:a="http://schemas.openxmlformats.org/drawingml/2006/main" xmlns:r="http://schemas.openxmlformats.org/officeDocument/2006/relationships" xmlns:p="http://schemas.openxmlformats.org/presentationml/2006/main">
  <p:tag name="CIQLI" val="&lt;CIQLI Version=&quot;1.2&quot; Path=&quot;P:\_DEALS\Host net\Excel&quot; FileName=&quot;Host_Sales_Sept Analysis v17.xlsx&quot; Address=&quot;$AG$881:$AM$891&quot; Sheet=&quot;% sqft&quot; Name=&quot;&quot; SourceType=&quot;1&quot; LastUpdate=&quot;10/18/2012 1:47:14 AM&quot; LinkedText=&quot;% of Transit Rev with Sq.Ft. Colo &amp;gt;$200&quot; Position=&quot;-1&quot; /&gt;"/>
  <p:tag name="CIQSHAPENAMETAG" val="507c380a-1851-4058-a189-8b4b6c06aa7b"/>
  <p:tag name="CIQID" val="8"/>
</p:tagLst>
</file>

<file path=ppt/tags/tag45.xml><?xml version="1.0" encoding="utf-8"?>
<p:tagLst xmlns:a="http://schemas.openxmlformats.org/drawingml/2006/main" xmlns:r="http://schemas.openxmlformats.org/officeDocument/2006/relationships" xmlns:p="http://schemas.openxmlformats.org/presentationml/2006/main">
  <p:tag name="CIQLI" val="&lt;CIQLI Version=&quot;1.2&quot; Path=&quot;P:\_DEALS\Host net\Excel\Model&quot; FileName=&quot;Host net IRR Model v11.xlsx&quot; Address=&quot;$EJ$144:$ER$165&quot; Sheet=&quot;Novacap Fcst&quot; Name=&quot;&quot; SourceType=&quot;1&quot; LastUpdate=&quot;10/17/2012 10:23:37 PM&quot; LinkedText=&quot;Bridge 2010 - 2011&quot; Position=&quot;-1&quot; /&gt;"/>
  <p:tag name="CIQSHAPENAMETAG" val="0b53d7fb-2eac-4945-bb4a-09aab71f7879"/>
  <p:tag name="CIQID" val="1"/>
</p:tagLst>
</file>

<file path=ppt/tags/tag5.xml><?xml version="1.0" encoding="utf-8"?>
<p:tagLst xmlns:a="http://schemas.openxmlformats.org/drawingml/2006/main" xmlns:r="http://schemas.openxmlformats.org/officeDocument/2006/relationships" xmlns:p="http://schemas.openxmlformats.org/presentationml/2006/main">
  <p:tag name="LLEFT" val=" 55.375"/>
  <p:tag name="LTOP" val=" 65.75"/>
  <p:tag name="SLIDEELEMTYPE" val="36"/>
</p:tagLst>
</file>

<file path=ppt/tags/tag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8.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9.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OVACAP STANDARD">
  <a:themeElements>
    <a:clrScheme name="Novacap">
      <a:dk1>
        <a:sysClr val="windowText" lastClr="000000"/>
      </a:dk1>
      <a:lt1>
        <a:sysClr val="window" lastClr="F0F0F0"/>
      </a:lt1>
      <a:dk2>
        <a:srgbClr val="091C5A"/>
      </a:dk2>
      <a:lt2>
        <a:srgbClr val="FFFFFF"/>
      </a:lt2>
      <a:accent1>
        <a:srgbClr val="091C5A"/>
      </a:accent1>
      <a:accent2>
        <a:srgbClr val="C4BD97"/>
      </a:accent2>
      <a:accent3>
        <a:srgbClr val="0B72CF"/>
      </a:accent3>
      <a:accent4>
        <a:srgbClr val="808080"/>
      </a:accent4>
      <a:accent5>
        <a:srgbClr val="FFD357"/>
      </a:accent5>
      <a:accent6>
        <a:srgbClr val="D55147"/>
      </a:accent6>
      <a:hlink>
        <a:srgbClr val="0000FF"/>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100" b="0" i="0" u="none" strike="noStrike" cap="none" normalizeH="0" baseline="0" smtClean="0">
            <a:ln>
              <a:noFill/>
            </a:ln>
            <a:solidFill>
              <a:schemeClr val="tx1"/>
            </a:solidFill>
            <a:effectLst/>
            <a:latin typeface="Arial" charset="0"/>
          </a:defRPr>
        </a:defPPr>
      </a:lstStyle>
    </a:lnDef>
  </a:objectDefaults>
  <a:extraClrSchemeLst>
    <a:extraClrScheme>
      <a:clrScheme name="TS Report Template (C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S Report Template (C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S Report Template (C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S Report Template (C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S Report Template (C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S Report Template (C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S Report Template (C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NOVACAP STANDARD</Template>
  <TotalTime>3872</TotalTime>
  <Words>1972</Words>
  <Application>Microsoft Office PowerPoint</Application>
  <PresentationFormat>On-screen Show (4:3)</PresentationFormat>
  <Paragraphs>417</Paragraphs>
  <Slides>53</Slides>
  <Notes>53</Notes>
  <HiddenSlides>0</HiddenSlides>
  <MMClips>0</MMClips>
  <ScaleCrop>false</ScaleCrop>
  <HeadingPairs>
    <vt:vector size="6" baseType="variant">
      <vt:variant>
        <vt:lpstr>Theme</vt:lpstr>
      </vt:variant>
      <vt:variant>
        <vt:i4>1</vt:i4>
      </vt:variant>
      <vt:variant>
        <vt:lpstr>Links</vt:lpstr>
      </vt:variant>
      <vt:variant>
        <vt:i4>8</vt:i4>
      </vt:variant>
      <vt:variant>
        <vt:lpstr>Slide Titles</vt:lpstr>
      </vt:variant>
      <vt:variant>
        <vt:i4>53</vt:i4>
      </vt:variant>
    </vt:vector>
  </HeadingPairs>
  <TitlesOfParts>
    <vt:vector size="62" baseType="lpstr">
      <vt:lpstr>NOVACAP STANDARD</vt:lpstr>
      <vt:lpstr>\\exchange.dhcapital.com\mango\Host.net\2012 Process\Management Presentation\Host net Financial Projection - August 2012.xlsx!Annual Rev Charts![Host net Financial Projection - August 2012.xlsx]Annual Rev Charts Chart 10</vt:lpstr>
      <vt:lpstr>\\exchange.dhcapital.com\mango\Host.net\2012 Process\Management Presentation\Host net Financial Projection - August 2012.xlsx!Annual Rev Charts![Host net Financial Projection - August 2012.xlsx]Annual Rev Charts Chart 1</vt:lpstr>
      <vt:lpstr>\\exchange.dhcapital.com\mango\Host.net\2012 Process\Management Presentation\Host net Financial Projection - August 2012.xlsx!Annual Rev Charts![Host net Financial Projection - August 2012.xlsx]Annual Rev Charts Chart 11</vt:lpstr>
      <vt:lpstr>\\exchange.dhcapital.com\mango\Host.net\2012 Process\Management Presentation\Host net Financial Projection - August 2012.xlsx!Annual Rev Charts![Host net Financial Projection - August 2012.xlsx]Annual Rev Charts Chart 12</vt:lpstr>
      <vt:lpstr>\\exchange.dhcapital.com\mango\Host.net\2012 Process\Management Presentation\Host net Financial Projection - August 2012.xlsx!Annual Rev Charts![Host net Financial Projection - August 2012.xlsx]Annual Rev Charts Chart 28</vt:lpstr>
      <vt:lpstr>\\exchange.dhcapital.com\mango\Host.net\2012 Process\Management Presentation\Host net Financial Projection - August 2012.xlsx!Annual Rev Charts![Host net Financial Projection - August 2012.xlsx]Annual Rev Charts Chart 30</vt:lpstr>
      <vt:lpstr>\\exchange.dhcapital.com\mango\Host.net\2012 Process\Management Presentation\Host net Financial Projection - August 2012.xlsx!Annual Rev Charts![Host net Financial Projection - August 2012.xlsx]Annual Rev Charts Chart 32</vt:lpstr>
      <vt:lpstr>\\exchange.dhcapital.com\mango\Host.net\2012 Process\Management Presentation\Host net Financial Projection - August 2012.xlsx!Annual Rev Charts!R7C2:R13C8</vt:lpstr>
      <vt:lpstr>PowerPoint Presentation</vt:lpstr>
      <vt:lpstr>Course Plan Today</vt:lpstr>
      <vt:lpstr>Forecasting is not a science</vt:lpstr>
      <vt:lpstr>The Pillars of Performance Forecast</vt:lpstr>
      <vt:lpstr>The Pillars of performance forecast</vt:lpstr>
      <vt:lpstr>Historical Analysis</vt:lpstr>
      <vt:lpstr>Importance of Perimeter</vt:lpstr>
      <vt:lpstr>PowerPoint Presentation</vt:lpstr>
      <vt:lpstr>Example of Analysis</vt:lpstr>
      <vt:lpstr>Historical Pricing</vt:lpstr>
      <vt:lpstr>PowerPoint Presentation</vt:lpstr>
      <vt:lpstr>The Pillars of Performance Forecast</vt:lpstr>
      <vt:lpstr>Good Old Porter</vt:lpstr>
      <vt:lpstr>Home Automation</vt:lpstr>
      <vt:lpstr>Security Industry Overview– United States</vt:lpstr>
      <vt:lpstr>Industry Landscape</vt:lpstr>
      <vt:lpstr>Chicago Competitive Landscape</vt:lpstr>
      <vt:lpstr>The Pillars of Performance Forecast</vt:lpstr>
      <vt:lpstr>Bottom Up</vt:lpstr>
      <vt:lpstr>Revenue Breakdown – 2007 to 2010 </vt:lpstr>
      <vt:lpstr>Bottom up</vt:lpstr>
      <vt:lpstr>Forecasting Near Term Performance</vt:lpstr>
      <vt:lpstr>Customer Churn</vt:lpstr>
      <vt:lpstr>Customer Renewals</vt:lpstr>
      <vt:lpstr>Customer Renewal Discussions</vt:lpstr>
      <vt:lpstr>Expected Customer Churn</vt:lpstr>
      <vt:lpstr>Bookings Breakdown</vt:lpstr>
      <vt:lpstr>Customer Analysis</vt:lpstr>
      <vt:lpstr>Top 10 Customers Overview</vt:lpstr>
      <vt:lpstr>Company Analysis Check List</vt:lpstr>
      <vt:lpstr>Sales Formula</vt:lpstr>
      <vt:lpstr>Market Analysis Check List</vt:lpstr>
      <vt:lpstr>PM plan</vt:lpstr>
      <vt:lpstr>The Pillars of Performance Forecast</vt:lpstr>
      <vt:lpstr>Sum Of The Parts</vt:lpstr>
      <vt:lpstr>Reminder: what we are going to forecast</vt:lpstr>
      <vt:lpstr>Balance Sheet &amp; Cash flow Statement</vt:lpstr>
      <vt:lpstr>Company Analysis Check List</vt:lpstr>
      <vt:lpstr>Sources Check List for Forecasting Performance</vt:lpstr>
      <vt:lpstr>Focus on Products</vt:lpstr>
      <vt:lpstr>Case Study: Step 1 Products and Service</vt:lpstr>
      <vt:lpstr>Case Study: Step 2 Getting More Granular</vt:lpstr>
      <vt:lpstr>Truly Understanding Historical Performance</vt:lpstr>
      <vt:lpstr>Customer 8</vt:lpstr>
      <vt:lpstr>Customer Renewals</vt:lpstr>
      <vt:lpstr>Customer Renewal Discussions</vt:lpstr>
      <vt:lpstr>Understanding How Stickiness Evolves</vt:lpstr>
      <vt:lpstr>Understanding Where Performance </vt:lpstr>
      <vt:lpstr>Cost Structure</vt:lpstr>
      <vt:lpstr>What are we going to look for in COGS?</vt:lpstr>
      <vt:lpstr>What are we going to look for in COGS?</vt:lpstr>
      <vt:lpstr>Company Analysis Check List</vt:lpstr>
      <vt:lpstr>Normalisation</vt:lpstr>
    </vt:vector>
  </TitlesOfParts>
  <Company>Novacap Management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Deal Alert Overview</dc:title>
  <dc:creator>ccostis</dc:creator>
  <cp:lastModifiedBy>Renaud, Nicolas</cp:lastModifiedBy>
  <cp:revision>97</cp:revision>
  <dcterms:created xsi:type="dcterms:W3CDTF">2011-12-05T20:39:25Z</dcterms:created>
  <dcterms:modified xsi:type="dcterms:W3CDTF">2014-11-01T03:09:59Z</dcterms:modified>
</cp:coreProperties>
</file>