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6"/>
  </p:notesMasterIdLst>
  <p:sldIdLst>
    <p:sldId id="289" r:id="rId2"/>
    <p:sldId id="339" r:id="rId3"/>
    <p:sldId id="340" r:id="rId4"/>
    <p:sldId id="341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9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8B62E-AD44-4055-8255-81441D1FF66C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ED4C9-2862-4408-B9D6-3E93CA0F8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96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ED4C9-2862-4408-B9D6-3E93CA0F871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47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ED4C9-2862-4408-B9D6-3E93CA0F871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04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ED4C9-2862-4408-B9D6-3E93CA0F871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96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ED4C9-2862-4408-B9D6-3E93CA0F871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74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400800" y="4648200"/>
            <a:ext cx="2438400" cy="1066800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sz="1000">
                <a:solidFill>
                  <a:schemeClr val="tx2"/>
                </a:solidFill>
                <a:latin typeface="+mj-lt"/>
              </a:defRPr>
            </a:lvl1pPr>
            <a:lvl2pPr>
              <a:defRPr sz="1400">
                <a:solidFill>
                  <a:schemeClr val="tx2"/>
                </a:solidFill>
                <a:latin typeface="+mj-lt"/>
              </a:defRPr>
            </a:lvl2pPr>
            <a:lvl3pPr>
              <a:defRPr sz="1400">
                <a:solidFill>
                  <a:schemeClr val="tx2"/>
                </a:solidFill>
                <a:latin typeface="+mj-lt"/>
              </a:defRPr>
            </a:lvl3pPr>
            <a:lvl4pPr>
              <a:defRPr sz="1400">
                <a:solidFill>
                  <a:schemeClr val="tx2"/>
                </a:solidFill>
                <a:latin typeface="+mj-lt"/>
              </a:defRPr>
            </a:lvl4pPr>
            <a:lvl5pPr>
              <a:defRPr sz="1400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sz="1400" dirty="0" smtClean="0">
                <a:solidFill>
                  <a:schemeClr val="tx2"/>
                </a:solidFill>
                <a:latin typeface="+mj-lt"/>
              </a:rPr>
              <a:t>[Partner]</a:t>
            </a:r>
          </a:p>
          <a:p>
            <a:pPr lvl="0"/>
            <a:r>
              <a:rPr lang="en-US" sz="1400" dirty="0" smtClean="0">
                <a:solidFill>
                  <a:schemeClr val="tx2"/>
                </a:solidFill>
                <a:latin typeface="+mj-lt"/>
              </a:rPr>
              <a:t>[Manager]</a:t>
            </a:r>
          </a:p>
          <a:p>
            <a:pPr lvl="0"/>
            <a:r>
              <a:rPr lang="en-US" sz="1400" dirty="0" smtClean="0">
                <a:solidFill>
                  <a:schemeClr val="tx2"/>
                </a:solidFill>
                <a:latin typeface="+mj-lt"/>
              </a:rPr>
              <a:t>[Trainee]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 hasCustomPrompt="1"/>
          </p:nvPr>
        </p:nvSpPr>
        <p:spPr>
          <a:xfrm>
            <a:off x="6553200" y="2514600"/>
            <a:ext cx="2133600" cy="1371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Insert Logo Here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514600"/>
            <a:ext cx="4572000" cy="914400"/>
          </a:xfrm>
          <a:prstGeom prst="rect">
            <a:avLst/>
          </a:prstGeom>
        </p:spPr>
        <p:txBody>
          <a:bodyPr/>
          <a:lstStyle>
            <a:lvl1pPr algn="ctr">
              <a:buNone/>
              <a:defRPr sz="2500" b="1">
                <a:solidFill>
                  <a:schemeClr val="tx2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[Company Name]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275996" y="6096000"/>
            <a:ext cx="688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May 12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1030288"/>
            <a:ext cx="9143999" cy="549275"/>
          </a:xfrm>
          <a:prstGeom prst="rect">
            <a:avLst/>
          </a:prstGeom>
          <a:solidFill>
            <a:srgbClr val="091C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2563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fr-CA" sz="2600" b="1" dirty="0">
              <a:solidFill>
                <a:srgbClr val="F4F5EB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6273204" y="1052623"/>
            <a:ext cx="21270" cy="5805377"/>
          </a:xfrm>
          <a:prstGeom prst="line">
            <a:avLst/>
          </a:prstGeom>
          <a:ln w="63500">
            <a:solidFill>
              <a:srgbClr val="091C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073312" y="6096000"/>
            <a:ext cx="1093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91C5A"/>
                </a:solidFill>
              </a:rPr>
              <a:t>November 11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0" y="1030288"/>
            <a:ext cx="9143999" cy="549275"/>
          </a:xfrm>
          <a:prstGeom prst="rect">
            <a:avLst/>
          </a:prstGeom>
          <a:solidFill>
            <a:srgbClr val="091C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2563" lvl="1">
              <a:defRPr/>
            </a:pPr>
            <a:endParaRPr lang="fr-CA" sz="2600" b="1" dirty="0">
              <a:solidFill>
                <a:srgbClr val="F4F5EB"/>
              </a:solidFill>
              <a:cs typeface="Arial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 flipH="1">
            <a:off x="6273204" y="1052623"/>
            <a:ext cx="21270" cy="5805377"/>
          </a:xfrm>
          <a:prstGeom prst="line">
            <a:avLst/>
          </a:prstGeom>
          <a:ln w="63500">
            <a:solidFill>
              <a:srgbClr val="091C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s://encrypted-tbn3.google.com/images?q=tbn:ANd9GcQvEsBikEAbGCb20IBRDbVhZUlwmI4KmFHq4WDttlbGobaljYYbGw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152400"/>
            <a:ext cx="2047875" cy="7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2347938" y="228600"/>
            <a:ext cx="0" cy="57912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4600" y="274638"/>
            <a:ext cx="6172200" cy="487362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47119" y="909118"/>
            <a:ext cx="2057400" cy="4918295"/>
          </a:xfrm>
          <a:prstGeom prst="rect">
            <a:avLst/>
          </a:prstGeom>
        </p:spPr>
        <p:txBody>
          <a:bodyPr/>
          <a:lstStyle>
            <a:lvl1pPr marL="117475" indent="-117475">
              <a:defRPr sz="1200">
                <a:solidFill>
                  <a:schemeClr val="tx2"/>
                </a:solidFill>
              </a:defRPr>
            </a:lvl1pPr>
            <a:lvl2pPr marL="227013" indent="-109538">
              <a:defRPr sz="1200">
                <a:solidFill>
                  <a:schemeClr val="tx2"/>
                </a:solidFill>
              </a:defRPr>
            </a:lvl2pPr>
            <a:lvl3pPr marL="344488" indent="-117475"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rgbClr val="0000FF"/>
                </a:solidFill>
              </a:defRPr>
            </a:lvl4pPr>
            <a:lvl5pPr>
              <a:defRPr>
                <a:solidFill>
                  <a:srgbClr val="0000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514600" y="914400"/>
            <a:ext cx="6172200" cy="51054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2349371" y="228600"/>
            <a:ext cx="0" cy="6096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4600" y="274638"/>
            <a:ext cx="6172200" cy="487362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2349371" y="228600"/>
            <a:ext cx="0" cy="6096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4600" y="274638"/>
            <a:ext cx="6172200" cy="487362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7371" y="1600199"/>
            <a:ext cx="4118428" cy="4419601"/>
          </a:xfrm>
          <a:prstGeom prst="rect">
            <a:avLst/>
          </a:prstGeom>
        </p:spPr>
        <p:txBody>
          <a:bodyPr lIns="81967" tIns="40982" rIns="81967" bIns="40982"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8372" y="1600199"/>
            <a:ext cx="4118428" cy="4419601"/>
          </a:xfrm>
          <a:prstGeom prst="rect">
            <a:avLst/>
          </a:prstGeom>
        </p:spPr>
        <p:txBody>
          <a:bodyPr lIns="81967" tIns="40982" rIns="81967" bIns="40982"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228600" y="1219200"/>
            <a:ext cx="4114800" cy="381000"/>
          </a:xfrm>
          <a:prstGeom prst="rect">
            <a:avLst/>
          </a:prstGeom>
          <a:solidFill>
            <a:schemeClr val="tx2"/>
          </a:solidFill>
        </p:spPr>
        <p:txBody>
          <a:bodyPr anchor="ctr"/>
          <a:lstStyle>
            <a:lvl1pPr algn="ctr">
              <a:buNone/>
              <a:defRPr sz="14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572000" y="1219200"/>
            <a:ext cx="4114800" cy="381000"/>
          </a:xfrm>
          <a:prstGeom prst="rect">
            <a:avLst/>
          </a:prstGeom>
          <a:solidFill>
            <a:schemeClr val="tx2"/>
          </a:solidFill>
        </p:spPr>
        <p:txBody>
          <a:bodyPr anchor="ctr"/>
          <a:lstStyle>
            <a:lvl1pPr algn="ctr">
              <a:buNone/>
              <a:defRPr sz="14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2514600" y="274638"/>
            <a:ext cx="6172200" cy="487362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83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 txBox="1">
            <a:spLocks/>
          </p:cNvSpPr>
          <p:nvPr userDrawn="1"/>
        </p:nvSpPr>
        <p:spPr>
          <a:xfrm>
            <a:off x="905774" y="6318767"/>
            <a:ext cx="8238226" cy="415239"/>
          </a:xfrm>
          <a:prstGeom prst="rect">
            <a:avLst/>
          </a:prstGeom>
          <a:gradFill>
            <a:gsLst>
              <a:gs pos="0">
                <a:srgbClr val="DBD7BF"/>
              </a:gs>
              <a:gs pos="33000">
                <a:srgbClr val="F6F5F0"/>
              </a:gs>
              <a:gs pos="50000">
                <a:srgbClr val="F6F5EE"/>
              </a:gs>
              <a:gs pos="50000">
                <a:schemeClr val="bg1">
                  <a:alpha val="80000"/>
                </a:schemeClr>
              </a:gs>
              <a:gs pos="82000">
                <a:schemeClr val="bg1"/>
              </a:gs>
            </a:gsLst>
            <a:lin ang="10800000" scaled="1"/>
          </a:gradFill>
        </p:spPr>
        <p:txBody>
          <a:bodyPr tIns="216000" bIns="72000" anchor="ctr"/>
          <a:lstStyle>
            <a:lvl1pPr algn="l">
              <a:defRPr sz="1000">
                <a:solidFill>
                  <a:schemeClr val="bg2">
                    <a:lumMod val="75000"/>
                  </a:schemeClr>
                </a:solidFill>
                <a:latin typeface="Frutiger LT 45 Light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300" dirty="0" smtClean="0">
                <a:solidFill>
                  <a:srgbClr val="A99E67"/>
                </a:solidFill>
                <a:latin typeface="Arial" pitchFamily="34" charset="0"/>
                <a:cs typeface="Arial" pitchFamily="34" charset="0"/>
              </a:rPr>
              <a:t>	               Your growth and value partner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4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E9EB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2"/>
          <p:cNvSpPr/>
          <p:nvPr userDrawn="1"/>
        </p:nvSpPr>
        <p:spPr>
          <a:xfrm>
            <a:off x="0" y="655638"/>
            <a:ext cx="887413" cy="6202362"/>
          </a:xfrm>
          <a:prstGeom prst="rect">
            <a:avLst/>
          </a:prstGeom>
          <a:solidFill>
            <a:srgbClr val="E9EB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3" descr="Novacap II_novacap seul"/>
          <p:cNvPicPr>
            <a:picLocks noChangeAspect="1" noChangeArrowheads="1"/>
          </p:cNvPicPr>
          <p:nvPr userDrawn="1"/>
        </p:nvPicPr>
        <p:blipFill>
          <a:blip r:embed="rId2" cstate="print"/>
          <a:srcRect t="29411"/>
          <a:stretch>
            <a:fillRect/>
          </a:stretch>
        </p:blipFill>
        <p:spPr bwMode="auto">
          <a:xfrm>
            <a:off x="1076325" y="6350000"/>
            <a:ext cx="145415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953250" y="635476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0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Page </a:t>
            </a:r>
            <a:fld id="{C716BAD0-2DBC-4AE0-A294-C82920149A12}" type="slidenum">
              <a:rPr lang="en-CA" sz="1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CA" sz="1000" dirty="0">
              <a:solidFill>
                <a:schemeClr val="tx1">
                  <a:tint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877888" y="6162675"/>
            <a:ext cx="8261350" cy="46038"/>
          </a:xfrm>
          <a:prstGeom prst="rect">
            <a:avLst/>
          </a:prstGeom>
          <a:solidFill>
            <a:srgbClr val="0723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7"/>
          <p:cNvSpPr/>
          <p:nvPr userDrawn="1"/>
        </p:nvSpPr>
        <p:spPr>
          <a:xfrm rot="10800000">
            <a:off x="61913" y="61913"/>
            <a:ext cx="755650" cy="6732587"/>
          </a:xfrm>
          <a:prstGeom prst="rect">
            <a:avLst/>
          </a:prstGeom>
          <a:solidFill>
            <a:srgbClr val="0723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8762" y="68350"/>
            <a:ext cx="8193600" cy="550800"/>
          </a:xfrm>
          <a:prstGeom prst="rect">
            <a:avLst/>
          </a:prstGeom>
          <a:solidFill>
            <a:srgbClr val="D3D1AA"/>
          </a:solidFill>
        </p:spPr>
        <p:txBody>
          <a:bodyPr>
            <a:normAutofit/>
          </a:bodyPr>
          <a:lstStyle>
            <a:lvl1pPr marL="180975" indent="0" algn="l">
              <a:defRPr sz="2800" b="1">
                <a:solidFill>
                  <a:srgbClr val="F4F5E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11" name="Text Placeholder 2"/>
          <p:cNvSpPr>
            <a:spLocks noGrp="1"/>
          </p:cNvSpPr>
          <p:nvPr>
            <p:ph idx="5"/>
          </p:nvPr>
        </p:nvSpPr>
        <p:spPr>
          <a:xfrm>
            <a:off x="957531" y="879894"/>
            <a:ext cx="7884543" cy="508958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fr-CA" noProof="0" dirty="0"/>
          </a:p>
        </p:txBody>
      </p:sp>
    </p:spTree>
    <p:extLst>
      <p:ext uri="{BB962C8B-B14F-4D97-AF65-F5344CB8AC3E}">
        <p14:creationId xmlns:p14="http://schemas.microsoft.com/office/powerpoint/2010/main" val="98166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4.xml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3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Rectangle 64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28628" y="619125"/>
            <a:ext cx="5127625" cy="13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021" tIns="41010" rIns="82021" bIns="41010"/>
          <a:lstStyle/>
          <a:p>
            <a:pPr defTabSz="1018130"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800" dirty="0">
              <a:solidFill>
                <a:srgbClr val="761437"/>
              </a:solidFill>
            </a:endParaRPr>
          </a:p>
        </p:txBody>
      </p:sp>
      <p:sp>
        <p:nvSpPr>
          <p:cNvPr id="1090" name="Line 66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205583" y="6185649"/>
            <a:ext cx="8738182" cy="8674"/>
          </a:xfrm>
          <a:prstGeom prst="line">
            <a:avLst/>
          </a:prstGeom>
          <a:noFill/>
          <a:ln w="28575">
            <a:solidFill>
              <a:srgbClr val="1B265F"/>
            </a:solidFill>
            <a:round/>
            <a:headEnd/>
            <a:tailEnd/>
          </a:ln>
          <a:effectLst/>
        </p:spPr>
        <p:txBody>
          <a:bodyPr wrap="none" lIns="82021" tIns="41010" rIns="82021" bIns="410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CA" sz="1000" dirty="0">
              <a:solidFill>
                <a:srgbClr val="000000"/>
              </a:solidFill>
            </a:endParaRPr>
          </a:p>
        </p:txBody>
      </p:sp>
      <p:sp>
        <p:nvSpPr>
          <p:cNvPr id="1095" name="Text Box 71" hidden="1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115830" y="2756652"/>
            <a:ext cx="221672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CA" sz="1100" b="1" dirty="0">
                <a:solidFill>
                  <a:srgbClr val="1B265F"/>
                </a:solidFill>
              </a:rPr>
              <a:t>Draft Report</a:t>
            </a:r>
          </a:p>
        </p:txBody>
      </p:sp>
      <p:sp>
        <p:nvSpPr>
          <p:cNvPr id="20" name="Slide Number Placeholder 5"/>
          <p:cNvSpPr txBox="1">
            <a:spLocks/>
          </p:cNvSpPr>
          <p:nvPr/>
        </p:nvSpPr>
        <p:spPr>
          <a:xfrm>
            <a:off x="6845992" y="6259338"/>
            <a:ext cx="2133600" cy="365125"/>
          </a:xfrm>
          <a:prstGeom prst="rect">
            <a:avLst/>
          </a:prstGeom>
        </p:spPr>
        <p:txBody>
          <a:bodyPr lIns="91387" tIns="45693" rIns="91387" bIns="45693" anchor="ctr"/>
          <a:lstStyle/>
          <a:p>
            <a:pPr algn="r">
              <a:defRPr/>
            </a:pPr>
            <a:r>
              <a:rPr lang="en-CA" sz="1000" dirty="0">
                <a:solidFill>
                  <a:srgbClr val="000000">
                    <a:tint val="75000"/>
                  </a:srgbClr>
                </a:solidFill>
                <a:latin typeface="Frutiger LT 45 Light" pitchFamily="34" charset="0"/>
              </a:rPr>
              <a:t>Page </a:t>
            </a:r>
            <a:fld id="{65AA1C6C-3847-49EF-A8F8-12B78C7E5D2A}" type="slidenum">
              <a:rPr lang="en-CA" sz="1000" smtClean="0">
                <a:solidFill>
                  <a:srgbClr val="000000">
                    <a:tint val="75000"/>
                  </a:srgbClr>
                </a:solidFill>
                <a:latin typeface="Frutiger LT 45 Light" pitchFamily="34" charset="0"/>
              </a:rPr>
              <a:pPr algn="r">
                <a:defRPr/>
              </a:pPr>
              <a:t>‹#›</a:t>
            </a:fld>
            <a:r>
              <a:rPr lang="en-CA" sz="1000" dirty="0" smtClean="0">
                <a:solidFill>
                  <a:srgbClr val="000000">
                    <a:tint val="75000"/>
                  </a:srgbClr>
                </a:solidFill>
                <a:latin typeface="Frutiger LT 45 Light" pitchFamily="34" charset="0"/>
              </a:rPr>
              <a:t> </a:t>
            </a:r>
            <a:endParaRPr lang="en-CA" sz="1000" dirty="0">
              <a:solidFill>
                <a:srgbClr val="000000">
                  <a:tint val="75000"/>
                </a:srgbClr>
              </a:solidFill>
              <a:latin typeface="Frutiger LT 45 Light" pitchFamily="34" charset="0"/>
            </a:endParaRPr>
          </a:p>
        </p:txBody>
      </p:sp>
      <p:sp>
        <p:nvSpPr>
          <p:cNvPr id="14" name="Line 59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V="1">
            <a:off x="2390115" y="798148"/>
            <a:ext cx="6553650" cy="7610"/>
          </a:xfrm>
          <a:prstGeom prst="line">
            <a:avLst/>
          </a:prstGeom>
          <a:noFill/>
          <a:ln w="28575">
            <a:solidFill>
              <a:srgbClr val="1B265F"/>
            </a:solidFill>
            <a:round/>
            <a:headEnd/>
            <a:tailEnd/>
          </a:ln>
          <a:effectLst/>
        </p:spPr>
        <p:txBody>
          <a:bodyPr wrap="none" lIns="82021" tIns="41010" rIns="82021" bIns="410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CA" sz="100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03200" y="6248400"/>
            <a:ext cx="15376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Private and Confidential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3803200" y="6248400"/>
            <a:ext cx="15376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</a:rPr>
              <a:t>Private and Confidential</a:t>
            </a:r>
          </a:p>
        </p:txBody>
      </p:sp>
      <p:sp>
        <p:nvSpPr>
          <p:cNvPr id="10" name="Line 8"/>
          <p:cNvSpPr>
            <a:spLocks noChangeShapeType="1"/>
          </p:cNvSpPr>
          <p:nvPr userDrawn="1">
            <p:custDataLst>
              <p:tags r:id="rId13"/>
            </p:custDataLst>
          </p:nvPr>
        </p:nvSpPr>
        <p:spPr bwMode="auto">
          <a:xfrm>
            <a:off x="2349371" y="173736"/>
            <a:ext cx="0" cy="6096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1" name="Picture 2" descr="https://encrypted-tbn3.google.com/images?q=tbn:ANd9GcQvEsBikEAbGCb20IBRDbVhZUlwmI4KmFHq4WDttlbGobaljYYbGw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10" y="6281449"/>
            <a:ext cx="1186990" cy="424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663" r:id="rId4"/>
    <p:sldLayoutId id="2147483664" r:id="rId5"/>
    <p:sldLayoutId id="2147483707" r:id="rId6"/>
    <p:sldLayoutId id="2147483708" r:id="rId7"/>
  </p:sldLayoutIdLst>
  <p:txStyles>
    <p:titleStyle>
      <a:lvl1pPr algn="l" defTabSz="914180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1B265F"/>
          </a:solidFill>
          <a:latin typeface="+mj-lt"/>
          <a:ea typeface="+mj-ea"/>
          <a:cs typeface="+mj-cs"/>
        </a:defRPr>
      </a:lvl1pPr>
      <a:lvl2pPr algn="l" defTabSz="914180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1B265F"/>
          </a:solidFill>
          <a:latin typeface="Arial" charset="0"/>
        </a:defRPr>
      </a:lvl2pPr>
      <a:lvl3pPr algn="l" defTabSz="914180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1B265F"/>
          </a:solidFill>
          <a:latin typeface="Arial" charset="0"/>
        </a:defRPr>
      </a:lvl3pPr>
      <a:lvl4pPr algn="l" defTabSz="914180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1B265F"/>
          </a:solidFill>
          <a:latin typeface="Arial" charset="0"/>
        </a:defRPr>
      </a:lvl4pPr>
      <a:lvl5pPr algn="l" defTabSz="914180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1B265F"/>
          </a:solidFill>
          <a:latin typeface="Arial" charset="0"/>
        </a:defRPr>
      </a:lvl5pPr>
      <a:lvl6pPr marL="410099" algn="l" defTabSz="914180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1B265F"/>
          </a:solidFill>
          <a:latin typeface="Arial" charset="0"/>
        </a:defRPr>
      </a:lvl6pPr>
      <a:lvl7pPr marL="820199" algn="l" defTabSz="914180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1B265F"/>
          </a:solidFill>
          <a:latin typeface="Arial" charset="0"/>
        </a:defRPr>
      </a:lvl7pPr>
      <a:lvl8pPr marL="1230298" algn="l" defTabSz="914180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1B265F"/>
          </a:solidFill>
          <a:latin typeface="Arial" charset="0"/>
        </a:defRPr>
      </a:lvl8pPr>
      <a:lvl9pPr marL="1640397" algn="l" defTabSz="914180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1B265F"/>
          </a:solidFill>
          <a:latin typeface="Arial" charset="0"/>
        </a:defRPr>
      </a:lvl9pPr>
    </p:titleStyle>
    <p:bodyStyle>
      <a:lvl1pPr marL="205050" indent="-205050" algn="l" defTabSz="914180" rtl="0" eaLnBrk="1" fontAlgn="base" hangingPunct="1">
        <a:spcBef>
          <a:spcPct val="0"/>
        </a:spcBef>
        <a:spcAft>
          <a:spcPct val="50000"/>
        </a:spcAft>
        <a:buFont typeface="Wingdings" pitchFamily="2" charset="2"/>
        <a:buChar char="§"/>
        <a:defRPr sz="1000">
          <a:solidFill>
            <a:schemeClr val="tx1"/>
          </a:solidFill>
          <a:latin typeface="+mn-lt"/>
          <a:ea typeface="+mn-ea"/>
          <a:cs typeface="+mn-cs"/>
        </a:defRPr>
      </a:lvl1pPr>
      <a:lvl2pPr marL="512624" indent="-205050" algn="l" defTabSz="914180" rtl="0" eaLnBrk="1" fontAlgn="base" hangingPunct="1">
        <a:spcBef>
          <a:spcPct val="0"/>
        </a:spcBef>
        <a:spcAft>
          <a:spcPct val="50000"/>
        </a:spcAft>
        <a:buChar char="–"/>
        <a:defRPr sz="1000">
          <a:solidFill>
            <a:schemeClr val="tx1"/>
          </a:solidFill>
          <a:latin typeface="+mn-lt"/>
        </a:defRPr>
      </a:lvl2pPr>
      <a:lvl3pPr marL="828742" indent="-213593" algn="l" defTabSz="914180" rtl="0" eaLnBrk="1" fontAlgn="base" hangingPunct="1">
        <a:spcBef>
          <a:spcPct val="0"/>
        </a:spcBef>
        <a:spcAft>
          <a:spcPct val="50000"/>
        </a:spcAft>
        <a:buChar char="•"/>
        <a:defRPr sz="1000">
          <a:solidFill>
            <a:schemeClr val="tx1"/>
          </a:solidFill>
          <a:latin typeface="+mn-lt"/>
        </a:defRPr>
      </a:lvl3pPr>
      <a:lvl4pPr marL="1137742" indent="-206474" algn="l" defTabSz="914180" rtl="0" eaLnBrk="1" fontAlgn="base" hangingPunct="1">
        <a:spcBef>
          <a:spcPct val="0"/>
        </a:spcBef>
        <a:spcAft>
          <a:spcPct val="50000"/>
        </a:spcAft>
        <a:buChar char="&gt;"/>
        <a:defRPr sz="1000">
          <a:solidFill>
            <a:schemeClr val="tx1"/>
          </a:solidFill>
          <a:latin typeface="+mn-lt"/>
        </a:defRPr>
      </a:lvl4pPr>
      <a:lvl5pPr marL="1445316" indent="-205050" algn="l" defTabSz="914180" rtl="0" eaLnBrk="1" fontAlgn="base" hangingPunct="1">
        <a:spcBef>
          <a:spcPct val="0"/>
        </a:spcBef>
        <a:spcAft>
          <a:spcPct val="50000"/>
        </a:spcAft>
        <a:buChar char="»"/>
        <a:defRPr sz="1000">
          <a:solidFill>
            <a:schemeClr val="tx1"/>
          </a:solidFill>
          <a:latin typeface="+mn-lt"/>
        </a:defRPr>
      </a:lvl5pPr>
      <a:lvl6pPr marL="1855416" indent="-205050" algn="l" defTabSz="914180" rtl="0" eaLnBrk="1" fontAlgn="base" hangingPunct="1">
        <a:spcBef>
          <a:spcPct val="0"/>
        </a:spcBef>
        <a:spcAft>
          <a:spcPct val="50000"/>
        </a:spcAft>
        <a:buChar char="»"/>
        <a:defRPr sz="1000">
          <a:solidFill>
            <a:schemeClr val="tx1"/>
          </a:solidFill>
          <a:latin typeface="+mn-lt"/>
        </a:defRPr>
      </a:lvl6pPr>
      <a:lvl7pPr marL="2265515" indent="-205050" algn="l" defTabSz="914180" rtl="0" eaLnBrk="1" fontAlgn="base" hangingPunct="1">
        <a:spcBef>
          <a:spcPct val="0"/>
        </a:spcBef>
        <a:spcAft>
          <a:spcPct val="50000"/>
        </a:spcAft>
        <a:buChar char="»"/>
        <a:defRPr sz="1000">
          <a:solidFill>
            <a:schemeClr val="tx1"/>
          </a:solidFill>
          <a:latin typeface="+mn-lt"/>
        </a:defRPr>
      </a:lvl7pPr>
      <a:lvl8pPr marL="2675614" indent="-205050" algn="l" defTabSz="914180" rtl="0" eaLnBrk="1" fontAlgn="base" hangingPunct="1">
        <a:spcBef>
          <a:spcPct val="0"/>
        </a:spcBef>
        <a:spcAft>
          <a:spcPct val="50000"/>
        </a:spcAft>
        <a:buChar char="»"/>
        <a:defRPr sz="1000">
          <a:solidFill>
            <a:schemeClr val="tx1"/>
          </a:solidFill>
          <a:latin typeface="+mn-lt"/>
        </a:defRPr>
      </a:lvl8pPr>
      <a:lvl9pPr marL="3085713" indent="-205050" algn="l" defTabSz="914180" rtl="0" eaLnBrk="1" fontAlgn="base" hangingPunct="1">
        <a:spcBef>
          <a:spcPct val="0"/>
        </a:spcBef>
        <a:spcAft>
          <a:spcPct val="5000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019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099" algn="l" defTabSz="82019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199" algn="l" defTabSz="82019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298" algn="l" defTabSz="82019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0397" algn="l" defTabSz="82019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0496" algn="l" defTabSz="82019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0597" algn="l" defTabSz="82019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0696" algn="l" defTabSz="82019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0795" algn="l" defTabSz="82019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Nicolas Renaud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Applied Private Equity and Venture </a:t>
            </a:r>
            <a:r>
              <a:rPr lang="en-US" dirty="0" smtClean="0"/>
              <a:t>Capital</a:t>
            </a:r>
          </a:p>
          <a:p>
            <a:r>
              <a:rPr lang="en-US" dirty="0" smtClean="0"/>
              <a:t>Course 4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6781800" y="5867400"/>
            <a:ext cx="15240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10 Commandments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838200"/>
            <a:ext cx="8686800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lang="en-US" sz="1200" dirty="0" smtClean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1050" b="1" dirty="0" smtClean="0">
                <a:solidFill>
                  <a:srgbClr val="FF0000"/>
                </a:solidFill>
              </a:rPr>
              <a:t>Do not USE or ALTER primary information, open a new spread sheet and create links to the source document, (to do this put an = sign in a cell and then go to the page where your information is and click on the cell (s).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1050" dirty="0" smtClean="0">
                <a:solidFill>
                  <a:srgbClr val="FF0000"/>
                </a:solidFill>
              </a:rPr>
              <a:t>Do NOT manual input or copy paste  information if you can link it.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1050" b="1" dirty="0">
                <a:solidFill>
                  <a:srgbClr val="0000CC"/>
                </a:solidFill>
              </a:rPr>
              <a:t>Inputs are in Blue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1050" dirty="0" smtClean="0"/>
              <a:t>Make </a:t>
            </a:r>
            <a:r>
              <a:rPr lang="en-US" sz="1050" dirty="0"/>
              <a:t>sure to provide notes regarding where you are getting your information (source) as well as make sure to highlight or mention any time you break away from a pattern or have a problem.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1050" b="1" dirty="0" smtClean="0"/>
              <a:t>NO merged cells, NO hidden spreadsheet, No hidden row, no hidden ANYTHING, try to avoid grouped row columns/rows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1050" dirty="0" smtClean="0"/>
              <a:t>Make sure to work either Horizontally or Vertically not both (this way you don’t have issues with deleting rows &amp; columns). And try as much as possible to keep only 1 column per year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1050" dirty="0" smtClean="0"/>
              <a:t>Make sure your cell sizes / cell margins are consistent when making a table (IE: you can have cells of different sizes like the title cell but don’t have cells be different if the information in them is more or less the same).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1050" dirty="0" smtClean="0"/>
              <a:t>Don’t make your graph too </a:t>
            </a:r>
            <a:r>
              <a:rPr lang="en-US" sz="1050" dirty="0"/>
              <a:t>crowded / Be consistent in your work / </a:t>
            </a:r>
            <a:r>
              <a:rPr lang="en-US" sz="1050" dirty="0" smtClean="0"/>
              <a:t>formatting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1050" b="1" dirty="0" smtClean="0"/>
              <a:t>Break down Calculations into small easy to understand items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CA" sz="1050" dirty="0"/>
              <a:t>Use the same number of decimals for numbers </a:t>
            </a:r>
            <a:r>
              <a:rPr lang="en-CA" sz="1050" dirty="0" smtClean="0"/>
              <a:t>everywhere, do not have millions mixed with thousands</a:t>
            </a:r>
            <a:endParaRPr lang="en-CA" sz="1050" dirty="0"/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endParaRPr lang="en-US" sz="105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152400" y="838200"/>
            <a:ext cx="8860536" cy="369332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General guideline for making  an excel spreadsheet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7752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2"/>
                </a:solidFill>
                <a:latin typeface="Frutiger LT 45 Light" pitchFamily="34" charset="0"/>
              </a:rPr>
              <a:t>Shortcurts</a:t>
            </a:r>
            <a:endParaRPr lang="en-US" dirty="0">
              <a:solidFill>
                <a:schemeClr val="tx2"/>
              </a:solidFill>
              <a:latin typeface="Frutiger LT 45 Light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4600" y="1295400"/>
            <a:ext cx="5943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Ctrl + z: undo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Ctrl + space: select column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Shift + space: select row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Ctrl + “+”: add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Ctrl + “-”: delete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Ctrl + d: duplicate formula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Ctrl + arrow: move to end of bloc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Ctrl + shift + arrow: select block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F12: save as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Alt+ o + d: conditional formatting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Alt + d + t: data table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Alt + e + s + v: paste (special) in value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Ctrl + 1: number format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Ctrl + page up: move to next tab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Ctrl + page down : move to previous tab</a:t>
            </a:r>
          </a:p>
          <a:p>
            <a:pPr marL="344488" indent="-228600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4488" indent="-228600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4488" indent="-228600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4488" indent="-228600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4488" indent="-228600"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89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Frutiger LT 45 Light" pitchFamily="34" charset="0"/>
              </a:rPr>
              <a:t>Excel </a:t>
            </a:r>
            <a:r>
              <a:rPr lang="en-US" dirty="0">
                <a:solidFill>
                  <a:schemeClr val="tx2"/>
                </a:solidFill>
                <a:latin typeface="Frutiger LT 45 Light" pitchFamily="34" charset="0"/>
              </a:rPr>
              <a:t>Functions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90800" y="1295400"/>
            <a:ext cx="5867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SUMIF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COUNT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OFFSET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LARGE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SUMPRODUCT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DATE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TODAY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WORKDAY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VLOOKUP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HLOOKUP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MATCH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FIND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CONCATENATE</a:t>
            </a:r>
          </a:p>
          <a:p>
            <a:pPr marL="344488" indent="-22860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ROUND</a:t>
            </a:r>
          </a:p>
          <a:p>
            <a:pPr marL="344488" indent="-228600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4488" indent="-228600">
              <a:buFont typeface="Arial" pitchFamily="34" charset="0"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4488" indent="-228600">
              <a:buFont typeface="Arial" pitchFamily="34" charset="0"/>
              <a:buChar char="•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58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IQLASTID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9.5"/>
  <p:tag name="LTOP" val=" 565.875"/>
  <p:tag name="SLIDEELEMTYPE" val="3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5.375"/>
  <p:tag name="LTOP" val=" 65.7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5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5.375"/>
  <p:tag name="LTOP" val=" 65.75"/>
  <p:tag name="SLIDEELEMTYPE" val="3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Long"/>
  <p:tag name="DEVICE" val="Canon Colorpass 1000"/>
  <p:tag name="LINECOLOR" val="Title Page Rule"/>
  <p:tag name="SUBOBJECTID" val="PageVerticalRuleLong"/>
  <p:tag name="OBJECTID" val="PageVerticalRuleLong"/>
  <p:tag name="LEFT" val="210.24"/>
  <p:tag name="TOP" val="57.6"/>
  <p:tag name="HEIGHT" val="527.0401"/>
  <p:tag name="LINEWEIGHT" val="0.7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Long"/>
  <p:tag name="DEVICE" val="Canon Colorpass 1000"/>
  <p:tag name="LINECOLOR" val="Title Page Rule"/>
  <p:tag name="SUBOBJECTID" val="PageVerticalRuleLong"/>
  <p:tag name="OBJECTID" val="PageVerticalRuleLong"/>
  <p:tag name="LEFT" val="210.24"/>
  <p:tag name="TOP" val="57.6"/>
  <p:tag name="HEIGHT" val="527.0401"/>
  <p:tag name="LINEWEIGHT" val="0.7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Long"/>
  <p:tag name="DEVICE" val="Canon Colorpass 1000"/>
  <p:tag name="LINECOLOR" val="Title Page Rule"/>
  <p:tag name="SUBOBJECTID" val="PageVerticalRuleLong"/>
  <p:tag name="OBJECTID" val="PageVerticalRuleLong"/>
  <p:tag name="LEFT" val="210.24"/>
  <p:tag name="TOP" val="57.6"/>
  <p:tag name="HEIGHT" val="527.0401"/>
  <p:tag name="LINEWEIGHT" val="0.7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Long"/>
  <p:tag name="DEVICE" val="Canon Colorpass 1000"/>
  <p:tag name="LINECOLOR" val="Title Page Rule"/>
  <p:tag name="SUBOBJECTID" val="PageVerticalRuleLong"/>
  <p:tag name="OBJECTID" val="PageVerticalRuleLong"/>
  <p:tag name="LEFT" val="210.24"/>
  <p:tag name="TOP" val="57.6"/>
  <p:tag name="HEIGHT" val="527.0401"/>
  <p:tag name="LINEWEIGHT" val="0.7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OVACAP STANDARD">
  <a:themeElements>
    <a:clrScheme name="Novacap">
      <a:dk1>
        <a:sysClr val="windowText" lastClr="000000"/>
      </a:dk1>
      <a:lt1>
        <a:sysClr val="window" lastClr="F0F0F0"/>
      </a:lt1>
      <a:dk2>
        <a:srgbClr val="091C5A"/>
      </a:dk2>
      <a:lt2>
        <a:srgbClr val="FFFFFF"/>
      </a:lt2>
      <a:accent1>
        <a:srgbClr val="091C5A"/>
      </a:accent1>
      <a:accent2>
        <a:srgbClr val="C4BD97"/>
      </a:accent2>
      <a:accent3>
        <a:srgbClr val="0B72CF"/>
      </a:accent3>
      <a:accent4>
        <a:srgbClr val="808080"/>
      </a:accent4>
      <a:accent5>
        <a:srgbClr val="FFD357"/>
      </a:accent5>
      <a:accent6>
        <a:srgbClr val="D55147"/>
      </a:accent6>
      <a:hlink>
        <a:srgbClr val="0000FF"/>
      </a:hlink>
      <a:folHlink>
        <a:srgbClr val="FF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CC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CC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S Report Template (CA)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S Report Template (CA)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 Report Template (CA)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 Report Template (CA)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 Report Template (CA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 Report Template (CA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 Report Template (CA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0F0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NOVACAP STANDARD</Template>
  <TotalTime>3321</TotalTime>
  <Words>398</Words>
  <Application>Microsoft Office PowerPoint</Application>
  <PresentationFormat>On-screen Show (4:3)</PresentationFormat>
  <Paragraphs>55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NOVACAP STANDARD</vt:lpstr>
      <vt:lpstr>PowerPoint Presentation</vt:lpstr>
      <vt:lpstr>Modeling 10 Commandments</vt:lpstr>
      <vt:lpstr>Shortcurts</vt:lpstr>
      <vt:lpstr>Excel Functions</vt:lpstr>
    </vt:vector>
  </TitlesOfParts>
  <Company>Novacap Management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Deal Alert Overview</dc:title>
  <dc:creator>ccostis</dc:creator>
  <cp:lastModifiedBy>Renaud, Nicolas</cp:lastModifiedBy>
  <cp:revision>68</cp:revision>
  <dcterms:created xsi:type="dcterms:W3CDTF">2011-12-05T20:39:25Z</dcterms:created>
  <dcterms:modified xsi:type="dcterms:W3CDTF">2014-10-05T17:10:47Z</dcterms:modified>
</cp:coreProperties>
</file>