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tags/tag11.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7"/>
  </p:notesMasterIdLst>
  <p:sldIdLst>
    <p:sldId id="289" r:id="rId2"/>
    <p:sldId id="310" r:id="rId3"/>
    <p:sldId id="354" r:id="rId4"/>
    <p:sldId id="356" r:id="rId5"/>
    <p:sldId id="325" r:id="rId6"/>
    <p:sldId id="326" r:id="rId7"/>
    <p:sldId id="327" r:id="rId8"/>
    <p:sldId id="329" r:id="rId9"/>
    <p:sldId id="332" r:id="rId10"/>
    <p:sldId id="333" r:id="rId11"/>
    <p:sldId id="355" r:id="rId12"/>
    <p:sldId id="334" r:id="rId13"/>
    <p:sldId id="335" r:id="rId14"/>
    <p:sldId id="336" r:id="rId15"/>
    <p:sldId id="337" r:id="rId16"/>
    <p:sldId id="338" r:id="rId17"/>
    <p:sldId id="339" r:id="rId18"/>
    <p:sldId id="358" r:id="rId19"/>
    <p:sldId id="361" r:id="rId20"/>
    <p:sldId id="357" r:id="rId21"/>
    <p:sldId id="359" r:id="rId22"/>
    <p:sldId id="360" r:id="rId23"/>
    <p:sldId id="341" r:id="rId24"/>
    <p:sldId id="342" r:id="rId25"/>
    <p:sldId id="343" r:id="rId26"/>
    <p:sldId id="344" r:id="rId27"/>
    <p:sldId id="345" r:id="rId28"/>
    <p:sldId id="346" r:id="rId29"/>
    <p:sldId id="347" r:id="rId30"/>
    <p:sldId id="348" r:id="rId31"/>
    <p:sldId id="349" r:id="rId32"/>
    <p:sldId id="350" r:id="rId33"/>
    <p:sldId id="351" r:id="rId34"/>
    <p:sldId id="352" r:id="rId35"/>
    <p:sldId id="35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183" autoAdjust="0"/>
  </p:normalViewPr>
  <p:slideViewPr>
    <p:cSldViewPr>
      <p:cViewPr>
        <p:scale>
          <a:sx n="66" d="100"/>
          <a:sy n="66" d="100"/>
        </p:scale>
        <p:origin x="-1470" y="-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DCAF38-DBBA-45D7-892E-2751155685F5}" type="doc">
      <dgm:prSet loTypeId="urn:microsoft.com/office/officeart/2005/8/layout/hList1" loCatId="list" qsTypeId="urn:microsoft.com/office/officeart/2005/8/quickstyle/simple4" qsCatId="simple" csTypeId="urn:microsoft.com/office/officeart/2005/8/colors/accent0_2" csCatId="mainScheme" phldr="1"/>
      <dgm:spPr/>
      <dgm:t>
        <a:bodyPr/>
        <a:lstStyle/>
        <a:p>
          <a:endParaRPr lang="fr-CA"/>
        </a:p>
      </dgm:t>
    </dgm:pt>
    <dgm:pt modelId="{6D591F4A-3979-4C67-B5F3-01BD11AEEB46}">
      <dgm:prSet phldrT="[Text]" custT="1"/>
      <dgm:spPr>
        <a:solidFill>
          <a:schemeClr val="tx2"/>
        </a:solidFill>
      </dgm:spPr>
      <dgm:t>
        <a:bodyPr/>
        <a:lstStyle/>
        <a:p>
          <a:r>
            <a:rPr lang="en-CA" sz="1600" b="1" noProof="0" smtClean="0">
              <a:solidFill>
                <a:schemeClr val="bg1"/>
              </a:solidFill>
              <a:latin typeface="Arial" pitchFamily="34" charset="0"/>
              <a:cs typeface="Arial" pitchFamily="34" charset="0"/>
            </a:rPr>
            <a:t>Multiples</a:t>
          </a:r>
          <a:endParaRPr lang="en-CA" sz="1600" b="1" noProof="0">
            <a:solidFill>
              <a:schemeClr val="bg1"/>
            </a:solidFill>
            <a:latin typeface="Arial" pitchFamily="34" charset="0"/>
            <a:cs typeface="Arial" pitchFamily="34" charset="0"/>
          </a:endParaRPr>
        </a:p>
      </dgm:t>
    </dgm:pt>
    <dgm:pt modelId="{CAAB5E17-F4E1-43F3-A73F-AB3FB2A32EB7}" type="parTrans" cxnId="{0FEED7D1-F613-4428-A620-7F4AA869F917}">
      <dgm:prSet/>
      <dgm:spPr/>
      <dgm:t>
        <a:bodyPr/>
        <a:lstStyle/>
        <a:p>
          <a:endParaRPr lang="fr-CA"/>
        </a:p>
      </dgm:t>
    </dgm:pt>
    <dgm:pt modelId="{65FB6021-D977-4841-8241-E9C36950EB74}" type="sibTrans" cxnId="{0FEED7D1-F613-4428-A620-7F4AA869F917}">
      <dgm:prSet/>
      <dgm:spPr/>
      <dgm:t>
        <a:bodyPr/>
        <a:lstStyle/>
        <a:p>
          <a:endParaRPr lang="fr-CA"/>
        </a:p>
      </dgm:t>
    </dgm:pt>
    <dgm:pt modelId="{CCE5B670-CBEB-4017-9A84-FFCE303ADCC3}">
      <dgm:prSet phldrT="[Text]" custT="1"/>
      <dgm:spPr>
        <a:solidFill>
          <a:schemeClr val="accent1"/>
        </a:solidFill>
      </dgm:spPr>
      <dgm:t>
        <a:bodyPr/>
        <a:lstStyle/>
        <a:p>
          <a:r>
            <a:rPr lang="en-CA" sz="1600" b="1" noProof="0" dirty="0" smtClean="0">
              <a:solidFill>
                <a:schemeClr val="bg1"/>
              </a:solidFill>
              <a:latin typeface="Arial" pitchFamily="34" charset="0"/>
              <a:cs typeface="Arial" pitchFamily="34" charset="0"/>
            </a:rPr>
            <a:t>Transaction multiples</a:t>
          </a:r>
          <a:endParaRPr lang="en-CA" sz="1600" b="1" noProof="0" dirty="0">
            <a:solidFill>
              <a:schemeClr val="bg1"/>
            </a:solidFill>
            <a:latin typeface="Arial" pitchFamily="34" charset="0"/>
            <a:cs typeface="Arial" pitchFamily="34" charset="0"/>
          </a:endParaRPr>
        </a:p>
      </dgm:t>
    </dgm:pt>
    <dgm:pt modelId="{BEAA4D33-CC14-43FA-A19D-2CFD0B420A4C}" type="parTrans" cxnId="{4EF02F41-88AA-4540-A252-A0C13863751B}">
      <dgm:prSet/>
      <dgm:spPr/>
      <dgm:t>
        <a:bodyPr/>
        <a:lstStyle/>
        <a:p>
          <a:endParaRPr lang="fr-CA"/>
        </a:p>
      </dgm:t>
    </dgm:pt>
    <dgm:pt modelId="{FE94DD75-D9FD-498A-8A2F-19CBE7743256}" type="sibTrans" cxnId="{4EF02F41-88AA-4540-A252-A0C13863751B}">
      <dgm:prSet/>
      <dgm:spPr/>
      <dgm:t>
        <a:bodyPr/>
        <a:lstStyle/>
        <a:p>
          <a:endParaRPr lang="fr-CA"/>
        </a:p>
      </dgm:t>
    </dgm:pt>
    <dgm:pt modelId="{17CF8590-BDF7-4C82-9CE2-592C6FC18E14}">
      <dgm:prSet phldrT="[Text]" custT="1"/>
      <dgm:spPr/>
      <dgm:t>
        <a:bodyPr/>
        <a:lstStyle/>
        <a:p>
          <a:r>
            <a:rPr lang="en-US" sz="1400" dirty="0" smtClean="0">
              <a:latin typeface="Arial" pitchFamily="34" charset="0"/>
              <a:cs typeface="Arial" pitchFamily="34" charset="0"/>
            </a:rPr>
            <a:t>Easy to implement</a:t>
          </a:r>
          <a:endParaRPr lang="fr-CA" sz="1400" dirty="0"/>
        </a:p>
      </dgm:t>
    </dgm:pt>
    <dgm:pt modelId="{86A4E5E2-A8AF-4950-A4A0-075D6B23BEB4}" type="parTrans" cxnId="{1E82794E-9962-4BE1-A2BB-41BE5978EFA3}">
      <dgm:prSet/>
      <dgm:spPr/>
      <dgm:t>
        <a:bodyPr/>
        <a:lstStyle/>
        <a:p>
          <a:endParaRPr lang="fr-CA"/>
        </a:p>
      </dgm:t>
    </dgm:pt>
    <dgm:pt modelId="{59A2B18A-45A4-4B13-A5D5-097C418460C0}" type="sibTrans" cxnId="{1E82794E-9962-4BE1-A2BB-41BE5978EFA3}">
      <dgm:prSet/>
      <dgm:spPr/>
      <dgm:t>
        <a:bodyPr/>
        <a:lstStyle/>
        <a:p>
          <a:endParaRPr lang="fr-CA"/>
        </a:p>
      </dgm:t>
    </dgm:pt>
    <dgm:pt modelId="{B4A2FE64-C7E7-471B-B4B0-CAF002445DA8}">
      <dgm:prSet phldrT="[Text]" custT="1"/>
      <dgm:spPr>
        <a:solidFill>
          <a:schemeClr val="accent3"/>
        </a:solidFill>
      </dgm:spPr>
      <dgm:t>
        <a:bodyPr/>
        <a:lstStyle/>
        <a:p>
          <a:r>
            <a:rPr lang="en-CA" sz="1600" b="1" noProof="0" smtClean="0">
              <a:latin typeface="Arial" pitchFamily="34" charset="0"/>
              <a:cs typeface="Arial" pitchFamily="34" charset="0"/>
            </a:rPr>
            <a:t>DCF</a:t>
          </a:r>
          <a:endParaRPr lang="en-CA" sz="1600" b="1" noProof="0">
            <a:latin typeface="Arial" pitchFamily="34" charset="0"/>
            <a:cs typeface="Arial" pitchFamily="34" charset="0"/>
          </a:endParaRPr>
        </a:p>
      </dgm:t>
    </dgm:pt>
    <dgm:pt modelId="{D2DBFF18-A29B-40BF-9660-8AC721D1797F}" type="parTrans" cxnId="{0A089269-F029-4DDC-AED5-FDD1B549E85C}">
      <dgm:prSet/>
      <dgm:spPr/>
      <dgm:t>
        <a:bodyPr/>
        <a:lstStyle/>
        <a:p>
          <a:endParaRPr lang="fr-CA"/>
        </a:p>
      </dgm:t>
    </dgm:pt>
    <dgm:pt modelId="{605F25D5-94CE-4DE7-A3CA-2155341EB75C}" type="sibTrans" cxnId="{0A089269-F029-4DDC-AED5-FDD1B549E85C}">
      <dgm:prSet/>
      <dgm:spPr/>
      <dgm:t>
        <a:bodyPr/>
        <a:lstStyle/>
        <a:p>
          <a:endParaRPr lang="fr-CA"/>
        </a:p>
      </dgm:t>
    </dgm:pt>
    <dgm:pt modelId="{AC98FFB7-4777-4985-BDED-CC9774B5892C}">
      <dgm:prSet phldrT="[Text]" custT="1"/>
      <dgm:spPr/>
      <dgm:t>
        <a:bodyPr/>
        <a:lstStyle/>
        <a:p>
          <a:r>
            <a:rPr lang="en-CA" sz="1400" noProof="0" dirty="0" smtClean="0">
              <a:latin typeface="Arial" pitchFamily="34" charset="0"/>
              <a:cs typeface="Arial" pitchFamily="34" charset="0"/>
            </a:rPr>
            <a:t>Precise</a:t>
          </a:r>
          <a:endParaRPr lang="en-CA" sz="1400" noProof="0" dirty="0">
            <a:latin typeface="Arial" pitchFamily="34" charset="0"/>
            <a:cs typeface="Arial" pitchFamily="34" charset="0"/>
          </a:endParaRPr>
        </a:p>
      </dgm:t>
    </dgm:pt>
    <dgm:pt modelId="{1916C84C-1AD0-49D9-80F7-2CDF0987D42A}" type="parTrans" cxnId="{C01A36C0-D15F-4339-A8A6-203ED95ABD4F}">
      <dgm:prSet/>
      <dgm:spPr/>
      <dgm:t>
        <a:bodyPr/>
        <a:lstStyle/>
        <a:p>
          <a:endParaRPr lang="fr-CA"/>
        </a:p>
      </dgm:t>
    </dgm:pt>
    <dgm:pt modelId="{8A4CE2FA-12EB-4CA1-974E-FE9FC852F2EA}" type="sibTrans" cxnId="{C01A36C0-D15F-4339-A8A6-203ED95ABD4F}">
      <dgm:prSet/>
      <dgm:spPr/>
      <dgm:t>
        <a:bodyPr/>
        <a:lstStyle/>
        <a:p>
          <a:endParaRPr lang="fr-CA"/>
        </a:p>
      </dgm:t>
    </dgm:pt>
    <dgm:pt modelId="{90FB6037-4C3D-45F7-A75A-84E804206CCA}">
      <dgm:prSet phldrT="[Text]" custT="1"/>
      <dgm:spPr>
        <a:solidFill>
          <a:schemeClr val="accent4">
            <a:lumMod val="60000"/>
            <a:lumOff val="40000"/>
          </a:schemeClr>
        </a:solidFill>
      </dgm:spPr>
      <dgm:t>
        <a:bodyPr/>
        <a:lstStyle/>
        <a:p>
          <a:r>
            <a:rPr lang="en-CA" sz="1600" b="1" noProof="0" smtClean="0">
              <a:latin typeface="Arial" pitchFamily="34" charset="0"/>
              <a:cs typeface="Arial" pitchFamily="34" charset="0"/>
            </a:rPr>
            <a:t>LBO</a:t>
          </a:r>
          <a:endParaRPr lang="en-CA" sz="1600" b="1" noProof="0">
            <a:latin typeface="Arial" pitchFamily="34" charset="0"/>
            <a:cs typeface="Arial" pitchFamily="34" charset="0"/>
          </a:endParaRPr>
        </a:p>
      </dgm:t>
    </dgm:pt>
    <dgm:pt modelId="{DCA56A34-4DDC-48AC-9915-FBE41ECB2BAA}" type="parTrans" cxnId="{10003DCF-6345-4616-847A-C780DCD8ACAC}">
      <dgm:prSet/>
      <dgm:spPr/>
      <dgm:t>
        <a:bodyPr/>
        <a:lstStyle/>
        <a:p>
          <a:endParaRPr lang="fr-CA"/>
        </a:p>
      </dgm:t>
    </dgm:pt>
    <dgm:pt modelId="{F0E480A0-AC50-4539-BACA-085980A7816A}" type="sibTrans" cxnId="{10003DCF-6345-4616-847A-C780DCD8ACAC}">
      <dgm:prSet/>
      <dgm:spPr/>
      <dgm:t>
        <a:bodyPr/>
        <a:lstStyle/>
        <a:p>
          <a:endParaRPr lang="fr-CA"/>
        </a:p>
      </dgm:t>
    </dgm:pt>
    <dgm:pt modelId="{E3A7F9F0-CC30-45F5-89AC-D7FC34FB6698}">
      <dgm:prSet phldrT="[Text]" custT="1"/>
      <dgm:spPr>
        <a:solidFill>
          <a:schemeClr val="accent4">
            <a:lumMod val="20000"/>
            <a:lumOff val="80000"/>
            <a:alpha val="90000"/>
          </a:schemeClr>
        </a:solidFill>
      </dgm:spPr>
      <dgm:t>
        <a:bodyPr/>
        <a:lstStyle/>
        <a:p>
          <a:r>
            <a:rPr lang="en-CA" sz="1400" noProof="0" dirty="0" smtClean="0">
              <a:latin typeface="Arial" pitchFamily="34" charset="0"/>
              <a:cs typeface="Arial" pitchFamily="34" charset="0"/>
            </a:rPr>
            <a:t>More of an investment criteria than a valuation criteria</a:t>
          </a:r>
          <a:endParaRPr lang="en-CA" sz="1400" noProof="0" dirty="0">
            <a:latin typeface="Arial" pitchFamily="34" charset="0"/>
            <a:cs typeface="Arial" pitchFamily="34" charset="0"/>
          </a:endParaRPr>
        </a:p>
      </dgm:t>
    </dgm:pt>
    <dgm:pt modelId="{017204DA-135B-4C83-99E6-EFB545C05377}" type="parTrans" cxnId="{121F4ECC-090C-4F58-856B-86018A645AEF}">
      <dgm:prSet/>
      <dgm:spPr/>
      <dgm:t>
        <a:bodyPr/>
        <a:lstStyle/>
        <a:p>
          <a:endParaRPr lang="fr-CA"/>
        </a:p>
      </dgm:t>
    </dgm:pt>
    <dgm:pt modelId="{CADC0ED9-FFDC-46D9-A22E-21EB4E8FFC4F}" type="sibTrans" cxnId="{121F4ECC-090C-4F58-856B-86018A645AEF}">
      <dgm:prSet/>
      <dgm:spPr/>
      <dgm:t>
        <a:bodyPr/>
        <a:lstStyle/>
        <a:p>
          <a:endParaRPr lang="fr-CA"/>
        </a:p>
      </dgm:t>
    </dgm:pt>
    <dgm:pt modelId="{81B694CA-12A9-4661-BD04-748311B240FF}">
      <dgm:prSet custT="1"/>
      <dgm:spPr/>
      <dgm:t>
        <a:bodyPr/>
        <a:lstStyle/>
        <a:p>
          <a:r>
            <a:rPr lang="en-US" sz="1400" dirty="0" smtClean="0">
              <a:latin typeface="Arial" pitchFamily="34" charset="0"/>
              <a:cs typeface="Arial" pitchFamily="34" charset="0"/>
            </a:rPr>
            <a:t>Easy to implement</a:t>
          </a:r>
          <a:endParaRPr lang="en-US" sz="1400" dirty="0">
            <a:latin typeface="Arial" pitchFamily="34" charset="0"/>
            <a:cs typeface="Arial" pitchFamily="34" charset="0"/>
          </a:endParaRPr>
        </a:p>
      </dgm:t>
    </dgm:pt>
    <dgm:pt modelId="{D4CC9ADF-24BC-42AB-A55A-C97D8C83A385}" type="parTrans" cxnId="{6D016DB6-D359-4B42-B0CA-8D04747710F0}">
      <dgm:prSet/>
      <dgm:spPr/>
      <dgm:t>
        <a:bodyPr/>
        <a:lstStyle/>
        <a:p>
          <a:endParaRPr lang="en-US"/>
        </a:p>
      </dgm:t>
    </dgm:pt>
    <dgm:pt modelId="{F3076B12-9761-4A0A-A93F-C2B7CEEF3873}" type="sibTrans" cxnId="{6D016DB6-D359-4B42-B0CA-8D04747710F0}">
      <dgm:prSet/>
      <dgm:spPr/>
      <dgm:t>
        <a:bodyPr/>
        <a:lstStyle/>
        <a:p>
          <a:endParaRPr lang="en-US"/>
        </a:p>
      </dgm:t>
    </dgm:pt>
    <dgm:pt modelId="{B89CD2F6-B382-4B54-86FD-6D313FA5C1D1}">
      <dgm:prSet custT="1"/>
      <dgm:spPr/>
      <dgm:t>
        <a:bodyPr/>
        <a:lstStyle/>
        <a:p>
          <a:r>
            <a:rPr lang="en-US" sz="1400" dirty="0" smtClean="0">
              <a:latin typeface="Arial" pitchFamily="34" charset="0"/>
              <a:cs typeface="Arial" pitchFamily="34" charset="0"/>
            </a:rPr>
            <a:t>Less room for manipulation</a:t>
          </a:r>
          <a:endParaRPr lang="en-US" sz="1400" dirty="0">
            <a:latin typeface="Arial" pitchFamily="34" charset="0"/>
            <a:cs typeface="Arial" pitchFamily="34" charset="0"/>
          </a:endParaRPr>
        </a:p>
      </dgm:t>
    </dgm:pt>
    <dgm:pt modelId="{A26A2342-831F-4EF3-AD67-E2A6935BD753}" type="parTrans" cxnId="{8CE15DB6-4A94-4760-A794-4CEC2D3C72E0}">
      <dgm:prSet/>
      <dgm:spPr/>
      <dgm:t>
        <a:bodyPr/>
        <a:lstStyle/>
        <a:p>
          <a:endParaRPr lang="en-US"/>
        </a:p>
      </dgm:t>
    </dgm:pt>
    <dgm:pt modelId="{1F3659BF-4209-405E-8DE9-670B34F2E656}" type="sibTrans" cxnId="{8CE15DB6-4A94-4760-A794-4CEC2D3C72E0}">
      <dgm:prSet/>
      <dgm:spPr/>
      <dgm:t>
        <a:bodyPr/>
        <a:lstStyle/>
        <a:p>
          <a:endParaRPr lang="en-US"/>
        </a:p>
      </dgm:t>
    </dgm:pt>
    <dgm:pt modelId="{6E1E3705-9174-41B9-BFFC-2ACA14D7678F}">
      <dgm:prSet custT="1"/>
      <dgm:spPr/>
      <dgm:t>
        <a:bodyPr/>
        <a:lstStyle/>
        <a:p>
          <a:r>
            <a:rPr lang="en-US" sz="1400" dirty="0" smtClean="0">
              <a:solidFill>
                <a:srgbClr val="FF0000"/>
              </a:solidFill>
              <a:latin typeface="Arial" pitchFamily="34" charset="0"/>
              <a:cs typeface="Arial" pitchFamily="34" charset="0"/>
            </a:rPr>
            <a:t>Imprecise / wrong</a:t>
          </a:r>
          <a:endParaRPr lang="en-US" sz="1400" dirty="0">
            <a:solidFill>
              <a:srgbClr val="FF0000"/>
            </a:solidFill>
            <a:latin typeface="Arial" pitchFamily="34" charset="0"/>
            <a:cs typeface="Arial" pitchFamily="34" charset="0"/>
          </a:endParaRPr>
        </a:p>
      </dgm:t>
    </dgm:pt>
    <dgm:pt modelId="{2923B340-0622-4B65-84A7-2949F8E9EBA3}" type="parTrans" cxnId="{0EDAC552-999B-400B-AC6A-42FB05F56B34}">
      <dgm:prSet/>
      <dgm:spPr/>
      <dgm:t>
        <a:bodyPr/>
        <a:lstStyle/>
        <a:p>
          <a:endParaRPr lang="en-US"/>
        </a:p>
      </dgm:t>
    </dgm:pt>
    <dgm:pt modelId="{FB774787-2A6C-4C52-A20D-4F1E5CDB746F}" type="sibTrans" cxnId="{0EDAC552-999B-400B-AC6A-42FB05F56B34}">
      <dgm:prSet/>
      <dgm:spPr/>
      <dgm:t>
        <a:bodyPr/>
        <a:lstStyle/>
        <a:p>
          <a:endParaRPr lang="en-US"/>
        </a:p>
      </dgm:t>
    </dgm:pt>
    <dgm:pt modelId="{2A572225-3B44-4D7E-94A4-64B6762A7F78}">
      <dgm:prSet custT="1"/>
      <dgm:spPr/>
      <dgm:t>
        <a:bodyPr/>
        <a:lstStyle/>
        <a:p>
          <a:r>
            <a:rPr lang="en-US" sz="1400" dirty="0" smtClean="0">
              <a:solidFill>
                <a:srgbClr val="FF0000"/>
              </a:solidFill>
              <a:latin typeface="Arial" pitchFamily="34" charset="0"/>
              <a:cs typeface="Arial" pitchFamily="34" charset="0"/>
            </a:rPr>
            <a:t>Sometimes difficult to find true comparables</a:t>
          </a:r>
          <a:r>
            <a:rPr lang="en-US" sz="1400" dirty="0" smtClean="0">
              <a:latin typeface="Arial" pitchFamily="34" charset="0"/>
              <a:cs typeface="Arial" pitchFamily="34" charset="0"/>
            </a:rPr>
            <a:t>			</a:t>
          </a:r>
          <a:endParaRPr lang="en-US" sz="1400" dirty="0">
            <a:latin typeface="Arial" pitchFamily="34" charset="0"/>
            <a:cs typeface="Arial" pitchFamily="34" charset="0"/>
          </a:endParaRPr>
        </a:p>
      </dgm:t>
    </dgm:pt>
    <dgm:pt modelId="{666D2EE4-2B31-4082-B559-908EB7C97B56}" type="parTrans" cxnId="{6F024CCC-9FAE-4843-BDB6-7D1CBA0E7A09}">
      <dgm:prSet/>
      <dgm:spPr/>
      <dgm:t>
        <a:bodyPr/>
        <a:lstStyle/>
        <a:p>
          <a:endParaRPr lang="en-US"/>
        </a:p>
      </dgm:t>
    </dgm:pt>
    <dgm:pt modelId="{B923FA2A-E95D-4D38-ADC2-BE8195BD4569}" type="sibTrans" cxnId="{6F024CCC-9FAE-4843-BDB6-7D1CBA0E7A09}">
      <dgm:prSet/>
      <dgm:spPr/>
      <dgm:t>
        <a:bodyPr/>
        <a:lstStyle/>
        <a:p>
          <a:endParaRPr lang="en-US"/>
        </a:p>
      </dgm:t>
    </dgm:pt>
    <dgm:pt modelId="{19EE1989-7BF8-42EF-975C-4C6972B5A3AF}">
      <dgm:prSet custT="1"/>
      <dgm:spPr/>
      <dgm:t>
        <a:bodyPr/>
        <a:lstStyle/>
        <a:p>
          <a:r>
            <a:rPr lang="en-US" sz="1400" dirty="0" smtClean="0">
              <a:solidFill>
                <a:srgbClr val="FF0000"/>
              </a:solidFill>
              <a:latin typeface="Arial" pitchFamily="34" charset="0"/>
              <a:cs typeface="Arial" pitchFamily="34" charset="0"/>
            </a:rPr>
            <a:t>Difficult to obtain data for non listed companies</a:t>
          </a:r>
          <a:endParaRPr lang="en-US" sz="1400" dirty="0">
            <a:solidFill>
              <a:srgbClr val="FF0000"/>
            </a:solidFill>
            <a:latin typeface="Arial" pitchFamily="34" charset="0"/>
            <a:cs typeface="Arial" pitchFamily="34" charset="0"/>
          </a:endParaRPr>
        </a:p>
      </dgm:t>
    </dgm:pt>
    <dgm:pt modelId="{881D022A-2FA9-4491-838C-495B8B233381}" type="parTrans" cxnId="{AAFE8E97-2C5A-4AC8-903F-B41369CC13F9}">
      <dgm:prSet/>
      <dgm:spPr/>
      <dgm:t>
        <a:bodyPr/>
        <a:lstStyle/>
        <a:p>
          <a:endParaRPr lang="en-US"/>
        </a:p>
      </dgm:t>
    </dgm:pt>
    <dgm:pt modelId="{B78D7FC7-B83B-4C14-A99E-135E0B7FC5EB}" type="sibTrans" cxnId="{AAFE8E97-2C5A-4AC8-903F-B41369CC13F9}">
      <dgm:prSet/>
      <dgm:spPr/>
      <dgm:t>
        <a:bodyPr/>
        <a:lstStyle/>
        <a:p>
          <a:endParaRPr lang="en-US"/>
        </a:p>
      </dgm:t>
    </dgm:pt>
    <dgm:pt modelId="{3B1F89C0-6B65-4169-A4AC-A2D1CE53EFAB}">
      <dgm:prSet custT="1"/>
      <dgm:spPr/>
      <dgm:t>
        <a:bodyPr/>
        <a:lstStyle/>
        <a:p>
          <a:r>
            <a:rPr lang="en-US" sz="1400" dirty="0" smtClean="0">
              <a:solidFill>
                <a:srgbClr val="FF0000"/>
              </a:solidFill>
              <a:latin typeface="Arial" pitchFamily="34" charset="0"/>
              <a:cs typeface="Arial" pitchFamily="34" charset="0"/>
            </a:rPr>
            <a:t>Skewed by time</a:t>
          </a:r>
          <a:endParaRPr lang="en-US" sz="1400" dirty="0">
            <a:solidFill>
              <a:srgbClr val="FF0000"/>
            </a:solidFill>
            <a:latin typeface="Arial" pitchFamily="34" charset="0"/>
            <a:cs typeface="Arial" pitchFamily="34" charset="0"/>
          </a:endParaRPr>
        </a:p>
      </dgm:t>
    </dgm:pt>
    <dgm:pt modelId="{F0F67FBE-A0EE-4012-B709-D685414C288E}" type="parTrans" cxnId="{DE00394A-9750-450B-8288-AB000FEFE317}">
      <dgm:prSet/>
      <dgm:spPr/>
      <dgm:t>
        <a:bodyPr/>
        <a:lstStyle/>
        <a:p>
          <a:endParaRPr lang="en-US"/>
        </a:p>
      </dgm:t>
    </dgm:pt>
    <dgm:pt modelId="{00F19DFB-2737-463E-BA4E-F0F6BEE83310}" type="sibTrans" cxnId="{DE00394A-9750-450B-8288-AB000FEFE317}">
      <dgm:prSet/>
      <dgm:spPr/>
      <dgm:t>
        <a:bodyPr/>
        <a:lstStyle/>
        <a:p>
          <a:endParaRPr lang="en-US"/>
        </a:p>
      </dgm:t>
    </dgm:pt>
    <dgm:pt modelId="{398F3108-0873-48D9-A3FE-FF91CA709431}">
      <dgm:prSet phldrT="[Text]" custT="1"/>
      <dgm:spPr/>
      <dgm:t>
        <a:bodyPr/>
        <a:lstStyle/>
        <a:p>
          <a:r>
            <a:rPr lang="fr-CA" sz="1400" dirty="0" err="1" smtClean="0">
              <a:latin typeface="Arial" pitchFamily="34" charset="0"/>
              <a:cs typeface="Arial" pitchFamily="34" charset="0"/>
            </a:rPr>
            <a:t>Theroretically</a:t>
          </a:r>
          <a:r>
            <a:rPr lang="fr-CA" sz="1400" dirty="0" smtClean="0">
              <a:latin typeface="Arial" pitchFamily="34" charset="0"/>
              <a:cs typeface="Arial" pitchFamily="34" charset="0"/>
            </a:rPr>
            <a:t> </a:t>
          </a:r>
          <a:r>
            <a:rPr lang="fr-CA" sz="1400" dirty="0" err="1" smtClean="0">
              <a:latin typeface="Arial" pitchFamily="34" charset="0"/>
              <a:cs typeface="Arial" pitchFamily="34" charset="0"/>
            </a:rPr>
            <a:t>corect</a:t>
          </a:r>
          <a:endParaRPr lang="fr-CA" sz="1400" dirty="0">
            <a:latin typeface="Arial" pitchFamily="34" charset="0"/>
            <a:cs typeface="Arial" pitchFamily="34" charset="0"/>
          </a:endParaRPr>
        </a:p>
      </dgm:t>
    </dgm:pt>
    <dgm:pt modelId="{D3CD348E-BFB5-4F0F-9A28-B7F6CAE97075}" type="parTrans" cxnId="{F145DAE3-0788-44E5-B327-EFCA3B119DFE}">
      <dgm:prSet/>
      <dgm:spPr/>
      <dgm:t>
        <a:bodyPr/>
        <a:lstStyle/>
        <a:p>
          <a:endParaRPr lang="en-US"/>
        </a:p>
      </dgm:t>
    </dgm:pt>
    <dgm:pt modelId="{373C6102-7825-4CFA-8C6D-469C7A218FD2}" type="sibTrans" cxnId="{F145DAE3-0788-44E5-B327-EFCA3B119DFE}">
      <dgm:prSet/>
      <dgm:spPr/>
      <dgm:t>
        <a:bodyPr/>
        <a:lstStyle/>
        <a:p>
          <a:endParaRPr lang="en-US"/>
        </a:p>
      </dgm:t>
    </dgm:pt>
    <dgm:pt modelId="{F62ECC54-B774-44EB-91BD-552AAD726497}">
      <dgm:prSet phldrT="[Text]" custT="1"/>
      <dgm:spPr/>
      <dgm:t>
        <a:bodyPr/>
        <a:lstStyle/>
        <a:p>
          <a:r>
            <a:rPr lang="fr-CA" sz="1400" dirty="0" err="1" smtClean="0">
              <a:solidFill>
                <a:srgbClr val="FF0000"/>
              </a:solidFill>
              <a:latin typeface="Arial" pitchFamily="34" charset="0"/>
              <a:cs typeface="Arial" pitchFamily="34" charset="0"/>
            </a:rPr>
            <a:t>Difficult</a:t>
          </a:r>
          <a:r>
            <a:rPr lang="fr-CA" sz="1400" dirty="0" smtClean="0">
              <a:solidFill>
                <a:srgbClr val="FF0000"/>
              </a:solidFill>
              <a:latin typeface="Arial" pitchFamily="34" charset="0"/>
              <a:cs typeface="Arial" pitchFamily="34" charset="0"/>
            </a:rPr>
            <a:t> to </a:t>
          </a:r>
          <a:r>
            <a:rPr lang="fr-CA" sz="1400" dirty="0" err="1" smtClean="0">
              <a:solidFill>
                <a:srgbClr val="FF0000"/>
              </a:solidFill>
              <a:latin typeface="Arial" pitchFamily="34" charset="0"/>
              <a:cs typeface="Arial" pitchFamily="34" charset="0"/>
            </a:rPr>
            <a:t>implement</a:t>
          </a:r>
          <a:r>
            <a:rPr lang="fr-CA" sz="1400" dirty="0" smtClean="0">
              <a:solidFill>
                <a:srgbClr val="FF0000"/>
              </a:solidFill>
              <a:latin typeface="Arial" pitchFamily="34" charset="0"/>
              <a:cs typeface="Arial" pitchFamily="34" charset="0"/>
            </a:rPr>
            <a:t> </a:t>
          </a:r>
          <a:endParaRPr lang="fr-CA" sz="1400" dirty="0">
            <a:solidFill>
              <a:srgbClr val="FF0000"/>
            </a:solidFill>
            <a:latin typeface="Arial" pitchFamily="34" charset="0"/>
            <a:cs typeface="Arial" pitchFamily="34" charset="0"/>
          </a:endParaRPr>
        </a:p>
      </dgm:t>
    </dgm:pt>
    <dgm:pt modelId="{41F379A9-779C-4804-8B45-A051A9F5704E}" type="parTrans" cxnId="{B3347011-11D3-412B-BBD4-6EA29CC0557F}">
      <dgm:prSet/>
      <dgm:spPr/>
      <dgm:t>
        <a:bodyPr/>
        <a:lstStyle/>
        <a:p>
          <a:endParaRPr lang="en-US"/>
        </a:p>
      </dgm:t>
    </dgm:pt>
    <dgm:pt modelId="{A3EE0B24-9307-4F94-BB0C-0309E30A567D}" type="sibTrans" cxnId="{B3347011-11D3-412B-BBD4-6EA29CC0557F}">
      <dgm:prSet/>
      <dgm:spPr/>
      <dgm:t>
        <a:bodyPr/>
        <a:lstStyle/>
        <a:p>
          <a:endParaRPr lang="en-US"/>
        </a:p>
      </dgm:t>
    </dgm:pt>
    <dgm:pt modelId="{51B4D36D-5C97-435B-91DA-60590CFB6D8B}">
      <dgm:prSet phldrT="[Text]" custT="1"/>
      <dgm:spPr/>
      <dgm:t>
        <a:bodyPr/>
        <a:lstStyle/>
        <a:p>
          <a:r>
            <a:rPr lang="fr-CA" sz="1400" dirty="0" smtClean="0">
              <a:solidFill>
                <a:srgbClr val="FF0000"/>
              </a:solidFill>
              <a:latin typeface="Arial" pitchFamily="34" charset="0"/>
              <a:cs typeface="Arial" pitchFamily="34" charset="0"/>
            </a:rPr>
            <a:t>Lots of room for manipulation</a:t>
          </a:r>
          <a:endParaRPr lang="fr-CA" sz="1400" dirty="0">
            <a:solidFill>
              <a:srgbClr val="FF0000"/>
            </a:solidFill>
            <a:latin typeface="Arial" pitchFamily="34" charset="0"/>
            <a:cs typeface="Arial" pitchFamily="34" charset="0"/>
          </a:endParaRPr>
        </a:p>
      </dgm:t>
    </dgm:pt>
    <dgm:pt modelId="{0046659F-3B83-4F2A-A41D-A59177CA6625}" type="parTrans" cxnId="{24448490-41A9-4802-92B5-50D79C51A049}">
      <dgm:prSet/>
      <dgm:spPr/>
      <dgm:t>
        <a:bodyPr/>
        <a:lstStyle/>
        <a:p>
          <a:endParaRPr lang="en-US"/>
        </a:p>
      </dgm:t>
    </dgm:pt>
    <dgm:pt modelId="{7412AAE5-AA22-4598-BCDC-155D0F5991EA}" type="sibTrans" cxnId="{24448490-41A9-4802-92B5-50D79C51A049}">
      <dgm:prSet/>
      <dgm:spPr/>
      <dgm:t>
        <a:bodyPr/>
        <a:lstStyle/>
        <a:p>
          <a:endParaRPr lang="en-US"/>
        </a:p>
      </dgm:t>
    </dgm:pt>
    <dgm:pt modelId="{E723FF6D-DC72-4373-9218-EBA83ED15273}" type="pres">
      <dgm:prSet presAssocID="{D4DCAF38-DBBA-45D7-892E-2751155685F5}" presName="Name0" presStyleCnt="0">
        <dgm:presLayoutVars>
          <dgm:dir/>
          <dgm:animLvl val="lvl"/>
          <dgm:resizeHandles val="exact"/>
        </dgm:presLayoutVars>
      </dgm:prSet>
      <dgm:spPr/>
      <dgm:t>
        <a:bodyPr/>
        <a:lstStyle/>
        <a:p>
          <a:endParaRPr lang="fr-CA"/>
        </a:p>
      </dgm:t>
    </dgm:pt>
    <dgm:pt modelId="{DBBF991F-4014-4217-9828-BDF3E4CC8250}" type="pres">
      <dgm:prSet presAssocID="{6D591F4A-3979-4C67-B5F3-01BD11AEEB46}" presName="composite" presStyleCnt="0"/>
      <dgm:spPr/>
      <dgm:t>
        <a:bodyPr/>
        <a:lstStyle/>
        <a:p>
          <a:endParaRPr lang="fr-CA"/>
        </a:p>
      </dgm:t>
    </dgm:pt>
    <dgm:pt modelId="{D93F5023-9FBD-4A9F-B9D5-845A60F6C246}" type="pres">
      <dgm:prSet presAssocID="{6D591F4A-3979-4C67-B5F3-01BD11AEEB46}" presName="parTx" presStyleLbl="alignNode1" presStyleIdx="0" presStyleCnt="4">
        <dgm:presLayoutVars>
          <dgm:chMax val="0"/>
          <dgm:chPref val="0"/>
          <dgm:bulletEnabled val="1"/>
        </dgm:presLayoutVars>
      </dgm:prSet>
      <dgm:spPr/>
      <dgm:t>
        <a:bodyPr/>
        <a:lstStyle/>
        <a:p>
          <a:endParaRPr lang="fr-CA"/>
        </a:p>
      </dgm:t>
    </dgm:pt>
    <dgm:pt modelId="{BBDA666C-886D-4ECF-B6E4-882BCCBA8488}" type="pres">
      <dgm:prSet presAssocID="{6D591F4A-3979-4C67-B5F3-01BD11AEEB46}" presName="desTx" presStyleLbl="alignAccFollowNode1" presStyleIdx="0" presStyleCnt="4">
        <dgm:presLayoutVars>
          <dgm:bulletEnabled val="1"/>
        </dgm:presLayoutVars>
      </dgm:prSet>
      <dgm:spPr/>
      <dgm:t>
        <a:bodyPr/>
        <a:lstStyle/>
        <a:p>
          <a:endParaRPr lang="fr-CA"/>
        </a:p>
      </dgm:t>
    </dgm:pt>
    <dgm:pt modelId="{E766C944-4E2B-4D32-A3A4-717FF1058CE9}" type="pres">
      <dgm:prSet presAssocID="{65FB6021-D977-4841-8241-E9C36950EB74}" presName="space" presStyleCnt="0"/>
      <dgm:spPr/>
      <dgm:t>
        <a:bodyPr/>
        <a:lstStyle/>
        <a:p>
          <a:endParaRPr lang="fr-CA"/>
        </a:p>
      </dgm:t>
    </dgm:pt>
    <dgm:pt modelId="{0CB539E9-5C51-45BB-8BAC-40420B79184B}" type="pres">
      <dgm:prSet presAssocID="{CCE5B670-CBEB-4017-9A84-FFCE303ADCC3}" presName="composite" presStyleCnt="0"/>
      <dgm:spPr/>
      <dgm:t>
        <a:bodyPr/>
        <a:lstStyle/>
        <a:p>
          <a:endParaRPr lang="fr-CA"/>
        </a:p>
      </dgm:t>
    </dgm:pt>
    <dgm:pt modelId="{0F17B08A-AB47-49C6-9F19-DF0160F7F827}" type="pres">
      <dgm:prSet presAssocID="{CCE5B670-CBEB-4017-9A84-FFCE303ADCC3}" presName="parTx" presStyleLbl="alignNode1" presStyleIdx="1" presStyleCnt="4" custLinFactNeighborX="52" custLinFactNeighborY="-95">
        <dgm:presLayoutVars>
          <dgm:chMax val="0"/>
          <dgm:chPref val="0"/>
          <dgm:bulletEnabled val="1"/>
        </dgm:presLayoutVars>
      </dgm:prSet>
      <dgm:spPr/>
      <dgm:t>
        <a:bodyPr/>
        <a:lstStyle/>
        <a:p>
          <a:endParaRPr lang="fr-CA"/>
        </a:p>
      </dgm:t>
    </dgm:pt>
    <dgm:pt modelId="{4B899CBB-E90F-49D3-BE1D-0D252E883ABB}" type="pres">
      <dgm:prSet presAssocID="{CCE5B670-CBEB-4017-9A84-FFCE303ADCC3}" presName="desTx" presStyleLbl="alignAccFollowNode1" presStyleIdx="1" presStyleCnt="4" custLinFactNeighborY="-277">
        <dgm:presLayoutVars>
          <dgm:bulletEnabled val="1"/>
        </dgm:presLayoutVars>
      </dgm:prSet>
      <dgm:spPr/>
      <dgm:t>
        <a:bodyPr/>
        <a:lstStyle/>
        <a:p>
          <a:endParaRPr lang="fr-CA"/>
        </a:p>
      </dgm:t>
    </dgm:pt>
    <dgm:pt modelId="{664D0BFA-DDB7-41CE-9932-5E9718BD76CD}" type="pres">
      <dgm:prSet presAssocID="{FE94DD75-D9FD-498A-8A2F-19CBE7743256}" presName="space" presStyleCnt="0"/>
      <dgm:spPr/>
      <dgm:t>
        <a:bodyPr/>
        <a:lstStyle/>
        <a:p>
          <a:endParaRPr lang="fr-CA"/>
        </a:p>
      </dgm:t>
    </dgm:pt>
    <dgm:pt modelId="{03DF69AE-D005-444D-A40C-C3F9EFA2BB78}" type="pres">
      <dgm:prSet presAssocID="{B4A2FE64-C7E7-471B-B4B0-CAF002445DA8}" presName="composite" presStyleCnt="0"/>
      <dgm:spPr/>
      <dgm:t>
        <a:bodyPr/>
        <a:lstStyle/>
        <a:p>
          <a:endParaRPr lang="fr-CA"/>
        </a:p>
      </dgm:t>
    </dgm:pt>
    <dgm:pt modelId="{6CC5E919-4EB9-4BFE-99D7-6F02EAEBE352}" type="pres">
      <dgm:prSet presAssocID="{B4A2FE64-C7E7-471B-B4B0-CAF002445DA8}" presName="parTx" presStyleLbl="alignNode1" presStyleIdx="2" presStyleCnt="4">
        <dgm:presLayoutVars>
          <dgm:chMax val="0"/>
          <dgm:chPref val="0"/>
          <dgm:bulletEnabled val="1"/>
        </dgm:presLayoutVars>
      </dgm:prSet>
      <dgm:spPr/>
      <dgm:t>
        <a:bodyPr/>
        <a:lstStyle/>
        <a:p>
          <a:endParaRPr lang="fr-CA"/>
        </a:p>
      </dgm:t>
    </dgm:pt>
    <dgm:pt modelId="{4124EBCF-5C35-4121-A3FB-78208DED936A}" type="pres">
      <dgm:prSet presAssocID="{B4A2FE64-C7E7-471B-B4B0-CAF002445DA8}" presName="desTx" presStyleLbl="alignAccFollowNode1" presStyleIdx="2" presStyleCnt="4">
        <dgm:presLayoutVars>
          <dgm:bulletEnabled val="1"/>
        </dgm:presLayoutVars>
      </dgm:prSet>
      <dgm:spPr/>
      <dgm:t>
        <a:bodyPr/>
        <a:lstStyle/>
        <a:p>
          <a:endParaRPr lang="fr-CA"/>
        </a:p>
      </dgm:t>
    </dgm:pt>
    <dgm:pt modelId="{DA8C51F7-3F18-49FC-87F2-A8DEE71ECE9E}" type="pres">
      <dgm:prSet presAssocID="{605F25D5-94CE-4DE7-A3CA-2155341EB75C}" presName="space" presStyleCnt="0"/>
      <dgm:spPr/>
      <dgm:t>
        <a:bodyPr/>
        <a:lstStyle/>
        <a:p>
          <a:endParaRPr lang="fr-CA"/>
        </a:p>
      </dgm:t>
    </dgm:pt>
    <dgm:pt modelId="{474DBF59-4FB9-47C8-B7E8-72EC8AFE35DF}" type="pres">
      <dgm:prSet presAssocID="{90FB6037-4C3D-45F7-A75A-84E804206CCA}" presName="composite" presStyleCnt="0"/>
      <dgm:spPr/>
      <dgm:t>
        <a:bodyPr/>
        <a:lstStyle/>
        <a:p>
          <a:endParaRPr lang="fr-CA"/>
        </a:p>
      </dgm:t>
    </dgm:pt>
    <dgm:pt modelId="{7A381E33-5A39-4DEF-AD0D-EB06AC694ECD}" type="pres">
      <dgm:prSet presAssocID="{90FB6037-4C3D-45F7-A75A-84E804206CCA}" presName="parTx" presStyleLbl="alignNode1" presStyleIdx="3" presStyleCnt="4">
        <dgm:presLayoutVars>
          <dgm:chMax val="0"/>
          <dgm:chPref val="0"/>
          <dgm:bulletEnabled val="1"/>
        </dgm:presLayoutVars>
      </dgm:prSet>
      <dgm:spPr/>
      <dgm:t>
        <a:bodyPr/>
        <a:lstStyle/>
        <a:p>
          <a:endParaRPr lang="fr-CA"/>
        </a:p>
      </dgm:t>
    </dgm:pt>
    <dgm:pt modelId="{160E0E66-F429-445A-B7A4-397E3C55BC30}" type="pres">
      <dgm:prSet presAssocID="{90FB6037-4C3D-45F7-A75A-84E804206CCA}" presName="desTx" presStyleLbl="alignAccFollowNode1" presStyleIdx="3" presStyleCnt="4">
        <dgm:presLayoutVars>
          <dgm:bulletEnabled val="1"/>
        </dgm:presLayoutVars>
      </dgm:prSet>
      <dgm:spPr/>
      <dgm:t>
        <a:bodyPr/>
        <a:lstStyle/>
        <a:p>
          <a:endParaRPr lang="fr-CA"/>
        </a:p>
      </dgm:t>
    </dgm:pt>
  </dgm:ptLst>
  <dgm:cxnLst>
    <dgm:cxn modelId="{FBC7DEDC-126F-42C2-9517-19D9719F592E}" type="presOf" srcId="{3B1F89C0-6B65-4169-A4AC-A2D1CE53EFAB}" destId="{4B899CBB-E90F-49D3-BE1D-0D252E883ABB}" srcOrd="0" destOrd="2" presId="urn:microsoft.com/office/officeart/2005/8/layout/hList1"/>
    <dgm:cxn modelId="{482188CF-65AD-441A-9F43-E86EFF12C91D}" type="presOf" srcId="{17CF8590-BDF7-4C82-9CE2-592C6FC18E14}" destId="{4B899CBB-E90F-49D3-BE1D-0D252E883ABB}" srcOrd="0" destOrd="0" presId="urn:microsoft.com/office/officeart/2005/8/layout/hList1"/>
    <dgm:cxn modelId="{8CE15DB6-4A94-4760-A794-4CEC2D3C72E0}" srcId="{6D591F4A-3979-4C67-B5F3-01BD11AEEB46}" destId="{B89CD2F6-B382-4B54-86FD-6D313FA5C1D1}" srcOrd="1" destOrd="0" parTransId="{A26A2342-831F-4EF3-AD67-E2A6935BD753}" sibTransId="{1F3659BF-4209-405E-8DE9-670B34F2E656}"/>
    <dgm:cxn modelId="{45725ECA-1F1D-4884-B72E-E189504B71BF}" type="presOf" srcId="{AC98FFB7-4777-4985-BDED-CC9774B5892C}" destId="{4124EBCF-5C35-4121-A3FB-78208DED936A}" srcOrd="0" destOrd="0" presId="urn:microsoft.com/office/officeart/2005/8/layout/hList1"/>
    <dgm:cxn modelId="{647DD492-E864-41C5-AEE2-BF762B3A7076}" type="presOf" srcId="{6E1E3705-9174-41B9-BFFC-2ACA14D7678F}" destId="{BBDA666C-886D-4ECF-B6E4-882BCCBA8488}" srcOrd="0" destOrd="2" presId="urn:microsoft.com/office/officeart/2005/8/layout/hList1"/>
    <dgm:cxn modelId="{769B500C-48D8-4B92-A0CB-5BC6C075E4DA}" type="presOf" srcId="{19EE1989-7BF8-42EF-975C-4C6972B5A3AF}" destId="{4B899CBB-E90F-49D3-BE1D-0D252E883ABB}" srcOrd="0" destOrd="1" presId="urn:microsoft.com/office/officeart/2005/8/layout/hList1"/>
    <dgm:cxn modelId="{28B9759C-174D-4D47-ACA8-23FC4477EAB0}" type="presOf" srcId="{90FB6037-4C3D-45F7-A75A-84E804206CCA}" destId="{7A381E33-5A39-4DEF-AD0D-EB06AC694ECD}" srcOrd="0" destOrd="0" presId="urn:microsoft.com/office/officeart/2005/8/layout/hList1"/>
    <dgm:cxn modelId="{DE00394A-9750-450B-8288-AB000FEFE317}" srcId="{CCE5B670-CBEB-4017-9A84-FFCE303ADCC3}" destId="{3B1F89C0-6B65-4169-A4AC-A2D1CE53EFAB}" srcOrd="2" destOrd="0" parTransId="{F0F67FBE-A0EE-4012-B709-D685414C288E}" sibTransId="{00F19DFB-2737-463E-BA4E-F0F6BEE83310}"/>
    <dgm:cxn modelId="{AB35ACFC-1EE3-42F6-88CD-1345A0D2DDEA}" type="presOf" srcId="{E3A7F9F0-CC30-45F5-89AC-D7FC34FB6698}" destId="{160E0E66-F429-445A-B7A4-397E3C55BC30}" srcOrd="0" destOrd="0" presId="urn:microsoft.com/office/officeart/2005/8/layout/hList1"/>
    <dgm:cxn modelId="{25A4F6BD-BFE8-4405-90A3-E92C5F6CAD09}" type="presOf" srcId="{6D591F4A-3979-4C67-B5F3-01BD11AEEB46}" destId="{D93F5023-9FBD-4A9F-B9D5-845A60F6C246}" srcOrd="0" destOrd="0" presId="urn:microsoft.com/office/officeart/2005/8/layout/hList1"/>
    <dgm:cxn modelId="{4EF02F41-88AA-4540-A252-A0C13863751B}" srcId="{D4DCAF38-DBBA-45D7-892E-2751155685F5}" destId="{CCE5B670-CBEB-4017-9A84-FFCE303ADCC3}" srcOrd="1" destOrd="0" parTransId="{BEAA4D33-CC14-43FA-A19D-2CFD0B420A4C}" sibTransId="{FE94DD75-D9FD-498A-8A2F-19CBE7743256}"/>
    <dgm:cxn modelId="{0EDAC552-999B-400B-AC6A-42FB05F56B34}" srcId="{6D591F4A-3979-4C67-B5F3-01BD11AEEB46}" destId="{6E1E3705-9174-41B9-BFFC-2ACA14D7678F}" srcOrd="2" destOrd="0" parTransId="{2923B340-0622-4B65-84A7-2949F8E9EBA3}" sibTransId="{FB774787-2A6C-4C52-A20D-4F1E5CDB746F}"/>
    <dgm:cxn modelId="{0A089269-F029-4DDC-AED5-FDD1B549E85C}" srcId="{D4DCAF38-DBBA-45D7-892E-2751155685F5}" destId="{B4A2FE64-C7E7-471B-B4B0-CAF002445DA8}" srcOrd="2" destOrd="0" parTransId="{D2DBFF18-A29B-40BF-9660-8AC721D1797F}" sibTransId="{605F25D5-94CE-4DE7-A3CA-2155341EB75C}"/>
    <dgm:cxn modelId="{6D016DB6-D359-4B42-B0CA-8D04747710F0}" srcId="{6D591F4A-3979-4C67-B5F3-01BD11AEEB46}" destId="{81B694CA-12A9-4661-BD04-748311B240FF}" srcOrd="0" destOrd="0" parTransId="{D4CC9ADF-24BC-42AB-A55A-C97D8C83A385}" sibTransId="{F3076B12-9761-4A0A-A93F-C2B7CEEF3873}"/>
    <dgm:cxn modelId="{AFF7F32B-C733-4C4E-969B-CB9A7134395B}" type="presOf" srcId="{B89CD2F6-B382-4B54-86FD-6D313FA5C1D1}" destId="{BBDA666C-886D-4ECF-B6E4-882BCCBA8488}" srcOrd="0" destOrd="1" presId="urn:microsoft.com/office/officeart/2005/8/layout/hList1"/>
    <dgm:cxn modelId="{1E82794E-9962-4BE1-A2BB-41BE5978EFA3}" srcId="{CCE5B670-CBEB-4017-9A84-FFCE303ADCC3}" destId="{17CF8590-BDF7-4C82-9CE2-592C6FC18E14}" srcOrd="0" destOrd="0" parTransId="{86A4E5E2-A8AF-4950-A4A0-075D6B23BEB4}" sibTransId="{59A2B18A-45A4-4B13-A5D5-097C418460C0}"/>
    <dgm:cxn modelId="{F145DAE3-0788-44E5-B327-EFCA3B119DFE}" srcId="{B4A2FE64-C7E7-471B-B4B0-CAF002445DA8}" destId="{398F3108-0873-48D9-A3FE-FF91CA709431}" srcOrd="1" destOrd="0" parTransId="{D3CD348E-BFB5-4F0F-9A28-B7F6CAE97075}" sibTransId="{373C6102-7825-4CFA-8C6D-469C7A218FD2}"/>
    <dgm:cxn modelId="{FE89BAB0-C20C-43A1-B71F-69C1003A433F}" type="presOf" srcId="{81B694CA-12A9-4661-BD04-748311B240FF}" destId="{BBDA666C-886D-4ECF-B6E4-882BCCBA8488}" srcOrd="0" destOrd="0" presId="urn:microsoft.com/office/officeart/2005/8/layout/hList1"/>
    <dgm:cxn modelId="{24448490-41A9-4802-92B5-50D79C51A049}" srcId="{B4A2FE64-C7E7-471B-B4B0-CAF002445DA8}" destId="{51B4D36D-5C97-435B-91DA-60590CFB6D8B}" srcOrd="3" destOrd="0" parTransId="{0046659F-3B83-4F2A-A41D-A59177CA6625}" sibTransId="{7412AAE5-AA22-4598-BCDC-155D0F5991EA}"/>
    <dgm:cxn modelId="{AAFE8E97-2C5A-4AC8-903F-B41369CC13F9}" srcId="{CCE5B670-CBEB-4017-9A84-FFCE303ADCC3}" destId="{19EE1989-7BF8-42EF-975C-4C6972B5A3AF}" srcOrd="1" destOrd="0" parTransId="{881D022A-2FA9-4491-838C-495B8B233381}" sibTransId="{B78D7FC7-B83B-4C14-A99E-135E0B7FC5EB}"/>
    <dgm:cxn modelId="{58756F1F-4473-4E53-8C14-8E180E0380FA}" type="presOf" srcId="{D4DCAF38-DBBA-45D7-892E-2751155685F5}" destId="{E723FF6D-DC72-4373-9218-EBA83ED15273}" srcOrd="0" destOrd="0" presId="urn:microsoft.com/office/officeart/2005/8/layout/hList1"/>
    <dgm:cxn modelId="{6F024CCC-9FAE-4843-BDB6-7D1CBA0E7A09}" srcId="{6D591F4A-3979-4C67-B5F3-01BD11AEEB46}" destId="{2A572225-3B44-4D7E-94A4-64B6762A7F78}" srcOrd="3" destOrd="0" parTransId="{666D2EE4-2B31-4082-B559-908EB7C97B56}" sibTransId="{B923FA2A-E95D-4D38-ADC2-BE8195BD4569}"/>
    <dgm:cxn modelId="{68F15A5C-6F23-43F2-975D-84B9F6C3C9FA}" type="presOf" srcId="{2A572225-3B44-4D7E-94A4-64B6762A7F78}" destId="{BBDA666C-886D-4ECF-B6E4-882BCCBA8488}" srcOrd="0" destOrd="3" presId="urn:microsoft.com/office/officeart/2005/8/layout/hList1"/>
    <dgm:cxn modelId="{10003DCF-6345-4616-847A-C780DCD8ACAC}" srcId="{D4DCAF38-DBBA-45D7-892E-2751155685F5}" destId="{90FB6037-4C3D-45F7-A75A-84E804206CCA}" srcOrd="3" destOrd="0" parTransId="{DCA56A34-4DDC-48AC-9915-FBE41ECB2BAA}" sibTransId="{F0E480A0-AC50-4539-BACA-085980A7816A}"/>
    <dgm:cxn modelId="{C01A36C0-D15F-4339-A8A6-203ED95ABD4F}" srcId="{B4A2FE64-C7E7-471B-B4B0-CAF002445DA8}" destId="{AC98FFB7-4777-4985-BDED-CC9774B5892C}" srcOrd="0" destOrd="0" parTransId="{1916C84C-1AD0-49D9-80F7-2CDF0987D42A}" sibTransId="{8A4CE2FA-12EB-4CA1-974E-FE9FC852F2EA}"/>
    <dgm:cxn modelId="{0A0D48FB-E585-43F7-AAB7-F605F115C2CB}" type="presOf" srcId="{51B4D36D-5C97-435B-91DA-60590CFB6D8B}" destId="{4124EBCF-5C35-4121-A3FB-78208DED936A}" srcOrd="0" destOrd="3" presId="urn:microsoft.com/office/officeart/2005/8/layout/hList1"/>
    <dgm:cxn modelId="{121F4ECC-090C-4F58-856B-86018A645AEF}" srcId="{90FB6037-4C3D-45F7-A75A-84E804206CCA}" destId="{E3A7F9F0-CC30-45F5-89AC-D7FC34FB6698}" srcOrd="0" destOrd="0" parTransId="{017204DA-135B-4C83-99E6-EFB545C05377}" sibTransId="{CADC0ED9-FFDC-46D9-A22E-21EB4E8FFC4F}"/>
    <dgm:cxn modelId="{AF16D64B-E016-4545-9B0F-8E71D2171CC9}" type="presOf" srcId="{398F3108-0873-48D9-A3FE-FF91CA709431}" destId="{4124EBCF-5C35-4121-A3FB-78208DED936A}" srcOrd="0" destOrd="1" presId="urn:microsoft.com/office/officeart/2005/8/layout/hList1"/>
    <dgm:cxn modelId="{D2FED1C7-CC84-4F90-B83A-B05851834D82}" type="presOf" srcId="{B4A2FE64-C7E7-471B-B4B0-CAF002445DA8}" destId="{6CC5E919-4EB9-4BFE-99D7-6F02EAEBE352}" srcOrd="0" destOrd="0" presId="urn:microsoft.com/office/officeart/2005/8/layout/hList1"/>
    <dgm:cxn modelId="{79B463F5-BCB3-46D1-9324-5D786FE3E7AA}" type="presOf" srcId="{F62ECC54-B774-44EB-91BD-552AAD726497}" destId="{4124EBCF-5C35-4121-A3FB-78208DED936A}" srcOrd="0" destOrd="2" presId="urn:microsoft.com/office/officeart/2005/8/layout/hList1"/>
    <dgm:cxn modelId="{0FEED7D1-F613-4428-A620-7F4AA869F917}" srcId="{D4DCAF38-DBBA-45D7-892E-2751155685F5}" destId="{6D591F4A-3979-4C67-B5F3-01BD11AEEB46}" srcOrd="0" destOrd="0" parTransId="{CAAB5E17-F4E1-43F3-A73F-AB3FB2A32EB7}" sibTransId="{65FB6021-D977-4841-8241-E9C36950EB74}"/>
    <dgm:cxn modelId="{58DEC4BB-1EB7-406B-B58B-D7E8E4BA22E0}" type="presOf" srcId="{CCE5B670-CBEB-4017-9A84-FFCE303ADCC3}" destId="{0F17B08A-AB47-49C6-9F19-DF0160F7F827}" srcOrd="0" destOrd="0" presId="urn:microsoft.com/office/officeart/2005/8/layout/hList1"/>
    <dgm:cxn modelId="{B3347011-11D3-412B-BBD4-6EA29CC0557F}" srcId="{B4A2FE64-C7E7-471B-B4B0-CAF002445DA8}" destId="{F62ECC54-B774-44EB-91BD-552AAD726497}" srcOrd="2" destOrd="0" parTransId="{41F379A9-779C-4804-8B45-A051A9F5704E}" sibTransId="{A3EE0B24-9307-4F94-BB0C-0309E30A567D}"/>
    <dgm:cxn modelId="{965E5EBB-DBBB-4F47-BB9D-C3899DD7B405}" type="presParOf" srcId="{E723FF6D-DC72-4373-9218-EBA83ED15273}" destId="{DBBF991F-4014-4217-9828-BDF3E4CC8250}" srcOrd="0" destOrd="0" presId="urn:microsoft.com/office/officeart/2005/8/layout/hList1"/>
    <dgm:cxn modelId="{CDDDA886-0670-4B32-912D-F9EC3E8C1E71}" type="presParOf" srcId="{DBBF991F-4014-4217-9828-BDF3E4CC8250}" destId="{D93F5023-9FBD-4A9F-B9D5-845A60F6C246}" srcOrd="0" destOrd="0" presId="urn:microsoft.com/office/officeart/2005/8/layout/hList1"/>
    <dgm:cxn modelId="{86AB08C9-8BF9-45CE-B242-4C6ADDC97EBC}" type="presParOf" srcId="{DBBF991F-4014-4217-9828-BDF3E4CC8250}" destId="{BBDA666C-886D-4ECF-B6E4-882BCCBA8488}" srcOrd="1" destOrd="0" presId="urn:microsoft.com/office/officeart/2005/8/layout/hList1"/>
    <dgm:cxn modelId="{691340E8-677C-479A-8B89-8CE8DCDF295F}" type="presParOf" srcId="{E723FF6D-DC72-4373-9218-EBA83ED15273}" destId="{E766C944-4E2B-4D32-A3A4-717FF1058CE9}" srcOrd="1" destOrd="0" presId="urn:microsoft.com/office/officeart/2005/8/layout/hList1"/>
    <dgm:cxn modelId="{0AEFB306-3A4F-4117-B752-01E3FAF2CDEC}" type="presParOf" srcId="{E723FF6D-DC72-4373-9218-EBA83ED15273}" destId="{0CB539E9-5C51-45BB-8BAC-40420B79184B}" srcOrd="2" destOrd="0" presId="urn:microsoft.com/office/officeart/2005/8/layout/hList1"/>
    <dgm:cxn modelId="{ED163E9D-C4C5-43CB-A32C-328112AC2B15}" type="presParOf" srcId="{0CB539E9-5C51-45BB-8BAC-40420B79184B}" destId="{0F17B08A-AB47-49C6-9F19-DF0160F7F827}" srcOrd="0" destOrd="0" presId="urn:microsoft.com/office/officeart/2005/8/layout/hList1"/>
    <dgm:cxn modelId="{B94CFA80-BD58-472E-AFCB-5177128C7D9A}" type="presParOf" srcId="{0CB539E9-5C51-45BB-8BAC-40420B79184B}" destId="{4B899CBB-E90F-49D3-BE1D-0D252E883ABB}" srcOrd="1" destOrd="0" presId="urn:microsoft.com/office/officeart/2005/8/layout/hList1"/>
    <dgm:cxn modelId="{617C450C-D52E-4A9D-A5E9-F60B6447953C}" type="presParOf" srcId="{E723FF6D-DC72-4373-9218-EBA83ED15273}" destId="{664D0BFA-DDB7-41CE-9932-5E9718BD76CD}" srcOrd="3" destOrd="0" presId="urn:microsoft.com/office/officeart/2005/8/layout/hList1"/>
    <dgm:cxn modelId="{AA494CF6-B0C0-4950-92BA-A4154B9D19DD}" type="presParOf" srcId="{E723FF6D-DC72-4373-9218-EBA83ED15273}" destId="{03DF69AE-D005-444D-A40C-C3F9EFA2BB78}" srcOrd="4" destOrd="0" presId="urn:microsoft.com/office/officeart/2005/8/layout/hList1"/>
    <dgm:cxn modelId="{37590A26-8DF0-4E81-B286-D6B2710CB45D}" type="presParOf" srcId="{03DF69AE-D005-444D-A40C-C3F9EFA2BB78}" destId="{6CC5E919-4EB9-4BFE-99D7-6F02EAEBE352}" srcOrd="0" destOrd="0" presId="urn:microsoft.com/office/officeart/2005/8/layout/hList1"/>
    <dgm:cxn modelId="{A3266FC6-7D6B-41BC-A4E2-B2B6CC84E55D}" type="presParOf" srcId="{03DF69AE-D005-444D-A40C-C3F9EFA2BB78}" destId="{4124EBCF-5C35-4121-A3FB-78208DED936A}" srcOrd="1" destOrd="0" presId="urn:microsoft.com/office/officeart/2005/8/layout/hList1"/>
    <dgm:cxn modelId="{A568369E-2A4B-401D-910D-B689BBE39139}" type="presParOf" srcId="{E723FF6D-DC72-4373-9218-EBA83ED15273}" destId="{DA8C51F7-3F18-49FC-87F2-A8DEE71ECE9E}" srcOrd="5" destOrd="0" presId="urn:microsoft.com/office/officeart/2005/8/layout/hList1"/>
    <dgm:cxn modelId="{6CBC3CC3-D73F-4FAC-9EB0-0E4F7F3E3AAF}" type="presParOf" srcId="{E723FF6D-DC72-4373-9218-EBA83ED15273}" destId="{474DBF59-4FB9-47C8-B7E8-72EC8AFE35DF}" srcOrd="6" destOrd="0" presId="urn:microsoft.com/office/officeart/2005/8/layout/hList1"/>
    <dgm:cxn modelId="{7885FB83-FB97-4160-8436-CF0B60EC378F}" type="presParOf" srcId="{474DBF59-4FB9-47C8-B7E8-72EC8AFE35DF}" destId="{7A381E33-5A39-4DEF-AD0D-EB06AC694ECD}" srcOrd="0" destOrd="0" presId="urn:microsoft.com/office/officeart/2005/8/layout/hList1"/>
    <dgm:cxn modelId="{E1725E7D-D49E-4EF0-92E8-FFEFB162D881}" type="presParOf" srcId="{474DBF59-4FB9-47C8-B7E8-72EC8AFE35DF}" destId="{160E0E66-F429-445A-B7A4-397E3C55BC30}"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3F5023-9FBD-4A9F-B9D5-845A60F6C246}">
      <dsp:nvSpPr>
        <dsp:cNvPr id="0" name=""/>
        <dsp:cNvSpPr/>
      </dsp:nvSpPr>
      <dsp:spPr>
        <a:xfrm>
          <a:off x="2949" y="8559"/>
          <a:ext cx="1773259" cy="709303"/>
        </a:xfrm>
        <a:prstGeom prst="rect">
          <a:avLst/>
        </a:prstGeom>
        <a:solidFill>
          <a:schemeClr val="tx2"/>
        </a:solidFill>
        <a:ln w="9525" cap="flat" cmpd="sng" algn="ctr">
          <a:solidFill>
            <a:schemeClr val="dk2">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CA" sz="1600" b="1" kern="1200" noProof="0" smtClean="0">
              <a:solidFill>
                <a:schemeClr val="bg1"/>
              </a:solidFill>
              <a:latin typeface="Arial" pitchFamily="34" charset="0"/>
              <a:cs typeface="Arial" pitchFamily="34" charset="0"/>
            </a:rPr>
            <a:t>Multiples</a:t>
          </a:r>
          <a:endParaRPr lang="en-CA" sz="1600" b="1" kern="1200" noProof="0">
            <a:solidFill>
              <a:schemeClr val="bg1"/>
            </a:solidFill>
            <a:latin typeface="Arial" pitchFamily="34" charset="0"/>
            <a:cs typeface="Arial" pitchFamily="34" charset="0"/>
          </a:endParaRPr>
        </a:p>
      </dsp:txBody>
      <dsp:txXfrm>
        <a:off x="2949" y="8559"/>
        <a:ext cx="1773259" cy="709303"/>
      </dsp:txXfrm>
    </dsp:sp>
    <dsp:sp modelId="{BBDA666C-886D-4ECF-B6E4-882BCCBA8488}">
      <dsp:nvSpPr>
        <dsp:cNvPr id="0" name=""/>
        <dsp:cNvSpPr/>
      </dsp:nvSpPr>
      <dsp:spPr>
        <a:xfrm>
          <a:off x="2949" y="717862"/>
          <a:ext cx="1773259" cy="2371680"/>
        </a:xfrm>
        <a:prstGeom prst="rect">
          <a:avLst/>
        </a:prstGeom>
        <a:solidFill>
          <a:schemeClr val="lt1">
            <a:alpha val="90000"/>
            <a:tint val="40000"/>
            <a:hueOff val="0"/>
            <a:satOff val="0"/>
            <a:lumOff val="0"/>
            <a:alphaOff val="0"/>
          </a:schemeClr>
        </a:solidFill>
        <a:ln w="9525" cap="flat" cmpd="sng" algn="ctr">
          <a:solidFill>
            <a:schemeClr val="dk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Easy to implement</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Less room for manipulation</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solidFill>
                <a:srgbClr val="FF0000"/>
              </a:solidFill>
              <a:latin typeface="Arial" pitchFamily="34" charset="0"/>
              <a:cs typeface="Arial" pitchFamily="34" charset="0"/>
            </a:rPr>
            <a:t>Imprecise / wrong</a:t>
          </a:r>
          <a:endParaRPr lang="en-US" sz="1400" kern="1200" dirty="0">
            <a:solidFill>
              <a:srgbClr val="FF0000"/>
            </a:solidFill>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solidFill>
                <a:srgbClr val="FF0000"/>
              </a:solidFill>
              <a:latin typeface="Arial" pitchFamily="34" charset="0"/>
              <a:cs typeface="Arial" pitchFamily="34" charset="0"/>
            </a:rPr>
            <a:t>Sometimes difficult to find true comparables</a:t>
          </a:r>
          <a:r>
            <a:rPr lang="en-US" sz="1400" kern="1200" dirty="0" smtClean="0">
              <a:latin typeface="Arial" pitchFamily="34" charset="0"/>
              <a:cs typeface="Arial" pitchFamily="34" charset="0"/>
            </a:rPr>
            <a:t>			</a:t>
          </a:r>
          <a:endParaRPr lang="en-US" sz="1400" kern="1200" dirty="0">
            <a:latin typeface="Arial" pitchFamily="34" charset="0"/>
            <a:cs typeface="Arial" pitchFamily="34" charset="0"/>
          </a:endParaRPr>
        </a:p>
      </dsp:txBody>
      <dsp:txXfrm>
        <a:off x="2949" y="717862"/>
        <a:ext cx="1773259" cy="2371680"/>
      </dsp:txXfrm>
    </dsp:sp>
    <dsp:sp modelId="{0F17B08A-AB47-49C6-9F19-DF0160F7F827}">
      <dsp:nvSpPr>
        <dsp:cNvPr id="0" name=""/>
        <dsp:cNvSpPr/>
      </dsp:nvSpPr>
      <dsp:spPr>
        <a:xfrm>
          <a:off x="2025387" y="7885"/>
          <a:ext cx="1773259" cy="709303"/>
        </a:xfrm>
        <a:prstGeom prst="rect">
          <a:avLst/>
        </a:prstGeom>
        <a:solidFill>
          <a:schemeClr val="accent1"/>
        </a:solidFill>
        <a:ln w="9525" cap="flat" cmpd="sng" algn="ctr">
          <a:solidFill>
            <a:schemeClr val="dk2">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CA" sz="1600" b="1" kern="1200" noProof="0" dirty="0" smtClean="0">
              <a:solidFill>
                <a:schemeClr val="bg1"/>
              </a:solidFill>
              <a:latin typeface="Arial" pitchFamily="34" charset="0"/>
              <a:cs typeface="Arial" pitchFamily="34" charset="0"/>
            </a:rPr>
            <a:t>Transaction multiples</a:t>
          </a:r>
          <a:endParaRPr lang="en-CA" sz="1600" b="1" kern="1200" noProof="0" dirty="0">
            <a:solidFill>
              <a:schemeClr val="bg1"/>
            </a:solidFill>
            <a:latin typeface="Arial" pitchFamily="34" charset="0"/>
            <a:cs typeface="Arial" pitchFamily="34" charset="0"/>
          </a:endParaRPr>
        </a:p>
      </dsp:txBody>
      <dsp:txXfrm>
        <a:off x="2025387" y="7885"/>
        <a:ext cx="1773259" cy="709303"/>
      </dsp:txXfrm>
    </dsp:sp>
    <dsp:sp modelId="{4B899CBB-E90F-49D3-BE1D-0D252E883ABB}">
      <dsp:nvSpPr>
        <dsp:cNvPr id="0" name=""/>
        <dsp:cNvSpPr/>
      </dsp:nvSpPr>
      <dsp:spPr>
        <a:xfrm>
          <a:off x="2024465" y="711293"/>
          <a:ext cx="1773259" cy="2371680"/>
        </a:xfrm>
        <a:prstGeom prst="rect">
          <a:avLst/>
        </a:prstGeom>
        <a:solidFill>
          <a:schemeClr val="lt1">
            <a:alpha val="90000"/>
            <a:tint val="40000"/>
            <a:hueOff val="0"/>
            <a:satOff val="0"/>
            <a:lumOff val="0"/>
            <a:alphaOff val="0"/>
          </a:schemeClr>
        </a:solidFill>
        <a:ln w="9525" cap="flat" cmpd="sng" algn="ctr">
          <a:solidFill>
            <a:schemeClr val="dk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Easy to implement</a:t>
          </a:r>
          <a:endParaRPr lang="fr-CA" sz="1400" kern="1200" dirty="0"/>
        </a:p>
        <a:p>
          <a:pPr marL="114300" lvl="1" indent="-114300" algn="l" defTabSz="622300">
            <a:lnSpc>
              <a:spcPct val="90000"/>
            </a:lnSpc>
            <a:spcBef>
              <a:spcPct val="0"/>
            </a:spcBef>
            <a:spcAft>
              <a:spcPct val="15000"/>
            </a:spcAft>
            <a:buChar char="••"/>
          </a:pPr>
          <a:r>
            <a:rPr lang="en-US" sz="1400" kern="1200" dirty="0" smtClean="0">
              <a:solidFill>
                <a:srgbClr val="FF0000"/>
              </a:solidFill>
              <a:latin typeface="Arial" pitchFamily="34" charset="0"/>
              <a:cs typeface="Arial" pitchFamily="34" charset="0"/>
            </a:rPr>
            <a:t>Difficult to obtain data for non listed companies</a:t>
          </a:r>
          <a:endParaRPr lang="en-US" sz="1400" kern="1200" dirty="0">
            <a:solidFill>
              <a:srgbClr val="FF0000"/>
            </a:solidFill>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solidFill>
                <a:srgbClr val="FF0000"/>
              </a:solidFill>
              <a:latin typeface="Arial" pitchFamily="34" charset="0"/>
              <a:cs typeface="Arial" pitchFamily="34" charset="0"/>
            </a:rPr>
            <a:t>Skewed by time</a:t>
          </a:r>
          <a:endParaRPr lang="en-US" sz="1400" kern="1200" dirty="0">
            <a:solidFill>
              <a:srgbClr val="FF0000"/>
            </a:solidFill>
            <a:latin typeface="Arial" pitchFamily="34" charset="0"/>
            <a:cs typeface="Arial" pitchFamily="34" charset="0"/>
          </a:endParaRPr>
        </a:p>
      </dsp:txBody>
      <dsp:txXfrm>
        <a:off x="2024465" y="711293"/>
        <a:ext cx="1773259" cy="2371680"/>
      </dsp:txXfrm>
    </dsp:sp>
    <dsp:sp modelId="{6CC5E919-4EB9-4BFE-99D7-6F02EAEBE352}">
      <dsp:nvSpPr>
        <dsp:cNvPr id="0" name=""/>
        <dsp:cNvSpPr/>
      </dsp:nvSpPr>
      <dsp:spPr>
        <a:xfrm>
          <a:off x="4045981" y="8559"/>
          <a:ext cx="1773259" cy="709303"/>
        </a:xfrm>
        <a:prstGeom prst="rect">
          <a:avLst/>
        </a:prstGeom>
        <a:solidFill>
          <a:schemeClr val="accent3"/>
        </a:solidFill>
        <a:ln w="9525" cap="flat" cmpd="sng" algn="ctr">
          <a:solidFill>
            <a:schemeClr val="dk2">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CA" sz="1600" b="1" kern="1200" noProof="0" smtClean="0">
              <a:latin typeface="Arial" pitchFamily="34" charset="0"/>
              <a:cs typeface="Arial" pitchFamily="34" charset="0"/>
            </a:rPr>
            <a:t>DCF</a:t>
          </a:r>
          <a:endParaRPr lang="en-CA" sz="1600" b="1" kern="1200" noProof="0">
            <a:latin typeface="Arial" pitchFamily="34" charset="0"/>
            <a:cs typeface="Arial" pitchFamily="34" charset="0"/>
          </a:endParaRPr>
        </a:p>
      </dsp:txBody>
      <dsp:txXfrm>
        <a:off x="4045981" y="8559"/>
        <a:ext cx="1773259" cy="709303"/>
      </dsp:txXfrm>
    </dsp:sp>
    <dsp:sp modelId="{4124EBCF-5C35-4121-A3FB-78208DED936A}">
      <dsp:nvSpPr>
        <dsp:cNvPr id="0" name=""/>
        <dsp:cNvSpPr/>
      </dsp:nvSpPr>
      <dsp:spPr>
        <a:xfrm>
          <a:off x="4045981" y="717862"/>
          <a:ext cx="1773259" cy="2371680"/>
        </a:xfrm>
        <a:prstGeom prst="rect">
          <a:avLst/>
        </a:prstGeom>
        <a:solidFill>
          <a:schemeClr val="lt1">
            <a:alpha val="90000"/>
            <a:tint val="40000"/>
            <a:hueOff val="0"/>
            <a:satOff val="0"/>
            <a:lumOff val="0"/>
            <a:alphaOff val="0"/>
          </a:schemeClr>
        </a:solidFill>
        <a:ln w="9525" cap="flat" cmpd="sng" algn="ctr">
          <a:solidFill>
            <a:schemeClr val="dk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CA" sz="1400" kern="1200" noProof="0" dirty="0" smtClean="0">
              <a:latin typeface="Arial" pitchFamily="34" charset="0"/>
              <a:cs typeface="Arial" pitchFamily="34" charset="0"/>
            </a:rPr>
            <a:t>Precise</a:t>
          </a:r>
          <a:endParaRPr lang="en-CA" sz="1400" kern="1200" noProof="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fr-CA" sz="1400" kern="1200" dirty="0" err="1" smtClean="0">
              <a:latin typeface="Arial" pitchFamily="34" charset="0"/>
              <a:cs typeface="Arial" pitchFamily="34" charset="0"/>
            </a:rPr>
            <a:t>Theroretically</a:t>
          </a:r>
          <a:r>
            <a:rPr lang="fr-CA" sz="1400" kern="1200" dirty="0" smtClean="0">
              <a:latin typeface="Arial" pitchFamily="34" charset="0"/>
              <a:cs typeface="Arial" pitchFamily="34" charset="0"/>
            </a:rPr>
            <a:t> </a:t>
          </a:r>
          <a:r>
            <a:rPr lang="fr-CA" sz="1400" kern="1200" dirty="0" err="1" smtClean="0">
              <a:latin typeface="Arial" pitchFamily="34" charset="0"/>
              <a:cs typeface="Arial" pitchFamily="34" charset="0"/>
            </a:rPr>
            <a:t>corect</a:t>
          </a:r>
          <a:endParaRPr lang="fr-CA"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fr-CA" sz="1400" kern="1200" dirty="0" err="1" smtClean="0">
              <a:solidFill>
                <a:srgbClr val="FF0000"/>
              </a:solidFill>
              <a:latin typeface="Arial" pitchFamily="34" charset="0"/>
              <a:cs typeface="Arial" pitchFamily="34" charset="0"/>
            </a:rPr>
            <a:t>Difficult</a:t>
          </a:r>
          <a:r>
            <a:rPr lang="fr-CA" sz="1400" kern="1200" dirty="0" smtClean="0">
              <a:solidFill>
                <a:srgbClr val="FF0000"/>
              </a:solidFill>
              <a:latin typeface="Arial" pitchFamily="34" charset="0"/>
              <a:cs typeface="Arial" pitchFamily="34" charset="0"/>
            </a:rPr>
            <a:t> to </a:t>
          </a:r>
          <a:r>
            <a:rPr lang="fr-CA" sz="1400" kern="1200" dirty="0" err="1" smtClean="0">
              <a:solidFill>
                <a:srgbClr val="FF0000"/>
              </a:solidFill>
              <a:latin typeface="Arial" pitchFamily="34" charset="0"/>
              <a:cs typeface="Arial" pitchFamily="34" charset="0"/>
            </a:rPr>
            <a:t>implement</a:t>
          </a:r>
          <a:r>
            <a:rPr lang="fr-CA" sz="1400" kern="1200" dirty="0" smtClean="0">
              <a:solidFill>
                <a:srgbClr val="FF0000"/>
              </a:solidFill>
              <a:latin typeface="Arial" pitchFamily="34" charset="0"/>
              <a:cs typeface="Arial" pitchFamily="34" charset="0"/>
            </a:rPr>
            <a:t> </a:t>
          </a:r>
          <a:endParaRPr lang="fr-CA" sz="1400" kern="1200" dirty="0">
            <a:solidFill>
              <a:srgbClr val="FF0000"/>
            </a:solidFill>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fr-CA" sz="1400" kern="1200" dirty="0" smtClean="0">
              <a:solidFill>
                <a:srgbClr val="FF0000"/>
              </a:solidFill>
              <a:latin typeface="Arial" pitchFamily="34" charset="0"/>
              <a:cs typeface="Arial" pitchFamily="34" charset="0"/>
            </a:rPr>
            <a:t>Lots of room for manipulation</a:t>
          </a:r>
          <a:endParaRPr lang="fr-CA" sz="1400" kern="1200" dirty="0">
            <a:solidFill>
              <a:srgbClr val="FF0000"/>
            </a:solidFill>
            <a:latin typeface="Arial" pitchFamily="34" charset="0"/>
            <a:cs typeface="Arial" pitchFamily="34" charset="0"/>
          </a:endParaRPr>
        </a:p>
      </dsp:txBody>
      <dsp:txXfrm>
        <a:off x="4045981" y="717862"/>
        <a:ext cx="1773259" cy="2371680"/>
      </dsp:txXfrm>
    </dsp:sp>
    <dsp:sp modelId="{7A381E33-5A39-4DEF-AD0D-EB06AC694ECD}">
      <dsp:nvSpPr>
        <dsp:cNvPr id="0" name=""/>
        <dsp:cNvSpPr/>
      </dsp:nvSpPr>
      <dsp:spPr>
        <a:xfrm>
          <a:off x="6067497" y="8559"/>
          <a:ext cx="1773259" cy="709303"/>
        </a:xfrm>
        <a:prstGeom prst="rect">
          <a:avLst/>
        </a:prstGeom>
        <a:solidFill>
          <a:schemeClr val="accent4">
            <a:lumMod val="60000"/>
            <a:lumOff val="40000"/>
          </a:schemeClr>
        </a:solidFill>
        <a:ln w="9525" cap="flat" cmpd="sng" algn="ctr">
          <a:solidFill>
            <a:schemeClr val="dk2">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CA" sz="1600" b="1" kern="1200" noProof="0" smtClean="0">
              <a:latin typeface="Arial" pitchFamily="34" charset="0"/>
              <a:cs typeface="Arial" pitchFamily="34" charset="0"/>
            </a:rPr>
            <a:t>LBO</a:t>
          </a:r>
          <a:endParaRPr lang="en-CA" sz="1600" b="1" kern="1200" noProof="0">
            <a:latin typeface="Arial" pitchFamily="34" charset="0"/>
            <a:cs typeface="Arial" pitchFamily="34" charset="0"/>
          </a:endParaRPr>
        </a:p>
      </dsp:txBody>
      <dsp:txXfrm>
        <a:off x="6067497" y="8559"/>
        <a:ext cx="1773259" cy="709303"/>
      </dsp:txXfrm>
    </dsp:sp>
    <dsp:sp modelId="{160E0E66-F429-445A-B7A4-397E3C55BC30}">
      <dsp:nvSpPr>
        <dsp:cNvPr id="0" name=""/>
        <dsp:cNvSpPr/>
      </dsp:nvSpPr>
      <dsp:spPr>
        <a:xfrm>
          <a:off x="6067497" y="717862"/>
          <a:ext cx="1773259" cy="2371680"/>
        </a:xfrm>
        <a:prstGeom prst="rect">
          <a:avLst/>
        </a:prstGeom>
        <a:solidFill>
          <a:schemeClr val="accent4">
            <a:lumMod val="20000"/>
            <a:lumOff val="80000"/>
            <a:alpha val="90000"/>
          </a:schemeClr>
        </a:solidFill>
        <a:ln w="9525" cap="flat" cmpd="sng" algn="ctr">
          <a:solidFill>
            <a:schemeClr val="dk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CA" sz="1400" kern="1200" noProof="0" dirty="0" smtClean="0">
              <a:latin typeface="Arial" pitchFamily="34" charset="0"/>
              <a:cs typeface="Arial" pitchFamily="34" charset="0"/>
            </a:rPr>
            <a:t>More of an investment criteria than a valuation criteria</a:t>
          </a:r>
          <a:endParaRPr lang="en-CA" sz="1400" kern="1200" noProof="0" dirty="0">
            <a:latin typeface="Arial" pitchFamily="34" charset="0"/>
            <a:cs typeface="Arial" pitchFamily="34" charset="0"/>
          </a:endParaRPr>
        </a:p>
      </dsp:txBody>
      <dsp:txXfrm>
        <a:off x="6067497" y="717862"/>
        <a:ext cx="1773259" cy="23716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38B62E-AD44-4055-8255-81441D1FF66C}" type="datetimeFigureOut">
              <a:rPr lang="en-US" smtClean="0"/>
              <a:pPr/>
              <a:t>9/20/2014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0ED4C9-2862-4408-B9D6-3E93CA0F871E}" type="slidenum">
              <a:rPr lang="en-US" smtClean="0"/>
              <a:pPr/>
              <a:t>‹#›</a:t>
            </a:fld>
            <a:endParaRPr lang="en-US"/>
          </a:p>
        </p:txBody>
      </p:sp>
    </p:spTree>
    <p:extLst>
      <p:ext uri="{BB962C8B-B14F-4D97-AF65-F5344CB8AC3E}">
        <p14:creationId xmlns:p14="http://schemas.microsoft.com/office/powerpoint/2010/main" xmlns="" val="2310496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E0ED4C9-2862-4408-B9D6-3E93CA0F871E}" type="slidenum">
              <a:rPr lang="en-US" smtClean="0"/>
              <a:pPr/>
              <a:t>1</a:t>
            </a:fld>
            <a:endParaRPr lang="en-US"/>
          </a:p>
        </p:txBody>
      </p:sp>
    </p:spTree>
    <p:extLst>
      <p:ext uri="{BB962C8B-B14F-4D97-AF65-F5344CB8AC3E}">
        <p14:creationId xmlns:p14="http://schemas.microsoft.com/office/powerpoint/2010/main" xmlns="" val="107955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def on test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Company is the sum of PV</a:t>
            </a:r>
            <a:r>
              <a:rPr lang="en-US" baseline="0" dirty="0" smtClean="0"/>
              <a:t> of cash flow: EBITDA – Reinvestment - Tax</a:t>
            </a:r>
            <a:endParaRPr lang="en-US" dirty="0" smtClean="0"/>
          </a:p>
          <a:p>
            <a:r>
              <a:rPr lang="en-US" dirty="0" smtClean="0"/>
              <a:t>Tax will be calculated on </a:t>
            </a:r>
          </a:p>
          <a:p>
            <a:r>
              <a:rPr lang="en-US" dirty="0" smtClean="0"/>
              <a:t>T D&amp;A: Tax on Depreciation and Amortization (used</a:t>
            </a:r>
            <a:r>
              <a:rPr lang="en-US" baseline="0" dirty="0" smtClean="0"/>
              <a:t> on assets</a:t>
            </a:r>
            <a:r>
              <a:rPr lang="en-US" dirty="0" smtClean="0"/>
              <a:t>) part is going to be deducted before tax, you add this back since tax on EBITDA</a:t>
            </a:r>
            <a:r>
              <a:rPr lang="en-US" baseline="0" dirty="0" smtClean="0"/>
              <a:t> should not include the tax on depreciation and amortization.</a:t>
            </a:r>
          </a:p>
          <a:p>
            <a:endParaRPr lang="en-US" baseline="0" dirty="0" smtClean="0"/>
          </a:p>
          <a:p>
            <a:r>
              <a:rPr lang="en-US" baseline="0" dirty="0" smtClean="0"/>
              <a:t>EX:</a:t>
            </a:r>
          </a:p>
          <a:p>
            <a:r>
              <a:rPr lang="en-US" baseline="0" dirty="0" smtClean="0"/>
              <a:t>EBITDA		100</a:t>
            </a:r>
          </a:p>
          <a:p>
            <a:r>
              <a:rPr lang="en-US" baseline="0" dirty="0" smtClean="0"/>
              <a:t>D&amp;A		30</a:t>
            </a:r>
          </a:p>
          <a:p>
            <a:r>
              <a:rPr lang="en-US" baseline="0" dirty="0" smtClean="0"/>
              <a:t>Profit		70</a:t>
            </a:r>
          </a:p>
          <a:p>
            <a:r>
              <a:rPr lang="en-US" baseline="0" dirty="0" smtClean="0"/>
              <a:t>Tax (30%)		</a:t>
            </a:r>
            <a:r>
              <a:rPr lang="en-US" u="sng" baseline="0" dirty="0" smtClean="0"/>
              <a:t>-21</a:t>
            </a:r>
          </a:p>
          <a:p>
            <a:r>
              <a:rPr lang="en-US" baseline="0" dirty="0" smtClean="0"/>
              <a:t>		79</a:t>
            </a:r>
          </a:p>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Multiples: compare two similar companies,</a:t>
            </a:r>
            <a:r>
              <a:rPr lang="en-CA" baseline="0" dirty="0" smtClean="0"/>
              <a:t> ex: if one company has $10 million of sales and sells for $20 million then another company with sales of 5$ m sells for $10 m. Some </a:t>
            </a:r>
            <a:r>
              <a:rPr lang="en-CA" dirty="0" smtClean="0"/>
              <a:t>type of business would use EBITDA.</a:t>
            </a:r>
            <a:r>
              <a:rPr lang="en-CA" baseline="0" dirty="0" smtClean="0"/>
              <a:t> ex: mature company (</a:t>
            </a:r>
            <a:r>
              <a:rPr lang="en-CA" dirty="0" smtClean="0"/>
              <a:t>Bell) would sell on Price/Equity multiple, . This is the most widely used method. </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Transaction</a:t>
            </a:r>
            <a:r>
              <a:rPr lang="en-CA" baseline="0" dirty="0" smtClean="0"/>
              <a:t> multiple: (most </a:t>
            </a:r>
            <a:r>
              <a:rPr lang="en-CA" baseline="0" dirty="0" err="1" smtClean="0"/>
              <a:t>transation</a:t>
            </a:r>
            <a:r>
              <a:rPr lang="en-CA" baseline="0" dirty="0" smtClean="0"/>
              <a:t> don’t see the EBITDA), skewed since markets move (P/E ratios could change a lot over time).</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LBO: If I want 25% return on equity, check to see if you meet it</a:t>
            </a:r>
            <a:endParaRPr lang="en-CA" dirty="0"/>
          </a:p>
        </p:txBody>
      </p:sp>
      <p:sp>
        <p:nvSpPr>
          <p:cNvPr id="4" name="Slide Number Placeholder 3"/>
          <p:cNvSpPr>
            <a:spLocks noGrp="1"/>
          </p:cNvSpPr>
          <p:nvPr>
            <p:ph type="sldNum" sz="quarter" idx="10"/>
          </p:nvPr>
        </p:nvSpPr>
        <p:spPr/>
        <p:txBody>
          <a:bodyPr/>
          <a:lstStyle/>
          <a:p>
            <a:fld id="{1E0ED4C9-2862-4408-B9D6-3E93CA0F871E}" type="slidenum">
              <a:rPr lang="en-US" smtClean="0"/>
              <a:pPr/>
              <a:t>11</a:t>
            </a:fld>
            <a:endParaRPr lang="en-US"/>
          </a:p>
        </p:txBody>
      </p:sp>
    </p:spTree>
    <p:extLst>
      <p:ext uri="{BB962C8B-B14F-4D97-AF65-F5344CB8AC3E}">
        <p14:creationId xmlns:p14="http://schemas.microsoft.com/office/powerpoint/2010/main" xmlns="" val="3560839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Cost of Debt is </a:t>
            </a:r>
            <a:r>
              <a:rPr lang="en-US" dirty="0" err="1" smtClean="0"/>
              <a:t>usaully</a:t>
            </a:r>
            <a:r>
              <a:rPr lang="en-US" dirty="0" smtClean="0"/>
              <a:t> the</a:t>
            </a:r>
            <a:r>
              <a:rPr lang="en-US" baseline="0" dirty="0" smtClean="0"/>
              <a:t> following in finance: (1 - T) </a:t>
            </a:r>
            <a:r>
              <a:rPr lang="en-US" baseline="0" dirty="0" err="1" smtClean="0"/>
              <a:t>Kd</a:t>
            </a:r>
            <a:endParaRPr lang="en-US" baseline="0" dirty="0" smtClean="0"/>
          </a:p>
          <a:p>
            <a:endParaRPr lang="en-US" baseline="0" dirty="0" smtClean="0"/>
          </a:p>
          <a:p>
            <a:r>
              <a:rPr lang="en-US" baseline="0" dirty="0" smtClean="0"/>
              <a:t>But use WACC when finding the discount rate for the </a:t>
            </a:r>
            <a:r>
              <a:rPr lang="en-US" baseline="0" dirty="0" err="1" smtClean="0"/>
              <a:t>cashflow</a:t>
            </a:r>
            <a:endParaRPr lang="en-US" baseline="0" dirty="0" smtClean="0"/>
          </a:p>
          <a:p>
            <a:r>
              <a:rPr lang="en-US" baseline="0" dirty="0" smtClean="0"/>
              <a:t>But don’t keep updating WACC for a small change in interest rate. This is not what is normally done in real world.</a:t>
            </a:r>
          </a:p>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More standard</a:t>
            </a:r>
          </a:p>
          <a:p>
            <a:endParaRPr lang="en-CA" dirty="0" smtClean="0"/>
          </a:p>
          <a:p>
            <a:r>
              <a:rPr lang="en-CA" dirty="0" smtClean="0"/>
              <a:t>Top three Comparables:</a:t>
            </a:r>
          </a:p>
          <a:p>
            <a:pPr>
              <a:buFontTx/>
              <a:buChar char="-"/>
            </a:pPr>
            <a:r>
              <a:rPr lang="en-CA" dirty="0" smtClean="0"/>
              <a:t>Sales (worst one, since do not know the margins, in tech may be only one if not profitable), </a:t>
            </a:r>
          </a:p>
          <a:p>
            <a:pPr>
              <a:buFontTx/>
              <a:buNone/>
            </a:pPr>
            <a:r>
              <a:rPr lang="en-CA" dirty="0" smtClean="0"/>
              <a:t>    ex: EV/ Sales = 1.5x</a:t>
            </a:r>
          </a:p>
          <a:p>
            <a:pPr>
              <a:buFontTx/>
              <a:buNone/>
            </a:pPr>
            <a:endParaRPr lang="en-CA" dirty="0" smtClean="0"/>
          </a:p>
          <a:p>
            <a:pPr>
              <a:buFontTx/>
              <a:buChar char="-"/>
            </a:pPr>
            <a:r>
              <a:rPr lang="en-CA" dirty="0" smtClean="0"/>
              <a:t> EBITDA (), </a:t>
            </a:r>
          </a:p>
          <a:p>
            <a:pPr>
              <a:buFontTx/>
              <a:buNone/>
            </a:pPr>
            <a:r>
              <a:rPr lang="en-CA" dirty="0" smtClean="0"/>
              <a:t>   ex:</a:t>
            </a:r>
            <a:r>
              <a:rPr lang="en-CA" baseline="0" dirty="0" smtClean="0"/>
              <a:t> EV/EBITDA = 7.5x</a:t>
            </a:r>
          </a:p>
          <a:p>
            <a:pPr>
              <a:buFontTx/>
              <a:buNone/>
            </a:pPr>
            <a:endParaRPr lang="en-CA" dirty="0" smtClean="0"/>
          </a:p>
          <a:p>
            <a:pPr>
              <a:buFontTx/>
              <a:buChar char="-"/>
            </a:pPr>
            <a:r>
              <a:rPr lang="en-CA" dirty="0" smtClean="0"/>
              <a:t> NI:</a:t>
            </a:r>
          </a:p>
          <a:p>
            <a:pPr>
              <a:buFontTx/>
              <a:buNone/>
            </a:pPr>
            <a:r>
              <a:rPr lang="en-CA" baseline="0" dirty="0" smtClean="0"/>
              <a:t>   </a:t>
            </a:r>
            <a:r>
              <a:rPr lang="en-CA" dirty="0" smtClean="0"/>
              <a:t>ex: market</a:t>
            </a:r>
            <a:r>
              <a:rPr lang="en-CA" baseline="0" dirty="0" smtClean="0"/>
              <a:t> cap/NI or Price/E.P.S (P/E)</a:t>
            </a:r>
          </a:p>
          <a:p>
            <a:pPr>
              <a:buFontTx/>
              <a:buNone/>
            </a:pPr>
            <a:endParaRPr lang="en-CA" dirty="0"/>
          </a:p>
        </p:txBody>
      </p:sp>
      <p:sp>
        <p:nvSpPr>
          <p:cNvPr id="4" name="Slide Number Placeholder 3"/>
          <p:cNvSpPr>
            <a:spLocks noGrp="1"/>
          </p:cNvSpPr>
          <p:nvPr>
            <p:ph type="sldNum" sz="quarter" idx="10"/>
          </p:nvPr>
        </p:nvSpPr>
        <p:spPr/>
        <p:txBody>
          <a:bodyPr/>
          <a:lstStyle/>
          <a:p>
            <a:fld id="{6FC9C379-55B7-46F6-9FE6-33BF89E2F543}" type="slidenum">
              <a:rPr lang="en-GB" smtClean="0">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xmlns="" val="854572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7F3D7E-511C-42A3-B436-014A12DBDFA2}" type="slidenum">
              <a:rPr lang="en-US" smtClean="0"/>
              <a:pPr/>
              <a:t>19</a:t>
            </a:fld>
            <a:endParaRPr lang="en-US" dirty="0"/>
          </a:p>
        </p:txBody>
      </p:sp>
    </p:spTree>
    <p:extLst>
      <p:ext uri="{BB962C8B-B14F-4D97-AF65-F5344CB8AC3E}">
        <p14:creationId xmlns:p14="http://schemas.microsoft.com/office/powerpoint/2010/main" xmlns="" val="1999553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Strong </a:t>
            </a:r>
            <a:r>
              <a:rPr lang="en-CA" dirty="0" err="1" smtClean="0"/>
              <a:t>corelation</a:t>
            </a:r>
            <a:r>
              <a:rPr lang="en-CA" dirty="0" smtClean="0"/>
              <a:t> b/w growth and EBITDA</a:t>
            </a:r>
            <a:endParaRPr lang="en-CA" dirty="0"/>
          </a:p>
        </p:txBody>
      </p:sp>
      <p:sp>
        <p:nvSpPr>
          <p:cNvPr id="4" name="Slide Number Placeholder 3"/>
          <p:cNvSpPr>
            <a:spLocks noGrp="1"/>
          </p:cNvSpPr>
          <p:nvPr>
            <p:ph type="sldNum" sz="quarter" idx="10"/>
          </p:nvPr>
        </p:nvSpPr>
        <p:spPr/>
        <p:txBody>
          <a:bodyPr/>
          <a:lstStyle/>
          <a:p>
            <a:fld id="{6FC9C379-55B7-46F6-9FE6-33BF89E2F543}" type="slidenum">
              <a:rPr lang="en-GB" smtClean="0"/>
              <a:pPr/>
              <a:t>20</a:t>
            </a:fld>
            <a:endParaRPr lang="en-GB" dirty="0"/>
          </a:p>
        </p:txBody>
      </p:sp>
    </p:spTree>
    <p:extLst>
      <p:ext uri="{BB962C8B-B14F-4D97-AF65-F5344CB8AC3E}">
        <p14:creationId xmlns:p14="http://schemas.microsoft.com/office/powerpoint/2010/main" xmlns="" val="1546682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Put after comps. </a:t>
            </a:r>
            <a:endParaRPr lang="en-CA" dirty="0" smtClean="0"/>
          </a:p>
          <a:p>
            <a:r>
              <a:rPr lang="en-CA" dirty="0" smtClean="0"/>
              <a:t>This is very true for tech.</a:t>
            </a:r>
          </a:p>
          <a:p>
            <a:endParaRPr lang="en-CA" dirty="0"/>
          </a:p>
        </p:txBody>
      </p:sp>
      <p:sp>
        <p:nvSpPr>
          <p:cNvPr id="4" name="Slide Number Placeholder 3"/>
          <p:cNvSpPr>
            <a:spLocks noGrp="1"/>
          </p:cNvSpPr>
          <p:nvPr>
            <p:ph type="sldNum" sz="quarter" idx="10"/>
          </p:nvPr>
        </p:nvSpPr>
        <p:spPr/>
        <p:txBody>
          <a:bodyPr/>
          <a:lstStyle/>
          <a:p>
            <a:fld id="{6FC9C379-55B7-46F6-9FE6-33BF89E2F543}" type="slidenum">
              <a:rPr lang="en-GB" smtClean="0">
                <a:solidFill>
                  <a:prstClr val="black"/>
                </a:solidFill>
              </a:rPr>
              <a:pPr/>
              <a:t>21</a:t>
            </a:fld>
            <a:endParaRPr lang="en-GB" dirty="0">
              <a:solidFill>
                <a:prstClr val="black"/>
              </a:solidFill>
            </a:endParaRPr>
          </a:p>
        </p:txBody>
      </p:sp>
    </p:spTree>
    <p:extLst>
      <p:ext uri="{BB962C8B-B14F-4D97-AF65-F5344CB8AC3E}">
        <p14:creationId xmlns:p14="http://schemas.microsoft.com/office/powerpoint/2010/main" xmlns="" val="2440083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FC9C379-55B7-46F6-9FE6-33BF89E2F543}" type="slidenum">
              <a:rPr lang="en-GB" smtClean="0"/>
              <a:pPr/>
              <a:t>22</a:t>
            </a:fld>
            <a:endParaRPr lang="en-GB" dirty="0"/>
          </a:p>
        </p:txBody>
      </p:sp>
    </p:spTree>
    <p:extLst>
      <p:ext uri="{BB962C8B-B14F-4D97-AF65-F5344CB8AC3E}">
        <p14:creationId xmlns:p14="http://schemas.microsoft.com/office/powerpoint/2010/main" xmlns="" val="3143056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p:spPr>
        <p:txBody>
          <a:bodyPr/>
          <a:lstStyle/>
          <a:p>
            <a:endParaRPr lang="en-CA" dirty="0" smtClean="0"/>
          </a:p>
        </p:txBody>
      </p:sp>
      <p:sp>
        <p:nvSpPr>
          <p:cNvPr id="92164" name="Slide Number Placeholder 3"/>
          <p:cNvSpPr>
            <a:spLocks noGrp="1"/>
          </p:cNvSpPr>
          <p:nvPr>
            <p:ph type="sldNum" sz="quarter" idx="5"/>
          </p:nvPr>
        </p:nvSpPr>
        <p:spPr>
          <a:noFill/>
        </p:spPr>
        <p:txBody>
          <a:bodyPr/>
          <a:lstStyle>
            <a:lvl1pPr defTabSz="909004" eaLnBrk="0" hangingPunct="0">
              <a:defRPr b="1">
                <a:solidFill>
                  <a:srgbClr val="000000"/>
                </a:solidFill>
                <a:latin typeface="Franklin Gothic Book" pitchFamily="34" charset="0"/>
                <a:ea typeface="ＭＳ Ｐゴシック" pitchFamily="34" charset="-128"/>
              </a:defRPr>
            </a:lvl1pPr>
            <a:lvl2pPr marL="698545" indent="-268671" defTabSz="909004" eaLnBrk="0" hangingPunct="0">
              <a:defRPr b="1">
                <a:solidFill>
                  <a:srgbClr val="000000"/>
                </a:solidFill>
                <a:latin typeface="Franklin Gothic Book" pitchFamily="34" charset="0"/>
                <a:ea typeface="ＭＳ Ｐゴシック" pitchFamily="34" charset="-128"/>
              </a:defRPr>
            </a:lvl2pPr>
            <a:lvl3pPr marL="1074684" indent="-214937" defTabSz="909004" eaLnBrk="0" hangingPunct="0">
              <a:defRPr b="1">
                <a:solidFill>
                  <a:srgbClr val="000000"/>
                </a:solidFill>
                <a:latin typeface="Franklin Gothic Book" pitchFamily="34" charset="0"/>
                <a:ea typeface="ＭＳ Ｐゴシック" pitchFamily="34" charset="-128"/>
              </a:defRPr>
            </a:lvl3pPr>
            <a:lvl4pPr marL="1504559" indent="-214937" defTabSz="909004" eaLnBrk="0" hangingPunct="0">
              <a:defRPr b="1">
                <a:solidFill>
                  <a:srgbClr val="000000"/>
                </a:solidFill>
                <a:latin typeface="Franklin Gothic Book" pitchFamily="34" charset="0"/>
                <a:ea typeface="ＭＳ Ｐゴシック" pitchFamily="34" charset="-128"/>
              </a:defRPr>
            </a:lvl4pPr>
            <a:lvl5pPr marL="1934430" indent="-214937" defTabSz="909004" eaLnBrk="0" hangingPunct="0">
              <a:defRPr b="1">
                <a:solidFill>
                  <a:srgbClr val="000000"/>
                </a:solidFill>
                <a:latin typeface="Franklin Gothic Book" pitchFamily="34" charset="0"/>
                <a:ea typeface="ＭＳ Ｐゴシック" pitchFamily="34" charset="-128"/>
              </a:defRPr>
            </a:lvl5pPr>
            <a:lvl6pPr marL="2364304"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6pPr>
            <a:lvl7pPr marL="2794177"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7pPr>
            <a:lvl8pPr marL="3224052"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8pPr>
            <a:lvl9pPr marL="3653924"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9pPr>
          </a:lstStyle>
          <a:p>
            <a:pPr eaLnBrk="1" hangingPunct="1"/>
            <a:fld id="{37817A3B-8223-4C22-9C69-BF2792114C97}" type="slidenum">
              <a:rPr lang="en-US" b="0">
                <a:solidFill>
                  <a:schemeClr val="tx1"/>
                </a:solidFill>
                <a:latin typeface="Arial" charset="0"/>
              </a:rPr>
              <a:pPr eaLnBrk="1" hangingPunct="1"/>
              <a:t>23</a:t>
            </a:fld>
            <a:endParaRPr lang="en-US" b="0" dirty="0">
              <a:solidFill>
                <a:schemeClr val="tx1"/>
              </a:solidFill>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43000" y="685800"/>
            <a:ext cx="4573588" cy="3432175"/>
          </a:xfrm>
          <a:ln/>
        </p:spPr>
      </p:sp>
      <p:sp>
        <p:nvSpPr>
          <p:cNvPr id="93187" name="Rectangle 3"/>
          <p:cNvSpPr>
            <a:spLocks noGrp="1" noChangeArrowheads="1"/>
          </p:cNvSpPr>
          <p:nvPr>
            <p:ph type="body" idx="1"/>
          </p:nvPr>
        </p:nvSpPr>
        <p:spPr>
          <a:noFill/>
        </p:spPr>
        <p:txBody>
          <a:bodyPr lIns="89486" tIns="44742" rIns="89486" bIns="44742"/>
          <a:lstStyle/>
          <a:p>
            <a:endParaRPr lang="en-GB"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p:spPr>
        <p:txBody>
          <a:bodyPr/>
          <a:lstStyle/>
          <a:p>
            <a:endParaRPr lang="en-CA" dirty="0" smtClean="0"/>
          </a:p>
        </p:txBody>
      </p:sp>
      <p:sp>
        <p:nvSpPr>
          <p:cNvPr id="94212" name="Slide Number Placeholder 3"/>
          <p:cNvSpPr>
            <a:spLocks noGrp="1"/>
          </p:cNvSpPr>
          <p:nvPr>
            <p:ph type="sldNum" sz="quarter" idx="5"/>
          </p:nvPr>
        </p:nvSpPr>
        <p:spPr>
          <a:noFill/>
        </p:spPr>
        <p:txBody>
          <a:bodyPr/>
          <a:lstStyle>
            <a:lvl1pPr defTabSz="909004" eaLnBrk="0" hangingPunct="0">
              <a:defRPr b="1">
                <a:solidFill>
                  <a:srgbClr val="000000"/>
                </a:solidFill>
                <a:latin typeface="Franklin Gothic Book" pitchFamily="34" charset="0"/>
                <a:ea typeface="ＭＳ Ｐゴシック" pitchFamily="34" charset="-128"/>
              </a:defRPr>
            </a:lvl1pPr>
            <a:lvl2pPr marL="698545" indent="-268671" defTabSz="909004" eaLnBrk="0" hangingPunct="0">
              <a:defRPr b="1">
                <a:solidFill>
                  <a:srgbClr val="000000"/>
                </a:solidFill>
                <a:latin typeface="Franklin Gothic Book" pitchFamily="34" charset="0"/>
                <a:ea typeface="ＭＳ Ｐゴシック" pitchFamily="34" charset="-128"/>
              </a:defRPr>
            </a:lvl2pPr>
            <a:lvl3pPr marL="1074684" indent="-214937" defTabSz="909004" eaLnBrk="0" hangingPunct="0">
              <a:defRPr b="1">
                <a:solidFill>
                  <a:srgbClr val="000000"/>
                </a:solidFill>
                <a:latin typeface="Franklin Gothic Book" pitchFamily="34" charset="0"/>
                <a:ea typeface="ＭＳ Ｐゴシック" pitchFamily="34" charset="-128"/>
              </a:defRPr>
            </a:lvl3pPr>
            <a:lvl4pPr marL="1504559" indent="-214937" defTabSz="909004" eaLnBrk="0" hangingPunct="0">
              <a:defRPr b="1">
                <a:solidFill>
                  <a:srgbClr val="000000"/>
                </a:solidFill>
                <a:latin typeface="Franklin Gothic Book" pitchFamily="34" charset="0"/>
                <a:ea typeface="ＭＳ Ｐゴシック" pitchFamily="34" charset="-128"/>
              </a:defRPr>
            </a:lvl4pPr>
            <a:lvl5pPr marL="1934430" indent="-214937" defTabSz="909004" eaLnBrk="0" hangingPunct="0">
              <a:defRPr b="1">
                <a:solidFill>
                  <a:srgbClr val="000000"/>
                </a:solidFill>
                <a:latin typeface="Franklin Gothic Book" pitchFamily="34" charset="0"/>
                <a:ea typeface="ＭＳ Ｐゴシック" pitchFamily="34" charset="-128"/>
              </a:defRPr>
            </a:lvl5pPr>
            <a:lvl6pPr marL="2364304"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6pPr>
            <a:lvl7pPr marL="2794177"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7pPr>
            <a:lvl8pPr marL="3224052"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8pPr>
            <a:lvl9pPr marL="3653924"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9pPr>
          </a:lstStyle>
          <a:p>
            <a:pPr eaLnBrk="1" hangingPunct="1"/>
            <a:fld id="{AC0F4B14-0A1E-4014-897D-4B3A4031C14A}" type="slidenum">
              <a:rPr lang="en-US" b="0">
                <a:solidFill>
                  <a:schemeClr val="tx1"/>
                </a:solidFill>
                <a:latin typeface="Arial" charset="0"/>
              </a:rPr>
              <a:pPr eaLnBrk="1" hangingPunct="1"/>
              <a:t>25</a:t>
            </a:fld>
            <a:endParaRPr lang="en-US" b="0" dirty="0">
              <a:solidFill>
                <a:schemeClr val="tx1"/>
              </a:solidFill>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141413" y="684213"/>
            <a:ext cx="4578350" cy="3435350"/>
          </a:xfrm>
          <a:ln/>
        </p:spPr>
      </p:sp>
      <p:sp>
        <p:nvSpPr>
          <p:cNvPr id="110595" name="Rectangle 3"/>
          <p:cNvSpPr>
            <a:spLocks noGrp="1" noChangeArrowheads="1"/>
          </p:cNvSpPr>
          <p:nvPr>
            <p:ph type="body" idx="1"/>
          </p:nvPr>
        </p:nvSpPr>
        <p:spPr>
          <a:xfrm>
            <a:off x="683125" y="4343707"/>
            <a:ext cx="5491758" cy="4115405"/>
          </a:xfrm>
          <a:noFill/>
        </p:spPr>
        <p:txBody>
          <a:bodyPr/>
          <a:lstStyle/>
          <a:p>
            <a:endParaRPr lang="en-CA"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44588" y="684213"/>
            <a:ext cx="4572000" cy="3430587"/>
          </a:xfrm>
          <a:ln/>
        </p:spPr>
      </p:sp>
      <p:sp>
        <p:nvSpPr>
          <p:cNvPr id="111619" name="Rectangle 3"/>
          <p:cNvSpPr>
            <a:spLocks noGrp="1" noChangeArrowheads="1"/>
          </p:cNvSpPr>
          <p:nvPr>
            <p:ph type="body" idx="1"/>
          </p:nvPr>
        </p:nvSpPr>
        <p:spPr>
          <a:xfrm>
            <a:off x="686101" y="4343707"/>
            <a:ext cx="5485804" cy="4115405"/>
          </a:xfrm>
          <a:noFill/>
        </p:spPr>
        <p:txBody>
          <a:bodyPr lIns="89538" tIns="44769" rIns="89538" bIns="44769"/>
          <a:lstStyle/>
          <a:p>
            <a:endParaRPr lang="en-GB"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p:spPr>
        <p:txBody>
          <a:bodyPr/>
          <a:lstStyle/>
          <a:p>
            <a:endParaRPr lang="en-CA" dirty="0" smtClean="0"/>
          </a:p>
        </p:txBody>
      </p:sp>
      <p:sp>
        <p:nvSpPr>
          <p:cNvPr id="92164" name="Slide Number Placeholder 3"/>
          <p:cNvSpPr>
            <a:spLocks noGrp="1"/>
          </p:cNvSpPr>
          <p:nvPr>
            <p:ph type="sldNum" sz="quarter" idx="5"/>
          </p:nvPr>
        </p:nvSpPr>
        <p:spPr>
          <a:noFill/>
        </p:spPr>
        <p:txBody>
          <a:bodyPr/>
          <a:lstStyle>
            <a:lvl1pPr defTabSz="909004" eaLnBrk="0" hangingPunct="0">
              <a:defRPr b="1">
                <a:solidFill>
                  <a:srgbClr val="000000"/>
                </a:solidFill>
                <a:latin typeface="Franklin Gothic Book" pitchFamily="34" charset="0"/>
                <a:ea typeface="ＭＳ Ｐゴシック" pitchFamily="34" charset="-128"/>
              </a:defRPr>
            </a:lvl1pPr>
            <a:lvl2pPr marL="698545" indent="-268671" defTabSz="909004" eaLnBrk="0" hangingPunct="0">
              <a:defRPr b="1">
                <a:solidFill>
                  <a:srgbClr val="000000"/>
                </a:solidFill>
                <a:latin typeface="Franklin Gothic Book" pitchFamily="34" charset="0"/>
                <a:ea typeface="ＭＳ Ｐゴシック" pitchFamily="34" charset="-128"/>
              </a:defRPr>
            </a:lvl2pPr>
            <a:lvl3pPr marL="1074684" indent="-214937" defTabSz="909004" eaLnBrk="0" hangingPunct="0">
              <a:defRPr b="1">
                <a:solidFill>
                  <a:srgbClr val="000000"/>
                </a:solidFill>
                <a:latin typeface="Franklin Gothic Book" pitchFamily="34" charset="0"/>
                <a:ea typeface="ＭＳ Ｐゴシック" pitchFamily="34" charset="-128"/>
              </a:defRPr>
            </a:lvl3pPr>
            <a:lvl4pPr marL="1504559" indent="-214937" defTabSz="909004" eaLnBrk="0" hangingPunct="0">
              <a:defRPr b="1">
                <a:solidFill>
                  <a:srgbClr val="000000"/>
                </a:solidFill>
                <a:latin typeface="Franklin Gothic Book" pitchFamily="34" charset="0"/>
                <a:ea typeface="ＭＳ Ｐゴシック" pitchFamily="34" charset="-128"/>
              </a:defRPr>
            </a:lvl4pPr>
            <a:lvl5pPr marL="1934430" indent="-214937" defTabSz="909004" eaLnBrk="0" hangingPunct="0">
              <a:defRPr b="1">
                <a:solidFill>
                  <a:srgbClr val="000000"/>
                </a:solidFill>
                <a:latin typeface="Franklin Gothic Book" pitchFamily="34" charset="0"/>
                <a:ea typeface="ＭＳ Ｐゴシック" pitchFamily="34" charset="-128"/>
              </a:defRPr>
            </a:lvl5pPr>
            <a:lvl6pPr marL="2364304"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6pPr>
            <a:lvl7pPr marL="2794177"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7pPr>
            <a:lvl8pPr marL="3224052"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8pPr>
            <a:lvl9pPr marL="3653924"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9pPr>
          </a:lstStyle>
          <a:p>
            <a:pPr eaLnBrk="1" hangingPunct="1"/>
            <a:fld id="{37817A3B-8223-4C22-9C69-BF2792114C97}" type="slidenum">
              <a:rPr lang="en-US" b="0">
                <a:solidFill>
                  <a:schemeClr val="tx1"/>
                </a:solidFill>
                <a:latin typeface="Arial" charset="0"/>
              </a:rPr>
              <a:pPr eaLnBrk="1" hangingPunct="1"/>
              <a:t>28</a:t>
            </a:fld>
            <a:endParaRPr lang="en-US" b="0" dirty="0">
              <a:solidFill>
                <a:schemeClr val="tx1"/>
              </a:solidFill>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p:spPr>
        <p:txBody>
          <a:bodyPr/>
          <a:lstStyle/>
          <a:p>
            <a:endParaRPr lang="en-CA" dirty="0" smtClean="0"/>
          </a:p>
        </p:txBody>
      </p:sp>
      <p:sp>
        <p:nvSpPr>
          <p:cNvPr id="113668" name="Slide Number Placeholder 3"/>
          <p:cNvSpPr>
            <a:spLocks noGrp="1"/>
          </p:cNvSpPr>
          <p:nvPr>
            <p:ph type="sldNum" sz="quarter" idx="5"/>
          </p:nvPr>
        </p:nvSpPr>
        <p:spPr>
          <a:noFill/>
        </p:spPr>
        <p:txBody>
          <a:bodyPr/>
          <a:lstStyle>
            <a:lvl1pPr defTabSz="909004" eaLnBrk="0" hangingPunct="0">
              <a:defRPr b="1">
                <a:solidFill>
                  <a:srgbClr val="000000"/>
                </a:solidFill>
                <a:latin typeface="Franklin Gothic Book" pitchFamily="34" charset="0"/>
                <a:ea typeface="ＭＳ Ｐゴシック" pitchFamily="34" charset="-128"/>
              </a:defRPr>
            </a:lvl1pPr>
            <a:lvl2pPr marL="698545" indent="-268671" defTabSz="909004" eaLnBrk="0" hangingPunct="0">
              <a:defRPr b="1">
                <a:solidFill>
                  <a:srgbClr val="000000"/>
                </a:solidFill>
                <a:latin typeface="Franklin Gothic Book" pitchFamily="34" charset="0"/>
                <a:ea typeface="ＭＳ Ｐゴシック" pitchFamily="34" charset="-128"/>
              </a:defRPr>
            </a:lvl2pPr>
            <a:lvl3pPr marL="1074684" indent="-214937" defTabSz="909004" eaLnBrk="0" hangingPunct="0">
              <a:defRPr b="1">
                <a:solidFill>
                  <a:srgbClr val="000000"/>
                </a:solidFill>
                <a:latin typeface="Franklin Gothic Book" pitchFamily="34" charset="0"/>
                <a:ea typeface="ＭＳ Ｐゴシック" pitchFamily="34" charset="-128"/>
              </a:defRPr>
            </a:lvl3pPr>
            <a:lvl4pPr marL="1504559" indent="-214937" defTabSz="909004" eaLnBrk="0" hangingPunct="0">
              <a:defRPr b="1">
                <a:solidFill>
                  <a:srgbClr val="000000"/>
                </a:solidFill>
                <a:latin typeface="Franklin Gothic Book" pitchFamily="34" charset="0"/>
                <a:ea typeface="ＭＳ Ｐゴシック" pitchFamily="34" charset="-128"/>
              </a:defRPr>
            </a:lvl4pPr>
            <a:lvl5pPr marL="1934430" indent="-214937" defTabSz="909004" eaLnBrk="0" hangingPunct="0">
              <a:defRPr b="1">
                <a:solidFill>
                  <a:srgbClr val="000000"/>
                </a:solidFill>
                <a:latin typeface="Franklin Gothic Book" pitchFamily="34" charset="0"/>
                <a:ea typeface="ＭＳ Ｐゴシック" pitchFamily="34" charset="-128"/>
              </a:defRPr>
            </a:lvl5pPr>
            <a:lvl6pPr marL="2364304"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6pPr>
            <a:lvl7pPr marL="2794177"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7pPr>
            <a:lvl8pPr marL="3224052"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8pPr>
            <a:lvl9pPr marL="3653924"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9pPr>
          </a:lstStyle>
          <a:p>
            <a:pPr eaLnBrk="1" hangingPunct="1"/>
            <a:fld id="{3A58D0D5-50B3-4C98-839B-C5C35D0CF5BE}" type="slidenum">
              <a:rPr lang="en-US" b="0">
                <a:solidFill>
                  <a:schemeClr val="tx1"/>
                </a:solidFill>
                <a:latin typeface="Arial" charset="0"/>
              </a:rPr>
              <a:pPr eaLnBrk="1" hangingPunct="1"/>
              <a:t>29</a:t>
            </a:fld>
            <a:endParaRPr lang="en-US" b="0" dirty="0">
              <a:solidFill>
                <a:schemeClr val="tx1"/>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 at the 4 summary items.</a:t>
            </a:r>
          </a:p>
          <a:p>
            <a:r>
              <a:rPr lang="en-US" dirty="0" smtClean="0"/>
              <a:t>3 schedule plus the P&amp;L</a:t>
            </a:r>
          </a:p>
          <a:p>
            <a:endParaRPr lang="en-US" dirty="0"/>
          </a:p>
        </p:txBody>
      </p:sp>
      <p:sp>
        <p:nvSpPr>
          <p:cNvPr id="4" name="Slide Number Placeholder 3"/>
          <p:cNvSpPr>
            <a:spLocks noGrp="1"/>
          </p:cNvSpPr>
          <p:nvPr>
            <p:ph type="sldNum" sz="quarter" idx="10"/>
          </p:nvPr>
        </p:nvSpPr>
        <p:spPr/>
        <p:txBody>
          <a:bodyPr/>
          <a:lstStyle/>
          <a:p>
            <a:fld id="{39B15B57-8C0D-4656-93A9-7B5F9E4EAD16}"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p:spPr>
        <p:txBody>
          <a:bodyPr/>
          <a:lstStyle/>
          <a:p>
            <a:endParaRPr lang="en-CA" dirty="0" smtClean="0"/>
          </a:p>
        </p:txBody>
      </p:sp>
      <p:sp>
        <p:nvSpPr>
          <p:cNvPr id="114692" name="Slide Number Placeholder 3"/>
          <p:cNvSpPr>
            <a:spLocks noGrp="1"/>
          </p:cNvSpPr>
          <p:nvPr>
            <p:ph type="sldNum" sz="quarter" idx="5"/>
          </p:nvPr>
        </p:nvSpPr>
        <p:spPr>
          <a:noFill/>
        </p:spPr>
        <p:txBody>
          <a:bodyPr/>
          <a:lstStyle>
            <a:lvl1pPr defTabSz="909004" eaLnBrk="0" hangingPunct="0">
              <a:defRPr b="1">
                <a:solidFill>
                  <a:srgbClr val="000000"/>
                </a:solidFill>
                <a:latin typeface="Franklin Gothic Book" pitchFamily="34" charset="0"/>
                <a:ea typeface="ＭＳ Ｐゴシック" pitchFamily="34" charset="-128"/>
              </a:defRPr>
            </a:lvl1pPr>
            <a:lvl2pPr marL="698545" indent="-268671" defTabSz="909004" eaLnBrk="0" hangingPunct="0">
              <a:defRPr b="1">
                <a:solidFill>
                  <a:srgbClr val="000000"/>
                </a:solidFill>
                <a:latin typeface="Franklin Gothic Book" pitchFamily="34" charset="0"/>
                <a:ea typeface="ＭＳ Ｐゴシック" pitchFamily="34" charset="-128"/>
              </a:defRPr>
            </a:lvl2pPr>
            <a:lvl3pPr marL="1074684" indent="-214937" defTabSz="909004" eaLnBrk="0" hangingPunct="0">
              <a:defRPr b="1">
                <a:solidFill>
                  <a:srgbClr val="000000"/>
                </a:solidFill>
                <a:latin typeface="Franklin Gothic Book" pitchFamily="34" charset="0"/>
                <a:ea typeface="ＭＳ Ｐゴシック" pitchFamily="34" charset="-128"/>
              </a:defRPr>
            </a:lvl3pPr>
            <a:lvl4pPr marL="1504559" indent="-214937" defTabSz="909004" eaLnBrk="0" hangingPunct="0">
              <a:defRPr b="1">
                <a:solidFill>
                  <a:srgbClr val="000000"/>
                </a:solidFill>
                <a:latin typeface="Franklin Gothic Book" pitchFamily="34" charset="0"/>
                <a:ea typeface="ＭＳ Ｐゴシック" pitchFamily="34" charset="-128"/>
              </a:defRPr>
            </a:lvl4pPr>
            <a:lvl5pPr marL="1934430" indent="-214937" defTabSz="909004" eaLnBrk="0" hangingPunct="0">
              <a:defRPr b="1">
                <a:solidFill>
                  <a:srgbClr val="000000"/>
                </a:solidFill>
                <a:latin typeface="Franklin Gothic Book" pitchFamily="34" charset="0"/>
                <a:ea typeface="ＭＳ Ｐゴシック" pitchFamily="34" charset="-128"/>
              </a:defRPr>
            </a:lvl5pPr>
            <a:lvl6pPr marL="2364304"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6pPr>
            <a:lvl7pPr marL="2794177"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7pPr>
            <a:lvl8pPr marL="3224052"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8pPr>
            <a:lvl9pPr marL="3653924"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9pPr>
          </a:lstStyle>
          <a:p>
            <a:pPr eaLnBrk="1" hangingPunct="1"/>
            <a:fld id="{588BFEE1-0FEE-44D1-A8AF-0A6CF086D8D7}" type="slidenum">
              <a:rPr lang="en-US" b="0">
                <a:solidFill>
                  <a:schemeClr val="tx1"/>
                </a:solidFill>
                <a:latin typeface="Arial" charset="0"/>
              </a:rPr>
              <a:pPr eaLnBrk="1" hangingPunct="1"/>
              <a:t>30</a:t>
            </a:fld>
            <a:endParaRPr lang="en-US" b="0" dirty="0">
              <a:solidFill>
                <a:schemeClr val="tx1"/>
              </a:solidFill>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p:spPr>
        <p:txBody>
          <a:bodyPr/>
          <a:lstStyle/>
          <a:p>
            <a:endParaRPr lang="en-CA" dirty="0" smtClean="0"/>
          </a:p>
        </p:txBody>
      </p:sp>
      <p:sp>
        <p:nvSpPr>
          <p:cNvPr id="115716" name="Slide Number Placeholder 3"/>
          <p:cNvSpPr>
            <a:spLocks noGrp="1"/>
          </p:cNvSpPr>
          <p:nvPr>
            <p:ph type="sldNum" sz="quarter" idx="5"/>
          </p:nvPr>
        </p:nvSpPr>
        <p:spPr>
          <a:noFill/>
        </p:spPr>
        <p:txBody>
          <a:bodyPr/>
          <a:lstStyle>
            <a:lvl1pPr defTabSz="909004" eaLnBrk="0" hangingPunct="0">
              <a:defRPr b="1">
                <a:solidFill>
                  <a:srgbClr val="000000"/>
                </a:solidFill>
                <a:latin typeface="Franklin Gothic Book" pitchFamily="34" charset="0"/>
                <a:ea typeface="ＭＳ Ｐゴシック" pitchFamily="34" charset="-128"/>
              </a:defRPr>
            </a:lvl1pPr>
            <a:lvl2pPr marL="698545" indent="-268671" defTabSz="909004" eaLnBrk="0" hangingPunct="0">
              <a:defRPr b="1">
                <a:solidFill>
                  <a:srgbClr val="000000"/>
                </a:solidFill>
                <a:latin typeface="Franklin Gothic Book" pitchFamily="34" charset="0"/>
                <a:ea typeface="ＭＳ Ｐゴシック" pitchFamily="34" charset="-128"/>
              </a:defRPr>
            </a:lvl2pPr>
            <a:lvl3pPr marL="1074684" indent="-214937" defTabSz="909004" eaLnBrk="0" hangingPunct="0">
              <a:defRPr b="1">
                <a:solidFill>
                  <a:srgbClr val="000000"/>
                </a:solidFill>
                <a:latin typeface="Franklin Gothic Book" pitchFamily="34" charset="0"/>
                <a:ea typeface="ＭＳ Ｐゴシック" pitchFamily="34" charset="-128"/>
              </a:defRPr>
            </a:lvl3pPr>
            <a:lvl4pPr marL="1504559" indent="-214937" defTabSz="909004" eaLnBrk="0" hangingPunct="0">
              <a:defRPr b="1">
                <a:solidFill>
                  <a:srgbClr val="000000"/>
                </a:solidFill>
                <a:latin typeface="Franklin Gothic Book" pitchFamily="34" charset="0"/>
                <a:ea typeface="ＭＳ Ｐゴシック" pitchFamily="34" charset="-128"/>
              </a:defRPr>
            </a:lvl4pPr>
            <a:lvl5pPr marL="1934430" indent="-214937" defTabSz="909004" eaLnBrk="0" hangingPunct="0">
              <a:defRPr b="1">
                <a:solidFill>
                  <a:srgbClr val="000000"/>
                </a:solidFill>
                <a:latin typeface="Franklin Gothic Book" pitchFamily="34" charset="0"/>
                <a:ea typeface="ＭＳ Ｐゴシック" pitchFamily="34" charset="-128"/>
              </a:defRPr>
            </a:lvl5pPr>
            <a:lvl6pPr marL="2364304"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6pPr>
            <a:lvl7pPr marL="2794177"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7pPr>
            <a:lvl8pPr marL="3224052"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8pPr>
            <a:lvl9pPr marL="3653924"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9pPr>
          </a:lstStyle>
          <a:p>
            <a:pPr eaLnBrk="1" hangingPunct="1"/>
            <a:fld id="{81CEAFEC-5BE3-4B7B-9715-14C1C74E3237}" type="slidenum">
              <a:rPr lang="en-US" b="0">
                <a:solidFill>
                  <a:schemeClr val="tx1"/>
                </a:solidFill>
                <a:latin typeface="Arial" charset="0"/>
              </a:rPr>
              <a:pPr eaLnBrk="1" hangingPunct="1"/>
              <a:t>31</a:t>
            </a:fld>
            <a:endParaRPr lang="en-US" b="0" dirty="0">
              <a:solidFill>
                <a:schemeClr val="tx1"/>
              </a:solidFill>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p:spPr>
        <p:txBody>
          <a:bodyPr/>
          <a:lstStyle/>
          <a:p>
            <a:endParaRPr lang="en-CA" dirty="0" smtClean="0"/>
          </a:p>
        </p:txBody>
      </p:sp>
      <p:sp>
        <p:nvSpPr>
          <p:cNvPr id="116740" name="Slide Number Placeholder 3"/>
          <p:cNvSpPr>
            <a:spLocks noGrp="1"/>
          </p:cNvSpPr>
          <p:nvPr>
            <p:ph type="sldNum" sz="quarter" idx="5"/>
          </p:nvPr>
        </p:nvSpPr>
        <p:spPr>
          <a:noFill/>
        </p:spPr>
        <p:txBody>
          <a:bodyPr/>
          <a:lstStyle>
            <a:lvl1pPr defTabSz="909004" eaLnBrk="0" hangingPunct="0">
              <a:defRPr b="1">
                <a:solidFill>
                  <a:srgbClr val="000000"/>
                </a:solidFill>
                <a:latin typeface="Franklin Gothic Book" pitchFamily="34" charset="0"/>
                <a:ea typeface="ＭＳ Ｐゴシック" pitchFamily="34" charset="-128"/>
              </a:defRPr>
            </a:lvl1pPr>
            <a:lvl2pPr marL="698545" indent="-268671" defTabSz="909004" eaLnBrk="0" hangingPunct="0">
              <a:defRPr b="1">
                <a:solidFill>
                  <a:srgbClr val="000000"/>
                </a:solidFill>
                <a:latin typeface="Franklin Gothic Book" pitchFamily="34" charset="0"/>
                <a:ea typeface="ＭＳ Ｐゴシック" pitchFamily="34" charset="-128"/>
              </a:defRPr>
            </a:lvl2pPr>
            <a:lvl3pPr marL="1074684" indent="-214937" defTabSz="909004" eaLnBrk="0" hangingPunct="0">
              <a:defRPr b="1">
                <a:solidFill>
                  <a:srgbClr val="000000"/>
                </a:solidFill>
                <a:latin typeface="Franklin Gothic Book" pitchFamily="34" charset="0"/>
                <a:ea typeface="ＭＳ Ｐゴシック" pitchFamily="34" charset="-128"/>
              </a:defRPr>
            </a:lvl3pPr>
            <a:lvl4pPr marL="1504559" indent="-214937" defTabSz="909004" eaLnBrk="0" hangingPunct="0">
              <a:defRPr b="1">
                <a:solidFill>
                  <a:srgbClr val="000000"/>
                </a:solidFill>
                <a:latin typeface="Franklin Gothic Book" pitchFamily="34" charset="0"/>
                <a:ea typeface="ＭＳ Ｐゴシック" pitchFamily="34" charset="-128"/>
              </a:defRPr>
            </a:lvl4pPr>
            <a:lvl5pPr marL="1934430" indent="-214937" defTabSz="909004" eaLnBrk="0" hangingPunct="0">
              <a:defRPr b="1">
                <a:solidFill>
                  <a:srgbClr val="000000"/>
                </a:solidFill>
                <a:latin typeface="Franklin Gothic Book" pitchFamily="34" charset="0"/>
                <a:ea typeface="ＭＳ Ｐゴシック" pitchFamily="34" charset="-128"/>
              </a:defRPr>
            </a:lvl5pPr>
            <a:lvl6pPr marL="2364304"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6pPr>
            <a:lvl7pPr marL="2794177"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7pPr>
            <a:lvl8pPr marL="3224052"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8pPr>
            <a:lvl9pPr marL="3653924"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9pPr>
          </a:lstStyle>
          <a:p>
            <a:pPr eaLnBrk="1" hangingPunct="1"/>
            <a:fld id="{491549A4-83E8-4662-8464-F59E849424B5}" type="slidenum">
              <a:rPr lang="en-US" b="0">
                <a:solidFill>
                  <a:schemeClr val="tx1"/>
                </a:solidFill>
                <a:latin typeface="Arial" charset="0"/>
              </a:rPr>
              <a:pPr eaLnBrk="1" hangingPunct="1"/>
              <a:t>32</a:t>
            </a:fld>
            <a:endParaRPr lang="en-US" b="0" dirty="0">
              <a:solidFill>
                <a:schemeClr val="tx1"/>
              </a:solidFill>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143000" y="684213"/>
            <a:ext cx="4573588" cy="3432175"/>
          </a:xfrm>
          <a:ln/>
        </p:spPr>
      </p:sp>
      <p:sp>
        <p:nvSpPr>
          <p:cNvPr id="117763" name="Rectangle 3"/>
          <p:cNvSpPr>
            <a:spLocks noGrp="1" noChangeArrowheads="1"/>
          </p:cNvSpPr>
          <p:nvPr>
            <p:ph type="body" idx="1"/>
          </p:nvPr>
        </p:nvSpPr>
        <p:spPr>
          <a:xfrm>
            <a:off x="686101" y="4343707"/>
            <a:ext cx="5485804" cy="4113892"/>
          </a:xfrm>
          <a:noFill/>
        </p:spPr>
        <p:txBody>
          <a:bodyPr lIns="90060" tIns="45033" rIns="90060" bIns="45033"/>
          <a:lstStyle/>
          <a:p>
            <a:endParaRPr lang="en-GB"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1143000" y="684213"/>
            <a:ext cx="4573588" cy="3432175"/>
          </a:xfrm>
          <a:ln/>
        </p:spPr>
      </p:sp>
      <p:sp>
        <p:nvSpPr>
          <p:cNvPr id="118787" name="Rectangle 3"/>
          <p:cNvSpPr>
            <a:spLocks noGrp="1" noChangeArrowheads="1"/>
          </p:cNvSpPr>
          <p:nvPr>
            <p:ph type="body" idx="1"/>
          </p:nvPr>
        </p:nvSpPr>
        <p:spPr>
          <a:xfrm>
            <a:off x="686101" y="4343707"/>
            <a:ext cx="5485804" cy="4113892"/>
          </a:xfrm>
          <a:noFill/>
        </p:spPr>
        <p:txBody>
          <a:bodyPr lIns="90060" tIns="45033" rIns="90060" bIns="45033"/>
          <a:lstStyle/>
          <a:p>
            <a:endParaRPr lang="en-GB"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1143000" y="684213"/>
            <a:ext cx="4573588" cy="3432175"/>
          </a:xfrm>
          <a:ln/>
        </p:spPr>
      </p:sp>
      <p:sp>
        <p:nvSpPr>
          <p:cNvPr id="119811" name="Rectangle 3"/>
          <p:cNvSpPr>
            <a:spLocks noGrp="1" noChangeArrowheads="1"/>
          </p:cNvSpPr>
          <p:nvPr>
            <p:ph type="body" idx="1"/>
          </p:nvPr>
        </p:nvSpPr>
        <p:spPr>
          <a:xfrm>
            <a:off x="686101" y="4343707"/>
            <a:ext cx="5485804" cy="4113892"/>
          </a:xfrm>
          <a:noFill/>
        </p:spPr>
        <p:txBody>
          <a:bodyPr lIns="90054" tIns="45028" rIns="90054" bIns="45028"/>
          <a:lstStyle/>
          <a:p>
            <a:endParaRPr lang="en-GB"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r three blocks</a:t>
            </a:r>
          </a:p>
          <a:p>
            <a:r>
              <a:rPr lang="en-US" dirty="0" smtClean="0"/>
              <a:t>Schedule for each line of debt: senior, revolving, long term</a:t>
            </a:r>
          </a:p>
          <a:p>
            <a:r>
              <a:rPr lang="en-US" dirty="0" smtClean="0"/>
              <a:t>Investment schedule: </a:t>
            </a:r>
            <a:endParaRPr lang="en-US" dirty="0"/>
          </a:p>
        </p:txBody>
      </p:sp>
      <p:sp>
        <p:nvSpPr>
          <p:cNvPr id="4" name="Slide Number Placeholder 3"/>
          <p:cNvSpPr>
            <a:spLocks noGrp="1"/>
          </p:cNvSpPr>
          <p:nvPr>
            <p:ph type="sldNum" sz="quarter" idx="10"/>
          </p:nvPr>
        </p:nvSpPr>
        <p:spPr/>
        <p:txBody>
          <a:bodyPr/>
          <a:lstStyle/>
          <a:p>
            <a:fld id="{39B15B57-8C0D-4656-93A9-7B5F9E4EAD1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Not in the test</a:t>
            </a:r>
          </a:p>
          <a:p>
            <a:r>
              <a:rPr lang="en-US" dirty="0" smtClean="0"/>
              <a:t>Capital light if CAPEX is small, but not the same as risk light, could have a lot of inventories</a:t>
            </a:r>
          </a:p>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 in the test</a:t>
            </a:r>
          </a:p>
          <a:p>
            <a:r>
              <a:rPr lang="en-US" dirty="0" smtClean="0"/>
              <a:t>When do not reinvest in company, then </a:t>
            </a:r>
            <a:r>
              <a:rPr lang="en-US" dirty="0" err="1" smtClean="0"/>
              <a:t>ur</a:t>
            </a:r>
            <a:r>
              <a:rPr lang="en-US" dirty="0" smtClean="0"/>
              <a:t> taking money out of the company</a:t>
            </a:r>
          </a:p>
          <a:p>
            <a:r>
              <a:rPr lang="en-US" dirty="0" smtClean="0"/>
              <a:t>Growth impact a lot the valuations</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6400800" y="4648200"/>
            <a:ext cx="2438400" cy="1066800"/>
          </a:xfrm>
          <a:prstGeom prst="rect">
            <a:avLst/>
          </a:prstGeom>
        </p:spPr>
        <p:txBody>
          <a:bodyPr anchor="ctr"/>
          <a:lstStyle>
            <a:lvl1pPr algn="ctr">
              <a:buNone/>
              <a:defRPr sz="1000">
                <a:solidFill>
                  <a:schemeClr val="tx2"/>
                </a:solidFill>
                <a:latin typeface="+mj-lt"/>
              </a:defRPr>
            </a:lvl1pPr>
            <a:lvl2pPr>
              <a:defRPr sz="1400">
                <a:solidFill>
                  <a:schemeClr val="tx2"/>
                </a:solidFill>
                <a:latin typeface="+mj-lt"/>
              </a:defRPr>
            </a:lvl2pPr>
            <a:lvl3pPr>
              <a:defRPr sz="1400">
                <a:solidFill>
                  <a:schemeClr val="tx2"/>
                </a:solidFill>
                <a:latin typeface="+mj-lt"/>
              </a:defRPr>
            </a:lvl3pPr>
            <a:lvl4pPr>
              <a:defRPr sz="1400">
                <a:solidFill>
                  <a:schemeClr val="tx2"/>
                </a:solidFill>
                <a:latin typeface="+mj-lt"/>
              </a:defRPr>
            </a:lvl4pPr>
            <a:lvl5pPr>
              <a:defRPr sz="1400">
                <a:solidFill>
                  <a:schemeClr val="tx2"/>
                </a:solidFill>
                <a:latin typeface="+mj-lt"/>
              </a:defRPr>
            </a:lvl5pPr>
          </a:lstStyle>
          <a:p>
            <a:pPr lvl="0"/>
            <a:r>
              <a:rPr lang="en-US" sz="1400" dirty="0" smtClean="0">
                <a:solidFill>
                  <a:schemeClr val="tx2"/>
                </a:solidFill>
                <a:latin typeface="+mj-lt"/>
              </a:rPr>
              <a:t>[Partner]</a:t>
            </a:r>
          </a:p>
          <a:p>
            <a:pPr lvl="0"/>
            <a:r>
              <a:rPr lang="en-US" sz="1400" dirty="0" smtClean="0">
                <a:solidFill>
                  <a:schemeClr val="tx2"/>
                </a:solidFill>
                <a:latin typeface="+mj-lt"/>
              </a:rPr>
              <a:t>[Manager]</a:t>
            </a:r>
          </a:p>
          <a:p>
            <a:pPr lvl="0"/>
            <a:r>
              <a:rPr lang="en-US" sz="1400" dirty="0" smtClean="0">
                <a:solidFill>
                  <a:schemeClr val="tx2"/>
                </a:solidFill>
                <a:latin typeface="+mj-lt"/>
              </a:rPr>
              <a:t>[Trainee]</a:t>
            </a:r>
          </a:p>
        </p:txBody>
      </p:sp>
      <p:sp>
        <p:nvSpPr>
          <p:cNvPr id="11" name="Picture Placeholder 10"/>
          <p:cNvSpPr>
            <a:spLocks noGrp="1"/>
          </p:cNvSpPr>
          <p:nvPr>
            <p:ph type="pic" sz="quarter" idx="11" hasCustomPrompt="1"/>
          </p:nvPr>
        </p:nvSpPr>
        <p:spPr>
          <a:xfrm>
            <a:off x="6553200" y="2514600"/>
            <a:ext cx="2133600" cy="1371600"/>
          </a:xfrm>
          <a:prstGeom prst="rect">
            <a:avLst/>
          </a:prstGeom>
        </p:spPr>
        <p:txBody>
          <a:bodyPr/>
          <a:lstStyle>
            <a:lvl1pPr>
              <a:defRPr/>
            </a:lvl1pPr>
          </a:lstStyle>
          <a:p>
            <a:r>
              <a:rPr lang="en-US" dirty="0" smtClean="0"/>
              <a:t>Insert Logo Here</a:t>
            </a:r>
            <a:endParaRPr lang="en-US" dirty="0"/>
          </a:p>
        </p:txBody>
      </p:sp>
      <p:sp>
        <p:nvSpPr>
          <p:cNvPr id="22" name="Text Placeholder 21"/>
          <p:cNvSpPr>
            <a:spLocks noGrp="1"/>
          </p:cNvSpPr>
          <p:nvPr>
            <p:ph type="body" sz="quarter" idx="12" hasCustomPrompt="1"/>
          </p:nvPr>
        </p:nvSpPr>
        <p:spPr>
          <a:xfrm>
            <a:off x="838200" y="2514600"/>
            <a:ext cx="4572000" cy="914400"/>
          </a:xfrm>
          <a:prstGeom prst="rect">
            <a:avLst/>
          </a:prstGeom>
        </p:spPr>
        <p:txBody>
          <a:bodyPr/>
          <a:lstStyle>
            <a:lvl1pPr algn="ctr">
              <a:buNone/>
              <a:defRPr sz="2500" b="1">
                <a:solidFill>
                  <a:schemeClr val="tx2"/>
                </a:solidFill>
              </a:defRPr>
            </a:lvl1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[Company Name]</a:t>
            </a:r>
            <a:endParaRPr lang="en-US" dirty="0"/>
          </a:p>
        </p:txBody>
      </p:sp>
      <p:sp>
        <p:nvSpPr>
          <p:cNvPr id="23" name="TextBox 22"/>
          <p:cNvSpPr txBox="1"/>
          <p:nvPr/>
        </p:nvSpPr>
        <p:spPr>
          <a:xfrm>
            <a:off x="7275996" y="6096000"/>
            <a:ext cx="688009" cy="276999"/>
          </a:xfrm>
          <a:prstGeom prst="rect">
            <a:avLst/>
          </a:prstGeom>
          <a:noFill/>
        </p:spPr>
        <p:txBody>
          <a:bodyPr wrap="none" rtlCol="0">
            <a:spAutoFit/>
          </a:bodyPr>
          <a:lstStyle/>
          <a:p>
            <a:r>
              <a:rPr lang="en-US" sz="1200" dirty="0" smtClean="0">
                <a:solidFill>
                  <a:schemeClr val="tx2"/>
                </a:solidFill>
              </a:rPr>
              <a:t>May 12</a:t>
            </a:r>
            <a:endParaRPr lang="en-US" sz="1200" dirty="0">
              <a:solidFill>
                <a:schemeClr val="tx2"/>
              </a:solidFill>
            </a:endParaRPr>
          </a:p>
        </p:txBody>
      </p:sp>
      <p:sp>
        <p:nvSpPr>
          <p:cNvPr id="24" name="Rectangle 23"/>
          <p:cNvSpPr/>
          <p:nvPr/>
        </p:nvSpPr>
        <p:spPr>
          <a:xfrm>
            <a:off x="0" y="1030288"/>
            <a:ext cx="9143999" cy="549275"/>
          </a:xfrm>
          <a:prstGeom prst="rect">
            <a:avLst/>
          </a:prstGeom>
          <a:solidFill>
            <a:srgbClr val="091C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563" lvl="1" fontAlgn="auto">
              <a:spcBef>
                <a:spcPts val="0"/>
              </a:spcBef>
              <a:spcAft>
                <a:spcPts val="0"/>
              </a:spcAft>
              <a:defRPr/>
            </a:pPr>
            <a:endParaRPr lang="fr-CA" sz="2600" b="1" dirty="0">
              <a:solidFill>
                <a:srgbClr val="F4F5EB"/>
              </a:solidFill>
              <a:latin typeface="Arial" pitchFamily="34" charset="0"/>
              <a:cs typeface="Arial" pitchFamily="34" charset="0"/>
            </a:endParaRPr>
          </a:p>
        </p:txBody>
      </p:sp>
      <p:cxnSp>
        <p:nvCxnSpPr>
          <p:cNvPr id="25" name="Straight Connector 24"/>
          <p:cNvCxnSpPr/>
          <p:nvPr/>
        </p:nvCxnSpPr>
        <p:spPr>
          <a:xfrm flipH="1">
            <a:off x="6273204" y="1052623"/>
            <a:ext cx="21270" cy="5805377"/>
          </a:xfrm>
          <a:prstGeom prst="line">
            <a:avLst/>
          </a:prstGeom>
          <a:ln w="63500">
            <a:solidFill>
              <a:srgbClr val="091C5B"/>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7073312" y="6096000"/>
            <a:ext cx="1093376" cy="276999"/>
          </a:xfrm>
          <a:prstGeom prst="rect">
            <a:avLst/>
          </a:prstGeom>
          <a:noFill/>
        </p:spPr>
        <p:txBody>
          <a:bodyPr wrap="none" rtlCol="0">
            <a:spAutoFit/>
          </a:bodyPr>
          <a:lstStyle/>
          <a:p>
            <a:r>
              <a:rPr lang="en-US" sz="1200" dirty="0">
                <a:solidFill>
                  <a:srgbClr val="091C5A"/>
                </a:solidFill>
              </a:rPr>
              <a:t>November 11</a:t>
            </a:r>
          </a:p>
        </p:txBody>
      </p:sp>
      <p:sp>
        <p:nvSpPr>
          <p:cNvPr id="13" name="Rectangle 12"/>
          <p:cNvSpPr/>
          <p:nvPr userDrawn="1"/>
        </p:nvSpPr>
        <p:spPr>
          <a:xfrm>
            <a:off x="0" y="1030288"/>
            <a:ext cx="9143999" cy="549275"/>
          </a:xfrm>
          <a:prstGeom prst="rect">
            <a:avLst/>
          </a:prstGeom>
          <a:solidFill>
            <a:srgbClr val="091C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563" lvl="1">
              <a:defRPr/>
            </a:pPr>
            <a:endParaRPr lang="fr-CA" sz="2600" b="1" dirty="0">
              <a:solidFill>
                <a:srgbClr val="F4F5EB"/>
              </a:solidFill>
              <a:cs typeface="Arial" pitchFamily="34" charset="0"/>
            </a:endParaRPr>
          </a:p>
        </p:txBody>
      </p:sp>
      <p:cxnSp>
        <p:nvCxnSpPr>
          <p:cNvPr id="14" name="Straight Connector 13"/>
          <p:cNvCxnSpPr/>
          <p:nvPr userDrawn="1"/>
        </p:nvCxnSpPr>
        <p:spPr>
          <a:xfrm flipH="1">
            <a:off x="6273204" y="1052623"/>
            <a:ext cx="21270" cy="5805377"/>
          </a:xfrm>
          <a:prstGeom prst="line">
            <a:avLst/>
          </a:prstGeom>
          <a:ln w="63500">
            <a:solidFill>
              <a:srgbClr val="091C5B"/>
            </a:solidFill>
          </a:ln>
        </p:spPr>
        <p:style>
          <a:lnRef idx="1">
            <a:schemeClr val="accent1"/>
          </a:lnRef>
          <a:fillRef idx="0">
            <a:schemeClr val="accent1"/>
          </a:fillRef>
          <a:effectRef idx="0">
            <a:schemeClr val="accent1"/>
          </a:effectRef>
          <a:fontRef idx="minor">
            <a:schemeClr val="tx1"/>
          </a:fontRef>
        </p:style>
      </p:cxnSp>
      <p:pic>
        <p:nvPicPr>
          <p:cNvPr id="15" name="Picture 2" descr="https://encrypted-tbn3.google.com/images?q=tbn:ANd9GcQvEsBikEAbGCb20IBRDbVhZUlwmI4KmFHq4WDttlbGobaljYYbGw"/>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715125" y="152400"/>
            <a:ext cx="2047875" cy="73177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5970" y="316800"/>
            <a:ext cx="8690905" cy="345600"/>
          </a:xfrm>
          <a:prstGeom prst="rect">
            <a:avLst/>
          </a:prstGeom>
        </p:spPr>
        <p:txBody>
          <a:bodyPr/>
          <a:lstStyle/>
          <a:p>
            <a:r>
              <a:rPr lang="en-US" dirty="0" smtClean="0"/>
              <a:t>Use Title Case for Titles and Headings</a:t>
            </a:r>
            <a:endParaRPr lang="en-GB" dirty="0"/>
          </a:p>
        </p:txBody>
      </p:sp>
      <p:sp>
        <p:nvSpPr>
          <p:cNvPr id="6" name="Text Placeholder 7"/>
          <p:cNvSpPr>
            <a:spLocks noGrp="1"/>
          </p:cNvSpPr>
          <p:nvPr>
            <p:ph type="body" sz="quarter" idx="13" hasCustomPrompt="1"/>
          </p:nvPr>
        </p:nvSpPr>
        <p:spPr>
          <a:xfrm>
            <a:off x="222646" y="727200"/>
            <a:ext cx="8696492" cy="486000"/>
          </a:xfrm>
          <a:prstGeom prst="rect">
            <a:avLst/>
          </a:prstGeom>
        </p:spPr>
        <p:txBody>
          <a:bodyPr vert="horz" lIns="0" tIns="0" rIns="0" bIns="0" rtlCol="0" anchor="ctr" anchorCtr="1">
            <a:normAutofit/>
          </a:bodyPr>
          <a:lstStyle>
            <a:lvl1pPr>
              <a:lnSpc>
                <a:spcPct val="100000"/>
              </a:lnSpc>
              <a:spcBef>
                <a:spcPts val="0"/>
              </a:spcBef>
              <a:spcAft>
                <a:spcPts val="0"/>
              </a:spcAft>
              <a:defRPr lang="en-US" sz="1800" baseline="0" dirty="0" smtClean="0">
                <a:solidFill>
                  <a:schemeClr val="accent2"/>
                </a:solidFill>
              </a:defRPr>
            </a:lvl1pPr>
          </a:lstStyle>
          <a:p>
            <a:pPr lvl="0"/>
            <a:r>
              <a:rPr lang="en-US" dirty="0" smtClean="0"/>
              <a:t>Strapline – to remove, switch to “No strapline” layout</a:t>
            </a:r>
          </a:p>
        </p:txBody>
      </p:sp>
      <p:sp>
        <p:nvSpPr>
          <p:cNvPr id="5" name="Slide Number Placeholder 5"/>
          <p:cNvSpPr>
            <a:spLocks noGrp="1"/>
          </p:cNvSpPr>
          <p:nvPr>
            <p:ph type="sldNum" sz="quarter" idx="12"/>
          </p:nvPr>
        </p:nvSpPr>
        <p:spPr>
          <a:xfrm>
            <a:off x="3505846" y="6588000"/>
            <a:ext cx="2133415" cy="165600"/>
          </a:xfrm>
          <a:prstGeom prst="rect">
            <a:avLst/>
          </a:prstGeom>
        </p:spPr>
        <p:txBody>
          <a:bodyPr/>
          <a:lstStyle/>
          <a:p>
            <a:r>
              <a:rPr lang="en-GB" dirty="0" smtClean="0"/>
              <a:t>Page </a:t>
            </a:r>
            <a:fld id="{AC40D300-7E6C-4A5E-95BD-6609AC2BB9E9}" type="slidenum">
              <a:rPr lang="en-GB" smtClean="0"/>
              <a:pPr/>
              <a:t>‹#›</a:t>
            </a:fld>
            <a:endParaRPr lang="en-GB" dirty="0"/>
          </a:p>
        </p:txBody>
      </p:sp>
    </p:spTree>
    <p:extLst>
      <p:ext uri="{BB962C8B-B14F-4D97-AF65-F5344CB8AC3E}">
        <p14:creationId xmlns:p14="http://schemas.microsoft.com/office/powerpoint/2010/main" xmlns="" val="403549808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5970" y="316800"/>
            <a:ext cx="8690905" cy="345600"/>
          </a:xfrm>
          <a:prstGeom prst="rect">
            <a:avLst/>
          </a:prstGeom>
        </p:spPr>
        <p:txBody>
          <a:bodyPr/>
          <a:lstStyle/>
          <a:p>
            <a:r>
              <a:rPr lang="en-US" dirty="0" smtClean="0"/>
              <a:t>Use Title Case for Titles and Headings</a:t>
            </a:r>
            <a:endParaRPr lang="en-GB" dirty="0"/>
          </a:p>
        </p:txBody>
      </p:sp>
      <p:sp>
        <p:nvSpPr>
          <p:cNvPr id="6" name="Text Placeholder 7"/>
          <p:cNvSpPr>
            <a:spLocks noGrp="1"/>
          </p:cNvSpPr>
          <p:nvPr>
            <p:ph type="body" sz="quarter" idx="13" hasCustomPrompt="1"/>
          </p:nvPr>
        </p:nvSpPr>
        <p:spPr>
          <a:xfrm>
            <a:off x="222646" y="727200"/>
            <a:ext cx="8696492" cy="486000"/>
          </a:xfrm>
          <a:prstGeom prst="rect">
            <a:avLst/>
          </a:prstGeom>
        </p:spPr>
        <p:txBody>
          <a:bodyPr vert="horz" lIns="0" tIns="0" rIns="0" bIns="0" rtlCol="0" anchor="ctr" anchorCtr="1">
            <a:normAutofit/>
          </a:bodyPr>
          <a:lstStyle>
            <a:lvl1pPr>
              <a:lnSpc>
                <a:spcPct val="100000"/>
              </a:lnSpc>
              <a:spcBef>
                <a:spcPts val="0"/>
              </a:spcBef>
              <a:spcAft>
                <a:spcPts val="0"/>
              </a:spcAft>
              <a:defRPr lang="en-US" sz="1800" baseline="0" dirty="0" smtClean="0">
                <a:solidFill>
                  <a:schemeClr val="accent2"/>
                </a:solidFill>
              </a:defRPr>
            </a:lvl1pPr>
          </a:lstStyle>
          <a:p>
            <a:pPr lvl="0"/>
            <a:r>
              <a:rPr lang="en-US" dirty="0" smtClean="0"/>
              <a:t>Strapline – to remove, switch to “No strapline” layout</a:t>
            </a:r>
          </a:p>
        </p:txBody>
      </p:sp>
      <p:sp>
        <p:nvSpPr>
          <p:cNvPr id="5" name="Slide Number Placeholder 5"/>
          <p:cNvSpPr>
            <a:spLocks noGrp="1"/>
          </p:cNvSpPr>
          <p:nvPr>
            <p:ph type="sldNum" sz="quarter" idx="12"/>
          </p:nvPr>
        </p:nvSpPr>
        <p:spPr>
          <a:xfrm>
            <a:off x="3505846" y="6588000"/>
            <a:ext cx="2133415" cy="165600"/>
          </a:xfrm>
          <a:prstGeom prst="rect">
            <a:avLst/>
          </a:prstGeom>
        </p:spPr>
        <p:txBody>
          <a:bodyPr/>
          <a:lstStyle/>
          <a:p>
            <a:r>
              <a:rPr lang="en-GB" dirty="0" smtClean="0"/>
              <a:t>Page </a:t>
            </a:r>
            <a:fld id="{AC40D300-7E6C-4A5E-95BD-6609AC2BB9E9}" type="slidenum">
              <a:rPr lang="en-GB" smtClean="0"/>
              <a:pPr/>
              <a:t>‹#›</a:t>
            </a:fld>
            <a:endParaRPr lang="en-GB" dirty="0"/>
          </a:p>
        </p:txBody>
      </p:sp>
    </p:spTree>
    <p:extLst>
      <p:ext uri="{BB962C8B-B14F-4D97-AF65-F5344CB8AC3E}">
        <p14:creationId xmlns:p14="http://schemas.microsoft.com/office/powerpoint/2010/main" xmlns="" val="403549808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5970" y="316800"/>
            <a:ext cx="8690905" cy="345600"/>
          </a:xfrm>
          <a:prstGeom prst="rect">
            <a:avLst/>
          </a:prstGeom>
        </p:spPr>
        <p:txBody>
          <a:bodyPr/>
          <a:lstStyle/>
          <a:p>
            <a:r>
              <a:rPr lang="en-US" dirty="0" smtClean="0"/>
              <a:t>Use Title Case for Titles and Headings</a:t>
            </a:r>
            <a:endParaRPr lang="en-GB" dirty="0"/>
          </a:p>
        </p:txBody>
      </p:sp>
      <p:sp>
        <p:nvSpPr>
          <p:cNvPr id="6" name="Text Placeholder 7"/>
          <p:cNvSpPr>
            <a:spLocks noGrp="1"/>
          </p:cNvSpPr>
          <p:nvPr>
            <p:ph type="body" sz="quarter" idx="13" hasCustomPrompt="1"/>
          </p:nvPr>
        </p:nvSpPr>
        <p:spPr>
          <a:xfrm>
            <a:off x="222646" y="727200"/>
            <a:ext cx="8696492" cy="486000"/>
          </a:xfrm>
          <a:prstGeom prst="rect">
            <a:avLst/>
          </a:prstGeom>
        </p:spPr>
        <p:txBody>
          <a:bodyPr vert="horz" lIns="0" tIns="0" rIns="0" bIns="0" rtlCol="0" anchor="ctr" anchorCtr="1">
            <a:normAutofit/>
          </a:bodyPr>
          <a:lstStyle>
            <a:lvl1pPr>
              <a:lnSpc>
                <a:spcPct val="100000"/>
              </a:lnSpc>
              <a:spcBef>
                <a:spcPts val="0"/>
              </a:spcBef>
              <a:spcAft>
                <a:spcPts val="0"/>
              </a:spcAft>
              <a:defRPr lang="en-US" sz="1800" baseline="0" dirty="0" smtClean="0">
                <a:solidFill>
                  <a:schemeClr val="accent2"/>
                </a:solidFill>
              </a:defRPr>
            </a:lvl1pPr>
          </a:lstStyle>
          <a:p>
            <a:pPr lvl="0"/>
            <a:r>
              <a:rPr lang="en-US" dirty="0" smtClean="0"/>
              <a:t>Strapline – to remove, switch to “No strapline” layout</a:t>
            </a:r>
          </a:p>
        </p:txBody>
      </p:sp>
      <p:sp>
        <p:nvSpPr>
          <p:cNvPr id="5" name="Slide Number Placeholder 5"/>
          <p:cNvSpPr>
            <a:spLocks noGrp="1"/>
          </p:cNvSpPr>
          <p:nvPr>
            <p:ph type="sldNum" sz="quarter" idx="12"/>
          </p:nvPr>
        </p:nvSpPr>
        <p:spPr>
          <a:xfrm>
            <a:off x="3505846" y="6588000"/>
            <a:ext cx="2133415" cy="165600"/>
          </a:xfrm>
          <a:prstGeom prst="rect">
            <a:avLst/>
          </a:prstGeom>
        </p:spPr>
        <p:txBody>
          <a:bodyPr/>
          <a:lstStyle/>
          <a:p>
            <a:r>
              <a:rPr lang="en-GB" dirty="0" smtClean="0"/>
              <a:t>Page </a:t>
            </a:r>
            <a:fld id="{AC40D300-7E6C-4A5E-95BD-6609AC2BB9E9}" type="slidenum">
              <a:rPr lang="en-GB" smtClean="0"/>
              <a:pPr/>
              <a:t>‹#›</a:t>
            </a:fld>
            <a:endParaRPr lang="en-GB" dirty="0"/>
          </a:p>
        </p:txBody>
      </p:sp>
    </p:spTree>
    <p:extLst>
      <p:ext uri="{BB962C8B-B14F-4D97-AF65-F5344CB8AC3E}">
        <p14:creationId xmlns:p14="http://schemas.microsoft.com/office/powerpoint/2010/main" xmlns="" val="403549808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5970" y="316800"/>
            <a:ext cx="8690905" cy="345600"/>
          </a:xfrm>
          <a:prstGeom prst="rect">
            <a:avLst/>
          </a:prstGeom>
        </p:spPr>
        <p:txBody>
          <a:bodyPr/>
          <a:lstStyle/>
          <a:p>
            <a:r>
              <a:rPr lang="en-US" dirty="0" smtClean="0"/>
              <a:t>Use Title Case for Titles and Headings</a:t>
            </a:r>
            <a:endParaRPr lang="en-GB" dirty="0"/>
          </a:p>
        </p:txBody>
      </p:sp>
      <p:sp>
        <p:nvSpPr>
          <p:cNvPr id="6" name="Text Placeholder 7"/>
          <p:cNvSpPr>
            <a:spLocks noGrp="1"/>
          </p:cNvSpPr>
          <p:nvPr>
            <p:ph type="body" sz="quarter" idx="13" hasCustomPrompt="1"/>
          </p:nvPr>
        </p:nvSpPr>
        <p:spPr>
          <a:xfrm>
            <a:off x="222646" y="727200"/>
            <a:ext cx="8696492" cy="486000"/>
          </a:xfrm>
          <a:prstGeom prst="rect">
            <a:avLst/>
          </a:prstGeom>
        </p:spPr>
        <p:txBody>
          <a:bodyPr vert="horz" lIns="0" tIns="0" rIns="0" bIns="0" rtlCol="0" anchor="ctr" anchorCtr="1">
            <a:normAutofit/>
          </a:bodyPr>
          <a:lstStyle>
            <a:lvl1pPr>
              <a:lnSpc>
                <a:spcPct val="100000"/>
              </a:lnSpc>
              <a:spcBef>
                <a:spcPts val="0"/>
              </a:spcBef>
              <a:spcAft>
                <a:spcPts val="0"/>
              </a:spcAft>
              <a:defRPr lang="en-US" sz="1800" baseline="0" dirty="0" smtClean="0">
                <a:solidFill>
                  <a:schemeClr val="accent2"/>
                </a:solidFill>
              </a:defRPr>
            </a:lvl1pPr>
          </a:lstStyle>
          <a:p>
            <a:pPr lvl="0"/>
            <a:r>
              <a:rPr lang="en-US" dirty="0" smtClean="0"/>
              <a:t>Strapline – to remove, switch to “No strapline” layout</a:t>
            </a:r>
          </a:p>
        </p:txBody>
      </p:sp>
      <p:sp>
        <p:nvSpPr>
          <p:cNvPr id="5" name="Slide Number Placeholder 5"/>
          <p:cNvSpPr>
            <a:spLocks noGrp="1"/>
          </p:cNvSpPr>
          <p:nvPr>
            <p:ph type="sldNum" sz="quarter" idx="12"/>
          </p:nvPr>
        </p:nvSpPr>
        <p:spPr>
          <a:xfrm>
            <a:off x="3505846" y="6588000"/>
            <a:ext cx="2133415" cy="165600"/>
          </a:xfrm>
          <a:prstGeom prst="rect">
            <a:avLst/>
          </a:prstGeom>
        </p:spPr>
        <p:txBody>
          <a:bodyPr/>
          <a:lstStyle/>
          <a:p>
            <a:r>
              <a:rPr lang="en-GB" dirty="0" smtClean="0"/>
              <a:t>Page </a:t>
            </a:r>
            <a:fld id="{AC40D300-7E6C-4A5E-95BD-6609AC2BB9E9}" type="slidenum">
              <a:rPr lang="en-GB" smtClean="0"/>
              <a:pPr/>
              <a:t>‹#›</a:t>
            </a:fld>
            <a:endParaRPr lang="en-GB" dirty="0"/>
          </a:p>
        </p:txBody>
      </p:sp>
    </p:spTree>
    <p:extLst>
      <p:ext uri="{BB962C8B-B14F-4D97-AF65-F5344CB8AC3E}">
        <p14:creationId xmlns:p14="http://schemas.microsoft.com/office/powerpoint/2010/main" xmlns="" val="4920906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Line 8"/>
          <p:cNvSpPr>
            <a:spLocks noChangeShapeType="1"/>
          </p:cNvSpPr>
          <p:nvPr>
            <p:custDataLst>
              <p:tags r:id="rId1"/>
            </p:custDataLst>
          </p:nvPr>
        </p:nvSpPr>
        <p:spPr bwMode="auto">
          <a:xfrm>
            <a:off x="2347938" y="228600"/>
            <a:ext cx="0" cy="5791200"/>
          </a:xfrm>
          <a:prstGeom prst="line">
            <a:avLst/>
          </a:prstGeom>
          <a:noFill/>
          <a:ln w="9525">
            <a:solidFill>
              <a:srgbClr val="002368"/>
            </a:solidFill>
            <a:round/>
            <a:headEnd/>
            <a:tailEnd/>
          </a:ln>
          <a:effectLst/>
        </p:spPr>
        <p:txBody>
          <a:bodyPr wrap="none" anchor="ctr"/>
          <a:lstStyle/>
          <a:p>
            <a:endParaRPr lang="en-US"/>
          </a:p>
        </p:txBody>
      </p:sp>
      <p:sp>
        <p:nvSpPr>
          <p:cNvPr id="4" name="Title 3"/>
          <p:cNvSpPr>
            <a:spLocks noGrp="1"/>
          </p:cNvSpPr>
          <p:nvPr>
            <p:ph type="title"/>
          </p:nvPr>
        </p:nvSpPr>
        <p:spPr>
          <a:xfrm>
            <a:off x="2514600" y="274638"/>
            <a:ext cx="6172200" cy="487362"/>
          </a:xfrm>
          <a:prstGeom prst="rect">
            <a:avLst/>
          </a:prstGeom>
        </p:spPr>
        <p:txBody>
          <a:bodyPr/>
          <a:lstStyle>
            <a:lvl1pPr>
              <a:defRPr sz="2000">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147119" y="909118"/>
            <a:ext cx="2057400" cy="4918295"/>
          </a:xfrm>
          <a:prstGeom prst="rect">
            <a:avLst/>
          </a:prstGeom>
        </p:spPr>
        <p:txBody>
          <a:bodyPr/>
          <a:lstStyle>
            <a:lvl1pPr marL="117475" indent="-117475">
              <a:defRPr sz="1200">
                <a:solidFill>
                  <a:schemeClr val="tx2"/>
                </a:solidFill>
              </a:defRPr>
            </a:lvl1pPr>
            <a:lvl2pPr marL="227013" indent="-109538">
              <a:defRPr sz="1200">
                <a:solidFill>
                  <a:schemeClr val="tx2"/>
                </a:solidFill>
              </a:defRPr>
            </a:lvl2pPr>
            <a:lvl3pPr marL="344488" indent="-117475">
              <a:defRPr sz="1200">
                <a:solidFill>
                  <a:schemeClr val="tx2"/>
                </a:solidFill>
              </a:defRPr>
            </a:lvl3pPr>
            <a:lvl4pPr>
              <a:defRPr>
                <a:solidFill>
                  <a:srgbClr val="0000FF"/>
                </a:solidFill>
              </a:defRPr>
            </a:lvl4pPr>
            <a:lvl5pPr>
              <a:defRPr>
                <a:solidFill>
                  <a:srgbClr val="0000FF"/>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1"/>
          </p:nvPr>
        </p:nvSpPr>
        <p:spPr>
          <a:xfrm>
            <a:off x="2514600" y="914400"/>
            <a:ext cx="6172200" cy="5105400"/>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5" name="Line 8"/>
          <p:cNvSpPr>
            <a:spLocks noChangeShapeType="1"/>
          </p:cNvSpPr>
          <p:nvPr>
            <p:custDataLst>
              <p:tags r:id="rId1"/>
            </p:custDataLst>
          </p:nvPr>
        </p:nvSpPr>
        <p:spPr bwMode="auto">
          <a:xfrm>
            <a:off x="2349371" y="228600"/>
            <a:ext cx="0" cy="609600"/>
          </a:xfrm>
          <a:prstGeom prst="line">
            <a:avLst/>
          </a:prstGeom>
          <a:noFill/>
          <a:ln w="9525">
            <a:solidFill>
              <a:srgbClr val="002368"/>
            </a:solidFill>
            <a:round/>
            <a:headEnd/>
            <a:tailEnd/>
          </a:ln>
          <a:effectLst/>
        </p:spPr>
        <p:txBody>
          <a:bodyPr wrap="none" anchor="ctr"/>
          <a:lstStyle/>
          <a:p>
            <a:endParaRPr lang="en-US"/>
          </a:p>
        </p:txBody>
      </p:sp>
      <p:sp>
        <p:nvSpPr>
          <p:cNvPr id="4" name="Title 3"/>
          <p:cNvSpPr>
            <a:spLocks noGrp="1"/>
          </p:cNvSpPr>
          <p:nvPr>
            <p:ph type="title"/>
          </p:nvPr>
        </p:nvSpPr>
        <p:spPr>
          <a:xfrm>
            <a:off x="2514600" y="274638"/>
            <a:ext cx="6172200" cy="487362"/>
          </a:xfrm>
          <a:prstGeom prst="rect">
            <a:avLst/>
          </a:prstGeom>
        </p:spPr>
        <p:txBody>
          <a:bodyPr/>
          <a:lstStyle>
            <a:lvl1pPr>
              <a:defRPr sz="2000">
                <a:latin typeface="+mj-lt"/>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Line 8"/>
          <p:cNvSpPr>
            <a:spLocks noChangeShapeType="1"/>
          </p:cNvSpPr>
          <p:nvPr>
            <p:custDataLst>
              <p:tags r:id="rId1"/>
            </p:custDataLst>
          </p:nvPr>
        </p:nvSpPr>
        <p:spPr bwMode="auto">
          <a:xfrm>
            <a:off x="2349371" y="228600"/>
            <a:ext cx="0" cy="609600"/>
          </a:xfrm>
          <a:prstGeom prst="line">
            <a:avLst/>
          </a:prstGeom>
          <a:noFill/>
          <a:ln w="9525">
            <a:solidFill>
              <a:srgbClr val="002368"/>
            </a:solidFill>
            <a:round/>
            <a:headEnd/>
            <a:tailEnd/>
          </a:ln>
          <a:effectLst/>
        </p:spPr>
        <p:txBody>
          <a:bodyPr wrap="none" anchor="ctr"/>
          <a:lstStyle/>
          <a:p>
            <a:endParaRPr lang="en-US">
              <a:solidFill>
                <a:prstClr val="black"/>
              </a:solidFill>
            </a:endParaRPr>
          </a:p>
        </p:txBody>
      </p:sp>
      <p:sp>
        <p:nvSpPr>
          <p:cNvPr id="4" name="Title 3"/>
          <p:cNvSpPr>
            <a:spLocks noGrp="1"/>
          </p:cNvSpPr>
          <p:nvPr>
            <p:ph type="title"/>
          </p:nvPr>
        </p:nvSpPr>
        <p:spPr>
          <a:xfrm>
            <a:off x="2514600" y="274638"/>
            <a:ext cx="6172200" cy="487362"/>
          </a:xfrm>
          <a:prstGeom prst="rect">
            <a:avLst/>
          </a:prstGeom>
        </p:spPr>
        <p:txBody>
          <a:bodyPr/>
          <a:lstStyle>
            <a:lvl1pPr>
              <a:defRPr sz="2000">
                <a:latin typeface="+mj-lt"/>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237371" y="1600199"/>
            <a:ext cx="4118428" cy="4419601"/>
          </a:xfrm>
          <a:prstGeom prst="rect">
            <a:avLst/>
          </a:prstGeom>
        </p:spPr>
        <p:txBody>
          <a:bodyPr lIns="81967" tIns="40982" rIns="81967" bIns="40982"/>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68372" y="1600199"/>
            <a:ext cx="4118428" cy="4419601"/>
          </a:xfrm>
          <a:prstGeom prst="rect">
            <a:avLst/>
          </a:prstGeom>
        </p:spPr>
        <p:txBody>
          <a:bodyPr lIns="81967" tIns="40982" rIns="81967" bIns="40982"/>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9"/>
          <p:cNvSpPr>
            <a:spLocks noGrp="1"/>
          </p:cNvSpPr>
          <p:nvPr>
            <p:ph type="body" sz="quarter" idx="10"/>
          </p:nvPr>
        </p:nvSpPr>
        <p:spPr>
          <a:xfrm>
            <a:off x="228600" y="1219200"/>
            <a:ext cx="4114800" cy="381000"/>
          </a:xfrm>
          <a:prstGeom prst="rect">
            <a:avLst/>
          </a:prstGeom>
          <a:solidFill>
            <a:schemeClr val="tx2"/>
          </a:solidFill>
        </p:spPr>
        <p:txBody>
          <a:bodyPr anchor="ctr"/>
          <a:lstStyle>
            <a:lvl1pPr algn="ctr">
              <a:buNone/>
              <a:defRPr sz="1400" b="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11" name="Text Placeholder 9"/>
          <p:cNvSpPr>
            <a:spLocks noGrp="1"/>
          </p:cNvSpPr>
          <p:nvPr>
            <p:ph type="body" sz="quarter" idx="11"/>
          </p:nvPr>
        </p:nvSpPr>
        <p:spPr>
          <a:xfrm>
            <a:off x="4572000" y="1219200"/>
            <a:ext cx="4114800" cy="381000"/>
          </a:xfrm>
          <a:prstGeom prst="rect">
            <a:avLst/>
          </a:prstGeom>
          <a:solidFill>
            <a:schemeClr val="tx2"/>
          </a:solidFill>
        </p:spPr>
        <p:txBody>
          <a:bodyPr anchor="ctr"/>
          <a:lstStyle>
            <a:lvl1pPr algn="ctr">
              <a:buNone/>
              <a:defRPr sz="1400" b="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9" name="Title 3"/>
          <p:cNvSpPr>
            <a:spLocks noGrp="1"/>
          </p:cNvSpPr>
          <p:nvPr>
            <p:ph type="title"/>
          </p:nvPr>
        </p:nvSpPr>
        <p:spPr>
          <a:xfrm>
            <a:off x="2514600" y="274638"/>
            <a:ext cx="6172200" cy="487362"/>
          </a:xfrm>
          <a:prstGeom prst="rect">
            <a:avLst/>
          </a:prstGeom>
        </p:spPr>
        <p:txBody>
          <a:bodyPr/>
          <a:lstStyle>
            <a:lvl1pPr>
              <a:defRPr sz="2000">
                <a:latin typeface="+mj-lt"/>
              </a:defRPr>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bwMode="auto">
          <a:xfrm>
            <a:off x="422275" y="2122488"/>
            <a:ext cx="8721725" cy="503237"/>
          </a:xfrm>
          <a:prstGeom prst="rect">
            <a:avLst/>
          </a:prstGeom>
        </p:spPr>
        <p:txBody>
          <a:bodyPr/>
          <a:lstStyle>
            <a:lvl1pPr>
              <a:lnSpc>
                <a:spcPct val="90000"/>
              </a:lnSpc>
              <a:defRPr sz="3000"/>
            </a:lvl1pPr>
          </a:lstStyle>
          <a:p>
            <a:pPr lvl="0"/>
            <a:r>
              <a:rPr lang="en-US" noProof="0" smtClean="0"/>
              <a:t>Click to edit Master title style</a:t>
            </a:r>
          </a:p>
        </p:txBody>
      </p:sp>
      <p:sp>
        <p:nvSpPr>
          <p:cNvPr id="56468" name="Rectangle 148"/>
          <p:cNvSpPr>
            <a:spLocks noGrp="1" noChangeArrowheads="1"/>
          </p:cNvSpPr>
          <p:nvPr>
            <p:ph type="subTitle" sz="quarter" idx="1"/>
          </p:nvPr>
        </p:nvSpPr>
        <p:spPr bwMode="auto">
          <a:xfrm>
            <a:off x="422275" y="2808288"/>
            <a:ext cx="6400800" cy="336550"/>
          </a:xfrm>
          <a:prstGeom prst="rect">
            <a:avLst/>
          </a:prstGeom>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0" indent="0">
              <a:buFont typeface="Wingdings" pitchFamily="2" charset="2"/>
              <a:buNone/>
              <a:defRPr>
                <a:solidFill>
                  <a:schemeClr val="bg1"/>
                </a:solidFill>
              </a:defRPr>
            </a:lvl1pPr>
          </a:lstStyle>
          <a:p>
            <a:pPr lvl="0"/>
            <a:r>
              <a:rPr lang="en-US" noProof="0" smtClean="0"/>
              <a:t>Click to edit Master subtitle style</a:t>
            </a:r>
          </a:p>
        </p:txBody>
      </p:sp>
      <p:sp>
        <p:nvSpPr>
          <p:cNvPr id="7" name="Text Box 74"/>
          <p:cNvSpPr txBox="1">
            <a:spLocks noChangeArrowheads="1"/>
          </p:cNvSpPr>
          <p:nvPr userDrawn="1"/>
        </p:nvSpPr>
        <p:spPr bwMode="auto">
          <a:xfrm>
            <a:off x="8353425" y="47625"/>
            <a:ext cx="790575"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pPr>
              <a:spcBef>
                <a:spcPct val="50000"/>
              </a:spcBef>
            </a:pPr>
            <a:r>
              <a:rPr lang="en-US" b="0" dirty="0">
                <a:solidFill>
                  <a:sysClr val="windowText" lastClr="000000"/>
                </a:solidFill>
                <a:latin typeface="Franklin Gothic Demi" pitchFamily="34" charset="0"/>
                <a:ea typeface="MS PGothic" pitchFamily="34" charset="-128"/>
              </a:rPr>
              <a:t>DRAFT</a:t>
            </a:r>
          </a:p>
        </p:txBody>
      </p:sp>
    </p:spTree>
    <p:extLst>
      <p:ext uri="{BB962C8B-B14F-4D97-AF65-F5344CB8AC3E}">
        <p14:creationId xmlns:p14="http://schemas.microsoft.com/office/powerpoint/2010/main" xmlns="" val="39684715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62200" y="47625"/>
            <a:ext cx="6629400" cy="688975"/>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138113" y="874713"/>
            <a:ext cx="8789987" cy="129698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xmlns="" val="29361618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38400" y="47625"/>
            <a:ext cx="6553200" cy="688975"/>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xmlns="" val="17887278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47625"/>
            <a:ext cx="6553200" cy="688975"/>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138113" y="874713"/>
            <a:ext cx="4318000" cy="12969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08513" y="874713"/>
            <a:ext cx="4319587" cy="12969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xmlns="" val="31045607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8" name="Rectangle 64"/>
          <p:cNvSpPr>
            <a:spLocks noChangeArrowheads="1"/>
          </p:cNvSpPr>
          <p:nvPr>
            <p:custDataLst>
              <p:tags r:id="rId15"/>
            </p:custDataLst>
          </p:nvPr>
        </p:nvSpPr>
        <p:spPr bwMode="auto">
          <a:xfrm>
            <a:off x="428628" y="619125"/>
            <a:ext cx="5127625" cy="135872"/>
          </a:xfrm>
          <a:prstGeom prst="rect">
            <a:avLst/>
          </a:prstGeom>
          <a:noFill/>
          <a:ln w="9525">
            <a:noFill/>
            <a:miter lim="800000"/>
            <a:headEnd/>
            <a:tailEnd/>
          </a:ln>
          <a:effectLst/>
        </p:spPr>
        <p:txBody>
          <a:bodyPr wrap="none" lIns="82021" tIns="41010" rIns="82021" bIns="41010"/>
          <a:lstStyle/>
          <a:p>
            <a:pPr defTabSz="1018130" eaLnBrk="0" fontAlgn="base" hangingPunct="0">
              <a:spcBef>
                <a:spcPct val="0"/>
              </a:spcBef>
              <a:spcAft>
                <a:spcPct val="0"/>
              </a:spcAft>
            </a:pPr>
            <a:endParaRPr lang="en-CA" sz="800" dirty="0">
              <a:solidFill>
                <a:srgbClr val="761437"/>
              </a:solidFill>
            </a:endParaRPr>
          </a:p>
        </p:txBody>
      </p:sp>
      <p:sp>
        <p:nvSpPr>
          <p:cNvPr id="1090" name="Line 66"/>
          <p:cNvSpPr>
            <a:spLocks noChangeShapeType="1"/>
          </p:cNvSpPr>
          <p:nvPr>
            <p:custDataLst>
              <p:tags r:id="rId16"/>
            </p:custDataLst>
          </p:nvPr>
        </p:nvSpPr>
        <p:spPr bwMode="auto">
          <a:xfrm>
            <a:off x="205583" y="6185649"/>
            <a:ext cx="8738182" cy="8674"/>
          </a:xfrm>
          <a:prstGeom prst="line">
            <a:avLst/>
          </a:prstGeom>
          <a:noFill/>
          <a:ln w="28575">
            <a:solidFill>
              <a:srgbClr val="1B265F"/>
            </a:solidFill>
            <a:round/>
            <a:headEnd/>
            <a:tailEnd/>
          </a:ln>
          <a:effectLst/>
        </p:spPr>
        <p:txBody>
          <a:bodyPr wrap="none" lIns="82021" tIns="41010" rIns="82021" bIns="41010" anchor="ctr"/>
          <a:lstStyle/>
          <a:p>
            <a:pPr fontAlgn="base">
              <a:spcBef>
                <a:spcPct val="0"/>
              </a:spcBef>
              <a:spcAft>
                <a:spcPct val="0"/>
              </a:spcAft>
            </a:pPr>
            <a:endParaRPr lang="en-CA" sz="1000" dirty="0">
              <a:solidFill>
                <a:srgbClr val="000000"/>
              </a:solidFill>
            </a:endParaRPr>
          </a:p>
        </p:txBody>
      </p:sp>
      <p:sp>
        <p:nvSpPr>
          <p:cNvPr id="1095" name="Text Box 71" hidden="1"/>
          <p:cNvSpPr txBox="1">
            <a:spLocks noChangeArrowheads="1"/>
          </p:cNvSpPr>
          <p:nvPr>
            <p:custDataLst>
              <p:tags r:id="rId17"/>
            </p:custDataLst>
          </p:nvPr>
        </p:nvSpPr>
        <p:spPr bwMode="auto">
          <a:xfrm>
            <a:off x="3115830" y="2756652"/>
            <a:ext cx="2216727" cy="169277"/>
          </a:xfrm>
          <a:prstGeom prst="rect">
            <a:avLst/>
          </a:prstGeom>
          <a:noFill/>
          <a:ln w="9525">
            <a:noFill/>
            <a:miter lim="800000"/>
            <a:headEnd/>
            <a:tailEnd/>
          </a:ln>
          <a:effectLst/>
        </p:spPr>
        <p:txBody>
          <a:bodyPr lIns="0" tIns="0" rIns="0" bIns="0">
            <a:spAutoFit/>
          </a:bodyPr>
          <a:lstStyle/>
          <a:p>
            <a:pPr fontAlgn="base">
              <a:spcBef>
                <a:spcPct val="50000"/>
              </a:spcBef>
              <a:spcAft>
                <a:spcPct val="0"/>
              </a:spcAft>
            </a:pPr>
            <a:r>
              <a:rPr lang="en-CA" sz="1100" b="1" dirty="0">
                <a:solidFill>
                  <a:srgbClr val="1B265F"/>
                </a:solidFill>
              </a:rPr>
              <a:t>Draft Report</a:t>
            </a:r>
          </a:p>
        </p:txBody>
      </p:sp>
      <p:sp>
        <p:nvSpPr>
          <p:cNvPr id="20" name="Slide Number Placeholder 5"/>
          <p:cNvSpPr txBox="1">
            <a:spLocks/>
          </p:cNvSpPr>
          <p:nvPr/>
        </p:nvSpPr>
        <p:spPr>
          <a:xfrm>
            <a:off x="6845992" y="6259338"/>
            <a:ext cx="2133600" cy="365125"/>
          </a:xfrm>
          <a:prstGeom prst="rect">
            <a:avLst/>
          </a:prstGeom>
        </p:spPr>
        <p:txBody>
          <a:bodyPr lIns="91387" tIns="45693" rIns="91387" bIns="45693" anchor="ctr"/>
          <a:lstStyle/>
          <a:p>
            <a:pPr algn="r">
              <a:defRPr/>
            </a:pPr>
            <a:r>
              <a:rPr lang="en-CA" sz="1000" dirty="0">
                <a:solidFill>
                  <a:srgbClr val="000000">
                    <a:tint val="75000"/>
                  </a:srgbClr>
                </a:solidFill>
                <a:latin typeface="Frutiger LT 45 Light" pitchFamily="34" charset="0"/>
              </a:rPr>
              <a:t>Page </a:t>
            </a:r>
            <a:fld id="{65AA1C6C-3847-49EF-A8F8-12B78C7E5D2A}" type="slidenum">
              <a:rPr lang="en-CA" sz="1000" smtClean="0">
                <a:solidFill>
                  <a:srgbClr val="000000">
                    <a:tint val="75000"/>
                  </a:srgbClr>
                </a:solidFill>
                <a:latin typeface="Frutiger LT 45 Light" pitchFamily="34" charset="0"/>
              </a:rPr>
              <a:pPr algn="r">
                <a:defRPr/>
              </a:pPr>
              <a:t>‹#›</a:t>
            </a:fld>
            <a:r>
              <a:rPr lang="en-CA" sz="1000" dirty="0" smtClean="0">
                <a:solidFill>
                  <a:srgbClr val="000000">
                    <a:tint val="75000"/>
                  </a:srgbClr>
                </a:solidFill>
                <a:latin typeface="Frutiger LT 45 Light" pitchFamily="34" charset="0"/>
              </a:rPr>
              <a:t> </a:t>
            </a:r>
            <a:endParaRPr lang="en-CA" sz="1000" dirty="0">
              <a:solidFill>
                <a:srgbClr val="000000">
                  <a:tint val="75000"/>
                </a:srgbClr>
              </a:solidFill>
              <a:latin typeface="Frutiger LT 45 Light" pitchFamily="34" charset="0"/>
            </a:endParaRPr>
          </a:p>
        </p:txBody>
      </p:sp>
      <p:sp>
        <p:nvSpPr>
          <p:cNvPr id="14" name="Line 59"/>
          <p:cNvSpPr>
            <a:spLocks noChangeShapeType="1"/>
          </p:cNvSpPr>
          <p:nvPr>
            <p:custDataLst>
              <p:tags r:id="rId18"/>
            </p:custDataLst>
          </p:nvPr>
        </p:nvSpPr>
        <p:spPr bwMode="auto">
          <a:xfrm flipV="1">
            <a:off x="2390115" y="798148"/>
            <a:ext cx="6553650" cy="7610"/>
          </a:xfrm>
          <a:prstGeom prst="line">
            <a:avLst/>
          </a:prstGeom>
          <a:noFill/>
          <a:ln w="28575">
            <a:solidFill>
              <a:srgbClr val="1B265F"/>
            </a:solidFill>
            <a:round/>
            <a:headEnd/>
            <a:tailEnd/>
          </a:ln>
          <a:effectLst/>
        </p:spPr>
        <p:txBody>
          <a:bodyPr wrap="none" lIns="82021" tIns="41010" rIns="82021" bIns="41010" anchor="ctr"/>
          <a:lstStyle/>
          <a:p>
            <a:pPr fontAlgn="base">
              <a:spcBef>
                <a:spcPct val="0"/>
              </a:spcBef>
              <a:spcAft>
                <a:spcPct val="0"/>
              </a:spcAft>
            </a:pPr>
            <a:endParaRPr lang="en-CA" sz="1000" dirty="0">
              <a:solidFill>
                <a:srgbClr val="000000"/>
              </a:solidFill>
            </a:endParaRPr>
          </a:p>
        </p:txBody>
      </p:sp>
      <p:sp>
        <p:nvSpPr>
          <p:cNvPr id="8" name="TextBox 7"/>
          <p:cNvSpPr txBox="1"/>
          <p:nvPr/>
        </p:nvSpPr>
        <p:spPr>
          <a:xfrm>
            <a:off x="3803200" y="6248400"/>
            <a:ext cx="1537600" cy="246221"/>
          </a:xfrm>
          <a:prstGeom prst="rect">
            <a:avLst/>
          </a:prstGeom>
          <a:noFill/>
        </p:spPr>
        <p:txBody>
          <a:bodyPr wrap="none" rtlCol="0">
            <a:spAutoFit/>
          </a:bodyPr>
          <a:lstStyle/>
          <a:p>
            <a:r>
              <a:rPr lang="en-US" sz="1000" dirty="0" smtClean="0">
                <a:solidFill>
                  <a:srgbClr val="FF0000"/>
                </a:solidFill>
              </a:rPr>
              <a:t>Private and Confidential</a:t>
            </a:r>
            <a:endParaRPr lang="en-US" sz="1000" dirty="0">
              <a:solidFill>
                <a:srgbClr val="FF0000"/>
              </a:solidFill>
            </a:endParaRPr>
          </a:p>
        </p:txBody>
      </p:sp>
      <p:sp>
        <p:nvSpPr>
          <p:cNvPr id="9" name="TextBox 8"/>
          <p:cNvSpPr txBox="1"/>
          <p:nvPr userDrawn="1"/>
        </p:nvSpPr>
        <p:spPr>
          <a:xfrm>
            <a:off x="3803200" y="6248400"/>
            <a:ext cx="1537600" cy="246221"/>
          </a:xfrm>
          <a:prstGeom prst="rect">
            <a:avLst/>
          </a:prstGeom>
          <a:noFill/>
        </p:spPr>
        <p:txBody>
          <a:bodyPr wrap="none" rtlCol="0">
            <a:spAutoFit/>
          </a:bodyPr>
          <a:lstStyle/>
          <a:p>
            <a:r>
              <a:rPr lang="en-US" sz="1000" dirty="0">
                <a:solidFill>
                  <a:srgbClr val="FF0000"/>
                </a:solidFill>
              </a:rPr>
              <a:t>Private and Confidential</a:t>
            </a:r>
          </a:p>
        </p:txBody>
      </p:sp>
      <p:sp>
        <p:nvSpPr>
          <p:cNvPr id="10" name="Line 8"/>
          <p:cNvSpPr>
            <a:spLocks noChangeShapeType="1"/>
          </p:cNvSpPr>
          <p:nvPr userDrawn="1">
            <p:custDataLst>
              <p:tags r:id="rId19"/>
            </p:custDataLst>
          </p:nvPr>
        </p:nvSpPr>
        <p:spPr bwMode="auto">
          <a:xfrm>
            <a:off x="2349371" y="173736"/>
            <a:ext cx="0" cy="609600"/>
          </a:xfrm>
          <a:prstGeom prst="line">
            <a:avLst/>
          </a:prstGeom>
          <a:noFill/>
          <a:ln w="9525">
            <a:solidFill>
              <a:srgbClr val="002368"/>
            </a:solidFill>
            <a:round/>
            <a:headEnd/>
            <a:tailEnd/>
          </a:ln>
          <a:effectLst/>
        </p:spPr>
        <p:txBody>
          <a:bodyPr wrap="none" anchor="ctr"/>
          <a:lstStyle/>
          <a:p>
            <a:endParaRPr lang="en-US">
              <a:solidFill>
                <a:prstClr val="black"/>
              </a:solidFill>
            </a:endParaRPr>
          </a:p>
        </p:txBody>
      </p:sp>
      <p:pic>
        <p:nvPicPr>
          <p:cNvPr id="11" name="Picture 2" descr="https://encrypted-tbn3.google.com/images?q=tbn:ANd9GcQvEsBikEAbGCb20IBRDbVhZUlwmI4KmFHq4WDttlbGobaljYYbGw"/>
          <p:cNvPicPr>
            <a:picLocks noChangeAspect="1" noChangeArrowheads="1"/>
          </p:cNvPicPr>
          <p:nvPr userDrawn="1"/>
        </p:nvPicPr>
        <p:blipFill>
          <a:blip r:embed="rId20" cstate="print">
            <a:extLst>
              <a:ext uri="{28A0092B-C50C-407E-A947-70E740481C1C}">
                <a14:useLocalDpi xmlns:a14="http://schemas.microsoft.com/office/drawing/2010/main" xmlns="" val="0"/>
              </a:ext>
            </a:extLst>
          </a:blip>
          <a:srcRect/>
          <a:stretch>
            <a:fillRect/>
          </a:stretch>
        </p:blipFill>
        <p:spPr bwMode="auto">
          <a:xfrm>
            <a:off x="337010" y="6281449"/>
            <a:ext cx="1186990" cy="424151"/>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663" r:id="rId4"/>
    <p:sldLayoutId id="2147483664"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txStyles>
    <p:titleStyle>
      <a:lvl1pPr algn="l" defTabSz="914180" rtl="0" eaLnBrk="1" fontAlgn="base" hangingPunct="1">
        <a:spcBef>
          <a:spcPct val="0"/>
        </a:spcBef>
        <a:spcAft>
          <a:spcPct val="0"/>
        </a:spcAft>
        <a:defRPr sz="2200" b="1">
          <a:solidFill>
            <a:srgbClr val="1B265F"/>
          </a:solidFill>
          <a:latin typeface="+mj-lt"/>
          <a:ea typeface="+mj-ea"/>
          <a:cs typeface="+mj-cs"/>
        </a:defRPr>
      </a:lvl1pPr>
      <a:lvl2pPr algn="l" defTabSz="914180" rtl="0" eaLnBrk="1" fontAlgn="base" hangingPunct="1">
        <a:spcBef>
          <a:spcPct val="0"/>
        </a:spcBef>
        <a:spcAft>
          <a:spcPct val="0"/>
        </a:spcAft>
        <a:defRPr sz="1400" b="1">
          <a:solidFill>
            <a:srgbClr val="1B265F"/>
          </a:solidFill>
          <a:latin typeface="Arial" charset="0"/>
        </a:defRPr>
      </a:lvl2pPr>
      <a:lvl3pPr algn="l" defTabSz="914180" rtl="0" eaLnBrk="1" fontAlgn="base" hangingPunct="1">
        <a:spcBef>
          <a:spcPct val="0"/>
        </a:spcBef>
        <a:spcAft>
          <a:spcPct val="0"/>
        </a:spcAft>
        <a:defRPr sz="1400" b="1">
          <a:solidFill>
            <a:srgbClr val="1B265F"/>
          </a:solidFill>
          <a:latin typeface="Arial" charset="0"/>
        </a:defRPr>
      </a:lvl3pPr>
      <a:lvl4pPr algn="l" defTabSz="914180" rtl="0" eaLnBrk="1" fontAlgn="base" hangingPunct="1">
        <a:spcBef>
          <a:spcPct val="0"/>
        </a:spcBef>
        <a:spcAft>
          <a:spcPct val="0"/>
        </a:spcAft>
        <a:defRPr sz="1400" b="1">
          <a:solidFill>
            <a:srgbClr val="1B265F"/>
          </a:solidFill>
          <a:latin typeface="Arial" charset="0"/>
        </a:defRPr>
      </a:lvl4pPr>
      <a:lvl5pPr algn="l" defTabSz="914180" rtl="0" eaLnBrk="1" fontAlgn="base" hangingPunct="1">
        <a:spcBef>
          <a:spcPct val="0"/>
        </a:spcBef>
        <a:spcAft>
          <a:spcPct val="0"/>
        </a:spcAft>
        <a:defRPr sz="1400" b="1">
          <a:solidFill>
            <a:srgbClr val="1B265F"/>
          </a:solidFill>
          <a:latin typeface="Arial" charset="0"/>
        </a:defRPr>
      </a:lvl5pPr>
      <a:lvl6pPr marL="410099" algn="l" defTabSz="914180" rtl="0" eaLnBrk="1" fontAlgn="base" hangingPunct="1">
        <a:spcBef>
          <a:spcPct val="0"/>
        </a:spcBef>
        <a:spcAft>
          <a:spcPct val="0"/>
        </a:spcAft>
        <a:defRPr sz="1400" b="1">
          <a:solidFill>
            <a:srgbClr val="1B265F"/>
          </a:solidFill>
          <a:latin typeface="Arial" charset="0"/>
        </a:defRPr>
      </a:lvl6pPr>
      <a:lvl7pPr marL="820199" algn="l" defTabSz="914180" rtl="0" eaLnBrk="1" fontAlgn="base" hangingPunct="1">
        <a:spcBef>
          <a:spcPct val="0"/>
        </a:spcBef>
        <a:spcAft>
          <a:spcPct val="0"/>
        </a:spcAft>
        <a:defRPr sz="1400" b="1">
          <a:solidFill>
            <a:srgbClr val="1B265F"/>
          </a:solidFill>
          <a:latin typeface="Arial" charset="0"/>
        </a:defRPr>
      </a:lvl7pPr>
      <a:lvl8pPr marL="1230298" algn="l" defTabSz="914180" rtl="0" eaLnBrk="1" fontAlgn="base" hangingPunct="1">
        <a:spcBef>
          <a:spcPct val="0"/>
        </a:spcBef>
        <a:spcAft>
          <a:spcPct val="0"/>
        </a:spcAft>
        <a:defRPr sz="1400" b="1">
          <a:solidFill>
            <a:srgbClr val="1B265F"/>
          </a:solidFill>
          <a:latin typeface="Arial" charset="0"/>
        </a:defRPr>
      </a:lvl8pPr>
      <a:lvl9pPr marL="1640397" algn="l" defTabSz="914180" rtl="0" eaLnBrk="1" fontAlgn="base" hangingPunct="1">
        <a:spcBef>
          <a:spcPct val="0"/>
        </a:spcBef>
        <a:spcAft>
          <a:spcPct val="0"/>
        </a:spcAft>
        <a:defRPr sz="1400" b="1">
          <a:solidFill>
            <a:srgbClr val="1B265F"/>
          </a:solidFill>
          <a:latin typeface="Arial" charset="0"/>
        </a:defRPr>
      </a:lvl9pPr>
    </p:titleStyle>
    <p:bodyStyle>
      <a:lvl1pPr marL="205050" indent="-205050" algn="l" defTabSz="914180" rtl="0" eaLnBrk="1" fontAlgn="base" hangingPunct="1">
        <a:spcBef>
          <a:spcPct val="0"/>
        </a:spcBef>
        <a:spcAft>
          <a:spcPct val="50000"/>
        </a:spcAft>
        <a:buFont typeface="Wingdings" pitchFamily="2" charset="2"/>
        <a:buChar char="§"/>
        <a:defRPr sz="1000">
          <a:solidFill>
            <a:schemeClr val="tx1"/>
          </a:solidFill>
          <a:latin typeface="+mn-lt"/>
          <a:ea typeface="+mn-ea"/>
          <a:cs typeface="+mn-cs"/>
        </a:defRPr>
      </a:lvl1pPr>
      <a:lvl2pPr marL="512624" indent="-205050" algn="l" defTabSz="914180" rtl="0" eaLnBrk="1" fontAlgn="base" hangingPunct="1">
        <a:spcBef>
          <a:spcPct val="0"/>
        </a:spcBef>
        <a:spcAft>
          <a:spcPct val="50000"/>
        </a:spcAft>
        <a:buChar char="–"/>
        <a:defRPr sz="1000">
          <a:solidFill>
            <a:schemeClr val="tx1"/>
          </a:solidFill>
          <a:latin typeface="+mn-lt"/>
        </a:defRPr>
      </a:lvl2pPr>
      <a:lvl3pPr marL="828742" indent="-213593" algn="l" defTabSz="914180" rtl="0" eaLnBrk="1" fontAlgn="base" hangingPunct="1">
        <a:spcBef>
          <a:spcPct val="0"/>
        </a:spcBef>
        <a:spcAft>
          <a:spcPct val="50000"/>
        </a:spcAft>
        <a:buChar char="•"/>
        <a:defRPr sz="1000">
          <a:solidFill>
            <a:schemeClr val="tx1"/>
          </a:solidFill>
          <a:latin typeface="+mn-lt"/>
        </a:defRPr>
      </a:lvl3pPr>
      <a:lvl4pPr marL="1137742" indent="-206474" algn="l" defTabSz="914180" rtl="0" eaLnBrk="1" fontAlgn="base" hangingPunct="1">
        <a:spcBef>
          <a:spcPct val="0"/>
        </a:spcBef>
        <a:spcAft>
          <a:spcPct val="50000"/>
        </a:spcAft>
        <a:buChar char="&gt;"/>
        <a:defRPr sz="1000">
          <a:solidFill>
            <a:schemeClr val="tx1"/>
          </a:solidFill>
          <a:latin typeface="+mn-lt"/>
        </a:defRPr>
      </a:lvl4pPr>
      <a:lvl5pPr marL="1445316" indent="-205050" algn="l" defTabSz="914180" rtl="0" eaLnBrk="1" fontAlgn="base" hangingPunct="1">
        <a:spcBef>
          <a:spcPct val="0"/>
        </a:spcBef>
        <a:spcAft>
          <a:spcPct val="50000"/>
        </a:spcAft>
        <a:buChar char="»"/>
        <a:defRPr sz="1000">
          <a:solidFill>
            <a:schemeClr val="tx1"/>
          </a:solidFill>
          <a:latin typeface="+mn-lt"/>
        </a:defRPr>
      </a:lvl5pPr>
      <a:lvl6pPr marL="1855416" indent="-205050" algn="l" defTabSz="914180" rtl="0" eaLnBrk="1" fontAlgn="base" hangingPunct="1">
        <a:spcBef>
          <a:spcPct val="0"/>
        </a:spcBef>
        <a:spcAft>
          <a:spcPct val="50000"/>
        </a:spcAft>
        <a:buChar char="»"/>
        <a:defRPr sz="1000">
          <a:solidFill>
            <a:schemeClr val="tx1"/>
          </a:solidFill>
          <a:latin typeface="+mn-lt"/>
        </a:defRPr>
      </a:lvl6pPr>
      <a:lvl7pPr marL="2265515" indent="-205050" algn="l" defTabSz="914180" rtl="0" eaLnBrk="1" fontAlgn="base" hangingPunct="1">
        <a:spcBef>
          <a:spcPct val="0"/>
        </a:spcBef>
        <a:spcAft>
          <a:spcPct val="50000"/>
        </a:spcAft>
        <a:buChar char="»"/>
        <a:defRPr sz="1000">
          <a:solidFill>
            <a:schemeClr val="tx1"/>
          </a:solidFill>
          <a:latin typeface="+mn-lt"/>
        </a:defRPr>
      </a:lvl7pPr>
      <a:lvl8pPr marL="2675614" indent="-205050" algn="l" defTabSz="914180" rtl="0" eaLnBrk="1" fontAlgn="base" hangingPunct="1">
        <a:spcBef>
          <a:spcPct val="0"/>
        </a:spcBef>
        <a:spcAft>
          <a:spcPct val="50000"/>
        </a:spcAft>
        <a:buChar char="»"/>
        <a:defRPr sz="1000">
          <a:solidFill>
            <a:schemeClr val="tx1"/>
          </a:solidFill>
          <a:latin typeface="+mn-lt"/>
        </a:defRPr>
      </a:lvl8pPr>
      <a:lvl9pPr marL="3085713" indent="-205050" algn="l" defTabSz="914180" rtl="0" eaLnBrk="1" fontAlgn="base" hangingPunct="1">
        <a:spcBef>
          <a:spcPct val="0"/>
        </a:spcBef>
        <a:spcAft>
          <a:spcPct val="50000"/>
        </a:spcAft>
        <a:buChar char="»"/>
        <a:defRPr sz="1000">
          <a:solidFill>
            <a:schemeClr val="tx1"/>
          </a:solidFill>
          <a:latin typeface="+mn-lt"/>
        </a:defRPr>
      </a:lvl9pPr>
    </p:bodyStyle>
    <p:otherStyle>
      <a:defPPr>
        <a:defRPr lang="en-US"/>
      </a:defPPr>
      <a:lvl1pPr marL="0" algn="l" defTabSz="820199" rtl="0" eaLnBrk="1" latinLnBrk="0" hangingPunct="1">
        <a:defRPr sz="1600" kern="1200">
          <a:solidFill>
            <a:schemeClr val="tx1"/>
          </a:solidFill>
          <a:latin typeface="+mn-lt"/>
          <a:ea typeface="+mn-ea"/>
          <a:cs typeface="+mn-cs"/>
        </a:defRPr>
      </a:lvl1pPr>
      <a:lvl2pPr marL="410099" algn="l" defTabSz="820199" rtl="0" eaLnBrk="1" latinLnBrk="0" hangingPunct="1">
        <a:defRPr sz="1600" kern="1200">
          <a:solidFill>
            <a:schemeClr val="tx1"/>
          </a:solidFill>
          <a:latin typeface="+mn-lt"/>
          <a:ea typeface="+mn-ea"/>
          <a:cs typeface="+mn-cs"/>
        </a:defRPr>
      </a:lvl2pPr>
      <a:lvl3pPr marL="820199" algn="l" defTabSz="820199" rtl="0" eaLnBrk="1" latinLnBrk="0" hangingPunct="1">
        <a:defRPr sz="1600" kern="1200">
          <a:solidFill>
            <a:schemeClr val="tx1"/>
          </a:solidFill>
          <a:latin typeface="+mn-lt"/>
          <a:ea typeface="+mn-ea"/>
          <a:cs typeface="+mn-cs"/>
        </a:defRPr>
      </a:lvl3pPr>
      <a:lvl4pPr marL="1230298" algn="l" defTabSz="820199" rtl="0" eaLnBrk="1" latinLnBrk="0" hangingPunct="1">
        <a:defRPr sz="1600" kern="1200">
          <a:solidFill>
            <a:schemeClr val="tx1"/>
          </a:solidFill>
          <a:latin typeface="+mn-lt"/>
          <a:ea typeface="+mn-ea"/>
          <a:cs typeface="+mn-cs"/>
        </a:defRPr>
      </a:lvl4pPr>
      <a:lvl5pPr marL="1640397" algn="l" defTabSz="820199" rtl="0" eaLnBrk="1" latinLnBrk="0" hangingPunct="1">
        <a:defRPr sz="1600" kern="1200">
          <a:solidFill>
            <a:schemeClr val="tx1"/>
          </a:solidFill>
          <a:latin typeface="+mn-lt"/>
          <a:ea typeface="+mn-ea"/>
          <a:cs typeface="+mn-cs"/>
        </a:defRPr>
      </a:lvl5pPr>
      <a:lvl6pPr marL="2050496" algn="l" defTabSz="820199" rtl="0" eaLnBrk="1" latinLnBrk="0" hangingPunct="1">
        <a:defRPr sz="1600" kern="1200">
          <a:solidFill>
            <a:schemeClr val="tx1"/>
          </a:solidFill>
          <a:latin typeface="+mn-lt"/>
          <a:ea typeface="+mn-ea"/>
          <a:cs typeface="+mn-cs"/>
        </a:defRPr>
      </a:lvl6pPr>
      <a:lvl7pPr marL="2460597" algn="l" defTabSz="820199" rtl="0" eaLnBrk="1" latinLnBrk="0" hangingPunct="1">
        <a:defRPr sz="1600" kern="1200">
          <a:solidFill>
            <a:schemeClr val="tx1"/>
          </a:solidFill>
          <a:latin typeface="+mn-lt"/>
          <a:ea typeface="+mn-ea"/>
          <a:cs typeface="+mn-cs"/>
        </a:defRPr>
      </a:lvl7pPr>
      <a:lvl8pPr marL="2870696" algn="l" defTabSz="820199" rtl="0" eaLnBrk="1" latinLnBrk="0" hangingPunct="1">
        <a:defRPr sz="1600" kern="1200">
          <a:solidFill>
            <a:schemeClr val="tx1"/>
          </a:solidFill>
          <a:latin typeface="+mn-lt"/>
          <a:ea typeface="+mn-ea"/>
          <a:cs typeface="+mn-cs"/>
        </a:defRPr>
      </a:lvl8pPr>
      <a:lvl9pPr marL="3280795" algn="l" defTabSz="82019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hyperlink" Target="http://www.google.ca/imgres?imgurl=http://images.vimeo.com/11/65/32/116532142/116532142_300.jpg&amp;imgrefurl=http://vimeo.com/user1602007&amp;usg=__QP70A58vuG0UC3_3XDdfiXO7gYE=&amp;h=300&amp;w=300&amp;sz=26&amp;hl=en&amp;start=16&amp;um=1&amp;itbs=1&amp;tbnid=VicjRM7LIOCaSM:&amp;tbnh=116&amp;tbnw=116&amp;prev=/images?q=babson+college&amp;um=1&amp;hl=en&amp;sa=N&amp;rls=com.microsoft:en-ca&amp;tbs=isch:1"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hyperlink" Target="http://www.google.ca/imgres?imgurl=http://www.utlacrosse.com/images/Texas_2653.gif&amp;imgrefurl=http://www.utlacrosse.com/coaches.html&amp;usg=__ukfwPIdS53NbemZqCSQ-vvCF2PY=&amp;h=292&amp;w=538&amp;sz=6&amp;hl=en&amp;start=2&amp;um=1&amp;itbs=1&amp;tbnid=JMUwYX6Ynir1FM:&amp;tbnh=72&amp;tbnw=132&amp;prev=/images?q=University+of+texas&amp;um=1&amp;hl=en&amp;sa=N&amp;rls=com.microsoft:en-ca&amp;tbs=isch:1" TargetMode="External"/><Relationship Id="rId5" Type="http://schemas.openxmlformats.org/officeDocument/2006/relationships/diagramQuickStyle" Target="../diagrams/quickStyle1.xml"/><Relationship Id="rId10" Type="http://schemas.openxmlformats.org/officeDocument/2006/relationships/hyperlink" Target="http://www.google.ca/imgres?imgurl=http://wiseblog.usask.ca/wp-content/uploads/2009/04/cameco.gif&amp;imgrefurl=http://wiseblog.usask.ca/?page_id=120&amp;usg=__1oZuAYwclDh08RsQj3DxRyqFNVc=&amp;h=362&amp;w=501&amp;sz=9&amp;hl=en&amp;start=1&amp;um=1&amp;itbs=1&amp;tbnid=ceJ6RaPhjmEnJM:&amp;tbnh=94&amp;tbnw=130&amp;prev=/images?q=cameco&amp;um=1&amp;hl=en&amp;rls=com.microsoft:en-ca&amp;tbs=isch:1" TargetMode="External"/><Relationship Id="rId4" Type="http://schemas.openxmlformats.org/officeDocument/2006/relationships/diagramLayout" Target="../diagrams/layout1.xml"/><Relationship Id="rId9" Type="http://schemas.openxmlformats.org/officeDocument/2006/relationships/hyperlink" Target="http://www.google.ca/imgres?imgurl=http://www.cslucas.com.sg/UploadedImg/Image/hsbc.gif&amp;imgrefurl=http://www.cslucas.com.sg/index.aspx?uc=partners&amp;usg=__XFYRfXEFNNnevMEO_KglkNwJBaQ=&amp;h=255&amp;w=300&amp;sz=7&amp;hl=en&amp;start=3&amp;um=1&amp;itbs=1&amp;tbnid=FFYr6yrWe_RvnM:&amp;tbnh=99&amp;tbnw=116&amp;prev=/images?q=hsbc&amp;um=1&amp;hl=en&amp;sa=N&amp;rls=com.microsoft:en-ca&amp;tbs=isch: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xml"/><Relationship Id="rId1" Type="http://schemas.openxmlformats.org/officeDocument/2006/relationships/vmlDrawing" Target="../drawings/vmlDrawing1.vml"/><Relationship Id="rId4" Type="http://schemas.openxmlformats.org/officeDocument/2006/relationships/oleObject" Target="file:///\\MON-FILE2\data$\departments\Investment%20Banking\Corp%20Fin%20Acctg\Company%20Directory\Accedian\2014\Book1!Sheet1!%5bBook1%5dSheet1%20Chart%201"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file:///\\MON-FILE2\data$\departments\Investment%20Banking\Corp%20Fin%20Acctg\Company%20Directory\Accedian\2014\Comps\Comm%20Tech%20IPO%20Comps%20v5.xlsx!Benmarking%20Values!%5bComm%20Tech%20IPO%20Comps%20v5.xlsx%5dBenmarking%20Values%20Chart%201"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Microsoft_Office_Word_97_-_2003_Document1.doc"/></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Nicolas Renaud</a:t>
            </a:r>
            <a:endParaRPr lang="en-US" dirty="0"/>
          </a:p>
        </p:txBody>
      </p:sp>
      <p:sp>
        <p:nvSpPr>
          <p:cNvPr id="3" name="Text Placeholder 2"/>
          <p:cNvSpPr>
            <a:spLocks noGrp="1"/>
          </p:cNvSpPr>
          <p:nvPr>
            <p:ph type="body" sz="quarter" idx="12"/>
          </p:nvPr>
        </p:nvSpPr>
        <p:spPr/>
        <p:txBody>
          <a:bodyPr/>
          <a:lstStyle/>
          <a:p>
            <a:r>
              <a:rPr lang="en-US" dirty="0"/>
              <a:t>Applied Private Equity and Venture </a:t>
            </a:r>
            <a:r>
              <a:rPr lang="en-US" dirty="0" smtClean="0"/>
              <a:t>Capital</a:t>
            </a:r>
          </a:p>
          <a:p>
            <a:r>
              <a:rPr lang="en-US" dirty="0" smtClean="0"/>
              <a:t>Course 2</a:t>
            </a:r>
            <a:endParaRPr lang="en-US" dirty="0"/>
          </a:p>
        </p:txBody>
      </p:sp>
      <p:sp>
        <p:nvSpPr>
          <p:cNvPr id="5" name="Rectangle 4"/>
          <p:cNvSpPr/>
          <p:nvPr/>
        </p:nvSpPr>
        <p:spPr bwMode="auto">
          <a:xfrm>
            <a:off x="6781800" y="5867400"/>
            <a:ext cx="1524000" cy="6858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Free Cash Flow Formula</a:t>
            </a:r>
            <a:endParaRPr lang="en-US" dirty="0"/>
          </a:p>
        </p:txBody>
      </p:sp>
      <p:sp>
        <p:nvSpPr>
          <p:cNvPr id="2" name="Text Placeholder 1"/>
          <p:cNvSpPr>
            <a:spLocks noGrp="1"/>
          </p:cNvSpPr>
          <p:nvPr>
            <p:ph type="body" sz="quarter" idx="10"/>
          </p:nvPr>
        </p:nvSpPr>
        <p:spPr/>
        <p:txBody>
          <a:bodyPr/>
          <a:lstStyle/>
          <a:p>
            <a:endParaRPr lang="en-US" dirty="0"/>
          </a:p>
        </p:txBody>
      </p:sp>
      <p:sp>
        <p:nvSpPr>
          <p:cNvPr id="5" name="TextBox 4"/>
          <p:cNvSpPr txBox="1"/>
          <p:nvPr/>
        </p:nvSpPr>
        <p:spPr>
          <a:xfrm>
            <a:off x="2789467" y="1066800"/>
            <a:ext cx="1905000"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EBITDA</a:t>
            </a:r>
          </a:p>
        </p:txBody>
      </p:sp>
      <p:sp>
        <p:nvSpPr>
          <p:cNvPr id="7" name="Rectangle 6"/>
          <p:cNvSpPr/>
          <p:nvPr/>
        </p:nvSpPr>
        <p:spPr bwMode="auto">
          <a:xfrm>
            <a:off x="5105400" y="1123146"/>
            <a:ext cx="3581400" cy="1010454"/>
          </a:xfrm>
          <a:prstGeom prst="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marR="0" indent="-171450" algn="l" defTabSz="914400" rtl="0" eaLnBrk="1" fontAlgn="base" latinLnBrk="0" hangingPunct="1">
              <a:lnSpc>
                <a:spcPct val="2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2"/>
                </a:solidFill>
                <a:effectLst/>
                <a:latin typeface="Arial" charset="0"/>
              </a:rPr>
              <a:t>Closest measure to operational performance </a:t>
            </a:r>
          </a:p>
          <a:p>
            <a:pPr marL="171450" marR="0" indent="-171450" algn="l" defTabSz="914400" rtl="0" eaLnBrk="1" fontAlgn="base" latinLnBrk="0" hangingPunct="1">
              <a:lnSpc>
                <a:spcPct val="2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2"/>
                </a:solidFill>
                <a:effectLst/>
                <a:latin typeface="Arial" charset="0"/>
              </a:rPr>
              <a:t>least subject to manipulation</a:t>
            </a:r>
          </a:p>
        </p:txBody>
      </p:sp>
      <p:sp>
        <p:nvSpPr>
          <p:cNvPr id="8" name="TextBox 7"/>
          <p:cNvSpPr txBox="1"/>
          <p:nvPr/>
        </p:nvSpPr>
        <p:spPr>
          <a:xfrm>
            <a:off x="2789467" y="2667000"/>
            <a:ext cx="1905000"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Reinvestment into the business</a:t>
            </a:r>
          </a:p>
        </p:txBody>
      </p:sp>
      <p:sp>
        <p:nvSpPr>
          <p:cNvPr id="9" name="TextBox 8"/>
          <p:cNvSpPr txBox="1"/>
          <p:nvPr/>
        </p:nvSpPr>
        <p:spPr>
          <a:xfrm>
            <a:off x="3629131" y="2110055"/>
            <a:ext cx="320922" cy="584775"/>
          </a:xfrm>
          <a:prstGeom prst="rect">
            <a:avLst/>
          </a:prstGeom>
          <a:noFill/>
        </p:spPr>
        <p:txBody>
          <a:bodyPr wrap="none" rtlCol="0">
            <a:spAutoFit/>
          </a:bodyPr>
          <a:lstStyle/>
          <a:p>
            <a:r>
              <a:rPr lang="en-US" sz="3200" dirty="0" smtClean="0">
                <a:solidFill>
                  <a:schemeClr val="tx2"/>
                </a:solidFill>
              </a:rPr>
              <a:t>-</a:t>
            </a:r>
            <a:endParaRPr lang="en-US" sz="3200" dirty="0">
              <a:solidFill>
                <a:schemeClr val="tx2"/>
              </a:solidFill>
            </a:endParaRPr>
          </a:p>
        </p:txBody>
      </p:sp>
      <p:sp>
        <p:nvSpPr>
          <p:cNvPr id="10" name="Rectangle 9"/>
          <p:cNvSpPr/>
          <p:nvPr/>
        </p:nvSpPr>
        <p:spPr bwMode="auto">
          <a:xfrm>
            <a:off x="5105400" y="2713880"/>
            <a:ext cx="3581400" cy="1010454"/>
          </a:xfrm>
          <a:prstGeom prst="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marR="0" indent="-171450" algn="l" defTabSz="914400" rtl="0" eaLnBrk="1" fontAlgn="base" latinLnBrk="0" hangingPunct="1">
              <a:lnSpc>
                <a:spcPct val="2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2"/>
                </a:solidFill>
                <a:effectLst/>
                <a:latin typeface="Arial" charset="0"/>
              </a:rPr>
              <a:t>Capex</a:t>
            </a:r>
          </a:p>
          <a:p>
            <a:pPr marL="171450" marR="0" indent="-171450" algn="l" defTabSz="914400" rtl="0" eaLnBrk="1" fontAlgn="base" latinLnBrk="0" hangingPunct="1">
              <a:lnSpc>
                <a:spcPct val="2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2"/>
                </a:solidFill>
                <a:effectLst/>
                <a:latin typeface="Arial" charset="0"/>
              </a:rPr>
              <a:t>Working</a:t>
            </a:r>
            <a:r>
              <a:rPr kumimoji="0" lang="en-US" sz="1200" b="0" i="0" u="none" strike="noStrike" cap="none" normalizeH="0" dirty="0" smtClean="0">
                <a:ln>
                  <a:noFill/>
                </a:ln>
                <a:solidFill>
                  <a:schemeClr val="tx2"/>
                </a:solidFill>
                <a:effectLst/>
                <a:latin typeface="Arial" charset="0"/>
              </a:rPr>
              <a:t> cap</a:t>
            </a:r>
            <a:endParaRPr kumimoji="0" lang="en-US" sz="1200" b="0" i="0" u="none" strike="noStrike" cap="none" normalizeH="0" baseline="0" dirty="0" smtClean="0">
              <a:ln>
                <a:noFill/>
              </a:ln>
              <a:solidFill>
                <a:schemeClr val="tx2"/>
              </a:solidFill>
              <a:effectLst/>
              <a:latin typeface="Arial" charset="0"/>
            </a:endParaRPr>
          </a:p>
        </p:txBody>
      </p:sp>
      <p:sp>
        <p:nvSpPr>
          <p:cNvPr id="11" name="TextBox 10"/>
          <p:cNvSpPr txBox="1"/>
          <p:nvPr/>
        </p:nvSpPr>
        <p:spPr>
          <a:xfrm>
            <a:off x="2789467" y="4267200"/>
            <a:ext cx="1905000"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Tax</a:t>
            </a:r>
          </a:p>
        </p:txBody>
      </p:sp>
      <p:sp>
        <p:nvSpPr>
          <p:cNvPr id="12" name="TextBox 11"/>
          <p:cNvSpPr txBox="1"/>
          <p:nvPr/>
        </p:nvSpPr>
        <p:spPr>
          <a:xfrm>
            <a:off x="3635834" y="3695700"/>
            <a:ext cx="320922" cy="584775"/>
          </a:xfrm>
          <a:prstGeom prst="rect">
            <a:avLst/>
          </a:prstGeom>
          <a:noFill/>
        </p:spPr>
        <p:txBody>
          <a:bodyPr wrap="none" rtlCol="0">
            <a:spAutoFit/>
          </a:bodyPr>
          <a:lstStyle/>
          <a:p>
            <a:r>
              <a:rPr lang="en-US" sz="3200" dirty="0" smtClean="0">
                <a:solidFill>
                  <a:schemeClr val="tx2"/>
                </a:solidFill>
              </a:rPr>
              <a:t>-</a:t>
            </a:r>
            <a:endParaRPr lang="en-US" sz="3200" dirty="0">
              <a:solidFill>
                <a:schemeClr val="tx2"/>
              </a:solidFill>
            </a:endParaRPr>
          </a:p>
        </p:txBody>
      </p:sp>
      <p:sp>
        <p:nvSpPr>
          <p:cNvPr id="13" name="Rectangle 12"/>
          <p:cNvSpPr/>
          <p:nvPr/>
        </p:nvSpPr>
        <p:spPr bwMode="auto">
          <a:xfrm>
            <a:off x="5124450" y="4314021"/>
            <a:ext cx="3581400" cy="1010454"/>
          </a:xfrm>
          <a:prstGeom prst="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marR="0" indent="-171450" algn="l" defTabSz="914400" rtl="0" eaLnBrk="1" fontAlgn="base" latinLnBrk="0" hangingPunct="1">
              <a:lnSpc>
                <a:spcPct val="2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2"/>
                </a:solidFill>
                <a:effectLst/>
                <a:latin typeface="Arial" charset="0"/>
              </a:rPr>
              <a:t>Don t forget Depreciation</a:t>
            </a:r>
            <a:r>
              <a:rPr kumimoji="0" lang="en-US" sz="1200" b="0" i="0" u="none" strike="noStrike" cap="none" normalizeH="0" dirty="0" smtClean="0">
                <a:ln>
                  <a:noFill/>
                </a:ln>
                <a:solidFill>
                  <a:schemeClr val="tx2"/>
                </a:solidFill>
                <a:effectLst/>
                <a:latin typeface="Arial" charset="0"/>
              </a:rPr>
              <a:t> tax shield</a:t>
            </a:r>
            <a:endParaRPr kumimoji="0" lang="en-US" sz="1200" b="0" i="0" u="none" strike="noStrike" cap="none" normalizeH="0" baseline="0" dirty="0" smtClean="0">
              <a:ln>
                <a:noFill/>
              </a:ln>
              <a:solidFill>
                <a:schemeClr val="tx2"/>
              </a:solidFill>
              <a:effectLst/>
              <a:latin typeface="Arial" charset="0"/>
            </a:endParaRPr>
          </a:p>
        </p:txBody>
      </p:sp>
      <p:cxnSp>
        <p:nvCxnSpPr>
          <p:cNvPr id="6" name="Straight Connector 5"/>
          <p:cNvCxnSpPr/>
          <p:nvPr/>
        </p:nvCxnSpPr>
        <p:spPr bwMode="auto">
          <a:xfrm>
            <a:off x="2514600" y="5486400"/>
            <a:ext cx="6477000" cy="0"/>
          </a:xfrm>
          <a:prstGeom prst="line">
            <a:avLst/>
          </a:prstGeom>
          <a:noFill/>
          <a:ln w="12700" cap="flat" cmpd="sng" algn="ctr">
            <a:solidFill>
              <a:srgbClr val="CC0000"/>
            </a:solidFill>
            <a:prstDash val="solid"/>
            <a:round/>
            <a:headEnd type="none" w="med" len="med"/>
            <a:tailEnd type="none" w="med" len="med"/>
          </a:ln>
          <a:effectLst/>
        </p:spPr>
      </p:cxnSp>
      <p:sp>
        <p:nvSpPr>
          <p:cNvPr id="14" name="TextBox 13"/>
          <p:cNvSpPr txBox="1"/>
          <p:nvPr/>
        </p:nvSpPr>
        <p:spPr>
          <a:xfrm>
            <a:off x="2971800" y="5562600"/>
            <a:ext cx="5648726" cy="461665"/>
          </a:xfrm>
          <a:prstGeom prst="rect">
            <a:avLst/>
          </a:prstGeom>
          <a:noFill/>
        </p:spPr>
        <p:txBody>
          <a:bodyPr wrap="none" rtlCol="0">
            <a:spAutoFit/>
          </a:bodyPr>
          <a:lstStyle/>
          <a:p>
            <a:r>
              <a:rPr lang="en-US" sz="2400" b="1" dirty="0" smtClean="0">
                <a:solidFill>
                  <a:schemeClr val="tx2"/>
                </a:solidFill>
              </a:rPr>
              <a:t>(1-</a:t>
            </a:r>
            <a:r>
              <a:rPr lang="el-GR" sz="2400" b="1" dirty="0" smtClean="0">
                <a:solidFill>
                  <a:schemeClr val="tx2"/>
                </a:solidFill>
              </a:rPr>
              <a:t>τ</a:t>
            </a:r>
            <a:r>
              <a:rPr lang="en-US" sz="2400" b="1" dirty="0" smtClean="0">
                <a:solidFill>
                  <a:schemeClr val="tx2"/>
                </a:solidFill>
              </a:rPr>
              <a:t>) EBITDA + </a:t>
            </a:r>
            <a:r>
              <a:rPr lang="el-GR" sz="2400" b="1" dirty="0" smtClean="0">
                <a:solidFill>
                  <a:schemeClr val="tx2"/>
                </a:solidFill>
              </a:rPr>
              <a:t>τ</a:t>
            </a:r>
            <a:r>
              <a:rPr lang="en-US" sz="2400" b="1" dirty="0" smtClean="0">
                <a:solidFill>
                  <a:schemeClr val="tx2"/>
                </a:solidFill>
              </a:rPr>
              <a:t> D&amp;A – CAPEX - </a:t>
            </a:r>
            <a:r>
              <a:rPr lang="el-GR" sz="2400" b="1" dirty="0" smtClean="0">
                <a:solidFill>
                  <a:schemeClr val="tx2"/>
                </a:solidFill>
              </a:rPr>
              <a:t>Δ</a:t>
            </a:r>
            <a:r>
              <a:rPr lang="en-US" sz="2400" b="1" dirty="0" smtClean="0">
                <a:solidFill>
                  <a:schemeClr val="tx2"/>
                </a:solidFill>
              </a:rPr>
              <a:t>WC</a:t>
            </a:r>
            <a:endParaRPr lang="en-US" sz="2400" b="1" dirty="0">
              <a:solidFill>
                <a:schemeClr val="tx2"/>
              </a:solidFill>
            </a:endParaRPr>
          </a:p>
        </p:txBody>
      </p:sp>
    </p:spTree>
    <p:extLst>
      <p:ext uri="{BB962C8B-B14F-4D97-AF65-F5344CB8AC3E}">
        <p14:creationId xmlns:p14="http://schemas.microsoft.com/office/powerpoint/2010/main" xmlns="" val="3295684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latin typeface="Frutiger LT 45 Light" pitchFamily="34" charset="0"/>
              </a:rPr>
              <a:t>Main valuation Methods</a:t>
            </a:r>
            <a:endParaRPr lang="en-US" dirty="0">
              <a:solidFill>
                <a:schemeClr val="tx2"/>
              </a:solidFill>
              <a:latin typeface="Frutiger LT 45 Light" pitchFamily="34" charset="0"/>
            </a:endParaRPr>
          </a:p>
        </p:txBody>
      </p:sp>
      <p:sp>
        <p:nvSpPr>
          <p:cNvPr id="32" name="TextBox 31"/>
          <p:cNvSpPr txBox="1"/>
          <p:nvPr/>
        </p:nvSpPr>
        <p:spPr>
          <a:xfrm>
            <a:off x="1031871" y="1259790"/>
            <a:ext cx="7885626" cy="307777"/>
          </a:xfrm>
          <a:prstGeom prst="rect">
            <a:avLst/>
          </a:prstGeom>
          <a:solidFill>
            <a:schemeClr val="tx2">
              <a:lumMod val="20000"/>
              <a:lumOff val="80000"/>
            </a:schemeClr>
          </a:solidFill>
        </p:spPr>
        <p:txBody>
          <a:bodyPr wrap="square" rtlCol="0">
            <a:spAutoFit/>
          </a:bodyPr>
          <a:lstStyle/>
          <a:p>
            <a:r>
              <a:rPr lang="en-CA" sz="1400" b="1" dirty="0" smtClean="0"/>
              <a:t>Main Valuation Methods</a:t>
            </a:r>
            <a:endParaRPr lang="fr-CA" sz="1400" b="1" baseline="30000" dirty="0"/>
          </a:p>
        </p:txBody>
      </p:sp>
      <p:graphicFrame>
        <p:nvGraphicFramePr>
          <p:cNvPr id="12" name="Diagram 11"/>
          <p:cNvGraphicFramePr/>
          <p:nvPr>
            <p:extLst>
              <p:ext uri="{D42A27DB-BD31-4B8C-83A1-F6EECF244321}">
                <p14:modId xmlns:p14="http://schemas.microsoft.com/office/powerpoint/2010/main" xmlns="" val="1273455842"/>
              </p:ext>
            </p:extLst>
          </p:nvPr>
        </p:nvGraphicFramePr>
        <p:xfrm>
          <a:off x="1040235" y="1692195"/>
          <a:ext cx="7843706" cy="3098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370" name="Picture 10" descr="Bank of America Logo"/>
          <p:cNvPicPr>
            <a:picLocks noChangeAspect="1" noChangeArrowheads="1"/>
          </p:cNvPicPr>
          <p:nvPr/>
        </p:nvPicPr>
        <p:blipFill>
          <a:blip r:embed="rId8"/>
          <a:srcRect/>
          <a:stretch>
            <a:fillRect/>
          </a:stretch>
        </p:blipFill>
        <p:spPr bwMode="auto">
          <a:xfrm>
            <a:off x="155575" y="-312738"/>
            <a:ext cx="2381250" cy="657226"/>
          </a:xfrm>
          <a:prstGeom prst="rect">
            <a:avLst/>
          </a:prstGeom>
          <a:noFill/>
        </p:spPr>
      </p:pic>
      <p:pic>
        <p:nvPicPr>
          <p:cNvPr id="15372" name="Picture 12" descr="Bank of America Logo"/>
          <p:cNvPicPr>
            <a:picLocks noChangeAspect="1" noChangeArrowheads="1"/>
          </p:cNvPicPr>
          <p:nvPr/>
        </p:nvPicPr>
        <p:blipFill>
          <a:blip r:embed="rId8"/>
          <a:srcRect/>
          <a:stretch>
            <a:fillRect/>
          </a:stretch>
        </p:blipFill>
        <p:spPr bwMode="auto">
          <a:xfrm>
            <a:off x="155575" y="-312738"/>
            <a:ext cx="2381250" cy="657226"/>
          </a:xfrm>
          <a:prstGeom prst="rect">
            <a:avLst/>
          </a:prstGeom>
          <a:noFill/>
        </p:spPr>
      </p:pic>
      <p:sp>
        <p:nvSpPr>
          <p:cNvPr id="15378" name="AutoShape 18" descr="data:image/jpg;base64,/9j/4AAQSkZJRgABAQAAAQABAAD/2wCEAAkGBggSEBMUBw8QFRQSExYODxEPDRoUEBMSHxwhFRMcHhIXJygfGBkjJRIUKzAsLykpODgtFyo9QTw2NiY3LjUBCQoKDQsNGQ0OGTUkHiMuNS01KTUwNS81KTU1NjE1LCs1LTU1NSk1NTU1LSs1LCwzNTY0NCw2MzQ0Lyw1NS80Nv/AABEIAGMAdAMBIgACEQEDEQH/xAAbAAEAAwEAAwAAAAAAAAAAAAAAAwUGBAECB//EADwQAAEDAgEICQIEBAcAAAAAAAEAAgMEEQUGEiExMlJysQcTFBUiQVGSokJxYYGRoYKTs8EWFzM0NUVU/8QAGAEBAAMBAAAAAAAAAAAAAAAAAAMEBQL/xAAhEQEAAwACAgIDAQAAAAAAAAAAAQIDBBESQRMxscHRBf/aAAwDAQACEQMRAD8A+009PDmN8DdkfSPRSdnh3G+0JTbDeEclIgj7PDuN9oTs8O432hSIgj7PDuN9oTs8O432hSIgj7PDuN9oTs8O432hSIgj7PDuN9oTs8O432hSIgj7PDuN9oTs8O432hSIgj7PDuN9oTs8O432hSIgp8ThjDxZrdndHqV5Xtiu2OEcyiCxpthvCOSkUdNsN4RyUiAiIgIiICIiAiIgIiICIiCqxXbHCOZRMV2xwjmUQWNNsN4RyUijpthvCOSo8tsqzh1K6pkgMsbC1sgbKGvGcQ1tgRY6SPNBoEXFHU1hhD+paJC3OEXX6PW3WZuv8lmML6TaSTDZMQroXxQMJY1vWCSZ7g7MsGAAXLjYaf0GlBtEWW/xdiUbGPxfDZYmyyRwsLKhkpY6R4jZ1oFur0vGrOXivy0qY8QbQxUTnyvhNUxwqWNjMQcW3JdpDrt1WKDVIqPCcq4Jqh9LUxSwVMbBM6GbNOdETYPY9hLXsvo13B1hclVlzCamSmwOmmq5of8AcdQWMhhO6+aQhufoOgXOg+iDTos/h+VzX1LKatpamCd7HytbK1ro3MbbOc2aMlrtoaL3HmAr8lB5RZjEMuYGMdJSwvmiZIYHyxuGaH2B8/p8QAOq4+16r/Nik/8ANL/MaoZ3zrPUyvU/z+TpHdafhvEVFhmVUUjo2VcToXzM6yBspF3tvby1HzA9FeqStotHcKumV8p8bwqsV2xwjmUTFdscI5lF0jWNNsN4RyWG6cv+DqeKH+q1bmm2G8I5LL9JmTmJV9BJS4WIQZSwmSaVzWtzXh+prXE3zfwQdUWL4/mi2GC1h/2Efp9liejnJykr8nOzYgS1sss1nNPia8SFzCPUgt1eYuvpUT68QDOij60NA6sTnq76v9XNvb+FYfJvIbKKnw2Kl62mjlhqhVsqI3OlZbOL3AxkMJvctIvqOtBx02U2NYa+Ok6QWCame9sVNicY8NwbxiUeTvCDfX4b+LS5dWNyVYyopzQxxvd3Y/wyTGNtutffxBr9P5LuynybyhxKOOmxVlJDT9YyWpkhqHyyytbpDWMcxvV3PmXG34+cldk7jhxiOupYqYxx0rqIRvq3skdd5fnaI3AbWq6Cip62sGOTyZQNEVUKF8eFwxHrIJIReR5E2gvkuHaC1uhd3QPDF3Q17Td8080k7ibuL87N0n1s1v6q0gyTxGfE46/HXQs7NG6Kkpqd7pAC4EPe+V7W3NnHQGgavTTyUOR+N4bPK7JE08lLO8zPoqp7ouqkOsxTNDrA2GgjUAg2s1FA58b5B4oi4xnzGcM135EH9h6LIdJeI4nHE1lK0iGTwyytOm/kw7oP76vvfYbDjL3iTGDFEG3zKemkdI0ki13zODc+1zZoaADpNza1nU00MjHMqGhzXDNc1wuCFHpWb1msT0scbauOtdLV7iPTG9GMUbqKZszQWumc1zXC4ILGAgj0VfgeB5OnEpGRS54Z4oYnDwF/1jP+vMto/vZWcuSWLQwS0+BSxtjlkMhfJI4Shha1uYLNO6dPoqCPoyxtpBjlpwQQWlsrwQRqIIboVOYtEVr4d9N2mmV7a6fN4+f1H7lN0puIqYC02IiJBBsQc7Rp9Vr8jK7EpaVrsVZY6mPOh0jPJxb5E/vr81xxZK1M8sMmUhieYGZmbGSWSuvcOcCBb7eZ/DQtUB6KfPO3yTpP1Ppn8rk5zx6caIiZr7/iqxXbHCOZRMV2xwjmUVllLGm2G8I5KRR02w3hHJSICIiAiIgIiICIiAiIgIiIKrFdscI5lExXbHCOZRBY02w3hHJSKOm2G8I5KRAREQEREBERAREQEREBERBVYrtjhHMomK7Y4RzKIIIa+ozW2d5D6QvfvCp3viERA7wqd74hO8Kne+IREDvCp3viE7wqd74hEQO8Kne+ITvCp3viERA7wqd74hO8Kne+IREDvCp3viE7wqd74hEQO8Kne+ITvCp3viERBw11bOXC7vLdCIiD/9k=">
            <a:hlinkClick r:id="rId9"/>
          </p:cNvPr>
          <p:cNvSpPr>
            <a:spLocks noChangeAspect="1" noChangeArrowheads="1"/>
          </p:cNvSpPr>
          <p:nvPr/>
        </p:nvSpPr>
        <p:spPr bwMode="auto">
          <a:xfrm>
            <a:off x="155575" y="-449263"/>
            <a:ext cx="1104900" cy="942976"/>
          </a:xfrm>
          <a:prstGeom prst="rect">
            <a:avLst/>
          </a:prstGeom>
          <a:noFill/>
        </p:spPr>
        <p:txBody>
          <a:bodyPr vert="horz" wrap="square" lIns="91440" tIns="45720" rIns="91440" bIns="45720" numCol="1" anchor="t" anchorCtr="0" compatLnSpc="1">
            <a:prstTxWarp prst="textNoShape">
              <a:avLst/>
            </a:prstTxWarp>
          </a:bodyPr>
          <a:lstStyle/>
          <a:p>
            <a:endParaRPr lang="fr-CA"/>
          </a:p>
        </p:txBody>
      </p:sp>
      <p:sp>
        <p:nvSpPr>
          <p:cNvPr id="15384" name="AutoShape 24" descr="data:image/jpg;base64,/9j/4AAQSkZJRgABAQAAAQABAAD/2wCEAAkGBhMSERUSEBQWFRUWGRcZFhcYGRUWGRUfIR4WIB0jGB4bHiciIiUjGiAdIC8iIyc1LC44HCAxNzA2PikrLikBCQoKDgwOGg8PGiwlHiQ1LCw0NSwvKSovLzQsNDU0LTIpNSwzLCk0LDU0LC8sNCorLiwuLDA0LCwuKSwtLzYsMP/AABEIAF4AggMBIgACEQEDEQH/xAAcAAEAAgIDAQAAAAAAAAAAAAAABgcEBQIDCAH/xABBEAACAQMCBAQDBAYGCwAAAAABAgMABBEFIQYHEjETQVFhInGBFHKCkTJCUmKhsQgVIzVz0SU2Q2N0kqKys8Pw/8QAGQEBAAMBAQAAAAAAAAAAAAAAAAIDBAEF/8QAKBEAAgIBAwMCBwEAAAAAAAAAAAECAxEEEjEhIkEToSMyQlFhwdEU/9oADAMBAAIRAxEAPwC8aUpQClKUApSlAKw9W1aK2haadgiIMk/yAHmSdgBWU7hQSxAAGSTsAPevPXMLjV9QuOmMnwEOIlGfjPbrI8y3kPIbdyc6KKXbLHgqts9Nfk5cWczLm7mDRM0EUbdUSKcHI7M5Hc+3Ydt9ybc5e8VS31t1zxMjrgF+kiOX96Mn+I7D19IzwNyrigQXOohWcDqEbY8OEd8vnYkDvnYe/euXEvOqGImOxQTEbeI2VjH3QPib+A9Ca02qNnw6o8eSiDcO+x8lm0qFcv8AmMl+vhS9Mdyo3UbLIPVM/wAV7j5VNawzhKD2yNUZKSyhSlKgSFKUoBSlKAUpSgFKUoBXVdXSRoXkYKq7kny/+7Yrr1HUY4ImmmcJGgyzHy/zJ7ADc1VFjxi+ravbx7pbRu0ix+bFFZlaT1PUBgdh+ZN1dTnl+EVzsUcLyzfc5OIzBZrAhw9ySD6hBjr/ADJVfkWqKcmOFxNO93IMrBgR57GQ75/Cu/zYHyrE50XpfUejyjiQD5nqY/zH5VMuDZPsnD7Tps/hzy5/eywX+AWtuPT06S5l+zN89zb4REeavHbXMzWkDYgjOHx/tXB3z+6p2A7EjPpju4C5Tm6Rbm8LJC26IuzyD1J/VU+Xme+2xMR4O0YXV9BA26u/x+6qCzfmoI+tWxzi4la2to7eA9DT9QJXYrGuMgY7ZJA+QNWzzXtpr5ZCOJ5smdc2r6Dp7hUjjaRD3RDMyEf7w53B/ezUn4f49srxuiCYdf7Dgox+Qbv9M15rr7HIVIZSQQQQQcEEdiCOx967LRxkureTi1LT4WD1pSozy74ka9sUlk3kUmOQ+rLjf6qVP1NSavIlFxbiz0ItSWUKUpUTopSlAKUpQClKUBoeM+Ek1C38F2KMp6o2GcK2CNx2Ixtj8qqbgLSpbLW4oLleh8SKPRso5BU+YONj9O+RV71q9c4fjufDY/DLC4eGQDdGBB+qnGGXzHvgjTVe4xcHw/YpnVuakuUUpzigK6m5P68cTD8iv81NTjR18bhllXciCYY90aT/AC/jWDzy0IskN2o/QzFJ7A7ofkG6h+IVx5Ia6pjmsnxkHxEB/WBwHH0OD+I1rk92njJfTj2KEsWtPyQblvfrDqdszdixTP31ZR/1EVOOe2lsVt7gDKr1xt7Fukr+eGH5VBOOOFX0+7aPB8NiWhb1XOwz6r2P0PmKs3g/j221G3+x6h0CUr0MH2Wf0Knybzx3zuPay3O6N8eqIV8OqXRlIUq1tX5Fv1k2lwvQeyyhgV/EoOfyFZnDnJFEcPeyiUDfwkBCn7zHcj2AHzq16urGclf+eecYN3ye0xodODOMeM7SgfukKq/mF6vkRU4r4iAAADAGwA2Ar7Xi2T3ycvuelGO1JClKVAkKUpQClKZoBSlKAUpSgMTVtLjuYZIJRlJFKt6/Me4O4PqBXnO+s7jSb7APTJE3Uj42kU5wfcMMgj7w8q9L1G+N+C49Rh6W+GVMmKTH6J9D6qfMfXyrVpr/AE3iXDKLqt6yuUa7TtSstdtPDlHxgZdM4khbt1IfT0bsexHcVW3E3KW8tiWhX7TF5FB8YH7yd/8Alz9Kjl5Z3On3PS3XDNGchlJG3qpHdT+XkfMVfHL3Ur6e2El+iLnHhkAq7j9p17DPljGe+O2dUt2n7oPMX4/hRHF3bJdSL8reErwBbi6mnjiG8Vv4kihveRc7L6L5+e2xtGlK8+yx2S3M1wgoLCFKUqsmKUpQClKUBX3MbmgbKRLKyjE97L0hV7rH1HC9QHdm8lyPUnGM89N4CvpUEmo6pd+Kdylq6wRp7bL8WPXAqtuVEv27iKa6l3IE8y53xkqij8KvgfIV6HoCpePrDV9OtZJrK+luIApEglWNp4QdutZAoJx5nuvf1Isrh+4MlrA7EktFExJ3JJRSc1l3dqssbxyDqR1ZWB8wQQR9Qag3MLjD+pbK3itk63bphiL9TKioqjL43Y4xt55J8sECfUquuN73UdMtPtqXn2jw2QSxSwwojhmC/AY1DruRsWPz23lkGrS3NlFcWax9c0aOomLBV6lBw3QCTjONqA3NKqPl7zA1TUxcqiwCRWQeIw6YYAQ2wUEvIxIOATgYyT2B65OOtT0zU0stQZL1Z1Bh8JEicsxZUA7AZkHSeonAIbPkQLR1PQoLgobiJJDG3UnUM9J/y9uxwKz6q/ja9121t2vhcWqpHhntkj6gFyB+m46mIyM46fMj0rfpzIiGkR6nIp+NRiJe7SZK9C/jB39ATXcvg5gmNKgup6frTQNPHeRRzBesWq26NHkDPR4jksT5dQwM+Qrnyv5ijVLV3lCxzQkCYDZcEEqwz2Bwdiduk1w6TelQXRuILrVjJLZyi1s0cpHL4ayTXBXuyiT4ETPbKknft2Gu0PjW9g1k6Te4nVgWhuBGI2I6C4LhfhI2KEgDcfkBZdKgFnxbcaneT2+nSLBbWxCy3PQJXkfJ2hDfABsfiIPkcb1gcVcU6hoskUtzIL6ykboZjGkU0RwT+phGyASMrvgjbYkCzqVi2epxSxpLG6skiq6nOMhgCDv7GlAef+Xv+jOJJLab4Q7SwKTtkMQ8R/HhAPvCvRVQfmLyuh1MLIreDcoMJKBkEDcBxtsD2IORnz7VD35oajpbfZdQjgu2TYSJI8bH75MZBPv0j3zQF0VEuP8AjOGxWFWi+0XEzgW0Pw/E+QAxYg9IBYDPffbzIwNNmv8AVYw7yR2dq/dYGd7iQea+IyqIwfVVLe4rQ84OA28K2u7Fkh+wqFVDnAUFShTY7qw7Hv67bgc+bWl3P9TzTXlwWfMP9jCPDgTMkY8/jkx6u2PMKKmnLr+6bH/h4v8AtFQfWNP1PVtIke5mtol6BIkcKyYkKEMfGZ8kbA4VB3wScDFbDl3q17FpcbSrbuqKsUCKZEJxneVyrY7AYVfU+1AaP+jl21D/ABIv/dX3mn/rDpH34P8Az1lco9BudNklSYQutyyHqSR8oR1/qmMZB6vUdvy6ONNHu7zU7a9iWBVtGTpV5ZMydEhc5xF8Oe3njvQE45p/3Pef4R/mKpjW5ivDeklh1Ri5mLjcZxJPgZHqOqrY45uZ7vTjBDHGr3KMpLyN0xgMM4xGS2QPao/oHBDXOk/1PdiNTH1yRTxsz9LdbMCVZF/bZTvuM9s7ASq25a6XIiyJEWVwGUie5wQRkEf2nmK1nEPDNlp1hfpYRrDNLaTMVDyMzIgwThmOy9ff3qDaFfa1p0w0uKe2kwelPEEjKmf2T0hsexyB5VbPDfCjRJK97L9quLgBZ5GAC9IBAjjXsqDLbeZYk98ADR8jL1H0aFUIzE0qOPRvEZ9/mrKfrUy1aYJEx6lV2BSMkgZdtlAz5lsYFUfq/C19w/cGXTblPAmbAjkyScdhIvSQenOA4IPftk1ZHB2iXcrJe6pOkrgE28UQKxQ9QwW3ALOVJXJ/RBYDvsBD/wCjZdgwXcX6yyRsfkykfzU1K+d0SnRbkt3UwlfY+LGNvoSPrWm1fhCXSb2TVdPaMwyZ+0W0hZAcnJ8NlVsfFuMj4dxuDgdrmXiKJEYLb2SOrTKHZ5piOyj4QqrncnJOw22oCpNO0PVGhjaJZegopTHVjpIGMfSlepbe3VEVEAVVAVVGwUAYAHsBXygP/9k=">
            <a:hlinkClick r:id="rId10"/>
          </p:cNvPr>
          <p:cNvSpPr>
            <a:spLocks noChangeAspect="1" noChangeArrowheads="1"/>
          </p:cNvSpPr>
          <p:nvPr/>
        </p:nvSpPr>
        <p:spPr bwMode="auto">
          <a:xfrm>
            <a:off x="155575" y="-427038"/>
            <a:ext cx="1238250" cy="895351"/>
          </a:xfrm>
          <a:prstGeom prst="rect">
            <a:avLst/>
          </a:prstGeom>
          <a:noFill/>
        </p:spPr>
        <p:txBody>
          <a:bodyPr vert="horz" wrap="square" lIns="91440" tIns="45720" rIns="91440" bIns="45720" numCol="1" anchor="t" anchorCtr="0" compatLnSpc="1">
            <a:prstTxWarp prst="textNoShape">
              <a:avLst/>
            </a:prstTxWarp>
          </a:bodyPr>
          <a:lstStyle/>
          <a:p>
            <a:endParaRPr lang="fr-CA"/>
          </a:p>
        </p:txBody>
      </p:sp>
      <p:sp>
        <p:nvSpPr>
          <p:cNvPr id="14340" name="AutoShape 4" descr="data:image/jpg;base64,/9j/4AAQSkZJRgABAQAAAQABAAD/2wCEAAkGBg8PDxAUExEVFBUWFhQTEhUWFRUWExQUHxgaGB8THhgjJyceHiUkGxkTHy8gJjMpOC0vFR49NTArNTIrOCkBCQoKDgwOGQ4PGTUlHiQ1NDUqNTU1LDU1NTQqNSk1KjUpNTY1KzU1LzU1NS01NTU2NTU1KjEpLCw2NTU1NSw2Kv/AABEIAEgAhAMBIgACEQEDEQH/xAAcAAEAAwEBAAMAAAAAAAAAAAAABQYHBAIBAwj/xAA6EAABAwIDBQUFBgYDAAAAAAABAAIDBBEFBiESEzFBUQciYXGBFDJSkaEVM4KSwfAjQlNysdE0RGL/xAAaAQEAAgMBAAAAAAAAAAAAAAAAAwUCBAYB/8QAJxEAAgIBAgUEAwEAAAAAAAAAAAECAxEEEiExQVFxBSKRwSNhofD/2gAMAwEAAhEDEQA/AJvtQzzi9DWNigbuqcxtcJ/Z3TbbyTdt/dFtNLX58wqlSdsmJtNvbqOQ/DPTzRel2gD6r9BrmrcNgnbsyxMkb0exrx8iCsJRb5Sx8GcZJc45+TMcL7apowHVtF/CP/ZpHiaIeJbe4Hr6LRsDzBS10QlppmSsPNp1B6ObxafA2Ko2Yex5jXOmwyX2SXiYTc0svgW67HmLgcgOKz2ghniqpNzfDsSi++iH3Ew43LdWuadDcX4g66FQSulTxsXt7r7X2Txpjdwrfu7P6f0foxFnOXe2GEubDiMfsU/Dbd/xZf8A02TXZ/FoPiWhxTNe0Oa4OaRdpBBBHUHmtmMlJZT4GtKLi8NcT2i8veGgkkADiToAoupzbh0X3lbTM/uniH6r08JZFCQ53wt5AbX0pJ4AVEVz6XUrTVkUouyRrx1a4OH0QH3IiiMxZsosOj26mdkQtdrSbvd/awd53oEBLqq5n7TMNw52xJNvJuAghG8mv0IGjT4OIVBx/PtfijXCAuw+iAJfM6zamVnMj+m23P6ngobJ+UamvB+z4xSU1y19dK0unm1sd2Dqdb66DjqDotZ6hSlsrWX17LyzZWn2x32PC6d34RZcQ7bKse5hrYmn3XVVVHESOu7Nj9SoeTt5r49XR0DwNS1kshcfAG5Cv+C9j+EUwu+D2mQ6vlqCZXPPXZPd+nzVhpsrUERBZR07LcNmGJtvkFIlPq/4Rtw6L+nvL2L+2UlPUbt0e9jZJsO1Lbi9r6X89LopFFKRBERAFUs+5AjxRjHsfuauLWnnHEc927q066crm3MG2ovGs8Gep44owGpxLcuNLikAhk5F7b00w/qMfw/11B0H2YbhtRSd/DK58DTqYiRNTO/CbgeepU52oZrrDXHD91RshfE18clVGZTIToSwHuBzTcAEfy3vqFXsDy7SYawvMg2iO/K9waLdAL2A+Z8VQ6mMdJL8Mmm+nNf75L7TSlq4/miml15M6cSoK3EntdiVQ2VjBZkEO1HDtfG7gSf3dfMWUMPZwpY/UF3+brxl/MzK2SpEY7kRY1rjxffau63Id0W/YE2q7UajUb8WSafYsdPp9PszXFNdyKkytQuFjSw+jA0/MWK4psk07O/TF1LM3WOWN7wWu8r8PJWJeJpQxrnHg0Fx8gLlQw1F0X7ZP5Jp6emS90V8HNUZgzFOwRvq6eBtrOkgicZnjr3tGnxbZQslDh1CTNUS7yU6mWd+9mceoHG/iB6rqkrIMTpZI4Kixe2xLffbqDYs0NjwPUE6qBwuglwEuqHQUVUAQWmYOErCOG7vpc+Fz5K1hZPUPZfZt/WMZKqyuGmW+ivd+85wW/L2TarG3slqmPp6AEObCbtmq+YLubWc/Hl8Q2Snp2RsaxjQ1rQGta0ANa0CwaANAAOS58HrnT00ErozE6SNkjoybujLmhxYTpwvblwXYr2qqFUdkFhFFbbO2W+bywiIpCMIiIAiIgCIiAi8fyzR4hGI6qBkzQbt2r3aerXCzm+hCrtJ2M4FE8OFEHEcA+SZ7fylxB9bq7IgMUx/D20GPTsDAyKrhhkpw0BrAYmbDowBoNA51hyI6ruVs7UcpuxChLotKmnO/pSPe226mP8AEBa3UNVEwPFW1dPHK3TaHeHwuGhb6G/pZc36tQ4zVq5Pn5Ok9JvUoOp81y8HeobN1cIaObQl0gMMbRqXPeC0ADyJPoplc+RsH+1MVdUOF6WgdsxdJaviXeOxofPY6laeh07utS6Lizc12oVNTfV8EWWi7HcMko6RlRTNE8cMbZJYnOjeZA0bRJbYO1vqbrqwjsewimlbLuXSvabsM0jpA09dn3T6gq7IuwOPCIiAIiIAiIgCIiAIiIAiIgPhzgBc8OawPJ72vbVyMFopKuokg0t/CLhbTlwPyWzZvZIcOrhHfbNNUBluO1u3Wt62WP5New4fTbBFgwA25Oudofmv81U+rSxSl3Zbekxzc32RMOvY248vNT/YY+P7Fia332SztnFtRLvCbHx2DGoFd3YmS5+MOZrCaobBHul+ydsj5s+i1PR5e6cfBt+sR9sJeTUERF0JzwREQBERAEREAREQBERAEREAWUZi7Nq2mrJZsMZCYp7GWnkeWNjl5yM5AHp4nS1rEWE642R2yWUZwslXLdF4ZG1GRMw1A3D20sTH2ElRHI87DP5gGnvE2uP1HFazgGBQUFNHTwM2Y2CwHMnm4nmSdSURY1UwqWILBlbdO15m8kgiIpSIIiIAiIgCIiA//9k=">
            <a:hlinkClick r:id="rId11"/>
          </p:cNvPr>
          <p:cNvSpPr>
            <a:spLocks noChangeAspect="1" noChangeArrowheads="1"/>
          </p:cNvSpPr>
          <p:nvPr/>
        </p:nvSpPr>
        <p:spPr bwMode="auto">
          <a:xfrm>
            <a:off x="155575" y="-327025"/>
            <a:ext cx="1257300" cy="685800"/>
          </a:xfrm>
          <a:prstGeom prst="rect">
            <a:avLst/>
          </a:prstGeom>
          <a:noFill/>
        </p:spPr>
        <p:txBody>
          <a:bodyPr vert="horz" wrap="square" lIns="91440" tIns="45720" rIns="91440" bIns="45720" numCol="1" anchor="t" anchorCtr="0" compatLnSpc="1">
            <a:prstTxWarp prst="textNoShape">
              <a:avLst/>
            </a:prstTxWarp>
          </a:bodyPr>
          <a:lstStyle/>
          <a:p>
            <a:endParaRPr lang="fr-CA"/>
          </a:p>
        </p:txBody>
      </p:sp>
      <p:sp>
        <p:nvSpPr>
          <p:cNvPr id="14344" name="AutoShape 8" descr="data:image/jpg;base64,/9j/4AAQSkZJRgABAQAAAQABAAD/2wCEAAkGBhINEQ0UEBAREBUUEBEQEhUXGBMWHhYcHxIhGxUcHR4YHCYeFxsvGx4YHzQgLycpLTAsIR85QTA2NSYsLCkBCQoKDQwOGQ4PGTIkHiQ1MTU1LjYqKS0yNjUxKzU1NTE1Ni01NCw1LDAzLi81NTY2KTQsNSo2NjYsKSksLCkpNv/AABEIAHQAdAMBIgACEQEDEQH/xAAbAAEAAgMBAQAAAAAAAAAAAAAABQYDBAcCAf/EADQQAAICAgAEBAQFAgcBAAAAAAECAAMEEQUGEiETMUFhFCJRcQczQlKhIzIkQ4GRsdHhFf/EABgBAQADAQAAAAAAAAAAAAAAAAACAwQB/8QAHxEBAAIBAwUAAAAAAAAAAAAAAAECEQMEEiExQVGB/9oADAMBAAIRAxEAPwDuMREBERAREQEREBERAREQEREBERAREQEREBERAREQEREBERAREQEREBERAREQE822hAzMdAAkn6D1nqQvNlrrQnhr1E30bXeuoCwEj7nWvvqEbW4xMtbJ47ddRdZjI21NiVr22zBioB3vvsH5fp6yvclc75WXkW4+QOm1VcjahRtT8ysNbU++/r2k9wQBjiNW4IdLMi1fMCw9PVr1U/O3b7dpUcXPqGdxKrG/w+ZbfeiXW/1FPznarrXhk+4b7ww6lrRNbcvnt0PgfHK86svX2Ku1di+qMDpgf+/USRnLfwpqux8ziFFwIIrDWA9/mDgA79dhj3nUoadvqTqUi09yIiF5ERAREQERPjHsdd4H2JVsDnOy+7PpXCt8TEasWr117brUspT0bsPUiS/L/H6eI0JfjklGLKQwKsrA6ZWB8mB9IElNfiGGL62Qnp3oq37SDtT/AKEAyJ4ZzfVk52ZhqrK1CI4Y+VgJIfp9lYdJ99/SYuN82th5WHjnGZ/iXaulw6hdheoht91/mHJjPRkoKI9PjAVWIrVk7Kqy9iCrfqUaA0fLf+/P8Tl9rOK3ZDsFqXMe5Okh2t1Z1KEVdk77d/LU6Hw7mSrKvvxbK2qvqRbGrcKQyE6DoRsOu+33mrjcxh677sPE8aqtrULIUQuUOn6F183cEDuN6hn1NvF8Z8JDg/CvDsych1C2XldjselVXSLseZ9T7/aS0g+Ic30UVYjnrdsoJ8NSo29hZQ2gN6GgdkkgD6zDxPmmzCr8XJw7FpXRset1tNY/cygA9I9SN6hfWsVjELFEq3HOf6cFcS6xC2JeyKuUhVlXqXalh/cF9+/rJ/Jy2FXXSgv7BlAZR1DWxontCTaiRHK/HjxHHrv8B6FffQrlSxAOtkDy7gyXgIiICInlwSDo6Ojo+eoHPOFLkninM/wjUq++H/mhyN+A2tdPl699H7TZ5M4zRjcPy1pqsqsxbra767GDsby3n1AAMGYjRAH2knwnkuzFyc7IXOsZ8roNoaurQKghNADtoEiYW/D0KqirKtrJyxnXsVrc3Whtjq2NdAOtKO3YQK1xuu7heRwXNtpWtam+Cy3Fgcutp2WbsPKzbb9/eTH4g9Xx/LfR0hvjLtdWyPyT567yw808tf8A08R8ay5kVwodlVCTpge2+y9wJoZXI7WjhhbNtNmE/XXYUq23ydOnGtHt6+8CN4ZlLjcYsXOUfFZGMfh7VP8ATNSEsyBSOqtu3Udlt68/ISIzcXO5Y8e/F6c3hxse+yg9rKAzbcof1L6/8j1l1PKVdmT8TkO19i0vj1bCqK1bfX0hf1EHWz6TWPKNzYzYlma70MhpYlF8Q1kaKde9f2/L1dO9e/eBVV4guRzFwq3/ACreEs+Lvt3Oy3b92vT7TpPEEVqrg+uk1uG39Ok7/iRHGOS8fKrxUAahsbpOLbWel6SBoaJ8xoDYOwZ9zuXbsqo035jmth02+Gi1tYPUFhvpB9dagUT8Osdb+E8MqyEFlVnEMiqtWGw1fh268/TfV/E3eG5lnK96YuS7W8OufWLkN3OMxP5Vh/b9D/7q0cT5O8UYK4+S+HXiur1V1pWRtVKjfUDsdJI17mS/EeEV5dD0ZKi5HTocEa379vI+vtAw8s6+Fxta10DWvLz9pJzQ4FwoYWPj0KxZaq1qUnzIHZd++tTfgIiICIiAiIgIiICIiAiIgIiICIiAiIgIiICIiAiIgIiICIiAiIgIiICIiAiIgIiICIiAiIgIiICIiAiIgIiIH//Z">
            <a:hlinkClick r:id="rId12"/>
          </p:cNvPr>
          <p:cNvSpPr>
            <a:spLocks noChangeAspect="1" noChangeArrowheads="1"/>
          </p:cNvSpPr>
          <p:nvPr/>
        </p:nvSpPr>
        <p:spPr bwMode="auto">
          <a:xfrm>
            <a:off x="155575" y="-525463"/>
            <a:ext cx="1104900" cy="1104901"/>
          </a:xfrm>
          <a:prstGeom prst="rect">
            <a:avLst/>
          </a:prstGeom>
          <a:noFill/>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xmlns="" val="1539159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Discount Rate: WACC</a:t>
            </a:r>
            <a:endParaRPr lang="en-US" dirty="0"/>
          </a:p>
        </p:txBody>
      </p:sp>
      <p:sp>
        <p:nvSpPr>
          <p:cNvPr id="2" name="Text Placeholder 1"/>
          <p:cNvSpPr>
            <a:spLocks noGrp="1"/>
          </p:cNvSpPr>
          <p:nvPr>
            <p:ph type="body" sz="quarter" idx="10"/>
          </p:nvPr>
        </p:nvSpPr>
        <p:spPr/>
        <p:txBody>
          <a:bodyPr/>
          <a:lstStyle/>
          <a:p>
            <a:r>
              <a:rPr lang="en-US" dirty="0" smtClean="0"/>
              <a:t>The WACC is the best way to reflect for the structure of capital in the discount rate</a:t>
            </a:r>
            <a:endParaRPr lang="en-US" dirty="0"/>
          </a:p>
        </p:txBody>
      </p:sp>
      <p:sp>
        <p:nvSpPr>
          <p:cNvPr id="10" name="Rectangle 9"/>
          <p:cNvSpPr/>
          <p:nvPr/>
        </p:nvSpPr>
        <p:spPr bwMode="auto">
          <a:xfrm>
            <a:off x="4800600" y="2961873"/>
            <a:ext cx="1600200" cy="1010454"/>
          </a:xfrm>
          <a:prstGeom prst="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200000"/>
              </a:lnSpc>
              <a:spcBef>
                <a:spcPct val="0"/>
              </a:spcBef>
              <a:spcAft>
                <a:spcPct val="0"/>
              </a:spcAft>
              <a:buClrTx/>
              <a:buSzTx/>
              <a:tabLst/>
            </a:pPr>
            <a:r>
              <a:rPr kumimoji="0" lang="en-US" sz="1200" b="0" i="0" u="none" strike="noStrike" cap="none" normalizeH="0" baseline="0" dirty="0" smtClean="0">
                <a:ln>
                  <a:noFill/>
                </a:ln>
                <a:solidFill>
                  <a:schemeClr val="tx2"/>
                </a:solidFill>
                <a:effectLst/>
                <a:latin typeface="Arial" charset="0"/>
              </a:rPr>
              <a:t>Return on capital to debt holders</a:t>
            </a:r>
          </a:p>
        </p:txBody>
      </p:sp>
      <p:sp>
        <p:nvSpPr>
          <p:cNvPr id="15" name="Rectangle 14"/>
          <p:cNvSpPr/>
          <p:nvPr/>
        </p:nvSpPr>
        <p:spPr bwMode="auto">
          <a:xfrm>
            <a:off x="2667000" y="1323573"/>
            <a:ext cx="1524000" cy="1010454"/>
          </a:xfrm>
          <a:prstGeom prst="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200000"/>
              </a:lnSpc>
              <a:spcBef>
                <a:spcPct val="0"/>
              </a:spcBef>
              <a:spcAft>
                <a:spcPct val="0"/>
              </a:spcAft>
              <a:buClrTx/>
              <a:buSzTx/>
              <a:tabLst/>
            </a:pPr>
            <a:r>
              <a:rPr kumimoji="0" lang="en-US" sz="1200" b="0" i="0" u="none" strike="noStrike" cap="none" normalizeH="0" baseline="0" dirty="0" smtClean="0">
                <a:ln>
                  <a:noFill/>
                </a:ln>
                <a:solidFill>
                  <a:schemeClr val="tx2"/>
                </a:solidFill>
                <a:effectLst/>
                <a:latin typeface="Arial" charset="0"/>
              </a:rPr>
              <a:t>Free </a:t>
            </a:r>
            <a:r>
              <a:rPr kumimoji="0" lang="en-US" sz="1200" b="0" i="0" u="none" strike="noStrike" cap="none" normalizeH="0" baseline="0" dirty="0" err="1" smtClean="0">
                <a:ln>
                  <a:noFill/>
                </a:ln>
                <a:solidFill>
                  <a:schemeClr val="tx2"/>
                </a:solidFill>
                <a:effectLst/>
                <a:latin typeface="Arial" charset="0"/>
              </a:rPr>
              <a:t>Cashflow</a:t>
            </a:r>
            <a:endParaRPr lang="en-US" sz="1200" dirty="0">
              <a:solidFill>
                <a:schemeClr val="tx2"/>
              </a:solidFill>
              <a:latin typeface="Arial" charset="0"/>
            </a:endParaRPr>
          </a:p>
        </p:txBody>
      </p:sp>
      <p:sp>
        <p:nvSpPr>
          <p:cNvPr id="6" name="Rectangle 5"/>
          <p:cNvSpPr/>
          <p:nvPr/>
        </p:nvSpPr>
        <p:spPr bwMode="auto">
          <a:xfrm>
            <a:off x="6934200" y="2961873"/>
            <a:ext cx="1600200" cy="1010454"/>
          </a:xfrm>
          <a:prstGeom prst="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200000"/>
              </a:lnSpc>
              <a:spcBef>
                <a:spcPct val="0"/>
              </a:spcBef>
              <a:spcAft>
                <a:spcPct val="0"/>
              </a:spcAft>
              <a:buClrTx/>
              <a:buSzTx/>
              <a:tabLst/>
            </a:pPr>
            <a:r>
              <a:rPr kumimoji="0" lang="en-US" sz="1200" b="0" i="0" u="none" strike="noStrike" cap="none" normalizeH="0" baseline="0" dirty="0" smtClean="0">
                <a:ln>
                  <a:noFill/>
                </a:ln>
                <a:solidFill>
                  <a:schemeClr val="tx2"/>
                </a:solidFill>
                <a:effectLst/>
                <a:latin typeface="Arial" charset="0"/>
              </a:rPr>
              <a:t>Return on capital to Equity holders</a:t>
            </a:r>
          </a:p>
        </p:txBody>
      </p:sp>
      <p:sp>
        <p:nvSpPr>
          <p:cNvPr id="7" name="Rectangle 6"/>
          <p:cNvSpPr/>
          <p:nvPr/>
        </p:nvSpPr>
        <p:spPr bwMode="auto">
          <a:xfrm>
            <a:off x="4762500" y="1323573"/>
            <a:ext cx="1600200" cy="1010454"/>
          </a:xfrm>
          <a:prstGeom prst="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200000"/>
              </a:lnSpc>
              <a:spcBef>
                <a:spcPct val="0"/>
              </a:spcBef>
              <a:spcAft>
                <a:spcPct val="0"/>
              </a:spcAft>
              <a:buClrTx/>
              <a:buSzTx/>
              <a:tabLst/>
            </a:pPr>
            <a:r>
              <a:rPr kumimoji="0" lang="en-US" sz="1200" b="0" i="0" u="none" strike="noStrike" cap="none" normalizeH="0" baseline="0" dirty="0" smtClean="0">
                <a:ln>
                  <a:noFill/>
                </a:ln>
                <a:solidFill>
                  <a:schemeClr val="tx2"/>
                </a:solidFill>
                <a:effectLst/>
                <a:latin typeface="Arial" charset="0"/>
              </a:rPr>
              <a:t>DEBT</a:t>
            </a:r>
          </a:p>
        </p:txBody>
      </p:sp>
      <p:sp>
        <p:nvSpPr>
          <p:cNvPr id="8" name="Rectangle 7"/>
          <p:cNvSpPr/>
          <p:nvPr/>
        </p:nvSpPr>
        <p:spPr bwMode="auto">
          <a:xfrm>
            <a:off x="6934200" y="1323573"/>
            <a:ext cx="1600200" cy="1010454"/>
          </a:xfrm>
          <a:prstGeom prst="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200000"/>
              </a:lnSpc>
              <a:spcBef>
                <a:spcPct val="0"/>
              </a:spcBef>
              <a:spcAft>
                <a:spcPct val="0"/>
              </a:spcAft>
              <a:buClrTx/>
              <a:buSzTx/>
              <a:tabLst/>
            </a:pPr>
            <a:r>
              <a:rPr kumimoji="0" lang="en-US" sz="1200" b="0" i="0" u="none" strike="noStrike" cap="none" normalizeH="0" baseline="0" dirty="0" smtClean="0">
                <a:ln>
                  <a:noFill/>
                </a:ln>
                <a:solidFill>
                  <a:schemeClr val="tx2"/>
                </a:solidFill>
                <a:effectLst/>
                <a:latin typeface="Arial" charset="0"/>
              </a:rPr>
              <a:t>EQUITY</a:t>
            </a:r>
          </a:p>
        </p:txBody>
      </p:sp>
      <p:sp>
        <p:nvSpPr>
          <p:cNvPr id="9" name="Rectangle 8"/>
          <p:cNvSpPr/>
          <p:nvPr/>
        </p:nvSpPr>
        <p:spPr bwMode="auto">
          <a:xfrm>
            <a:off x="2667000" y="2961873"/>
            <a:ext cx="1524000" cy="1010454"/>
          </a:xfrm>
          <a:prstGeom prst="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200000"/>
              </a:lnSpc>
              <a:spcBef>
                <a:spcPct val="0"/>
              </a:spcBef>
              <a:spcAft>
                <a:spcPct val="0"/>
              </a:spcAft>
              <a:buClrTx/>
              <a:buSzTx/>
              <a:tabLst/>
            </a:pPr>
            <a:r>
              <a:rPr kumimoji="0" lang="en-US" sz="1200" b="0" i="0" u="none" strike="noStrike" cap="none" normalizeH="0" baseline="0" dirty="0" smtClean="0">
                <a:ln>
                  <a:noFill/>
                </a:ln>
                <a:solidFill>
                  <a:schemeClr val="tx2"/>
                </a:solidFill>
                <a:effectLst/>
                <a:latin typeface="Arial" charset="0"/>
              </a:rPr>
              <a:t>Discount rate</a:t>
            </a:r>
            <a:endParaRPr lang="en-US" sz="1200" dirty="0">
              <a:solidFill>
                <a:schemeClr val="tx2"/>
              </a:solidFill>
              <a:latin typeface="Arial" charset="0"/>
            </a:endParaRPr>
          </a:p>
        </p:txBody>
      </p:sp>
      <p:sp>
        <p:nvSpPr>
          <p:cNvPr id="4" name="Right Arrow 3"/>
          <p:cNvSpPr/>
          <p:nvPr/>
        </p:nvSpPr>
        <p:spPr bwMode="auto">
          <a:xfrm>
            <a:off x="4419600" y="1752600"/>
            <a:ext cx="152400" cy="228600"/>
          </a:xfrm>
          <a:prstGeom prst="rightArrow">
            <a:avLst/>
          </a:prstGeom>
          <a:solidFill>
            <a:schemeClr val="bg2">
              <a:lumMod val="65000"/>
            </a:schemeClr>
          </a:soli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p:txBody>
      </p:sp>
      <p:sp>
        <p:nvSpPr>
          <p:cNvPr id="11" name="Right Arrow 10"/>
          <p:cNvSpPr/>
          <p:nvPr/>
        </p:nvSpPr>
        <p:spPr bwMode="auto">
          <a:xfrm>
            <a:off x="4438650" y="3352800"/>
            <a:ext cx="152400" cy="228600"/>
          </a:xfrm>
          <a:prstGeom prst="rightArrow">
            <a:avLst/>
          </a:prstGeom>
          <a:solidFill>
            <a:schemeClr val="bg2">
              <a:lumMod val="65000"/>
            </a:schemeClr>
          </a:soli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p:txBody>
      </p:sp>
      <p:sp>
        <p:nvSpPr>
          <p:cNvPr id="5" name="TextBox 4"/>
          <p:cNvSpPr txBox="1"/>
          <p:nvPr/>
        </p:nvSpPr>
        <p:spPr>
          <a:xfrm>
            <a:off x="2971800" y="4998563"/>
            <a:ext cx="881395" cy="369332"/>
          </a:xfrm>
          <a:prstGeom prst="rect">
            <a:avLst/>
          </a:prstGeom>
          <a:noFill/>
        </p:spPr>
        <p:txBody>
          <a:bodyPr wrap="none" rtlCol="0">
            <a:spAutoFit/>
          </a:bodyPr>
          <a:lstStyle/>
          <a:p>
            <a:r>
              <a:rPr lang="en-US" dirty="0" smtClean="0"/>
              <a:t>WACC</a:t>
            </a:r>
            <a:endParaRPr lang="en-US" dirty="0"/>
          </a:p>
        </p:txBody>
      </p:sp>
      <p:sp>
        <p:nvSpPr>
          <p:cNvPr id="13" name="TextBox 12"/>
          <p:cNvSpPr txBox="1"/>
          <p:nvPr/>
        </p:nvSpPr>
        <p:spPr>
          <a:xfrm>
            <a:off x="5446063" y="4952397"/>
            <a:ext cx="1183337" cy="461665"/>
          </a:xfrm>
          <a:prstGeom prst="rect">
            <a:avLst/>
          </a:prstGeom>
          <a:noFill/>
        </p:spPr>
        <p:txBody>
          <a:bodyPr wrap="none" rtlCol="0">
            <a:spAutoFit/>
          </a:bodyPr>
          <a:lstStyle/>
          <a:p>
            <a:r>
              <a:rPr lang="en-US" sz="2400" b="1" dirty="0" smtClean="0">
                <a:solidFill>
                  <a:schemeClr val="tx2"/>
                </a:solidFill>
              </a:rPr>
              <a:t>(1-</a:t>
            </a:r>
            <a:r>
              <a:rPr lang="el-GR" sz="2400" b="1" dirty="0" smtClean="0">
                <a:solidFill>
                  <a:schemeClr val="tx2"/>
                </a:solidFill>
              </a:rPr>
              <a:t>τ</a:t>
            </a:r>
            <a:r>
              <a:rPr lang="en-US" sz="2400" b="1" dirty="0" smtClean="0">
                <a:solidFill>
                  <a:schemeClr val="tx2"/>
                </a:solidFill>
              </a:rPr>
              <a:t>) </a:t>
            </a:r>
            <a:r>
              <a:rPr lang="en-US" sz="2400" b="1" dirty="0" err="1" smtClean="0">
                <a:solidFill>
                  <a:schemeClr val="tx2"/>
                </a:solidFill>
              </a:rPr>
              <a:t>k</a:t>
            </a:r>
            <a:r>
              <a:rPr lang="en-US" sz="2400" b="1" baseline="-25000" dirty="0" err="1" smtClean="0">
                <a:solidFill>
                  <a:schemeClr val="tx2"/>
                </a:solidFill>
              </a:rPr>
              <a:t>d</a:t>
            </a:r>
            <a:endParaRPr lang="en-US" sz="2400" b="1" dirty="0">
              <a:solidFill>
                <a:schemeClr val="tx2"/>
              </a:solidFill>
            </a:endParaRPr>
          </a:p>
        </p:txBody>
      </p:sp>
      <p:sp>
        <p:nvSpPr>
          <p:cNvPr id="14" name="TextBox 13"/>
          <p:cNvSpPr txBox="1"/>
          <p:nvPr/>
        </p:nvSpPr>
        <p:spPr>
          <a:xfrm>
            <a:off x="8053178" y="4952397"/>
            <a:ext cx="481222" cy="461665"/>
          </a:xfrm>
          <a:prstGeom prst="rect">
            <a:avLst/>
          </a:prstGeom>
          <a:noFill/>
        </p:spPr>
        <p:txBody>
          <a:bodyPr wrap="none" rtlCol="0">
            <a:spAutoFit/>
          </a:bodyPr>
          <a:lstStyle/>
          <a:p>
            <a:r>
              <a:rPr lang="en-US" sz="2400" b="1" dirty="0" err="1" smtClean="0">
                <a:solidFill>
                  <a:schemeClr val="tx2"/>
                </a:solidFill>
              </a:rPr>
              <a:t>k</a:t>
            </a:r>
            <a:r>
              <a:rPr lang="en-US" sz="2400" b="1" baseline="-25000" dirty="0" err="1" smtClean="0">
                <a:solidFill>
                  <a:schemeClr val="tx2"/>
                </a:solidFill>
              </a:rPr>
              <a:t>e</a:t>
            </a:r>
            <a:endParaRPr lang="en-US" sz="2400" b="1" dirty="0">
              <a:solidFill>
                <a:schemeClr val="tx2"/>
              </a:solidFill>
            </a:endParaRPr>
          </a:p>
        </p:txBody>
      </p:sp>
      <mc:AlternateContent xmlns:mc="http://schemas.openxmlformats.org/markup-compatibility/2006">
        <mc:Choice xmlns:a14="http://schemas.microsoft.com/office/drawing/2010/main" xmlns="" Requires="a14">
          <p:sp>
            <p:nvSpPr>
              <p:cNvPr id="12" name="TextBox 11"/>
              <p:cNvSpPr txBox="1"/>
              <p:nvPr/>
            </p:nvSpPr>
            <p:spPr>
              <a:xfrm>
                <a:off x="4584093" y="4875484"/>
                <a:ext cx="844847" cy="6154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a:rPr>
                            <m:t>𝐷</m:t>
                          </m:r>
                        </m:num>
                        <m:den>
                          <m:r>
                            <a:rPr lang="en-US" b="0" i="1" smtClean="0">
                              <a:latin typeface="Cambria Math"/>
                            </a:rPr>
                            <m:t>𝐷</m:t>
                          </m:r>
                          <m:r>
                            <a:rPr lang="en-US" b="0" i="1" smtClean="0">
                              <a:latin typeface="Cambria Math"/>
                            </a:rPr>
                            <m:t>+</m:t>
                          </m:r>
                          <m:r>
                            <a:rPr lang="en-US" b="0" i="1" smtClean="0">
                              <a:latin typeface="Cambria Math"/>
                            </a:rPr>
                            <m:t>𝐸</m:t>
                          </m:r>
                        </m:den>
                      </m:f>
                    </m:oMath>
                  </m:oMathPara>
                </a14:m>
                <a:endParaRPr lang="en-US" dirty="0"/>
              </a:p>
            </p:txBody>
          </p:sp>
        </mc:Choice>
        <mc:Fallback>
          <p:sp>
            <p:nvSpPr>
              <p:cNvPr id="12" name="TextBox 11"/>
              <p:cNvSpPr txBox="1">
                <a:spLocks noRot="1" noChangeAspect="1" noMove="1" noResize="1" noEditPoints="1" noAdjustHandles="1" noChangeArrowheads="1" noChangeShapeType="1" noTextEdit="1"/>
              </p:cNvSpPr>
              <p:nvPr/>
            </p:nvSpPr>
            <p:spPr>
              <a:xfrm>
                <a:off x="4584093" y="4875484"/>
                <a:ext cx="844847" cy="615490"/>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7" name="TextBox 16"/>
              <p:cNvSpPr txBox="1"/>
              <p:nvPr/>
            </p:nvSpPr>
            <p:spPr>
              <a:xfrm>
                <a:off x="7191208" y="4875484"/>
                <a:ext cx="844847" cy="6154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a:rPr>
                            <m:t>𝐸</m:t>
                          </m:r>
                        </m:num>
                        <m:den>
                          <m:r>
                            <a:rPr lang="en-US" b="0" i="1" smtClean="0">
                              <a:latin typeface="Cambria Math"/>
                            </a:rPr>
                            <m:t>𝐷</m:t>
                          </m:r>
                          <m:r>
                            <a:rPr lang="en-US" b="0" i="1" smtClean="0">
                              <a:latin typeface="Cambria Math"/>
                            </a:rPr>
                            <m:t>+</m:t>
                          </m:r>
                          <m:r>
                            <a:rPr lang="en-US" b="0" i="1" smtClean="0">
                              <a:latin typeface="Cambria Math"/>
                            </a:rPr>
                            <m:t>𝐸</m:t>
                          </m:r>
                        </m:den>
                      </m:f>
                    </m:oMath>
                  </m:oMathPara>
                </a14:m>
                <a:endParaRPr lang="en-US" dirty="0"/>
              </a:p>
            </p:txBody>
          </p:sp>
        </mc:Choice>
        <mc:Fallback>
          <p:sp>
            <p:nvSpPr>
              <p:cNvPr id="17" name="TextBox 16"/>
              <p:cNvSpPr txBox="1">
                <a:spLocks noRot="1" noChangeAspect="1" noMove="1" noResize="1" noEditPoints="1" noAdjustHandles="1" noChangeArrowheads="1" noChangeShapeType="1" noTextEdit="1"/>
              </p:cNvSpPr>
              <p:nvPr/>
            </p:nvSpPr>
            <p:spPr>
              <a:xfrm>
                <a:off x="7191208" y="4875484"/>
                <a:ext cx="844847" cy="615490"/>
              </a:xfrm>
              <a:prstGeom prst="rect">
                <a:avLst/>
              </a:prstGeom>
              <a:blipFill rotWithShape="1">
                <a:blip r:embed="rId4" cstate="print"/>
                <a:stretch>
                  <a:fillRect/>
                </a:stretch>
              </a:blipFill>
            </p:spPr>
            <p:txBody>
              <a:bodyPr/>
              <a:lstStyle/>
              <a:p>
                <a:r>
                  <a:rPr lang="en-US">
                    <a:noFill/>
                  </a:rPr>
                  <a:t> </a:t>
                </a:r>
              </a:p>
            </p:txBody>
          </p:sp>
        </mc:Fallback>
      </mc:AlternateContent>
      <p:sp>
        <p:nvSpPr>
          <p:cNvPr id="18" name="TextBox 17"/>
          <p:cNvSpPr txBox="1"/>
          <p:nvPr/>
        </p:nvSpPr>
        <p:spPr>
          <a:xfrm>
            <a:off x="3870318" y="4998563"/>
            <a:ext cx="319318" cy="369332"/>
          </a:xfrm>
          <a:prstGeom prst="rect">
            <a:avLst/>
          </a:prstGeom>
          <a:noFill/>
        </p:spPr>
        <p:txBody>
          <a:bodyPr wrap="none" rtlCol="0">
            <a:spAutoFit/>
          </a:bodyPr>
          <a:lstStyle/>
          <a:p>
            <a:r>
              <a:rPr lang="en-US" dirty="0" smtClean="0"/>
              <a:t>=</a:t>
            </a:r>
            <a:endParaRPr lang="en-US" dirty="0"/>
          </a:p>
        </p:txBody>
      </p:sp>
      <p:sp>
        <p:nvSpPr>
          <p:cNvPr id="19" name="TextBox 18"/>
          <p:cNvSpPr txBox="1"/>
          <p:nvPr/>
        </p:nvSpPr>
        <p:spPr>
          <a:xfrm>
            <a:off x="6614882" y="4998563"/>
            <a:ext cx="319318"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xmlns="" val="16915768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Discount Rate - Risk</a:t>
            </a:r>
            <a:endParaRPr lang="en-US" dirty="0"/>
          </a:p>
        </p:txBody>
      </p:sp>
      <p:sp>
        <p:nvSpPr>
          <p:cNvPr id="2" name="Text Placeholder 1"/>
          <p:cNvSpPr>
            <a:spLocks noGrp="1"/>
          </p:cNvSpPr>
          <p:nvPr>
            <p:ph type="body" sz="quarter" idx="10"/>
          </p:nvPr>
        </p:nvSpPr>
        <p:spPr/>
        <p:txBody>
          <a:bodyPr/>
          <a:lstStyle/>
          <a:p>
            <a:r>
              <a:rPr lang="en-US" dirty="0" smtClean="0"/>
              <a:t>Risk is a measure of uncertainty</a:t>
            </a:r>
          </a:p>
          <a:p>
            <a:r>
              <a:rPr lang="en-US" dirty="0" smtClean="0"/>
              <a:t>As private equity investors we are not concerned about systemic risk but only about company specific risk</a:t>
            </a:r>
          </a:p>
          <a:p>
            <a:endParaRPr lang="en-US" dirty="0"/>
          </a:p>
        </p:txBody>
      </p:sp>
      <p:sp>
        <p:nvSpPr>
          <p:cNvPr id="7" name="Rectangle 6"/>
          <p:cNvSpPr/>
          <p:nvPr/>
        </p:nvSpPr>
        <p:spPr bwMode="auto">
          <a:xfrm>
            <a:off x="2819400" y="1123146"/>
            <a:ext cx="5867400" cy="1010454"/>
          </a:xfrm>
          <a:prstGeom prst="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200000"/>
              </a:lnSpc>
              <a:spcBef>
                <a:spcPct val="0"/>
              </a:spcBef>
              <a:spcAft>
                <a:spcPct val="0"/>
              </a:spcAft>
              <a:buClrTx/>
              <a:buSzTx/>
              <a:tabLst/>
            </a:pPr>
            <a:r>
              <a:rPr kumimoji="0" lang="en-US" sz="1200" b="1" i="0" u="none" strike="noStrike" cap="none" normalizeH="0" baseline="0" dirty="0" smtClean="0">
                <a:ln>
                  <a:noFill/>
                </a:ln>
                <a:solidFill>
                  <a:schemeClr val="tx2"/>
                </a:solidFill>
                <a:effectLst/>
                <a:latin typeface="Arial" charset="0"/>
              </a:rPr>
              <a:t>In finance, risk is a measure of the probability and magnitude of</a:t>
            </a:r>
            <a:r>
              <a:rPr kumimoji="0" lang="en-US" sz="1200" b="1" i="0" u="none" strike="noStrike" cap="none" normalizeH="0" dirty="0" smtClean="0">
                <a:ln>
                  <a:noFill/>
                </a:ln>
                <a:solidFill>
                  <a:schemeClr val="tx2"/>
                </a:solidFill>
                <a:effectLst/>
                <a:latin typeface="Arial" charset="0"/>
              </a:rPr>
              <a:t> a </a:t>
            </a:r>
            <a:r>
              <a:rPr kumimoji="0" lang="en-US" sz="1200" b="1" i="0" u="none" strike="noStrike" cap="none" normalizeH="0" baseline="0" dirty="0" smtClean="0">
                <a:ln>
                  <a:noFill/>
                </a:ln>
                <a:solidFill>
                  <a:schemeClr val="tx2"/>
                </a:solidFill>
                <a:effectLst/>
                <a:latin typeface="Arial" charset="0"/>
              </a:rPr>
              <a:t>difference between actual</a:t>
            </a:r>
            <a:r>
              <a:rPr kumimoji="0" lang="en-US" sz="1200" b="1" i="0" u="none" strike="noStrike" cap="none" normalizeH="0" dirty="0" smtClean="0">
                <a:ln>
                  <a:noFill/>
                </a:ln>
                <a:solidFill>
                  <a:schemeClr val="tx2"/>
                </a:solidFill>
                <a:effectLst/>
                <a:latin typeface="Arial" charset="0"/>
              </a:rPr>
              <a:t> returns and expected returns</a:t>
            </a:r>
          </a:p>
          <a:p>
            <a:pPr marL="171450" marR="0" indent="-171450" algn="l" defTabSz="914400" rtl="0" eaLnBrk="1" fontAlgn="base" latinLnBrk="0" hangingPunct="1">
              <a:lnSpc>
                <a:spcPct val="200000"/>
              </a:lnSpc>
              <a:spcBef>
                <a:spcPct val="0"/>
              </a:spcBef>
              <a:spcAft>
                <a:spcPct val="0"/>
              </a:spcAft>
              <a:buClrTx/>
              <a:buSzTx/>
              <a:buFont typeface="Arial" pitchFamily="34" charset="0"/>
              <a:buChar char="•"/>
              <a:tabLst/>
            </a:pPr>
            <a:endParaRPr kumimoji="0" lang="en-US" sz="1200" b="0" i="0" u="none" strike="noStrike" cap="none" normalizeH="0" baseline="0" dirty="0" smtClean="0">
              <a:ln>
                <a:noFill/>
              </a:ln>
              <a:solidFill>
                <a:schemeClr val="tx2"/>
              </a:solidFill>
              <a:effectLst/>
              <a:latin typeface="Arial" charset="0"/>
            </a:endParaRPr>
          </a:p>
          <a:p>
            <a:pPr marL="171450" marR="0" indent="-171450" algn="l" defTabSz="914400" rtl="0" eaLnBrk="1" fontAlgn="base" latinLnBrk="0" hangingPunct="1">
              <a:lnSpc>
                <a:spcPct val="200000"/>
              </a:lnSpc>
              <a:spcBef>
                <a:spcPct val="0"/>
              </a:spcBef>
              <a:spcAft>
                <a:spcPct val="0"/>
              </a:spcAft>
              <a:buClrTx/>
              <a:buSzTx/>
              <a:buFont typeface="Arial" pitchFamily="34" charset="0"/>
              <a:buChar char="•"/>
              <a:tabLst/>
            </a:pPr>
            <a:r>
              <a:rPr kumimoji="0" lang="en-US" sz="1200" b="0" i="0" u="sng" strike="noStrike" cap="none" normalizeH="0" baseline="0" dirty="0" smtClean="0">
                <a:ln>
                  <a:noFill/>
                </a:ln>
                <a:solidFill>
                  <a:schemeClr val="tx2"/>
                </a:solidFill>
                <a:effectLst/>
                <a:latin typeface="Arial" charset="0"/>
              </a:rPr>
              <a:t>There is 2 type of risk:</a:t>
            </a:r>
          </a:p>
        </p:txBody>
      </p:sp>
      <p:sp>
        <p:nvSpPr>
          <p:cNvPr id="10" name="Rectangle 9"/>
          <p:cNvSpPr/>
          <p:nvPr/>
        </p:nvSpPr>
        <p:spPr bwMode="auto">
          <a:xfrm>
            <a:off x="3962400" y="2875746"/>
            <a:ext cx="3581400" cy="1010454"/>
          </a:xfrm>
          <a:prstGeom prst="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200000"/>
              </a:lnSpc>
              <a:spcBef>
                <a:spcPct val="0"/>
              </a:spcBef>
              <a:spcAft>
                <a:spcPct val="0"/>
              </a:spcAft>
              <a:buClrTx/>
              <a:buSzTx/>
              <a:tabLst/>
            </a:pPr>
            <a:r>
              <a:rPr kumimoji="0" lang="en-US" sz="1200" b="0" i="0" u="none" strike="noStrike" cap="none" normalizeH="0" baseline="0" dirty="0" smtClean="0">
                <a:ln>
                  <a:noFill/>
                </a:ln>
                <a:solidFill>
                  <a:schemeClr val="tx2"/>
                </a:solidFill>
                <a:effectLst/>
                <a:latin typeface="Arial" charset="0"/>
              </a:rPr>
              <a:t>Systemic risk</a:t>
            </a:r>
          </a:p>
        </p:txBody>
      </p:sp>
      <p:sp>
        <p:nvSpPr>
          <p:cNvPr id="15" name="Rectangle 14"/>
          <p:cNvSpPr/>
          <p:nvPr/>
        </p:nvSpPr>
        <p:spPr bwMode="auto">
          <a:xfrm>
            <a:off x="3962400" y="4419600"/>
            <a:ext cx="3581400" cy="1010454"/>
          </a:xfrm>
          <a:prstGeom prst="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200000"/>
              </a:lnSpc>
              <a:spcBef>
                <a:spcPct val="0"/>
              </a:spcBef>
              <a:spcAft>
                <a:spcPct val="0"/>
              </a:spcAft>
              <a:buClrTx/>
              <a:buSzTx/>
              <a:tabLst/>
            </a:pPr>
            <a:r>
              <a:rPr kumimoji="0" lang="en-US" sz="1200" b="0" i="0" u="none" strike="noStrike" cap="none" normalizeH="0" baseline="0" dirty="0" smtClean="0">
                <a:ln>
                  <a:noFill/>
                </a:ln>
                <a:solidFill>
                  <a:schemeClr val="tx2"/>
                </a:solidFill>
                <a:effectLst/>
                <a:latin typeface="Arial" charset="0"/>
              </a:rPr>
              <a:t>Company specific</a:t>
            </a:r>
            <a:r>
              <a:rPr kumimoji="0" lang="en-US" sz="1200" b="0" i="0" u="none" strike="noStrike" cap="none" normalizeH="0" dirty="0" smtClean="0">
                <a:ln>
                  <a:noFill/>
                </a:ln>
                <a:solidFill>
                  <a:schemeClr val="tx2"/>
                </a:solidFill>
                <a:effectLst/>
                <a:latin typeface="Arial" charset="0"/>
              </a:rPr>
              <a:t> risk</a:t>
            </a:r>
            <a:endParaRPr kumimoji="0" lang="en-US" sz="1200" b="0" i="0" u="none" strike="noStrike" cap="none" normalizeH="0" baseline="0" dirty="0" smtClean="0">
              <a:ln>
                <a:noFill/>
              </a:ln>
              <a:solidFill>
                <a:schemeClr val="tx2"/>
              </a:solidFill>
              <a:effectLst/>
              <a:latin typeface="Arial" charset="0"/>
            </a:endParaRPr>
          </a:p>
        </p:txBody>
      </p:sp>
    </p:spTree>
    <p:extLst>
      <p:ext uri="{BB962C8B-B14F-4D97-AF65-F5344CB8AC3E}">
        <p14:creationId xmlns:p14="http://schemas.microsoft.com/office/powerpoint/2010/main" xmlns="" val="1487410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Variance</a:t>
            </a:r>
            <a:endParaRPr lang="en-US" dirty="0"/>
          </a:p>
        </p:txBody>
      </p:sp>
      <p:sp>
        <p:nvSpPr>
          <p:cNvPr id="2" name="Text Placeholder 1"/>
          <p:cNvSpPr>
            <a:spLocks noGrp="1"/>
          </p:cNvSpPr>
          <p:nvPr>
            <p:ph type="body" sz="quarter" idx="10"/>
          </p:nvPr>
        </p:nvSpPr>
        <p:spPr/>
        <p:txBody>
          <a:bodyPr/>
          <a:lstStyle/>
          <a:p>
            <a:r>
              <a:rPr lang="en-US" dirty="0" smtClean="0"/>
              <a:t>Note: risk is as much a question of perception as a question of actual risk</a:t>
            </a:r>
          </a:p>
          <a:p>
            <a:r>
              <a:rPr lang="en-US" dirty="0" smtClean="0"/>
              <a:t>The measure of the actual risk of a company is unavailable to investors</a:t>
            </a:r>
          </a:p>
          <a:p>
            <a:r>
              <a:rPr lang="en-US" dirty="0" smtClean="0"/>
              <a:t> </a:t>
            </a:r>
            <a:endParaRPr lang="en-US" dirty="0"/>
          </a:p>
        </p:txBody>
      </p:sp>
      <p:pic>
        <p:nvPicPr>
          <p:cNvPr id="1026" name="Picture 2" descr="http://www.emeraldinsight.com/content_images/fig/040012090100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10612" y="990600"/>
            <a:ext cx="6333388" cy="4572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67969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Types of risk</a:t>
            </a:r>
            <a:endParaRPr lang="en-US" dirty="0"/>
          </a:p>
        </p:txBody>
      </p:sp>
      <p:pic>
        <p:nvPicPr>
          <p:cNvPr id="2050" name="Picture 2" descr="http://www.taginternalaudit.com/images/types%20of%20organization%20wild%20ris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9575" y="902990"/>
            <a:ext cx="8429625" cy="51930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72544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to measure risk</a:t>
            </a:r>
            <a:endParaRPr lang="en-US" dirty="0"/>
          </a:p>
        </p:txBody>
      </p:sp>
      <p:sp>
        <p:nvSpPr>
          <p:cNvPr id="2" name="Text Placeholder 1"/>
          <p:cNvSpPr>
            <a:spLocks noGrp="1"/>
          </p:cNvSpPr>
          <p:nvPr>
            <p:ph type="body" sz="quarter" idx="10"/>
          </p:nvPr>
        </p:nvSpPr>
        <p:spPr/>
        <p:txBody>
          <a:bodyPr/>
          <a:lstStyle/>
          <a:p>
            <a:endParaRPr lang="en-US" dirty="0"/>
          </a:p>
        </p:txBody>
      </p:sp>
      <p:sp>
        <p:nvSpPr>
          <p:cNvPr id="10" name="Rectangle 9"/>
          <p:cNvSpPr/>
          <p:nvPr/>
        </p:nvSpPr>
        <p:spPr bwMode="auto">
          <a:xfrm>
            <a:off x="2895600" y="1219200"/>
            <a:ext cx="5791200" cy="1524000"/>
          </a:xfrm>
          <a:prstGeom prst="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200000"/>
              </a:lnSpc>
              <a:spcBef>
                <a:spcPct val="0"/>
              </a:spcBef>
              <a:spcAft>
                <a:spcPct val="0"/>
              </a:spcAft>
              <a:buClrTx/>
              <a:buSzTx/>
              <a:tabLst/>
            </a:pPr>
            <a:r>
              <a:rPr kumimoji="0" lang="en-US" sz="1200" b="1" i="0" u="sng" strike="noStrike" cap="none" normalizeH="0" baseline="0" dirty="0" smtClean="0">
                <a:ln>
                  <a:noFill/>
                </a:ln>
                <a:solidFill>
                  <a:schemeClr val="tx2"/>
                </a:solidFill>
                <a:effectLst/>
                <a:latin typeface="Arial" charset="0"/>
              </a:rPr>
              <a:t>Bank risk</a:t>
            </a:r>
            <a:r>
              <a:rPr kumimoji="0" lang="en-US" sz="1200" b="1" i="0" u="sng" strike="noStrike" cap="none" normalizeH="0" dirty="0" smtClean="0">
                <a:ln>
                  <a:noFill/>
                </a:ln>
                <a:solidFill>
                  <a:schemeClr val="tx2"/>
                </a:solidFill>
                <a:effectLst/>
                <a:latin typeface="Arial" charset="0"/>
              </a:rPr>
              <a:t> </a:t>
            </a:r>
            <a:r>
              <a:rPr kumimoji="0" lang="en-US" sz="1200" b="1" i="0" u="sng" strike="noStrike" cap="none" normalizeH="0" dirty="0" err="1" smtClean="0">
                <a:ln>
                  <a:noFill/>
                </a:ln>
                <a:solidFill>
                  <a:schemeClr val="tx2"/>
                </a:solidFill>
                <a:effectLst/>
                <a:latin typeface="Arial" charset="0"/>
              </a:rPr>
              <a:t>Kd</a:t>
            </a:r>
            <a:r>
              <a:rPr kumimoji="0" lang="en-US" sz="1200" b="1" i="0" u="sng" strike="noStrike" cap="none" normalizeH="0" dirty="0" smtClean="0">
                <a:ln>
                  <a:noFill/>
                </a:ln>
                <a:solidFill>
                  <a:schemeClr val="tx2"/>
                </a:solidFill>
                <a:effectLst/>
                <a:latin typeface="Arial" charset="0"/>
              </a:rPr>
              <a:t>:</a:t>
            </a:r>
            <a:endParaRPr kumimoji="0" lang="en-US" sz="1200" b="1" i="0" u="sng" strike="noStrike" cap="none" normalizeH="0" baseline="0" dirty="0" smtClean="0">
              <a:ln>
                <a:noFill/>
              </a:ln>
              <a:solidFill>
                <a:schemeClr val="tx2"/>
              </a:solidFill>
              <a:effectLst/>
              <a:latin typeface="Arial" charset="0"/>
            </a:endParaRPr>
          </a:p>
          <a:p>
            <a:pPr marL="171450" marR="0" indent="-171450" defTabSz="914400" rtl="0" eaLnBrk="1" fontAlgn="base" latinLnBrk="0" hangingPunct="1">
              <a:lnSpc>
                <a:spcPct val="2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2"/>
                </a:solidFill>
                <a:effectLst/>
                <a:latin typeface="Arial" charset="0"/>
              </a:rPr>
              <a:t>Given to</a:t>
            </a:r>
            <a:r>
              <a:rPr kumimoji="0" lang="en-US" sz="1200" b="0" i="0" u="none" strike="noStrike" cap="none" normalizeH="0" dirty="0" smtClean="0">
                <a:ln>
                  <a:noFill/>
                </a:ln>
                <a:solidFill>
                  <a:schemeClr val="tx2"/>
                </a:solidFill>
                <a:effectLst/>
                <a:latin typeface="Arial" charset="0"/>
              </a:rPr>
              <a:t> you by the bank who will measure ability of business to repay debt  and add the specific risk (+ a margin) to systemic risk (LIBOR) </a:t>
            </a:r>
          </a:p>
          <a:p>
            <a:pPr marL="171450" marR="0" indent="-171450" defTabSz="914400" rtl="0" eaLnBrk="1" fontAlgn="base" latinLnBrk="0" hangingPunct="1">
              <a:lnSpc>
                <a:spcPct val="200000"/>
              </a:lnSpc>
              <a:spcBef>
                <a:spcPct val="0"/>
              </a:spcBef>
              <a:spcAft>
                <a:spcPct val="0"/>
              </a:spcAft>
              <a:buClrTx/>
              <a:buSzTx/>
              <a:buFont typeface="Arial" pitchFamily="34" charset="0"/>
              <a:buChar char="•"/>
              <a:tabLst/>
            </a:pPr>
            <a:r>
              <a:rPr kumimoji="0" lang="en-US" sz="1200" b="0" i="0" u="none" strike="noStrike" cap="none" normalizeH="0" dirty="0" smtClean="0">
                <a:ln>
                  <a:noFill/>
                </a:ln>
                <a:solidFill>
                  <a:schemeClr val="tx2"/>
                </a:solidFill>
                <a:effectLst/>
                <a:latin typeface="Arial" charset="0"/>
              </a:rPr>
              <a:t>Ex: LIBOR +300bps</a:t>
            </a:r>
            <a:endParaRPr kumimoji="0" lang="en-US" sz="1200" b="0" i="0" u="none" strike="noStrike" cap="none" normalizeH="0" baseline="0" dirty="0" smtClean="0">
              <a:ln>
                <a:noFill/>
              </a:ln>
              <a:solidFill>
                <a:schemeClr val="tx2"/>
              </a:solidFill>
              <a:effectLst/>
              <a:latin typeface="Arial" charset="0"/>
            </a:endParaRPr>
          </a:p>
        </p:txBody>
      </p:sp>
      <p:sp>
        <p:nvSpPr>
          <p:cNvPr id="8" name="Rectangle 7"/>
          <p:cNvSpPr/>
          <p:nvPr/>
        </p:nvSpPr>
        <p:spPr bwMode="auto">
          <a:xfrm>
            <a:off x="2857500" y="3276600"/>
            <a:ext cx="5791200" cy="2514600"/>
          </a:xfrm>
          <a:prstGeom prst="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200000"/>
              </a:lnSpc>
              <a:spcBef>
                <a:spcPct val="0"/>
              </a:spcBef>
              <a:spcAft>
                <a:spcPct val="0"/>
              </a:spcAft>
              <a:buClrTx/>
              <a:buSzTx/>
              <a:tabLst/>
            </a:pPr>
            <a:r>
              <a:rPr kumimoji="0" lang="en-US" sz="1200" b="1" i="0" u="sng" strike="noStrike" cap="none" normalizeH="0" baseline="0" dirty="0" smtClean="0">
                <a:ln>
                  <a:noFill/>
                </a:ln>
                <a:solidFill>
                  <a:schemeClr val="tx2"/>
                </a:solidFill>
                <a:effectLst/>
                <a:latin typeface="Arial" charset="0"/>
              </a:rPr>
              <a:t>Equity risk</a:t>
            </a:r>
            <a:r>
              <a:rPr kumimoji="0" lang="en-US" sz="1200" b="1" i="0" u="sng" strike="noStrike" cap="none" normalizeH="0" dirty="0" smtClean="0">
                <a:ln>
                  <a:noFill/>
                </a:ln>
                <a:solidFill>
                  <a:schemeClr val="tx2"/>
                </a:solidFill>
                <a:effectLst/>
                <a:latin typeface="Arial" charset="0"/>
              </a:rPr>
              <a:t> </a:t>
            </a:r>
            <a:r>
              <a:rPr kumimoji="0" lang="en-US" sz="1200" b="1" i="0" u="sng" strike="noStrike" cap="none" normalizeH="0" dirty="0" err="1" smtClean="0">
                <a:ln>
                  <a:noFill/>
                </a:ln>
                <a:solidFill>
                  <a:schemeClr val="tx2"/>
                </a:solidFill>
                <a:effectLst/>
                <a:latin typeface="Arial" charset="0"/>
              </a:rPr>
              <a:t>Ke</a:t>
            </a:r>
            <a:r>
              <a:rPr kumimoji="0" lang="en-US" sz="1200" b="1" i="0" u="sng" strike="noStrike" cap="none" normalizeH="0" dirty="0" smtClean="0">
                <a:ln>
                  <a:noFill/>
                </a:ln>
                <a:solidFill>
                  <a:schemeClr val="tx2"/>
                </a:solidFill>
                <a:effectLst/>
                <a:latin typeface="Arial" charset="0"/>
              </a:rPr>
              <a:t>:</a:t>
            </a:r>
            <a:endParaRPr kumimoji="0" lang="en-US" sz="1200" b="1" i="0" u="sng" strike="noStrike" cap="none" normalizeH="0" baseline="0" dirty="0" smtClean="0">
              <a:ln>
                <a:noFill/>
              </a:ln>
              <a:solidFill>
                <a:schemeClr val="tx2"/>
              </a:solidFill>
              <a:effectLst/>
              <a:latin typeface="Arial" charset="0"/>
            </a:endParaRPr>
          </a:p>
          <a:p>
            <a:pPr marL="171450" marR="0" indent="-171450" defTabSz="914400" rtl="0" eaLnBrk="1" fontAlgn="base" latinLnBrk="0" hangingPunct="1">
              <a:lnSpc>
                <a:spcPct val="2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2"/>
                </a:solidFill>
                <a:effectLst/>
                <a:latin typeface="Arial" charset="0"/>
              </a:rPr>
              <a:t>Most used</a:t>
            </a:r>
            <a:r>
              <a:rPr kumimoji="0" lang="en-US" sz="1200" b="0" i="0" u="none" strike="noStrike" cap="none" normalizeH="0" dirty="0" smtClean="0">
                <a:ln>
                  <a:noFill/>
                </a:ln>
                <a:solidFill>
                  <a:schemeClr val="tx2"/>
                </a:solidFill>
                <a:effectLst/>
                <a:latin typeface="Arial" charset="0"/>
              </a:rPr>
              <a:t> model is CAPM :  </a:t>
            </a:r>
            <a:r>
              <a:rPr kumimoji="0" lang="en-US" sz="1200" b="0" i="0" u="none" strike="noStrike" cap="none" normalizeH="0" dirty="0" err="1" smtClean="0">
                <a:ln>
                  <a:noFill/>
                </a:ln>
                <a:solidFill>
                  <a:schemeClr val="tx2"/>
                </a:solidFill>
                <a:effectLst/>
                <a:latin typeface="Arial" charset="0"/>
              </a:rPr>
              <a:t>Ke</a:t>
            </a:r>
            <a:r>
              <a:rPr kumimoji="0" lang="en-US" sz="1200" b="0" i="0" u="none" strike="noStrike" cap="none" normalizeH="0" dirty="0" smtClean="0">
                <a:ln>
                  <a:noFill/>
                </a:ln>
                <a:solidFill>
                  <a:schemeClr val="tx2"/>
                </a:solidFill>
                <a:effectLst/>
                <a:latin typeface="Arial" charset="0"/>
              </a:rPr>
              <a:t> = </a:t>
            </a:r>
            <a:r>
              <a:rPr kumimoji="0" lang="en-US" sz="1200" b="0" i="0" u="none" strike="noStrike" cap="none" normalizeH="0" dirty="0" err="1" smtClean="0">
                <a:ln>
                  <a:noFill/>
                </a:ln>
                <a:solidFill>
                  <a:schemeClr val="tx2"/>
                </a:solidFill>
                <a:effectLst/>
                <a:latin typeface="Arial" charset="0"/>
              </a:rPr>
              <a:t>r</a:t>
            </a:r>
            <a:r>
              <a:rPr kumimoji="0" lang="en-US" sz="1200" b="0" i="0" u="none" strike="noStrike" cap="none" normalizeH="0" baseline="-25000" dirty="0" err="1" smtClean="0">
                <a:ln>
                  <a:noFill/>
                </a:ln>
                <a:solidFill>
                  <a:schemeClr val="tx2"/>
                </a:solidFill>
                <a:effectLst/>
                <a:latin typeface="Arial" charset="0"/>
              </a:rPr>
              <a:t>f</a:t>
            </a:r>
            <a:r>
              <a:rPr kumimoji="0" lang="en-US" sz="1200" b="0" i="0" u="none" strike="noStrike" cap="none" normalizeH="0" dirty="0" smtClean="0">
                <a:ln>
                  <a:noFill/>
                </a:ln>
                <a:solidFill>
                  <a:schemeClr val="tx2"/>
                </a:solidFill>
                <a:effectLst/>
                <a:latin typeface="Arial" charset="0"/>
              </a:rPr>
              <a:t> + </a:t>
            </a:r>
            <a:r>
              <a:rPr kumimoji="0" lang="el-GR" sz="1200" b="0" i="0" u="none" strike="noStrike" cap="none" normalizeH="0" dirty="0" smtClean="0">
                <a:ln>
                  <a:noFill/>
                </a:ln>
                <a:solidFill>
                  <a:schemeClr val="tx2"/>
                </a:solidFill>
                <a:effectLst/>
                <a:latin typeface="Arial" charset="0"/>
              </a:rPr>
              <a:t>β</a:t>
            </a:r>
            <a:r>
              <a:rPr kumimoji="0" lang="en-US" sz="1200" b="0" i="0" u="none" strike="noStrike" cap="none" normalizeH="0" dirty="0" smtClean="0">
                <a:ln>
                  <a:noFill/>
                </a:ln>
                <a:solidFill>
                  <a:schemeClr val="tx2"/>
                </a:solidFill>
                <a:effectLst/>
                <a:latin typeface="Arial" charset="0"/>
              </a:rPr>
              <a:t> (specific return)</a:t>
            </a:r>
          </a:p>
          <a:p>
            <a:pPr marL="171450" marR="0" indent="-171450" defTabSz="914400" rtl="0" eaLnBrk="1" fontAlgn="base" latinLnBrk="0" hangingPunct="1">
              <a:lnSpc>
                <a:spcPct val="200000"/>
              </a:lnSpc>
              <a:spcBef>
                <a:spcPct val="0"/>
              </a:spcBef>
              <a:spcAft>
                <a:spcPct val="0"/>
              </a:spcAft>
              <a:buClrTx/>
              <a:buSzTx/>
              <a:buFont typeface="Arial" pitchFamily="34" charset="0"/>
              <a:buChar char="•"/>
              <a:tabLst/>
            </a:pPr>
            <a:r>
              <a:rPr lang="en-US" sz="1200" dirty="0" smtClean="0">
                <a:solidFill>
                  <a:schemeClr val="tx2"/>
                </a:solidFill>
                <a:latin typeface="Arial" charset="0"/>
              </a:rPr>
              <a:t>Empirical evidence suggest specific return to be at 4% in equity markets</a:t>
            </a:r>
            <a:r>
              <a:rPr kumimoji="0" lang="en-US" sz="1200" b="0" i="0" u="none" strike="noStrike" cap="none" normalizeH="0" dirty="0" smtClean="0">
                <a:ln>
                  <a:noFill/>
                </a:ln>
                <a:solidFill>
                  <a:schemeClr val="tx2"/>
                </a:solidFill>
                <a:effectLst/>
                <a:latin typeface="Arial" charset="0"/>
              </a:rPr>
              <a:t> </a:t>
            </a:r>
          </a:p>
          <a:p>
            <a:pPr marL="171450" marR="0" indent="-171450" defTabSz="914400" rtl="0" eaLnBrk="1" fontAlgn="base" latinLnBrk="0" hangingPunct="1">
              <a:lnSpc>
                <a:spcPct val="200000"/>
              </a:lnSpc>
              <a:spcBef>
                <a:spcPct val="0"/>
              </a:spcBef>
              <a:spcAft>
                <a:spcPct val="0"/>
              </a:spcAft>
              <a:buClrTx/>
              <a:buSzTx/>
              <a:buFont typeface="Arial" pitchFamily="34" charset="0"/>
              <a:buChar char="•"/>
              <a:tabLst/>
            </a:pPr>
            <a:r>
              <a:rPr kumimoji="0" lang="en-US" sz="1200" b="0" i="0" u="none" strike="noStrike" cap="none" normalizeH="0" dirty="0" smtClean="0">
                <a:ln>
                  <a:noFill/>
                </a:ln>
                <a:solidFill>
                  <a:schemeClr val="tx2"/>
                </a:solidFill>
                <a:effectLst/>
                <a:latin typeface="Arial" charset="0"/>
              </a:rPr>
              <a:t>Not really relevant in practice and more arbitrary measures are used</a:t>
            </a:r>
          </a:p>
          <a:p>
            <a:pPr marL="628650" lvl="1" indent="-171450" fontAlgn="base">
              <a:lnSpc>
                <a:spcPct val="200000"/>
              </a:lnSpc>
              <a:spcBef>
                <a:spcPct val="0"/>
              </a:spcBef>
              <a:spcAft>
                <a:spcPct val="0"/>
              </a:spcAft>
              <a:buFont typeface="Arial" pitchFamily="34" charset="0"/>
              <a:buChar char="•"/>
            </a:pPr>
            <a:r>
              <a:rPr lang="en-US" sz="1200" baseline="0" dirty="0" smtClean="0">
                <a:solidFill>
                  <a:schemeClr val="tx2"/>
                </a:solidFill>
                <a:latin typeface="Arial" charset="0"/>
              </a:rPr>
              <a:t>9% for equity markets</a:t>
            </a:r>
          </a:p>
          <a:p>
            <a:pPr marL="628650" lvl="1" indent="-171450" fontAlgn="base">
              <a:lnSpc>
                <a:spcPct val="200000"/>
              </a:lnSpc>
              <a:spcBef>
                <a:spcPct val="0"/>
              </a:spcBef>
              <a:spcAft>
                <a:spcPct val="0"/>
              </a:spcAft>
              <a:buFont typeface="Arial" pitchFamily="34" charset="0"/>
              <a:buChar char="•"/>
            </a:pPr>
            <a:r>
              <a:rPr kumimoji="0" lang="en-US" sz="1200" b="0" i="0" u="none" strike="noStrike" cap="none" normalizeH="0" dirty="0" smtClean="0">
                <a:ln>
                  <a:noFill/>
                </a:ln>
                <a:solidFill>
                  <a:schemeClr val="tx2"/>
                </a:solidFill>
                <a:effectLst/>
                <a:latin typeface="Arial" charset="0"/>
              </a:rPr>
              <a:t>15 – 25% for private equity</a:t>
            </a:r>
          </a:p>
          <a:p>
            <a:pPr marL="628650" lvl="1" indent="-171450" fontAlgn="base">
              <a:lnSpc>
                <a:spcPct val="200000"/>
              </a:lnSpc>
              <a:spcBef>
                <a:spcPct val="0"/>
              </a:spcBef>
              <a:spcAft>
                <a:spcPct val="0"/>
              </a:spcAft>
              <a:buFont typeface="Arial" pitchFamily="34" charset="0"/>
              <a:buChar char="•"/>
            </a:pPr>
            <a:r>
              <a:rPr lang="en-US" sz="1200" baseline="0" dirty="0" smtClean="0">
                <a:solidFill>
                  <a:schemeClr val="tx2"/>
                </a:solidFill>
                <a:latin typeface="Arial" charset="0"/>
              </a:rPr>
              <a:t>More for VC</a:t>
            </a:r>
            <a:endParaRPr kumimoji="0" lang="en-US" sz="1200" b="0" i="0" u="none" strike="noStrike" cap="none" normalizeH="0" baseline="0" dirty="0" smtClean="0">
              <a:ln>
                <a:noFill/>
              </a:ln>
              <a:solidFill>
                <a:schemeClr val="tx2"/>
              </a:solidFill>
              <a:effectLst/>
              <a:latin typeface="Arial" charset="0"/>
            </a:endParaRPr>
          </a:p>
        </p:txBody>
      </p:sp>
    </p:spTree>
    <p:extLst>
      <p:ext uri="{BB962C8B-B14F-4D97-AF65-F5344CB8AC3E}">
        <p14:creationId xmlns:p14="http://schemas.microsoft.com/office/powerpoint/2010/main" xmlns="" val="32733551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Continuing Value</a:t>
            </a:r>
            <a:endParaRPr lang="en-US" dirty="0"/>
          </a:p>
        </p:txBody>
      </p:sp>
      <p:sp>
        <p:nvSpPr>
          <p:cNvPr id="2" name="Text Placeholder 1"/>
          <p:cNvSpPr>
            <a:spLocks noGrp="1"/>
          </p:cNvSpPr>
          <p:nvPr>
            <p:ph type="body" sz="quarter" idx="10"/>
          </p:nvPr>
        </p:nvSpPr>
        <p:spPr/>
        <p:txBody>
          <a:bodyPr/>
          <a:lstStyle/>
          <a:p>
            <a:r>
              <a:rPr lang="en-US" dirty="0" smtClean="0"/>
              <a:t>Can represent most of the value of the DCF</a:t>
            </a:r>
          </a:p>
          <a:p>
            <a:r>
              <a:rPr lang="en-US" dirty="0" smtClean="0"/>
              <a:t>Very sensitive to small changes in assumptions</a:t>
            </a:r>
          </a:p>
          <a:p>
            <a:endParaRPr lang="en-US" dirty="0"/>
          </a:p>
        </p:txBody>
      </p:sp>
      <p:sp>
        <p:nvSpPr>
          <p:cNvPr id="8" name="Content Placeholder 4"/>
          <p:cNvSpPr>
            <a:spLocks noGrp="1"/>
          </p:cNvSpPr>
          <p:nvPr>
            <p:ph sz="quarter" idx="11"/>
          </p:nvPr>
        </p:nvSpPr>
        <p:spPr>
          <a:xfrm>
            <a:off x="2514600" y="1371600"/>
            <a:ext cx="6172200" cy="5105400"/>
          </a:xfrm>
        </p:spPr>
        <p:txBody>
          <a:bodyPr/>
          <a:lstStyle/>
          <a:p>
            <a:r>
              <a:rPr lang="en-US" b="1" u="sng" dirty="0" smtClean="0"/>
              <a:t>Exit multiple</a:t>
            </a:r>
          </a:p>
          <a:p>
            <a:r>
              <a:rPr lang="en-US" dirty="0" smtClean="0"/>
              <a:t>Simple</a:t>
            </a:r>
          </a:p>
          <a:p>
            <a:r>
              <a:rPr lang="en-US" dirty="0" smtClean="0"/>
              <a:t>Can be misleading and should be adjusted if the entry multiple incorporate synergies or significantly different state than forecasted at exit (remaining capacity </a:t>
            </a:r>
            <a:r>
              <a:rPr lang="en-US" dirty="0" err="1" smtClean="0"/>
              <a:t>etc</a:t>
            </a:r>
            <a:r>
              <a:rPr lang="en-US" dirty="0" smtClean="0"/>
              <a:t>)</a:t>
            </a:r>
          </a:p>
          <a:p>
            <a:pPr marL="307574" lvl="1" indent="0">
              <a:buNone/>
            </a:pPr>
            <a:endParaRPr lang="en-US" dirty="0" smtClean="0"/>
          </a:p>
          <a:p>
            <a:pPr marL="307574" lvl="1" indent="0">
              <a:buNone/>
            </a:pPr>
            <a:endParaRPr lang="en-US" dirty="0"/>
          </a:p>
          <a:p>
            <a:r>
              <a:rPr lang="en-US" b="1" u="sng" dirty="0" err="1" smtClean="0"/>
              <a:t>Perpertuity</a:t>
            </a:r>
            <a:r>
              <a:rPr lang="en-US" b="1" u="sng" dirty="0" smtClean="0"/>
              <a:t>:</a:t>
            </a:r>
            <a:endParaRPr lang="en-US" b="1" u="sng" dirty="0"/>
          </a:p>
          <a:p>
            <a:r>
              <a:rPr lang="en-US" dirty="0" smtClean="0"/>
              <a:t>CF</a:t>
            </a:r>
            <a:r>
              <a:rPr lang="en-US" baseline="-25000" dirty="0" smtClean="0"/>
              <a:t>t+1 </a:t>
            </a:r>
            <a:r>
              <a:rPr lang="en-US" dirty="0" smtClean="0"/>
              <a:t>/ (WACC-g)</a:t>
            </a:r>
          </a:p>
          <a:p>
            <a:r>
              <a:rPr lang="en-US" dirty="0" smtClean="0"/>
              <a:t>effectively implies that RONIC = WACC</a:t>
            </a:r>
          </a:p>
          <a:p>
            <a:endParaRPr lang="en-US" b="1" dirty="0" smtClean="0"/>
          </a:p>
          <a:p>
            <a:pPr lvl="1"/>
            <a:endParaRPr lang="en-US" dirty="0" smtClean="0"/>
          </a:p>
          <a:p>
            <a:pPr lvl="1"/>
            <a:endParaRPr lang="en-US" dirty="0"/>
          </a:p>
          <a:p>
            <a:pPr marL="307574" lvl="1" indent="0">
              <a:buNone/>
            </a:pPr>
            <a:endParaRPr lang="en-US" dirty="0"/>
          </a:p>
        </p:txBody>
      </p:sp>
      <p:sp>
        <p:nvSpPr>
          <p:cNvPr id="9" name="Oval 8"/>
          <p:cNvSpPr/>
          <p:nvPr/>
        </p:nvSpPr>
        <p:spPr bwMode="auto">
          <a:xfrm>
            <a:off x="2362200" y="1371600"/>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1</a:t>
            </a:r>
          </a:p>
        </p:txBody>
      </p:sp>
      <p:sp>
        <p:nvSpPr>
          <p:cNvPr id="11" name="Oval 10"/>
          <p:cNvSpPr/>
          <p:nvPr/>
        </p:nvSpPr>
        <p:spPr bwMode="auto">
          <a:xfrm>
            <a:off x="2362200" y="2895600"/>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b="1" dirty="0">
                <a:solidFill>
                  <a:schemeClr val="bg1"/>
                </a:solidFill>
                <a:latin typeface="Arial" charset="0"/>
              </a:rPr>
              <a:t>2</a:t>
            </a:r>
            <a:endParaRPr kumimoji="0" lang="en-US" sz="1100" b="1"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xmlns="" val="7229857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16800"/>
            <a:ext cx="6478475" cy="345600"/>
          </a:xfrm>
        </p:spPr>
        <p:txBody>
          <a:bodyPr/>
          <a:lstStyle/>
          <a:p>
            <a:r>
              <a:rPr lang="en-CA" dirty="0" smtClean="0"/>
              <a:t>Publicly Traded Comparables</a:t>
            </a:r>
            <a:endParaRPr lang="en-CA" dirty="0"/>
          </a:p>
        </p:txBody>
      </p:sp>
      <p:sp>
        <p:nvSpPr>
          <p:cNvPr id="3" name="Text Placeholder 2"/>
          <p:cNvSpPr>
            <a:spLocks noGrp="1"/>
          </p:cNvSpPr>
          <p:nvPr>
            <p:ph type="body" sz="quarter" idx="13"/>
          </p:nvPr>
        </p:nvSpPr>
        <p:spPr>
          <a:xfrm>
            <a:off x="278533" y="914400"/>
            <a:ext cx="8696492" cy="486000"/>
          </a:xfrm>
        </p:spPr>
        <p:txBody>
          <a:bodyPr>
            <a:normAutofit fontScale="85000" lnSpcReduction="10000"/>
          </a:bodyPr>
          <a:lstStyle/>
          <a:p>
            <a:pPr marL="0" indent="0" algn="ctr">
              <a:buNone/>
            </a:pPr>
            <a:r>
              <a:rPr lang="en-US" dirty="0" smtClean="0">
                <a:solidFill>
                  <a:schemeClr val="tx1"/>
                </a:solidFill>
              </a:rPr>
              <a:t>key market comparables that are engaged in network and application optimization activities for telecom and other (DC, enterprise, WAN). These were split into 3 categories for valuation metrics discussion</a:t>
            </a:r>
            <a:endParaRPr lang="en-US" dirty="0">
              <a:solidFill>
                <a:schemeClr val="tx1"/>
              </a:solidFill>
            </a:endParaRPr>
          </a:p>
        </p:txBody>
      </p:sp>
      <p:sp>
        <p:nvSpPr>
          <p:cNvPr id="5" name="TextBox 4"/>
          <p:cNvSpPr txBox="1"/>
          <p:nvPr/>
        </p:nvSpPr>
        <p:spPr>
          <a:xfrm>
            <a:off x="620567" y="1957256"/>
            <a:ext cx="400110" cy="155684"/>
          </a:xfrm>
          <a:prstGeom prst="rect">
            <a:avLst/>
          </a:prstGeom>
          <a:noFill/>
        </p:spPr>
        <p:txBody>
          <a:bodyPr wrap="none" lIns="0" tIns="0" rtlCol="0">
            <a:spAutoFit/>
          </a:bodyPr>
          <a:lstStyle/>
          <a:p>
            <a:r>
              <a:rPr lang="en-CA" sz="700" i="1" dirty="0" smtClean="0">
                <a:solidFill>
                  <a:srgbClr val="000000"/>
                </a:solidFill>
              </a:rPr>
              <a:t>(in USD)</a:t>
            </a:r>
            <a:endParaRPr lang="en-CA" sz="700" i="1" dirty="0">
              <a:solidFill>
                <a:srgbClr val="000000"/>
              </a:solidFill>
            </a:endParaRPr>
          </a:p>
        </p:txBody>
      </p:sp>
      <p:pic>
        <p:nvPicPr>
          <p:cNvPr id="69637"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600200"/>
            <a:ext cx="8863200" cy="39860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01152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525" y="1378929"/>
            <a:ext cx="9124950" cy="4086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itle 1"/>
          <p:cNvSpPr>
            <a:spLocks noGrp="1"/>
          </p:cNvSpPr>
          <p:nvPr>
            <p:ph type="title"/>
          </p:nvPr>
        </p:nvSpPr>
        <p:spPr/>
        <p:txBody>
          <a:bodyPr/>
          <a:lstStyle/>
          <a:p>
            <a:r>
              <a:rPr lang="en-US" dirty="0" smtClean="0"/>
              <a:t>Precedent Transaction Analysis</a:t>
            </a:r>
            <a:endParaRPr lang="en-US" dirty="0"/>
          </a:p>
        </p:txBody>
      </p:sp>
      <p:sp>
        <p:nvSpPr>
          <p:cNvPr id="8" name="Text Box 4"/>
          <p:cNvSpPr txBox="1">
            <a:spLocks noChangeArrowheads="1"/>
          </p:cNvSpPr>
          <p:nvPr/>
        </p:nvSpPr>
        <p:spPr bwMode="auto">
          <a:xfrm>
            <a:off x="1588" y="841270"/>
            <a:ext cx="9142412" cy="304800"/>
          </a:xfrm>
          <a:prstGeom prst="rect">
            <a:avLst/>
          </a:prstGeom>
          <a:solidFill>
            <a:schemeClr val="accent1"/>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nchorCtr="1"/>
          <a:lstStyle>
            <a:lvl1pPr eaLnBrk="0" hangingPunct="0">
              <a:defRPr b="1">
                <a:solidFill>
                  <a:srgbClr val="000000"/>
                </a:solidFill>
                <a:latin typeface="Franklin Gothic Book" pitchFamily="34" charset="0"/>
                <a:ea typeface="ＭＳ Ｐゴシック" pitchFamily="34" charset="-128"/>
              </a:defRPr>
            </a:lvl1pPr>
            <a:lvl2pPr marL="742950" indent="-285750" eaLnBrk="0" hangingPunct="0">
              <a:defRPr b="1">
                <a:solidFill>
                  <a:srgbClr val="000000"/>
                </a:solidFill>
                <a:latin typeface="Franklin Gothic Book" pitchFamily="34" charset="0"/>
                <a:ea typeface="ＭＳ Ｐゴシック" pitchFamily="34" charset="-128"/>
              </a:defRPr>
            </a:lvl2pPr>
            <a:lvl3pPr marL="1143000" indent="-228600" eaLnBrk="0" hangingPunct="0">
              <a:defRPr b="1">
                <a:solidFill>
                  <a:srgbClr val="000000"/>
                </a:solidFill>
                <a:latin typeface="Franklin Gothic Book" pitchFamily="34" charset="0"/>
                <a:ea typeface="ＭＳ Ｐゴシック" pitchFamily="34" charset="-128"/>
              </a:defRPr>
            </a:lvl3pPr>
            <a:lvl4pPr marL="1600200" indent="-228600" eaLnBrk="0" hangingPunct="0">
              <a:defRPr b="1">
                <a:solidFill>
                  <a:srgbClr val="000000"/>
                </a:solidFill>
                <a:latin typeface="Franklin Gothic Book" pitchFamily="34" charset="0"/>
                <a:ea typeface="ＭＳ Ｐゴシック" pitchFamily="34" charset="-128"/>
              </a:defRPr>
            </a:lvl4pPr>
            <a:lvl5pPr marL="2057400" indent="-228600" eaLnBrk="0" hangingPunct="0">
              <a:defRPr b="1">
                <a:solidFill>
                  <a:srgbClr val="000000"/>
                </a:solidFill>
                <a:latin typeface="Franklin Gothic Book" pitchFamily="34" charset="0"/>
                <a:ea typeface="ＭＳ Ｐゴシック" pitchFamily="34" charset="-128"/>
              </a:defRPr>
            </a:lvl5pPr>
            <a:lvl6pPr marL="25146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6pPr>
            <a:lvl7pPr marL="29718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7pPr>
            <a:lvl8pPr marL="34290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8pPr>
            <a:lvl9pPr marL="38862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9pPr>
          </a:lstStyle>
          <a:p>
            <a:pPr>
              <a:spcBef>
                <a:spcPct val="50000"/>
              </a:spcBef>
              <a:buClrTx/>
            </a:pPr>
            <a:r>
              <a:rPr lang="en-US" sz="1400" b="0" dirty="0" smtClean="0">
                <a:solidFill>
                  <a:schemeClr val="bg1"/>
                </a:solidFill>
                <a:latin typeface="Franklin Gothic Demi" pitchFamily="34" charset="0"/>
              </a:rPr>
              <a:t>Precedent Transaction Analysis</a:t>
            </a:r>
            <a:endParaRPr lang="en-US" sz="1400" b="0" baseline="30000" dirty="0">
              <a:solidFill>
                <a:schemeClr val="bg1"/>
              </a:solidFill>
              <a:latin typeface="Franklin Gothic Demi" pitchFamily="34" charset="0"/>
            </a:endParaRPr>
          </a:p>
        </p:txBody>
      </p:sp>
      <p:sp>
        <p:nvSpPr>
          <p:cNvPr id="10" name="Rectangle 6"/>
          <p:cNvSpPr txBox="1">
            <a:spLocks noChangeArrowheads="1"/>
          </p:cNvSpPr>
          <p:nvPr/>
        </p:nvSpPr>
        <p:spPr bwMode="gray">
          <a:xfrm>
            <a:off x="1589" y="1146070"/>
            <a:ext cx="1340102" cy="2154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228600" indent="-228600" algn="l" rtl="0" eaLnBrk="0" fontAlgn="base" hangingPunct="0">
              <a:spcBef>
                <a:spcPct val="30000"/>
              </a:spcBef>
              <a:spcAft>
                <a:spcPct val="30000"/>
              </a:spcAft>
              <a:buClr>
                <a:srgbClr val="31598A"/>
              </a:buClr>
              <a:buSzPct val="80000"/>
              <a:buFont typeface="Wingdings" pitchFamily="2" charset="2"/>
              <a:buChar char="n"/>
              <a:defRPr sz="1600">
                <a:solidFill>
                  <a:srgbClr val="000000"/>
                </a:solidFill>
                <a:latin typeface="+mn-lt"/>
                <a:ea typeface="+mn-ea"/>
                <a:cs typeface="+mn-cs"/>
              </a:defRPr>
            </a:lvl1pPr>
            <a:lvl2pPr marL="457200" indent="-227013" algn="l" rtl="0" eaLnBrk="0" fontAlgn="base" hangingPunct="0">
              <a:spcBef>
                <a:spcPct val="20000"/>
              </a:spcBef>
              <a:spcAft>
                <a:spcPct val="20000"/>
              </a:spcAft>
              <a:buClr>
                <a:srgbClr val="31598A"/>
              </a:buClr>
              <a:buSzPct val="85000"/>
              <a:buFont typeface="Wingdings" pitchFamily="2" charset="2"/>
              <a:buChar char="l"/>
              <a:defRPr sz="1400">
                <a:solidFill>
                  <a:srgbClr val="000000"/>
                </a:solidFill>
                <a:latin typeface="+mn-lt"/>
              </a:defRPr>
            </a:lvl2pPr>
            <a:lvl3pPr marL="695325" indent="-236538" algn="l" rtl="0" eaLnBrk="0" fontAlgn="base" hangingPunct="0">
              <a:spcBef>
                <a:spcPct val="20000"/>
              </a:spcBef>
              <a:spcAft>
                <a:spcPct val="20000"/>
              </a:spcAft>
              <a:buClr>
                <a:srgbClr val="31598A"/>
              </a:buClr>
              <a:buFont typeface="Wingdings" pitchFamily="2" charset="2"/>
              <a:buChar char="Ø"/>
              <a:defRPr sz="1200">
                <a:solidFill>
                  <a:srgbClr val="000000"/>
                </a:solidFill>
                <a:latin typeface="+mn-lt"/>
              </a:defRPr>
            </a:lvl3pPr>
            <a:lvl4pPr marL="904875" indent="-207963" algn="l" rtl="0" eaLnBrk="0" fontAlgn="base" hangingPunct="0">
              <a:spcBef>
                <a:spcPct val="20000"/>
              </a:spcBef>
              <a:spcAft>
                <a:spcPct val="20000"/>
              </a:spcAft>
              <a:buClr>
                <a:srgbClr val="31598A"/>
              </a:buClr>
              <a:buFont typeface="Wingdings" pitchFamily="2" charset="2"/>
              <a:buChar char="§"/>
              <a:defRPr sz="1200">
                <a:solidFill>
                  <a:srgbClr val="000000"/>
                </a:solidFill>
                <a:latin typeface="+mn-lt"/>
              </a:defRPr>
            </a:lvl4pPr>
            <a:lvl5pPr marL="2057400" indent="-228600" algn="l" rtl="0" eaLnBrk="0" fontAlgn="base" hangingPunct="0">
              <a:spcBef>
                <a:spcPct val="20000"/>
              </a:spcBef>
              <a:spcAft>
                <a:spcPct val="0"/>
              </a:spcAft>
              <a:buClr>
                <a:srgbClr val="5C869E"/>
              </a:buClr>
              <a:buFont typeface="Arial" charset="0"/>
              <a:buChar char="»"/>
              <a:defRPr sz="1400">
                <a:solidFill>
                  <a:srgbClr val="000000"/>
                </a:solidFill>
                <a:latin typeface="+mn-lt"/>
                <a:ea typeface="ＭＳ Ｐゴシック" pitchFamily="34" charset="-128"/>
              </a:defRPr>
            </a:lvl5pPr>
            <a:lvl6pPr marL="2514600" indent="-228600" algn="l" rtl="0" fontAlgn="base">
              <a:spcBef>
                <a:spcPct val="20000"/>
              </a:spcBef>
              <a:spcAft>
                <a:spcPct val="0"/>
              </a:spcAft>
              <a:buClr>
                <a:srgbClr val="5C869E"/>
              </a:buClr>
              <a:buFont typeface="Arial" charset="0"/>
              <a:buChar char="»"/>
              <a:defRPr sz="1400">
                <a:solidFill>
                  <a:srgbClr val="000000"/>
                </a:solidFill>
                <a:latin typeface="+mn-lt"/>
                <a:ea typeface="+mj-ea"/>
              </a:defRPr>
            </a:lvl6pPr>
            <a:lvl7pPr marL="2971800" indent="-228600" algn="l" rtl="0" fontAlgn="base">
              <a:spcBef>
                <a:spcPct val="20000"/>
              </a:spcBef>
              <a:spcAft>
                <a:spcPct val="0"/>
              </a:spcAft>
              <a:buClr>
                <a:srgbClr val="5C869E"/>
              </a:buClr>
              <a:buFont typeface="Arial" charset="0"/>
              <a:buChar char="»"/>
              <a:defRPr sz="1400">
                <a:solidFill>
                  <a:srgbClr val="000000"/>
                </a:solidFill>
                <a:latin typeface="+mn-lt"/>
                <a:ea typeface="+mj-ea"/>
              </a:defRPr>
            </a:lvl7pPr>
            <a:lvl8pPr marL="3429000" indent="-228600" algn="l" rtl="0" fontAlgn="base">
              <a:spcBef>
                <a:spcPct val="20000"/>
              </a:spcBef>
              <a:spcAft>
                <a:spcPct val="0"/>
              </a:spcAft>
              <a:buClr>
                <a:srgbClr val="5C869E"/>
              </a:buClr>
              <a:buFont typeface="Arial" charset="0"/>
              <a:buChar char="»"/>
              <a:defRPr sz="1400">
                <a:solidFill>
                  <a:srgbClr val="000000"/>
                </a:solidFill>
                <a:latin typeface="+mn-lt"/>
                <a:ea typeface="+mj-ea"/>
              </a:defRPr>
            </a:lvl8pPr>
            <a:lvl9pPr marL="3886200" indent="-228600" algn="l" rtl="0" fontAlgn="base">
              <a:spcBef>
                <a:spcPct val="20000"/>
              </a:spcBef>
              <a:spcAft>
                <a:spcPct val="0"/>
              </a:spcAft>
              <a:buClr>
                <a:srgbClr val="5C869E"/>
              </a:buClr>
              <a:buFont typeface="Arial" charset="0"/>
              <a:buChar char="»"/>
              <a:defRPr sz="1400">
                <a:solidFill>
                  <a:srgbClr val="000000"/>
                </a:solidFill>
                <a:latin typeface="+mn-lt"/>
                <a:ea typeface="+mj-ea"/>
              </a:defRPr>
            </a:lvl9pPr>
          </a:lstStyle>
          <a:p>
            <a:pPr marL="0" indent="0" eaLnBrk="1" hangingPunct="1">
              <a:buNone/>
            </a:pPr>
            <a:r>
              <a:rPr lang="en-US" sz="800" b="0" i="1" dirty="0" smtClean="0"/>
              <a:t>(Figures in US$ millions)</a:t>
            </a:r>
          </a:p>
        </p:txBody>
      </p:sp>
      <p:sp>
        <p:nvSpPr>
          <p:cNvPr id="11" name="Isosceles Triangle 2"/>
          <p:cNvSpPr>
            <a:spLocks noChangeArrowheads="1"/>
          </p:cNvSpPr>
          <p:nvPr/>
        </p:nvSpPr>
        <p:spPr bwMode="auto">
          <a:xfrm rot="10800000">
            <a:off x="3048001" y="5509095"/>
            <a:ext cx="3048000" cy="262731"/>
          </a:xfrm>
          <a:prstGeom prst="triangle">
            <a:avLst>
              <a:gd name="adj" fmla="val 50000"/>
            </a:avLst>
          </a:prstGeom>
          <a:solidFill>
            <a:srgbClr val="808080"/>
          </a:solidFill>
          <a:ln>
            <a:noFill/>
          </a:ln>
          <a:extLst>
            <a:ext uri="{91240B29-F687-4F45-9708-019B960494DF}">
              <a14:hiddenLine xmlns:a14="http://schemas.microsoft.com/office/drawing/2010/main" xmlns="" w="9525" algn="ctr">
                <a:solidFill>
                  <a:srgbClr val="000000"/>
                </a:solidFill>
                <a:round/>
                <a:headEnd/>
                <a:tailEnd/>
              </a14:hiddenLine>
            </a:ext>
          </a:extLst>
        </p:spPr>
        <p:txBody>
          <a:bodyPr rot="10800000"/>
          <a:lstStyle/>
          <a:p>
            <a:endParaRPr lang="en-US" dirty="0"/>
          </a:p>
        </p:txBody>
      </p:sp>
      <p:sp>
        <p:nvSpPr>
          <p:cNvPr id="13" name="Rectangle 12"/>
          <p:cNvSpPr/>
          <p:nvPr/>
        </p:nvSpPr>
        <p:spPr bwMode="auto">
          <a:xfrm>
            <a:off x="0" y="5840552"/>
            <a:ext cx="9144000" cy="361950"/>
          </a:xfrm>
          <a:prstGeom prst="rect">
            <a:avLst/>
          </a:prstGeom>
          <a:solidFill>
            <a:schemeClr val="bg1">
              <a:lumMod val="75000"/>
            </a:schemeClr>
          </a:solidFill>
          <a:ln w="9525" cap="flat" cmpd="sng" algn="ctr">
            <a:noFill/>
            <a:prstDash val="solid"/>
            <a:round/>
            <a:headEnd type="none" w="med" len="med"/>
            <a:tailEnd type="none" w="med" len="med"/>
          </a:ln>
          <a:effectLst/>
          <a:extLst/>
        </p:spPr>
        <p:txBody>
          <a:bodyPr anchor="ctr"/>
          <a:lstStyle/>
          <a:p>
            <a:pPr>
              <a:defRPr/>
            </a:pPr>
            <a:r>
              <a:rPr lang="en-CA" sz="1200" b="1" dirty="0" smtClean="0">
                <a:cs typeface="+mn-cs"/>
              </a:rPr>
              <a:t>Precedent transactions have typically occurred in the range of 1.2x to 2.8x TEV / LTM revenue or 6.7x to 16.0x TEV / LTM EBITDA</a:t>
            </a:r>
            <a:endParaRPr lang="en-CA" sz="1200" b="1" dirty="0">
              <a:cs typeface="+mn-cs"/>
            </a:endParaRPr>
          </a:p>
        </p:txBody>
      </p:sp>
      <p:sp>
        <p:nvSpPr>
          <p:cNvPr id="14" name="Rectangle 22"/>
          <p:cNvSpPr>
            <a:spLocks noChangeArrowheads="1"/>
          </p:cNvSpPr>
          <p:nvPr/>
        </p:nvSpPr>
        <p:spPr bwMode="auto">
          <a:xfrm>
            <a:off x="34188" y="6277689"/>
            <a:ext cx="4378472"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l"/>
            <a:r>
              <a:rPr lang="en-US" sz="800" b="0" dirty="0" smtClean="0"/>
              <a:t>Note: Light grey figures excluded from calculation of average and median </a:t>
            </a:r>
            <a:endParaRPr lang="en-CA" sz="800" b="0" dirty="0"/>
          </a:p>
        </p:txBody>
      </p:sp>
    </p:spTree>
    <p:extLst>
      <p:ext uri="{BB962C8B-B14F-4D97-AF65-F5344CB8AC3E}">
        <p14:creationId xmlns:p14="http://schemas.microsoft.com/office/powerpoint/2010/main" xmlns="" val="4975762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Update on speakers</a:t>
            </a:r>
            <a:endParaRPr lang="en-US" dirty="0"/>
          </a:p>
        </p:txBody>
      </p:sp>
      <p:sp>
        <p:nvSpPr>
          <p:cNvPr id="4" name="Text Placeholder 3"/>
          <p:cNvSpPr>
            <a:spLocks noGrp="1"/>
          </p:cNvSpPr>
          <p:nvPr>
            <p:ph type="body" sz="quarter" idx="10"/>
          </p:nvPr>
        </p:nvSpPr>
        <p:spPr/>
        <p:txBody>
          <a:bodyPr/>
          <a:lstStyle/>
          <a:p>
            <a:r>
              <a:rPr lang="en-US" dirty="0" smtClean="0"/>
              <a:t>Course plan only indicative and highly likely to be modified as we progress (especially sessions orders)</a:t>
            </a:r>
          </a:p>
          <a:p>
            <a:endParaRPr lang="en-US" dirty="0"/>
          </a:p>
        </p:txBody>
      </p:sp>
      <p:sp>
        <p:nvSpPr>
          <p:cNvPr id="5" name="Content Placeholder 4"/>
          <p:cNvSpPr>
            <a:spLocks noGrp="1"/>
          </p:cNvSpPr>
          <p:nvPr>
            <p:ph sz="quarter" idx="11"/>
          </p:nvPr>
        </p:nvSpPr>
        <p:spPr/>
        <p:txBody>
          <a:bodyPr/>
          <a:lstStyle/>
          <a:p>
            <a:pPr lvl="1"/>
            <a:endParaRPr lang="en-US" dirty="0" smtClean="0"/>
          </a:p>
          <a:p>
            <a:pPr lvl="1"/>
            <a:endParaRPr lang="en-US" dirty="0"/>
          </a:p>
          <a:p>
            <a:pPr marL="307574" lvl="1" indent="0">
              <a:buNone/>
            </a:pPr>
            <a:endParaRPr lang="en-US" dirty="0"/>
          </a:p>
        </p:txBody>
      </p:sp>
      <p:sp>
        <p:nvSpPr>
          <p:cNvPr id="9" name="Rectangle 8"/>
          <p:cNvSpPr/>
          <p:nvPr/>
        </p:nvSpPr>
        <p:spPr>
          <a:xfrm>
            <a:off x="2556308" y="4343400"/>
            <a:ext cx="6225741" cy="1754326"/>
          </a:xfrm>
          <a:prstGeom prst="rect">
            <a:avLst/>
          </a:prstGeom>
        </p:spPr>
        <p:txBody>
          <a:bodyPr wrap="square">
            <a:spAutoFit/>
          </a:bodyPr>
          <a:lstStyle/>
          <a:p>
            <a:r>
              <a:rPr lang="en-US" sz="1200" b="1" i="1" u="sng" dirty="0" smtClean="0"/>
              <a:t>Working on it: </a:t>
            </a:r>
          </a:p>
          <a:p>
            <a:endParaRPr lang="en-US" sz="1200" b="1" i="1" u="sng" dirty="0"/>
          </a:p>
          <a:p>
            <a:r>
              <a:rPr lang="en-US" sz="1200" dirty="0" smtClean="0"/>
              <a:t>Rafal Wrzesien – </a:t>
            </a:r>
            <a:r>
              <a:rPr lang="en-US" sz="1200" dirty="0" err="1" smtClean="0"/>
              <a:t>Gowlings</a:t>
            </a:r>
            <a:r>
              <a:rPr lang="en-US" sz="1200" dirty="0" smtClean="0"/>
              <a:t>: M&amp;A law, said yes need finalize date</a:t>
            </a:r>
          </a:p>
          <a:p>
            <a:r>
              <a:rPr lang="en-US" sz="1200" dirty="0" smtClean="0"/>
              <a:t>David Lewin – </a:t>
            </a:r>
            <a:r>
              <a:rPr lang="en-US" sz="1200" dirty="0" err="1" smtClean="0"/>
              <a:t>Novacap</a:t>
            </a:r>
            <a:r>
              <a:rPr lang="en-US" sz="1200" dirty="0" smtClean="0"/>
              <a:t> said yes need finalize date</a:t>
            </a:r>
          </a:p>
          <a:p>
            <a:r>
              <a:rPr lang="en-US" sz="1200" dirty="0" smtClean="0"/>
              <a:t>Pascal Drolet – GE capital - ABL</a:t>
            </a:r>
            <a:endParaRPr lang="en-US" sz="1200" dirty="0"/>
          </a:p>
          <a:p>
            <a:r>
              <a:rPr lang="en-CA" sz="1200" dirty="0" smtClean="0"/>
              <a:t>Real venture </a:t>
            </a:r>
          </a:p>
          <a:p>
            <a:r>
              <a:rPr lang="en-CA" sz="1200" dirty="0" err="1" smtClean="0"/>
              <a:t>Claridge</a:t>
            </a:r>
            <a:endParaRPr lang="en-CA" sz="1200" dirty="0" smtClean="0"/>
          </a:p>
          <a:p>
            <a:r>
              <a:rPr lang="en-CA" sz="1200" dirty="0" smtClean="0"/>
              <a:t>Invest PSP</a:t>
            </a:r>
            <a:endParaRPr lang="en-US" sz="1200" dirty="0"/>
          </a:p>
          <a:p>
            <a:endParaRPr lang="en-US" sz="1200" dirty="0"/>
          </a:p>
        </p:txBody>
      </p:sp>
      <p:graphicFrame>
        <p:nvGraphicFramePr>
          <p:cNvPr id="12" name="Table 11"/>
          <p:cNvGraphicFramePr>
            <a:graphicFrameLocks noGrp="1"/>
          </p:cNvGraphicFramePr>
          <p:nvPr>
            <p:extLst>
              <p:ext uri="{D42A27DB-BD31-4B8C-83A1-F6EECF244321}">
                <p14:modId xmlns:p14="http://schemas.microsoft.com/office/powerpoint/2010/main" xmlns="" val="3871041629"/>
              </p:ext>
            </p:extLst>
          </p:nvPr>
        </p:nvGraphicFramePr>
        <p:xfrm>
          <a:off x="2556308" y="990600"/>
          <a:ext cx="6225741" cy="2558143"/>
        </p:xfrm>
        <a:graphic>
          <a:graphicData uri="http://schemas.openxmlformats.org/drawingml/2006/table">
            <a:tbl>
              <a:tblPr firstRow="1" firstCol="1" lastRow="1" lastCol="1" bandRow="1" bandCol="1"/>
              <a:tblGrid>
                <a:gridCol w="1307634"/>
                <a:gridCol w="4918107"/>
              </a:tblGrid>
              <a:tr h="255814">
                <a:tc>
                  <a:txBody>
                    <a:bodyPr/>
                    <a:lstStyle/>
                    <a:p>
                      <a:pPr>
                        <a:spcAft>
                          <a:spcPts val="600"/>
                        </a:spcAft>
                      </a:pPr>
                      <a:r>
                        <a:rPr lang="en-US" sz="1200" b="1" dirty="0">
                          <a:effectLst/>
                          <a:latin typeface="Arial"/>
                          <a:ea typeface="Times New Roman"/>
                          <a:cs typeface="Times New Roman"/>
                        </a:rPr>
                        <a:t>Session</a:t>
                      </a:r>
                      <a:endParaRPr lang="en-CA" sz="1200" b="1"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821815">
                        <a:spcAft>
                          <a:spcPts val="600"/>
                        </a:spcAft>
                      </a:pPr>
                      <a:r>
                        <a:rPr lang="en-US" sz="1200" b="1">
                          <a:effectLst/>
                          <a:latin typeface="Arial"/>
                          <a:ea typeface="Times New Roman"/>
                          <a:cs typeface="Times New Roman"/>
                        </a:rPr>
                        <a:t>Activity</a:t>
                      </a:r>
                      <a:endParaRPr lang="en-CA" sz="12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629">
                <a:tc>
                  <a:txBody>
                    <a:bodyPr/>
                    <a:lstStyle/>
                    <a:p>
                      <a:pPr marL="342900">
                        <a:spcBef>
                          <a:spcPts val="300"/>
                        </a:spcBef>
                        <a:spcAft>
                          <a:spcPts val="300"/>
                        </a:spcAft>
                      </a:pPr>
                      <a:r>
                        <a:rPr lang="en-US" sz="1200" b="1" dirty="0">
                          <a:solidFill>
                            <a:srgbClr val="FF0000"/>
                          </a:solidFill>
                          <a:effectLst/>
                          <a:latin typeface="Arial"/>
                          <a:ea typeface="Times New Roman"/>
                          <a:cs typeface="Times New Roman"/>
                        </a:rPr>
                        <a:t>Sun 5</a:t>
                      </a:r>
                      <a:r>
                        <a:rPr lang="en-US" sz="1200" dirty="0">
                          <a:effectLst/>
                          <a:latin typeface="Arial"/>
                          <a:ea typeface="Times New Roman"/>
                          <a:cs typeface="Times New Roman"/>
                        </a:rPr>
                        <a:t>/10</a:t>
                      </a:r>
                      <a:endParaRPr lang="en-CA" sz="9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381000">
                        <a:spcBef>
                          <a:spcPts val="300"/>
                        </a:spcBef>
                        <a:spcAft>
                          <a:spcPts val="300"/>
                        </a:spcAft>
                      </a:pPr>
                      <a:endParaRPr lang="en-CA" sz="9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814">
                <a:tc>
                  <a:txBody>
                    <a:bodyPr/>
                    <a:lstStyle/>
                    <a:p>
                      <a:pPr marL="342900">
                        <a:spcBef>
                          <a:spcPts val="300"/>
                        </a:spcBef>
                        <a:spcAft>
                          <a:spcPts val="300"/>
                        </a:spcAft>
                      </a:pPr>
                      <a:r>
                        <a:rPr lang="en-US" sz="1200" dirty="0">
                          <a:effectLst/>
                          <a:latin typeface="Arial"/>
                          <a:ea typeface="Times New Roman"/>
                          <a:cs typeface="Times New Roman"/>
                        </a:rPr>
                        <a:t>Sat 18/10</a:t>
                      </a:r>
                      <a:endParaRPr lang="en-CA" sz="9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342900" marR="381000">
                        <a:spcBef>
                          <a:spcPts val="300"/>
                        </a:spcBef>
                        <a:spcAft>
                          <a:spcPts val="300"/>
                        </a:spcAft>
                      </a:pPr>
                      <a:r>
                        <a:rPr lang="en-US" sz="1200" dirty="0">
                          <a:effectLst/>
                          <a:latin typeface="Arial"/>
                          <a:ea typeface="Times New Roman"/>
                          <a:cs typeface="Times New Roman"/>
                        </a:rPr>
                        <a:t>Mid-Term </a:t>
                      </a:r>
                      <a:r>
                        <a:rPr lang="en-US" sz="1200" dirty="0" smtClean="0">
                          <a:effectLst/>
                          <a:latin typeface="Arial"/>
                          <a:ea typeface="Times New Roman"/>
                          <a:cs typeface="Times New Roman"/>
                        </a:rPr>
                        <a:t>+ RHO venture + Tandem Expansion</a:t>
                      </a:r>
                      <a:endParaRPr lang="en-CA" sz="9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r h="255814">
                <a:tc>
                  <a:txBody>
                    <a:bodyPr/>
                    <a:lstStyle/>
                    <a:p>
                      <a:pPr marL="342900">
                        <a:spcBef>
                          <a:spcPts val="300"/>
                        </a:spcBef>
                        <a:spcAft>
                          <a:spcPts val="300"/>
                        </a:spcAft>
                      </a:pPr>
                      <a:r>
                        <a:rPr lang="en-US" sz="1200">
                          <a:effectLst/>
                          <a:latin typeface="Arial"/>
                          <a:ea typeface="Times New Roman"/>
                          <a:cs typeface="Times New Roman"/>
                        </a:rPr>
                        <a:t>Sat 1/11</a:t>
                      </a:r>
                      <a:endParaRPr lang="en-CA" sz="9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381000">
                        <a:spcBef>
                          <a:spcPts val="300"/>
                        </a:spcBef>
                        <a:spcAft>
                          <a:spcPts val="300"/>
                        </a:spcAft>
                      </a:pPr>
                      <a:endParaRPr lang="en-CA" sz="9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629">
                <a:tc>
                  <a:txBody>
                    <a:bodyPr/>
                    <a:lstStyle/>
                    <a:p>
                      <a:pPr marL="342900">
                        <a:spcBef>
                          <a:spcPts val="300"/>
                        </a:spcBef>
                        <a:spcAft>
                          <a:spcPts val="300"/>
                        </a:spcAft>
                      </a:pPr>
                      <a:r>
                        <a:rPr lang="en-US" sz="1200">
                          <a:effectLst/>
                          <a:latin typeface="Arial"/>
                          <a:ea typeface="Times New Roman"/>
                          <a:cs typeface="Times New Roman"/>
                        </a:rPr>
                        <a:t>Sat 15/11</a:t>
                      </a:r>
                      <a:endParaRPr lang="en-CA" sz="9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381000">
                        <a:spcBef>
                          <a:spcPts val="300"/>
                        </a:spcBef>
                        <a:spcAft>
                          <a:spcPts val="300"/>
                        </a:spcAft>
                      </a:pPr>
                      <a:r>
                        <a:rPr lang="en-CA" sz="900" dirty="0" smtClean="0">
                          <a:effectLst/>
                          <a:latin typeface="Arial"/>
                          <a:ea typeface="Times New Roman"/>
                          <a:cs typeface="Times New Roman"/>
                        </a:rPr>
                        <a:t>Arnaud Bellens PNSV</a:t>
                      </a:r>
                      <a:endParaRPr lang="en-CA" sz="9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629">
                <a:tc>
                  <a:txBody>
                    <a:bodyPr/>
                    <a:lstStyle/>
                    <a:p>
                      <a:pPr marL="342900">
                        <a:spcBef>
                          <a:spcPts val="300"/>
                        </a:spcBef>
                        <a:spcAft>
                          <a:spcPts val="300"/>
                        </a:spcAft>
                      </a:pPr>
                      <a:r>
                        <a:rPr lang="en-US" sz="1200">
                          <a:effectLst/>
                          <a:latin typeface="Arial"/>
                          <a:ea typeface="Times New Roman"/>
                          <a:cs typeface="Times New Roman"/>
                        </a:rPr>
                        <a:t>Sat 29/11</a:t>
                      </a:r>
                      <a:endParaRPr lang="en-CA" sz="9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381000">
                        <a:spcBef>
                          <a:spcPts val="300"/>
                        </a:spcBef>
                        <a:spcAft>
                          <a:spcPts val="300"/>
                        </a:spcAft>
                      </a:pPr>
                      <a:r>
                        <a:rPr lang="en-CA" sz="900" dirty="0" err="1" smtClean="0">
                          <a:effectLst/>
                          <a:latin typeface="Arial"/>
                          <a:ea typeface="Times New Roman"/>
                          <a:cs typeface="Times New Roman"/>
                        </a:rPr>
                        <a:t>iNovia</a:t>
                      </a:r>
                      <a:r>
                        <a:rPr lang="en-CA" sz="900" dirty="0" smtClean="0">
                          <a:effectLst/>
                          <a:latin typeface="Arial"/>
                          <a:ea typeface="Times New Roman"/>
                          <a:cs typeface="Times New Roman"/>
                        </a:rPr>
                        <a:t> (Chris </a:t>
                      </a:r>
                      <a:r>
                        <a:rPr lang="en-CA" sz="900" dirty="0" err="1" smtClean="0">
                          <a:effectLst/>
                          <a:latin typeface="Arial"/>
                          <a:ea typeface="Times New Roman"/>
                          <a:cs typeface="Times New Roman"/>
                        </a:rPr>
                        <a:t>arsenault</a:t>
                      </a:r>
                      <a:r>
                        <a:rPr lang="en-CA" sz="900" dirty="0" smtClean="0">
                          <a:effectLst/>
                          <a:latin typeface="Arial"/>
                          <a:ea typeface="Times New Roman"/>
                          <a:cs typeface="Times New Roman"/>
                        </a:rPr>
                        <a:t>)</a:t>
                      </a:r>
                      <a:endParaRPr lang="en-CA" sz="9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814">
                <a:tc>
                  <a:txBody>
                    <a:bodyPr/>
                    <a:lstStyle/>
                    <a:p>
                      <a:pPr marL="342900">
                        <a:spcBef>
                          <a:spcPts val="300"/>
                        </a:spcBef>
                        <a:spcAft>
                          <a:spcPts val="300"/>
                        </a:spcAft>
                      </a:pPr>
                      <a:r>
                        <a:rPr lang="en-US" sz="1200" dirty="0">
                          <a:effectLst/>
                          <a:latin typeface="Arial"/>
                          <a:ea typeface="Times New Roman"/>
                          <a:cs typeface="Times New Roman"/>
                        </a:rPr>
                        <a:t>Sat 6/12</a:t>
                      </a:r>
                      <a:endParaRPr lang="en-CA" sz="9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342900" marR="381000">
                        <a:spcBef>
                          <a:spcPts val="300"/>
                        </a:spcBef>
                        <a:spcAft>
                          <a:spcPts val="300"/>
                        </a:spcAft>
                      </a:pPr>
                      <a:r>
                        <a:rPr lang="en-US" sz="1200" dirty="0">
                          <a:effectLst/>
                          <a:latin typeface="Arial"/>
                          <a:ea typeface="Times New Roman"/>
                          <a:cs typeface="Times New Roman"/>
                        </a:rPr>
                        <a:t>Final Exam</a:t>
                      </a:r>
                      <a:endParaRPr lang="en-CA" sz="9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bl>
          </a:graphicData>
        </a:graphic>
      </p:graphicFrame>
    </p:spTree>
    <p:extLst>
      <p:ext uri="{BB962C8B-B14F-4D97-AF65-F5344CB8AC3E}">
        <p14:creationId xmlns:p14="http://schemas.microsoft.com/office/powerpoint/2010/main" xmlns="" val="5800360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9532" y="316800"/>
            <a:ext cx="6427343" cy="345600"/>
          </a:xfrm>
        </p:spPr>
        <p:txBody>
          <a:bodyPr/>
          <a:lstStyle/>
          <a:p>
            <a:r>
              <a:rPr lang="en-CA" dirty="0" err="1" smtClean="0"/>
              <a:t>Attractivity</a:t>
            </a:r>
            <a:r>
              <a:rPr lang="en-CA" dirty="0" smtClean="0"/>
              <a:t> Band Concept</a:t>
            </a:r>
            <a:endParaRPr lang="en-CA" dirty="0"/>
          </a:p>
        </p:txBody>
      </p:sp>
      <p:sp>
        <p:nvSpPr>
          <p:cNvPr id="6" name="Slide Number Placeholder 5"/>
          <p:cNvSpPr>
            <a:spLocks noGrp="1"/>
          </p:cNvSpPr>
          <p:nvPr>
            <p:ph type="sldNum" sz="quarter" idx="4294967295"/>
          </p:nvPr>
        </p:nvSpPr>
        <p:spPr>
          <a:xfrm>
            <a:off x="3505846" y="6588000"/>
            <a:ext cx="2133415" cy="165600"/>
          </a:xfrm>
          <a:prstGeom prst="rect">
            <a:avLst/>
          </a:prstGeom>
        </p:spPr>
        <p:txBody>
          <a:bodyPr/>
          <a:lstStyle/>
          <a:p>
            <a:r>
              <a:rPr lang="en-GB" smtClean="0"/>
              <a:t>Page </a:t>
            </a:r>
            <a:fld id="{AC40D300-7E6C-4A5E-95BD-6609AC2BB9E9}" type="slidenum">
              <a:rPr lang="en-GB" smtClean="0"/>
              <a:pPr/>
              <a:t>20</a:t>
            </a:fld>
            <a:endParaRPr lang="en-GB" dirty="0"/>
          </a:p>
        </p:txBody>
      </p:sp>
      <p:sp>
        <p:nvSpPr>
          <p:cNvPr id="7" name="Rectangle 6"/>
          <p:cNvSpPr/>
          <p:nvPr/>
        </p:nvSpPr>
        <p:spPr>
          <a:xfrm>
            <a:off x="1271588" y="5423585"/>
            <a:ext cx="6919912" cy="369332"/>
          </a:xfrm>
          <a:prstGeom prst="rect">
            <a:avLst/>
          </a:prstGeom>
          <a:noFill/>
        </p:spPr>
        <p:txBody>
          <a:bodyPr wrap="square">
            <a:spAutoFit/>
          </a:bodyPr>
          <a:lstStyle/>
          <a:p>
            <a:pPr marL="285750" indent="-285750" eaLnBrk="0" fontAlgn="base" hangingPunct="0">
              <a:lnSpc>
                <a:spcPct val="100000"/>
              </a:lnSpc>
              <a:spcBef>
                <a:spcPct val="30000"/>
              </a:spcBef>
              <a:spcAft>
                <a:spcPct val="30000"/>
              </a:spcAft>
              <a:buClr>
                <a:srgbClr val="003366"/>
              </a:buClr>
              <a:buSzPct val="75000"/>
              <a:buFontTx/>
              <a:buChar char="●"/>
            </a:pPr>
            <a:r>
              <a:rPr lang="en-US" altLang="en-US" kern="0" dirty="0" smtClean="0">
                <a:solidFill>
                  <a:srgbClr val="000000"/>
                </a:solidFill>
              </a:rPr>
              <a:t>Attractively is a balance between growth and EBITDA maturity</a:t>
            </a:r>
          </a:p>
        </p:txBody>
      </p:sp>
      <p:sp>
        <p:nvSpPr>
          <p:cNvPr id="8" name="Oval 7"/>
          <p:cNvSpPr>
            <a:spLocks noChangeArrowheads="1"/>
          </p:cNvSpPr>
          <p:nvPr/>
        </p:nvSpPr>
        <p:spPr bwMode="auto">
          <a:xfrm>
            <a:off x="1271588" y="5471858"/>
            <a:ext cx="257175" cy="257175"/>
          </a:xfrm>
          <a:prstGeom prst="ellipse">
            <a:avLst/>
          </a:prstGeom>
          <a:solidFill>
            <a:schemeClr val="accent1"/>
          </a:solidFill>
          <a:ln w="12700" algn="ctr">
            <a:solidFill>
              <a:srgbClr val="134B9D"/>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45720" rIns="45720" anchor="ctr"/>
          <a:lstStyle/>
          <a:p>
            <a:pPr algn="ctr" eaLnBrk="0" hangingPunct="0"/>
            <a:r>
              <a:rPr lang="en-US" sz="1600" dirty="0">
                <a:solidFill>
                  <a:srgbClr val="FFFFFF"/>
                </a:solidFill>
                <a:latin typeface="Franklin Gothic Demi"/>
              </a:rPr>
              <a:t>1</a:t>
            </a:r>
          </a:p>
        </p:txBody>
      </p:sp>
      <p:graphicFrame>
        <p:nvGraphicFramePr>
          <p:cNvPr id="12" name="Object 11"/>
          <p:cNvGraphicFramePr>
            <a:graphicFrameLocks noChangeAspect="1"/>
          </p:cNvGraphicFramePr>
          <p:nvPr>
            <p:extLst>
              <p:ext uri="{D42A27DB-BD31-4B8C-83A1-F6EECF244321}">
                <p14:modId xmlns:p14="http://schemas.microsoft.com/office/powerpoint/2010/main" xmlns="" val="4254805908"/>
              </p:ext>
            </p:extLst>
          </p:nvPr>
        </p:nvGraphicFramePr>
        <p:xfrm>
          <a:off x="1401763" y="1301750"/>
          <a:ext cx="6340475" cy="3625850"/>
        </p:xfrm>
        <a:graphic>
          <a:graphicData uri="http://schemas.openxmlformats.org/presentationml/2006/ole">
            <p:oleObj spid="_x0000_s2051" name="Worksheet" r:id="rId4" imgW="5248278" imgH="3000375" progId="Excel.Sheet.12">
              <p:link updateAutomatic="1"/>
            </p:oleObj>
          </a:graphicData>
        </a:graphic>
      </p:graphicFrame>
      <p:sp>
        <p:nvSpPr>
          <p:cNvPr id="13" name="TextBox 12"/>
          <p:cNvSpPr txBox="1"/>
          <p:nvPr/>
        </p:nvSpPr>
        <p:spPr>
          <a:xfrm>
            <a:off x="4553491" y="4887725"/>
            <a:ext cx="3904709" cy="600164"/>
          </a:xfrm>
          <a:prstGeom prst="rect">
            <a:avLst/>
          </a:prstGeom>
          <a:noFill/>
        </p:spPr>
        <p:txBody>
          <a:bodyPr wrap="square" lIns="0" tIns="0" rtlCol="0">
            <a:spAutoFit/>
          </a:bodyPr>
          <a:lstStyle/>
          <a:p>
            <a:r>
              <a:rPr lang="en-CA" dirty="0" smtClean="0"/>
              <a:t>Rapid improvement in EBITDA or mature EBITDA</a:t>
            </a:r>
            <a:endParaRPr lang="en-CA" dirty="0"/>
          </a:p>
        </p:txBody>
      </p:sp>
      <p:sp>
        <p:nvSpPr>
          <p:cNvPr id="14" name="TextBox 13"/>
          <p:cNvSpPr txBox="1"/>
          <p:nvPr/>
        </p:nvSpPr>
        <p:spPr>
          <a:xfrm rot="16200000">
            <a:off x="372166" y="2322893"/>
            <a:ext cx="1736652" cy="323165"/>
          </a:xfrm>
          <a:prstGeom prst="rect">
            <a:avLst/>
          </a:prstGeom>
          <a:noFill/>
        </p:spPr>
        <p:txBody>
          <a:bodyPr wrap="square" lIns="0" tIns="0" rtlCol="0">
            <a:spAutoFit/>
          </a:bodyPr>
          <a:lstStyle/>
          <a:p>
            <a:r>
              <a:rPr lang="en-CA" dirty="0" smtClean="0"/>
              <a:t>Sales Growth</a:t>
            </a:r>
            <a:endParaRPr lang="en-CA" dirty="0"/>
          </a:p>
        </p:txBody>
      </p:sp>
      <p:cxnSp>
        <p:nvCxnSpPr>
          <p:cNvPr id="16" name="Straight Connector 15"/>
          <p:cNvCxnSpPr/>
          <p:nvPr/>
        </p:nvCxnSpPr>
        <p:spPr>
          <a:xfrm>
            <a:off x="1581928" y="2690027"/>
            <a:ext cx="2834571" cy="2062726"/>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2184633">
            <a:off x="2158233" y="3269730"/>
            <a:ext cx="1943802" cy="353943"/>
          </a:xfrm>
          <a:prstGeom prst="rect">
            <a:avLst/>
          </a:prstGeom>
          <a:noFill/>
        </p:spPr>
        <p:txBody>
          <a:bodyPr wrap="none" lIns="0" tIns="0" rtlCol="0">
            <a:spAutoFit/>
          </a:bodyPr>
          <a:lstStyle/>
          <a:p>
            <a:r>
              <a:rPr lang="en-CA" sz="2000" dirty="0" err="1" smtClean="0">
                <a:solidFill>
                  <a:schemeClr val="tx2">
                    <a:lumMod val="25000"/>
                  </a:schemeClr>
                </a:solidFill>
              </a:rPr>
              <a:t>Attractivity</a:t>
            </a:r>
            <a:r>
              <a:rPr lang="en-CA" sz="2000" dirty="0" smtClean="0">
                <a:solidFill>
                  <a:schemeClr val="tx2">
                    <a:lumMod val="25000"/>
                  </a:schemeClr>
                </a:solidFill>
              </a:rPr>
              <a:t> Band</a:t>
            </a:r>
            <a:endParaRPr lang="en-CA" sz="2000" dirty="0">
              <a:solidFill>
                <a:schemeClr val="tx2">
                  <a:lumMod val="25000"/>
                </a:schemeClr>
              </a:solidFill>
            </a:endParaRPr>
          </a:p>
        </p:txBody>
      </p:sp>
      <p:cxnSp>
        <p:nvCxnSpPr>
          <p:cNvPr id="18" name="Straight Arrow Connector 17"/>
          <p:cNvCxnSpPr/>
          <p:nvPr/>
        </p:nvCxnSpPr>
        <p:spPr>
          <a:xfrm flipV="1">
            <a:off x="4025974" y="3714063"/>
            <a:ext cx="390525" cy="4988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099007" y="2291928"/>
            <a:ext cx="390525" cy="4988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93684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16800"/>
            <a:ext cx="6478475" cy="345600"/>
          </a:xfrm>
        </p:spPr>
        <p:txBody>
          <a:bodyPr/>
          <a:lstStyle/>
          <a:p>
            <a:r>
              <a:rPr lang="en-CA" dirty="0" smtClean="0"/>
              <a:t>Analysis of Valuation Categories </a:t>
            </a:r>
            <a:endParaRPr lang="en-CA" dirty="0"/>
          </a:p>
        </p:txBody>
      </p:sp>
      <p:sp>
        <p:nvSpPr>
          <p:cNvPr id="3" name="Text Placeholder 2"/>
          <p:cNvSpPr>
            <a:spLocks noGrp="1"/>
          </p:cNvSpPr>
          <p:nvPr>
            <p:ph type="body" sz="quarter" idx="13"/>
          </p:nvPr>
        </p:nvSpPr>
        <p:spPr/>
        <p:txBody>
          <a:bodyPr>
            <a:normAutofit/>
          </a:bodyPr>
          <a:lstStyle/>
          <a:p>
            <a:pPr algn="ctr"/>
            <a:r>
              <a:rPr lang="en-CA" dirty="0" smtClean="0"/>
              <a:t>Market is Segmented in 3 clear categories</a:t>
            </a:r>
            <a:endParaRPr lang="en-CA" dirty="0"/>
          </a:p>
        </p:txBody>
      </p:sp>
      <p:sp>
        <p:nvSpPr>
          <p:cNvPr id="10" name="Rounded Rectangle 9"/>
          <p:cNvSpPr/>
          <p:nvPr/>
        </p:nvSpPr>
        <p:spPr>
          <a:xfrm>
            <a:off x="212775" y="1456525"/>
            <a:ext cx="2743200" cy="666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smtClean="0">
                <a:solidFill>
                  <a:srgbClr val="FFFFFF"/>
                </a:solidFill>
              </a:rPr>
              <a:t>Hyper-Growth Unprofitable Companies</a:t>
            </a:r>
            <a:endParaRPr lang="en-CA" sz="1600" dirty="0">
              <a:solidFill>
                <a:srgbClr val="FFFFFF"/>
              </a:solidFill>
            </a:endParaRPr>
          </a:p>
        </p:txBody>
      </p:sp>
      <p:sp>
        <p:nvSpPr>
          <p:cNvPr id="11" name="Rounded Rectangle 10"/>
          <p:cNvSpPr/>
          <p:nvPr/>
        </p:nvSpPr>
        <p:spPr>
          <a:xfrm>
            <a:off x="3168775" y="1456525"/>
            <a:ext cx="2743200" cy="666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smtClean="0">
                <a:solidFill>
                  <a:srgbClr val="FFFFFF"/>
                </a:solidFill>
              </a:rPr>
              <a:t>Growing Companies with Clear Path to Profitability</a:t>
            </a:r>
            <a:endParaRPr lang="en-CA" sz="1600" dirty="0">
              <a:solidFill>
                <a:srgbClr val="FFFFFF"/>
              </a:solidFill>
            </a:endParaRPr>
          </a:p>
        </p:txBody>
      </p:sp>
      <p:sp>
        <p:nvSpPr>
          <p:cNvPr id="12" name="Oval 11"/>
          <p:cNvSpPr>
            <a:spLocks noChangeArrowheads="1"/>
          </p:cNvSpPr>
          <p:nvPr/>
        </p:nvSpPr>
        <p:spPr bwMode="auto">
          <a:xfrm>
            <a:off x="264774" y="2312918"/>
            <a:ext cx="177529" cy="180000"/>
          </a:xfrm>
          <a:prstGeom prst="ellipse">
            <a:avLst/>
          </a:prstGeom>
          <a:solidFill>
            <a:schemeClr val="accent1"/>
          </a:solidFill>
          <a:ln w="12700" algn="ctr">
            <a:solidFill>
              <a:srgbClr val="134B9D"/>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45720" rIns="45720" anchor="ctr"/>
          <a:lstStyle/>
          <a:p>
            <a:pPr algn="ctr" eaLnBrk="0" hangingPunct="0"/>
            <a:r>
              <a:rPr lang="en-US" sz="1200" dirty="0">
                <a:solidFill>
                  <a:srgbClr val="FFFFFF"/>
                </a:solidFill>
                <a:latin typeface="Franklin Gothic Demi"/>
              </a:rPr>
              <a:t>1</a:t>
            </a:r>
          </a:p>
        </p:txBody>
      </p:sp>
      <p:sp>
        <p:nvSpPr>
          <p:cNvPr id="13" name="Oval 12"/>
          <p:cNvSpPr>
            <a:spLocks noChangeArrowheads="1"/>
          </p:cNvSpPr>
          <p:nvPr/>
        </p:nvSpPr>
        <p:spPr bwMode="auto">
          <a:xfrm>
            <a:off x="264774" y="2663634"/>
            <a:ext cx="177529" cy="180000"/>
          </a:xfrm>
          <a:prstGeom prst="ellipse">
            <a:avLst/>
          </a:prstGeom>
          <a:solidFill>
            <a:schemeClr val="accent1"/>
          </a:solidFill>
          <a:ln>
            <a:noFill/>
          </a:ln>
          <a:effectLst/>
          <a:extLst>
            <a:ext uri="{91240B29-F687-4F45-9708-019B960494DF}">
              <a14:hiddenLine xmlns:a14="http://schemas.microsoft.com/office/drawing/2010/main" xmlns="" w="12700" algn="ctr">
                <a:solidFill>
                  <a:srgbClr val="134B9D"/>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45720" rIns="45720" anchor="ctr"/>
          <a:lstStyle/>
          <a:p>
            <a:pPr algn="ctr" eaLnBrk="0" hangingPunct="0"/>
            <a:r>
              <a:rPr lang="en-US" sz="1200" dirty="0">
                <a:solidFill>
                  <a:srgbClr val="FFFFFF"/>
                </a:solidFill>
                <a:latin typeface="Franklin Gothic Demi"/>
              </a:rPr>
              <a:t>2</a:t>
            </a:r>
          </a:p>
        </p:txBody>
      </p:sp>
      <p:sp>
        <p:nvSpPr>
          <p:cNvPr id="15" name="Content Placeholder 2"/>
          <p:cNvSpPr txBox="1">
            <a:spLocks/>
          </p:cNvSpPr>
          <p:nvPr/>
        </p:nvSpPr>
        <p:spPr>
          <a:xfrm>
            <a:off x="431950" y="2261018"/>
            <a:ext cx="2611603" cy="805232"/>
          </a:xfrm>
          <a:prstGeom prst="rect">
            <a:avLst/>
          </a:prstGeom>
        </p:spPr>
        <p:txBody>
          <a:bodyPr/>
          <a:lstStyle>
            <a:lvl1pPr marL="0" indent="0" algn="l" defTabSz="914400" rtl="0" eaLnBrk="1" latinLnBrk="0" hangingPunct="1">
              <a:lnSpc>
                <a:spcPct val="110000"/>
              </a:lnSpc>
              <a:spcBef>
                <a:spcPts val="600"/>
              </a:spcBef>
              <a:spcAft>
                <a:spcPts val="300"/>
              </a:spcAft>
              <a:buFont typeface="Arial" pitchFamily="34" charset="0"/>
              <a:buNone/>
              <a:defRPr sz="1600" kern="1200" baseline="0">
                <a:solidFill>
                  <a:schemeClr val="accent1"/>
                </a:solidFill>
                <a:latin typeface="Franklin Gothic Demi" pitchFamily="34" charset="0"/>
                <a:ea typeface="+mn-ea"/>
                <a:cs typeface="+mn-cs"/>
              </a:defRPr>
            </a:lvl1pPr>
            <a:lvl2pPr marL="0" indent="0" algn="l" defTabSz="914400" rtl="0" eaLnBrk="1" latinLnBrk="0" hangingPunct="1">
              <a:lnSpc>
                <a:spcPct val="105000"/>
              </a:lnSpc>
              <a:spcBef>
                <a:spcPts val="0"/>
              </a:spcBef>
              <a:spcAft>
                <a:spcPts val="242"/>
              </a:spcAft>
              <a:buFont typeface="Arial" pitchFamily="34" charset="0"/>
              <a:buNone/>
              <a:defRPr sz="1600" kern="1200" baseline="0">
                <a:solidFill>
                  <a:schemeClr val="tx1"/>
                </a:solidFill>
                <a:latin typeface="+mn-lt"/>
                <a:ea typeface="+mn-ea"/>
                <a:cs typeface="+mn-cs"/>
              </a:defRPr>
            </a:lvl2pPr>
            <a:lvl3pPr marL="182563" indent="-182563" algn="l" defTabSz="914400" rtl="0" eaLnBrk="1" latinLnBrk="0" hangingPunct="1">
              <a:lnSpc>
                <a:spcPct val="105000"/>
              </a:lnSpc>
              <a:spcBef>
                <a:spcPts val="0"/>
              </a:spcBef>
              <a:spcAft>
                <a:spcPts val="242"/>
              </a:spcAft>
              <a:buClr>
                <a:schemeClr val="accent1"/>
              </a:buClr>
              <a:buSzPct val="65000"/>
              <a:buFont typeface="Wingdings" pitchFamily="2" charset="2"/>
              <a:buChar char="l"/>
              <a:defRPr sz="1600" kern="1200">
                <a:solidFill>
                  <a:schemeClr val="tx1"/>
                </a:solidFill>
                <a:latin typeface="+mn-lt"/>
                <a:ea typeface="+mn-ea"/>
                <a:cs typeface="+mn-cs"/>
              </a:defRPr>
            </a:lvl3pPr>
            <a:lvl4pPr marL="357188" indent="-174625" algn="l" defTabSz="914400" rtl="0" eaLnBrk="1" latinLnBrk="0" hangingPunct="1">
              <a:lnSpc>
                <a:spcPct val="105000"/>
              </a:lnSpc>
              <a:spcBef>
                <a:spcPts val="0"/>
              </a:spcBef>
              <a:spcAft>
                <a:spcPts val="242"/>
              </a:spcAft>
              <a:buClr>
                <a:schemeClr val="accent1"/>
              </a:buClr>
              <a:buFont typeface="Symbol" pitchFamily="18" charset="2"/>
              <a:buChar char="-"/>
              <a:tabLst/>
              <a:defRPr sz="1400" kern="1200">
                <a:solidFill>
                  <a:schemeClr val="tx1"/>
                </a:solidFill>
                <a:latin typeface="+mn-lt"/>
                <a:ea typeface="+mn-ea"/>
                <a:cs typeface="+mn-cs"/>
              </a:defRPr>
            </a:lvl4pPr>
            <a:lvl5pPr marL="539750" indent="-182563" algn="l" defTabSz="914400" rtl="0" eaLnBrk="1" latinLnBrk="0" hangingPunct="1">
              <a:lnSpc>
                <a:spcPct val="105000"/>
              </a:lnSpc>
              <a:spcBef>
                <a:spcPts val="0"/>
              </a:spcBef>
              <a:spcAft>
                <a:spcPts val="242"/>
              </a:spcAft>
              <a:buClr>
                <a:schemeClr val="accent1"/>
              </a:buClr>
              <a:buSzPct val="65000"/>
              <a:buFont typeface="Wingdings" pitchFamily="2" charset="2"/>
              <a:buChar char="l"/>
              <a:defRPr sz="1200" kern="1200">
                <a:solidFill>
                  <a:schemeClr val="tx1"/>
                </a:solidFill>
                <a:latin typeface="+mn-lt"/>
                <a:ea typeface="+mn-ea"/>
                <a:cs typeface="+mn-cs"/>
              </a:defRPr>
            </a:lvl5pPr>
            <a:lvl6pPr marL="714375" indent="-174625" algn="l" defTabSz="914400" rtl="0" eaLnBrk="1" latinLnBrk="0" hangingPunct="1">
              <a:lnSpc>
                <a:spcPct val="105000"/>
              </a:lnSpc>
              <a:spcBef>
                <a:spcPts val="0"/>
              </a:spcBef>
              <a:spcAft>
                <a:spcPts val="242"/>
              </a:spcAft>
              <a:buClr>
                <a:schemeClr val="accent1"/>
              </a:buClr>
              <a:buSzPct val="100000"/>
              <a:buFont typeface="Symbol" pitchFamily="18" charset="2"/>
              <a:buChar char="-"/>
              <a:defRPr sz="1100" kern="1200">
                <a:solidFill>
                  <a:schemeClr val="tx1"/>
                </a:solidFill>
                <a:latin typeface="+mn-lt"/>
                <a:ea typeface="+mn-ea"/>
                <a:cs typeface="+mn-cs"/>
              </a:defRPr>
            </a:lvl6pPr>
            <a:lvl7pPr marL="898525" indent="-184150" algn="l" defTabSz="914400" rtl="0" eaLnBrk="1" latinLnBrk="0" hangingPunct="1">
              <a:lnSpc>
                <a:spcPct val="105000"/>
              </a:lnSpc>
              <a:spcBef>
                <a:spcPts val="0"/>
              </a:spcBef>
              <a:spcAft>
                <a:spcPts val="242"/>
              </a:spcAft>
              <a:buClr>
                <a:schemeClr val="accent1"/>
              </a:buClr>
              <a:buSzPct val="65000"/>
              <a:buFont typeface="Wingdings" pitchFamily="2" charset="2"/>
              <a:buChar char="l"/>
              <a:defRPr sz="1000"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base" hangingPunct="0">
              <a:lnSpc>
                <a:spcPct val="100000"/>
              </a:lnSpc>
              <a:spcBef>
                <a:spcPct val="30000"/>
              </a:spcBef>
              <a:spcAft>
                <a:spcPct val="30000"/>
              </a:spcAft>
              <a:buClr>
                <a:srgbClr val="003366"/>
              </a:buClr>
              <a:buSzPct val="75000"/>
            </a:pPr>
            <a:r>
              <a:rPr lang="en-US" altLang="en-US" sz="1400" kern="0" dirty="0" smtClean="0">
                <a:solidFill>
                  <a:srgbClr val="000000"/>
                </a:solidFill>
                <a:latin typeface="Franklin Gothic Book"/>
              </a:rPr>
              <a:t>Revenue</a:t>
            </a:r>
            <a:r>
              <a:rPr lang="en-US" altLang="en-US" sz="1400" b="1" kern="0" dirty="0" smtClean="0">
                <a:solidFill>
                  <a:srgbClr val="000000"/>
                </a:solidFill>
                <a:latin typeface="Franklin Gothic Book"/>
              </a:rPr>
              <a:t> </a:t>
            </a:r>
            <a:r>
              <a:rPr lang="en-US" altLang="en-US" sz="1400" kern="0" dirty="0" smtClean="0">
                <a:solidFill>
                  <a:srgbClr val="000000"/>
                </a:solidFill>
                <a:latin typeface="Franklin Gothic Book"/>
              </a:rPr>
              <a:t>Growth:</a:t>
            </a:r>
            <a:r>
              <a:rPr lang="en-US" altLang="en-US" sz="1400" b="1" kern="0" dirty="0" smtClean="0">
                <a:solidFill>
                  <a:srgbClr val="000000"/>
                </a:solidFill>
                <a:latin typeface="Franklin Gothic Book"/>
              </a:rPr>
              <a:t> </a:t>
            </a:r>
            <a:r>
              <a:rPr lang="en-US" altLang="en-US" sz="1400" kern="0" dirty="0" smtClean="0">
                <a:solidFill>
                  <a:srgbClr val="000000"/>
                </a:solidFill>
                <a:latin typeface="Franklin Gothic Book"/>
              </a:rPr>
              <a:t>~30%</a:t>
            </a:r>
          </a:p>
          <a:p>
            <a:pPr eaLnBrk="0" fontAlgn="base" hangingPunct="0">
              <a:lnSpc>
                <a:spcPct val="100000"/>
              </a:lnSpc>
              <a:spcBef>
                <a:spcPct val="30000"/>
              </a:spcBef>
              <a:spcAft>
                <a:spcPct val="30000"/>
              </a:spcAft>
              <a:buClr>
                <a:srgbClr val="003366"/>
              </a:buClr>
              <a:buSzPct val="75000"/>
            </a:pPr>
            <a:r>
              <a:rPr lang="en-US" altLang="en-US" sz="1400" kern="0" dirty="0" smtClean="0">
                <a:solidFill>
                  <a:srgbClr val="000000"/>
                </a:solidFill>
                <a:latin typeface="Franklin Gothic Book"/>
              </a:rPr>
              <a:t>Long-term path to profitability</a:t>
            </a:r>
          </a:p>
        </p:txBody>
      </p:sp>
      <p:sp>
        <p:nvSpPr>
          <p:cNvPr id="16" name="Oval 15"/>
          <p:cNvSpPr>
            <a:spLocks noChangeArrowheads="1"/>
          </p:cNvSpPr>
          <p:nvPr/>
        </p:nvSpPr>
        <p:spPr bwMode="auto">
          <a:xfrm>
            <a:off x="3245195" y="2322443"/>
            <a:ext cx="180000" cy="180000"/>
          </a:xfrm>
          <a:prstGeom prst="ellipse">
            <a:avLst/>
          </a:prstGeom>
          <a:solidFill>
            <a:schemeClr val="accent1"/>
          </a:solidFill>
          <a:ln w="12700" algn="ctr">
            <a:solidFill>
              <a:srgbClr val="134B9D"/>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45720" rIns="45720" anchor="ctr"/>
          <a:lstStyle/>
          <a:p>
            <a:pPr algn="ctr" eaLnBrk="0" hangingPunct="0"/>
            <a:r>
              <a:rPr lang="en-US" sz="1200" dirty="0">
                <a:solidFill>
                  <a:srgbClr val="FFFFFF"/>
                </a:solidFill>
                <a:latin typeface="Franklin Gothic Demi"/>
              </a:rPr>
              <a:t>1</a:t>
            </a:r>
          </a:p>
        </p:txBody>
      </p:sp>
      <p:sp>
        <p:nvSpPr>
          <p:cNvPr id="17" name="Oval 16"/>
          <p:cNvSpPr>
            <a:spLocks noChangeArrowheads="1"/>
          </p:cNvSpPr>
          <p:nvPr/>
        </p:nvSpPr>
        <p:spPr bwMode="auto">
          <a:xfrm>
            <a:off x="3245195" y="2663634"/>
            <a:ext cx="180000" cy="180000"/>
          </a:xfrm>
          <a:prstGeom prst="ellipse">
            <a:avLst/>
          </a:prstGeom>
          <a:solidFill>
            <a:schemeClr val="accent1"/>
          </a:solidFill>
          <a:ln>
            <a:noFill/>
          </a:ln>
          <a:effectLst/>
          <a:extLst>
            <a:ext uri="{91240B29-F687-4F45-9708-019B960494DF}">
              <a14:hiddenLine xmlns:a14="http://schemas.microsoft.com/office/drawing/2010/main" xmlns="" w="12700" algn="ctr">
                <a:solidFill>
                  <a:srgbClr val="134B9D"/>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45720" rIns="45720" anchor="ctr"/>
          <a:lstStyle/>
          <a:p>
            <a:pPr algn="ctr" eaLnBrk="0" hangingPunct="0"/>
            <a:r>
              <a:rPr lang="en-US" sz="1200" dirty="0">
                <a:solidFill>
                  <a:srgbClr val="FFFFFF"/>
                </a:solidFill>
                <a:latin typeface="Franklin Gothic Demi"/>
              </a:rPr>
              <a:t>2</a:t>
            </a:r>
          </a:p>
        </p:txBody>
      </p:sp>
      <p:sp>
        <p:nvSpPr>
          <p:cNvPr id="18" name="Content Placeholder 2"/>
          <p:cNvSpPr txBox="1">
            <a:spLocks/>
          </p:cNvSpPr>
          <p:nvPr/>
        </p:nvSpPr>
        <p:spPr>
          <a:xfrm>
            <a:off x="3412370" y="2261018"/>
            <a:ext cx="2499605" cy="805232"/>
          </a:xfrm>
          <a:prstGeom prst="rect">
            <a:avLst/>
          </a:prstGeom>
        </p:spPr>
        <p:txBody>
          <a:bodyPr/>
          <a:lstStyle>
            <a:lvl1pPr marL="0" indent="0" algn="l" defTabSz="914400" rtl="0" eaLnBrk="1" latinLnBrk="0" hangingPunct="1">
              <a:lnSpc>
                <a:spcPct val="110000"/>
              </a:lnSpc>
              <a:spcBef>
                <a:spcPts val="600"/>
              </a:spcBef>
              <a:spcAft>
                <a:spcPts val="300"/>
              </a:spcAft>
              <a:buFont typeface="Arial" pitchFamily="34" charset="0"/>
              <a:buNone/>
              <a:defRPr sz="1600" kern="1200" baseline="0">
                <a:solidFill>
                  <a:schemeClr val="accent1"/>
                </a:solidFill>
                <a:latin typeface="Franklin Gothic Demi" pitchFamily="34" charset="0"/>
                <a:ea typeface="+mn-ea"/>
                <a:cs typeface="+mn-cs"/>
              </a:defRPr>
            </a:lvl1pPr>
            <a:lvl2pPr marL="0" indent="0" algn="l" defTabSz="914400" rtl="0" eaLnBrk="1" latinLnBrk="0" hangingPunct="1">
              <a:lnSpc>
                <a:spcPct val="105000"/>
              </a:lnSpc>
              <a:spcBef>
                <a:spcPts val="0"/>
              </a:spcBef>
              <a:spcAft>
                <a:spcPts val="242"/>
              </a:spcAft>
              <a:buFont typeface="Arial" pitchFamily="34" charset="0"/>
              <a:buNone/>
              <a:defRPr sz="1600" kern="1200" baseline="0">
                <a:solidFill>
                  <a:schemeClr val="tx1"/>
                </a:solidFill>
                <a:latin typeface="+mn-lt"/>
                <a:ea typeface="+mn-ea"/>
                <a:cs typeface="+mn-cs"/>
              </a:defRPr>
            </a:lvl2pPr>
            <a:lvl3pPr marL="182563" indent="-182563" algn="l" defTabSz="914400" rtl="0" eaLnBrk="1" latinLnBrk="0" hangingPunct="1">
              <a:lnSpc>
                <a:spcPct val="105000"/>
              </a:lnSpc>
              <a:spcBef>
                <a:spcPts val="0"/>
              </a:spcBef>
              <a:spcAft>
                <a:spcPts val="242"/>
              </a:spcAft>
              <a:buClr>
                <a:schemeClr val="accent1"/>
              </a:buClr>
              <a:buSzPct val="65000"/>
              <a:buFont typeface="Wingdings" pitchFamily="2" charset="2"/>
              <a:buChar char="l"/>
              <a:defRPr sz="1600" kern="1200">
                <a:solidFill>
                  <a:schemeClr val="tx1"/>
                </a:solidFill>
                <a:latin typeface="+mn-lt"/>
                <a:ea typeface="+mn-ea"/>
                <a:cs typeface="+mn-cs"/>
              </a:defRPr>
            </a:lvl3pPr>
            <a:lvl4pPr marL="357188" indent="-174625" algn="l" defTabSz="914400" rtl="0" eaLnBrk="1" latinLnBrk="0" hangingPunct="1">
              <a:lnSpc>
                <a:spcPct val="105000"/>
              </a:lnSpc>
              <a:spcBef>
                <a:spcPts val="0"/>
              </a:spcBef>
              <a:spcAft>
                <a:spcPts val="242"/>
              </a:spcAft>
              <a:buClr>
                <a:schemeClr val="accent1"/>
              </a:buClr>
              <a:buFont typeface="Symbol" pitchFamily="18" charset="2"/>
              <a:buChar char="-"/>
              <a:tabLst/>
              <a:defRPr sz="1400" kern="1200">
                <a:solidFill>
                  <a:schemeClr val="tx1"/>
                </a:solidFill>
                <a:latin typeface="+mn-lt"/>
                <a:ea typeface="+mn-ea"/>
                <a:cs typeface="+mn-cs"/>
              </a:defRPr>
            </a:lvl4pPr>
            <a:lvl5pPr marL="539750" indent="-182563" algn="l" defTabSz="914400" rtl="0" eaLnBrk="1" latinLnBrk="0" hangingPunct="1">
              <a:lnSpc>
                <a:spcPct val="105000"/>
              </a:lnSpc>
              <a:spcBef>
                <a:spcPts val="0"/>
              </a:spcBef>
              <a:spcAft>
                <a:spcPts val="242"/>
              </a:spcAft>
              <a:buClr>
                <a:schemeClr val="accent1"/>
              </a:buClr>
              <a:buSzPct val="65000"/>
              <a:buFont typeface="Wingdings" pitchFamily="2" charset="2"/>
              <a:buChar char="l"/>
              <a:defRPr sz="1200" kern="1200">
                <a:solidFill>
                  <a:schemeClr val="tx1"/>
                </a:solidFill>
                <a:latin typeface="+mn-lt"/>
                <a:ea typeface="+mn-ea"/>
                <a:cs typeface="+mn-cs"/>
              </a:defRPr>
            </a:lvl5pPr>
            <a:lvl6pPr marL="714375" indent="-174625" algn="l" defTabSz="914400" rtl="0" eaLnBrk="1" latinLnBrk="0" hangingPunct="1">
              <a:lnSpc>
                <a:spcPct val="105000"/>
              </a:lnSpc>
              <a:spcBef>
                <a:spcPts val="0"/>
              </a:spcBef>
              <a:spcAft>
                <a:spcPts val="242"/>
              </a:spcAft>
              <a:buClr>
                <a:schemeClr val="accent1"/>
              </a:buClr>
              <a:buSzPct val="100000"/>
              <a:buFont typeface="Symbol" pitchFamily="18" charset="2"/>
              <a:buChar char="-"/>
              <a:defRPr sz="1100" kern="1200">
                <a:solidFill>
                  <a:schemeClr val="tx1"/>
                </a:solidFill>
                <a:latin typeface="+mn-lt"/>
                <a:ea typeface="+mn-ea"/>
                <a:cs typeface="+mn-cs"/>
              </a:defRPr>
            </a:lvl6pPr>
            <a:lvl7pPr marL="898525" indent="-184150" algn="l" defTabSz="914400" rtl="0" eaLnBrk="1" latinLnBrk="0" hangingPunct="1">
              <a:lnSpc>
                <a:spcPct val="105000"/>
              </a:lnSpc>
              <a:spcBef>
                <a:spcPts val="0"/>
              </a:spcBef>
              <a:spcAft>
                <a:spcPts val="242"/>
              </a:spcAft>
              <a:buClr>
                <a:schemeClr val="accent1"/>
              </a:buClr>
              <a:buSzPct val="65000"/>
              <a:buFont typeface="Wingdings" pitchFamily="2" charset="2"/>
              <a:buChar char="l"/>
              <a:defRPr sz="1000"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base" hangingPunct="0">
              <a:lnSpc>
                <a:spcPct val="100000"/>
              </a:lnSpc>
              <a:spcBef>
                <a:spcPct val="30000"/>
              </a:spcBef>
              <a:spcAft>
                <a:spcPct val="30000"/>
              </a:spcAft>
              <a:buClr>
                <a:srgbClr val="003366"/>
              </a:buClr>
              <a:buSzPct val="75000"/>
            </a:pPr>
            <a:r>
              <a:rPr lang="en-US" altLang="en-US" sz="1400" kern="0" dirty="0" smtClean="0">
                <a:solidFill>
                  <a:srgbClr val="000000"/>
                </a:solidFill>
                <a:latin typeface="Franklin Gothic Book"/>
              </a:rPr>
              <a:t>Revenue</a:t>
            </a:r>
            <a:r>
              <a:rPr lang="en-US" altLang="en-US" sz="1400" b="1" kern="0" dirty="0" smtClean="0">
                <a:solidFill>
                  <a:srgbClr val="000000"/>
                </a:solidFill>
                <a:latin typeface="Franklin Gothic Book"/>
              </a:rPr>
              <a:t> </a:t>
            </a:r>
            <a:r>
              <a:rPr lang="en-US" altLang="en-US" sz="1400" kern="0" dirty="0">
                <a:solidFill>
                  <a:srgbClr val="000000"/>
                </a:solidFill>
                <a:latin typeface="Franklin Gothic Book"/>
              </a:rPr>
              <a:t>Growth: </a:t>
            </a:r>
            <a:r>
              <a:rPr lang="en-US" altLang="en-US" sz="1400" kern="0" dirty="0" smtClean="0">
                <a:solidFill>
                  <a:srgbClr val="000000"/>
                </a:solidFill>
                <a:latin typeface="Franklin Gothic Book"/>
              </a:rPr>
              <a:t>15% - 25%</a:t>
            </a:r>
            <a:endParaRPr lang="en-US" altLang="en-US" sz="1400" kern="0" dirty="0">
              <a:solidFill>
                <a:srgbClr val="000000"/>
              </a:solidFill>
              <a:latin typeface="Franklin Gothic Book"/>
            </a:endParaRPr>
          </a:p>
          <a:p>
            <a:pPr eaLnBrk="0" fontAlgn="base" hangingPunct="0">
              <a:lnSpc>
                <a:spcPct val="100000"/>
              </a:lnSpc>
              <a:spcBef>
                <a:spcPct val="30000"/>
              </a:spcBef>
              <a:spcAft>
                <a:spcPct val="30000"/>
              </a:spcAft>
              <a:buClr>
                <a:srgbClr val="003366"/>
              </a:buClr>
              <a:buSzPct val="75000"/>
            </a:pPr>
            <a:r>
              <a:rPr lang="en-US" altLang="en-US" sz="1400" kern="0" dirty="0" smtClean="0">
                <a:solidFill>
                  <a:srgbClr val="000000"/>
                </a:solidFill>
                <a:latin typeface="Franklin Gothic Book"/>
              </a:rPr>
              <a:t>Clear path to profitability and significant operating leverage</a:t>
            </a:r>
          </a:p>
        </p:txBody>
      </p:sp>
      <p:sp>
        <p:nvSpPr>
          <p:cNvPr id="19" name="Rounded Rectangle 18"/>
          <p:cNvSpPr/>
          <p:nvPr/>
        </p:nvSpPr>
        <p:spPr>
          <a:xfrm>
            <a:off x="212775" y="4574203"/>
            <a:ext cx="2743200" cy="11167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lnSpc>
                <a:spcPct val="100000"/>
              </a:lnSpc>
              <a:spcBef>
                <a:spcPts val="0"/>
              </a:spcBef>
              <a:spcAft>
                <a:spcPts val="0"/>
              </a:spcAft>
              <a:buClr>
                <a:srgbClr val="003366"/>
              </a:buClr>
              <a:buSzPct val="75000"/>
            </a:pPr>
            <a:r>
              <a:rPr lang="en-US" altLang="en-US" sz="1600" b="1" kern="0" dirty="0" smtClean="0">
                <a:solidFill>
                  <a:srgbClr val="000000"/>
                </a:solidFill>
              </a:rPr>
              <a:t>Valuation</a:t>
            </a:r>
          </a:p>
          <a:p>
            <a:pPr eaLnBrk="0" fontAlgn="base" hangingPunct="0">
              <a:lnSpc>
                <a:spcPct val="100000"/>
              </a:lnSpc>
              <a:spcBef>
                <a:spcPts val="0"/>
              </a:spcBef>
              <a:spcAft>
                <a:spcPts val="0"/>
              </a:spcAft>
              <a:buClr>
                <a:srgbClr val="003366"/>
              </a:buClr>
              <a:buSzPct val="75000"/>
            </a:pPr>
            <a:r>
              <a:rPr lang="en-US" altLang="en-US" sz="1600" kern="0" dirty="0" smtClean="0">
                <a:solidFill>
                  <a:srgbClr val="000000"/>
                </a:solidFill>
              </a:rPr>
              <a:t>Valuation based on growth and sales multiples</a:t>
            </a:r>
          </a:p>
          <a:p>
            <a:pPr eaLnBrk="0" fontAlgn="base" hangingPunct="0">
              <a:lnSpc>
                <a:spcPct val="100000"/>
              </a:lnSpc>
              <a:spcBef>
                <a:spcPts val="0"/>
              </a:spcBef>
              <a:spcAft>
                <a:spcPts val="0"/>
              </a:spcAft>
              <a:buClr>
                <a:srgbClr val="003366"/>
              </a:buClr>
              <a:buSzPct val="75000"/>
            </a:pPr>
            <a:endParaRPr lang="en-US" altLang="en-US" sz="1600" kern="0" dirty="0">
              <a:solidFill>
                <a:srgbClr val="000000"/>
              </a:solidFill>
            </a:endParaRPr>
          </a:p>
        </p:txBody>
      </p:sp>
      <p:sp>
        <p:nvSpPr>
          <p:cNvPr id="20" name="Rounded Rectangle 19"/>
          <p:cNvSpPr/>
          <p:nvPr/>
        </p:nvSpPr>
        <p:spPr>
          <a:xfrm>
            <a:off x="212775" y="3154371"/>
            <a:ext cx="2743200" cy="1216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lnSpc>
                <a:spcPct val="100000"/>
              </a:lnSpc>
              <a:spcBef>
                <a:spcPts val="0"/>
              </a:spcBef>
              <a:spcAft>
                <a:spcPts val="0"/>
              </a:spcAft>
              <a:buClr>
                <a:srgbClr val="003366"/>
              </a:buClr>
              <a:buSzPct val="75000"/>
            </a:pPr>
            <a:r>
              <a:rPr lang="en-US" altLang="en-US" sz="1600" b="1" kern="0" dirty="0" smtClean="0">
                <a:solidFill>
                  <a:srgbClr val="000000"/>
                </a:solidFill>
              </a:rPr>
              <a:t>Comments</a:t>
            </a:r>
          </a:p>
          <a:p>
            <a:pPr eaLnBrk="0" fontAlgn="base" hangingPunct="0">
              <a:lnSpc>
                <a:spcPct val="100000"/>
              </a:lnSpc>
              <a:spcBef>
                <a:spcPts val="0"/>
              </a:spcBef>
              <a:spcAft>
                <a:spcPts val="0"/>
              </a:spcAft>
              <a:buClr>
                <a:srgbClr val="003366"/>
              </a:buClr>
              <a:buSzPct val="75000"/>
            </a:pPr>
            <a:endParaRPr lang="en-US" altLang="en-US" sz="1600" b="1" kern="0" dirty="0" smtClean="0">
              <a:solidFill>
                <a:srgbClr val="000000"/>
              </a:solidFill>
            </a:endParaRPr>
          </a:p>
          <a:p>
            <a:pPr eaLnBrk="0" fontAlgn="base" hangingPunct="0">
              <a:lnSpc>
                <a:spcPct val="100000"/>
              </a:lnSpc>
              <a:spcBef>
                <a:spcPts val="0"/>
              </a:spcBef>
              <a:spcAft>
                <a:spcPts val="0"/>
              </a:spcAft>
              <a:buClr>
                <a:srgbClr val="003366"/>
              </a:buClr>
              <a:buSzPct val="75000"/>
            </a:pPr>
            <a:r>
              <a:rPr lang="en-US" altLang="en-US" sz="1600" kern="0" dirty="0" smtClean="0">
                <a:solidFill>
                  <a:srgbClr val="3F3F3F">
                    <a:lumMod val="50000"/>
                  </a:srgbClr>
                </a:solidFill>
              </a:rPr>
              <a:t>Unforgiving reaction to deceleration</a:t>
            </a:r>
            <a:endParaRPr lang="en-US" altLang="en-US" sz="1600" kern="0" dirty="0">
              <a:solidFill>
                <a:srgbClr val="3F3F3F">
                  <a:lumMod val="50000"/>
                </a:srgbClr>
              </a:solidFill>
            </a:endParaRPr>
          </a:p>
        </p:txBody>
      </p:sp>
      <p:sp>
        <p:nvSpPr>
          <p:cNvPr id="21" name="Rounded Rectangle 20"/>
          <p:cNvSpPr/>
          <p:nvPr/>
        </p:nvSpPr>
        <p:spPr>
          <a:xfrm>
            <a:off x="3168775" y="4574203"/>
            <a:ext cx="2743200" cy="11167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lnSpc>
                <a:spcPct val="100000"/>
              </a:lnSpc>
              <a:spcBef>
                <a:spcPts val="0"/>
              </a:spcBef>
              <a:spcAft>
                <a:spcPts val="0"/>
              </a:spcAft>
              <a:buClr>
                <a:srgbClr val="003366"/>
              </a:buClr>
              <a:buSzPct val="75000"/>
            </a:pPr>
            <a:r>
              <a:rPr lang="en-US" altLang="en-US" sz="1600" b="1" kern="0" dirty="0" smtClean="0">
                <a:solidFill>
                  <a:srgbClr val="000000"/>
                </a:solidFill>
              </a:rPr>
              <a:t>Valuation</a:t>
            </a:r>
          </a:p>
          <a:p>
            <a:pPr eaLnBrk="0" fontAlgn="base" hangingPunct="0">
              <a:lnSpc>
                <a:spcPct val="100000"/>
              </a:lnSpc>
              <a:spcBef>
                <a:spcPts val="0"/>
              </a:spcBef>
              <a:spcAft>
                <a:spcPts val="0"/>
              </a:spcAft>
              <a:buClr>
                <a:srgbClr val="003366"/>
              </a:buClr>
              <a:buSzPct val="75000"/>
            </a:pPr>
            <a:r>
              <a:rPr lang="en-US" altLang="en-US" sz="1600" kern="0" dirty="0">
                <a:solidFill>
                  <a:srgbClr val="000000"/>
                </a:solidFill>
              </a:rPr>
              <a:t>Valuation based on a mix of sales metric and forward EBITDA multiples</a:t>
            </a:r>
            <a:endParaRPr lang="en-US" altLang="en-US" sz="1600" kern="0" dirty="0">
              <a:solidFill>
                <a:srgbClr val="FF0000"/>
              </a:solidFill>
            </a:endParaRPr>
          </a:p>
        </p:txBody>
      </p:sp>
      <p:sp>
        <p:nvSpPr>
          <p:cNvPr id="22" name="Rounded Rectangle 21"/>
          <p:cNvSpPr/>
          <p:nvPr/>
        </p:nvSpPr>
        <p:spPr>
          <a:xfrm>
            <a:off x="3168775" y="3154371"/>
            <a:ext cx="2743200" cy="121569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lnSpc>
                <a:spcPct val="100000"/>
              </a:lnSpc>
              <a:spcBef>
                <a:spcPts val="0"/>
              </a:spcBef>
              <a:spcAft>
                <a:spcPts val="0"/>
              </a:spcAft>
              <a:buClr>
                <a:srgbClr val="003366"/>
              </a:buClr>
              <a:buSzPct val="75000"/>
            </a:pPr>
            <a:r>
              <a:rPr lang="en-US" altLang="en-US" sz="1600" b="1" kern="0" dirty="0" smtClean="0">
                <a:solidFill>
                  <a:srgbClr val="000000"/>
                </a:solidFill>
              </a:rPr>
              <a:t>Comments</a:t>
            </a:r>
          </a:p>
          <a:p>
            <a:pPr eaLnBrk="0" fontAlgn="base" hangingPunct="0">
              <a:lnSpc>
                <a:spcPct val="100000"/>
              </a:lnSpc>
              <a:spcBef>
                <a:spcPts val="0"/>
              </a:spcBef>
              <a:spcAft>
                <a:spcPts val="0"/>
              </a:spcAft>
              <a:buClr>
                <a:srgbClr val="003366"/>
              </a:buClr>
              <a:buSzPct val="75000"/>
            </a:pPr>
            <a:endParaRPr lang="en-US" altLang="en-US" sz="1600" b="1" kern="0" dirty="0" smtClean="0">
              <a:solidFill>
                <a:srgbClr val="000000"/>
              </a:solidFill>
            </a:endParaRPr>
          </a:p>
          <a:p>
            <a:pPr eaLnBrk="0" fontAlgn="base" hangingPunct="0">
              <a:lnSpc>
                <a:spcPct val="100000"/>
              </a:lnSpc>
              <a:spcBef>
                <a:spcPts val="0"/>
              </a:spcBef>
              <a:spcAft>
                <a:spcPts val="0"/>
              </a:spcAft>
              <a:buClr>
                <a:srgbClr val="003366"/>
              </a:buClr>
              <a:buSzPct val="75000"/>
            </a:pPr>
            <a:r>
              <a:rPr lang="en-US" altLang="en-US" sz="1600" kern="0" dirty="0">
                <a:solidFill>
                  <a:srgbClr val="000000"/>
                </a:solidFill>
              </a:rPr>
              <a:t>More stable market momentum</a:t>
            </a:r>
          </a:p>
        </p:txBody>
      </p:sp>
      <p:cxnSp>
        <p:nvCxnSpPr>
          <p:cNvPr id="25" name="Straight Connector 24"/>
          <p:cNvCxnSpPr/>
          <p:nvPr/>
        </p:nvCxnSpPr>
        <p:spPr>
          <a:xfrm>
            <a:off x="3060649" y="1490465"/>
            <a:ext cx="0" cy="4200525"/>
          </a:xfrm>
          <a:prstGeom prst="line">
            <a:avLst/>
          </a:prstGeom>
          <a:ln>
            <a:solidFill>
              <a:srgbClr val="91A2B9"/>
            </a:solidFill>
            <a:prstDash val="sysDash"/>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6124775" y="1456525"/>
            <a:ext cx="2743200" cy="666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smtClean="0">
                <a:solidFill>
                  <a:srgbClr val="FFFFFF"/>
                </a:solidFill>
              </a:rPr>
              <a:t>Low Growth but Highly Profitable Companies</a:t>
            </a:r>
            <a:endParaRPr lang="en-CA" sz="1600" dirty="0">
              <a:solidFill>
                <a:srgbClr val="FFFFFF"/>
              </a:solidFill>
            </a:endParaRPr>
          </a:p>
        </p:txBody>
      </p:sp>
      <p:sp>
        <p:nvSpPr>
          <p:cNvPr id="32" name="Oval 31"/>
          <p:cNvSpPr>
            <a:spLocks noChangeArrowheads="1"/>
          </p:cNvSpPr>
          <p:nvPr/>
        </p:nvSpPr>
        <p:spPr bwMode="auto">
          <a:xfrm>
            <a:off x="6184599" y="2322443"/>
            <a:ext cx="180000" cy="180000"/>
          </a:xfrm>
          <a:prstGeom prst="ellipse">
            <a:avLst/>
          </a:prstGeom>
          <a:solidFill>
            <a:schemeClr val="accent1"/>
          </a:solidFill>
          <a:ln w="12700" algn="ctr">
            <a:solidFill>
              <a:srgbClr val="134B9D"/>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45720" rIns="45720" anchor="ctr"/>
          <a:lstStyle/>
          <a:p>
            <a:pPr algn="ctr" eaLnBrk="0" hangingPunct="0"/>
            <a:r>
              <a:rPr lang="en-US" sz="1200" dirty="0">
                <a:solidFill>
                  <a:srgbClr val="FFFFFF"/>
                </a:solidFill>
                <a:latin typeface="Franklin Gothic Demi"/>
              </a:rPr>
              <a:t>1</a:t>
            </a:r>
          </a:p>
        </p:txBody>
      </p:sp>
      <p:sp>
        <p:nvSpPr>
          <p:cNvPr id="33" name="Oval 32"/>
          <p:cNvSpPr>
            <a:spLocks noChangeArrowheads="1"/>
          </p:cNvSpPr>
          <p:nvPr/>
        </p:nvSpPr>
        <p:spPr bwMode="auto">
          <a:xfrm>
            <a:off x="6184599" y="2663634"/>
            <a:ext cx="180000" cy="180000"/>
          </a:xfrm>
          <a:prstGeom prst="ellipse">
            <a:avLst/>
          </a:prstGeom>
          <a:solidFill>
            <a:schemeClr val="accent1"/>
          </a:solidFill>
          <a:ln>
            <a:noFill/>
          </a:ln>
          <a:effectLst/>
          <a:extLst>
            <a:ext uri="{91240B29-F687-4F45-9708-019B960494DF}">
              <a14:hiddenLine xmlns:a14="http://schemas.microsoft.com/office/drawing/2010/main" xmlns="" w="12700" algn="ctr">
                <a:solidFill>
                  <a:srgbClr val="134B9D"/>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45720" rIns="45720" anchor="ctr"/>
          <a:lstStyle/>
          <a:p>
            <a:pPr algn="ctr" eaLnBrk="0" hangingPunct="0"/>
            <a:r>
              <a:rPr lang="en-US" sz="1200" dirty="0">
                <a:solidFill>
                  <a:srgbClr val="FFFFFF"/>
                </a:solidFill>
                <a:latin typeface="Franklin Gothic Demi"/>
              </a:rPr>
              <a:t>2</a:t>
            </a:r>
          </a:p>
        </p:txBody>
      </p:sp>
      <p:sp>
        <p:nvSpPr>
          <p:cNvPr id="34" name="Content Placeholder 2"/>
          <p:cNvSpPr txBox="1">
            <a:spLocks/>
          </p:cNvSpPr>
          <p:nvPr/>
        </p:nvSpPr>
        <p:spPr>
          <a:xfrm>
            <a:off x="6351774" y="2261018"/>
            <a:ext cx="2445714" cy="805232"/>
          </a:xfrm>
          <a:prstGeom prst="rect">
            <a:avLst/>
          </a:prstGeom>
        </p:spPr>
        <p:txBody>
          <a:bodyPr/>
          <a:lstStyle>
            <a:lvl1pPr marL="0" indent="0" algn="l" defTabSz="914400" rtl="0" eaLnBrk="1" latinLnBrk="0" hangingPunct="1">
              <a:lnSpc>
                <a:spcPct val="110000"/>
              </a:lnSpc>
              <a:spcBef>
                <a:spcPts val="600"/>
              </a:spcBef>
              <a:spcAft>
                <a:spcPts val="300"/>
              </a:spcAft>
              <a:buFont typeface="Arial" pitchFamily="34" charset="0"/>
              <a:buNone/>
              <a:defRPr sz="1600" kern="1200" baseline="0">
                <a:solidFill>
                  <a:schemeClr val="accent1"/>
                </a:solidFill>
                <a:latin typeface="Franklin Gothic Demi" pitchFamily="34" charset="0"/>
                <a:ea typeface="+mn-ea"/>
                <a:cs typeface="+mn-cs"/>
              </a:defRPr>
            </a:lvl1pPr>
            <a:lvl2pPr marL="0" indent="0" algn="l" defTabSz="914400" rtl="0" eaLnBrk="1" latinLnBrk="0" hangingPunct="1">
              <a:lnSpc>
                <a:spcPct val="105000"/>
              </a:lnSpc>
              <a:spcBef>
                <a:spcPts val="0"/>
              </a:spcBef>
              <a:spcAft>
                <a:spcPts val="242"/>
              </a:spcAft>
              <a:buFont typeface="Arial" pitchFamily="34" charset="0"/>
              <a:buNone/>
              <a:defRPr sz="1600" kern="1200" baseline="0">
                <a:solidFill>
                  <a:schemeClr val="tx1"/>
                </a:solidFill>
                <a:latin typeface="+mn-lt"/>
                <a:ea typeface="+mn-ea"/>
                <a:cs typeface="+mn-cs"/>
              </a:defRPr>
            </a:lvl2pPr>
            <a:lvl3pPr marL="182563" indent="-182563" algn="l" defTabSz="914400" rtl="0" eaLnBrk="1" latinLnBrk="0" hangingPunct="1">
              <a:lnSpc>
                <a:spcPct val="105000"/>
              </a:lnSpc>
              <a:spcBef>
                <a:spcPts val="0"/>
              </a:spcBef>
              <a:spcAft>
                <a:spcPts val="242"/>
              </a:spcAft>
              <a:buClr>
                <a:schemeClr val="accent1"/>
              </a:buClr>
              <a:buSzPct val="65000"/>
              <a:buFont typeface="Wingdings" pitchFamily="2" charset="2"/>
              <a:buChar char="l"/>
              <a:defRPr sz="1600" kern="1200">
                <a:solidFill>
                  <a:schemeClr val="tx1"/>
                </a:solidFill>
                <a:latin typeface="+mn-lt"/>
                <a:ea typeface="+mn-ea"/>
                <a:cs typeface="+mn-cs"/>
              </a:defRPr>
            </a:lvl3pPr>
            <a:lvl4pPr marL="357188" indent="-174625" algn="l" defTabSz="914400" rtl="0" eaLnBrk="1" latinLnBrk="0" hangingPunct="1">
              <a:lnSpc>
                <a:spcPct val="105000"/>
              </a:lnSpc>
              <a:spcBef>
                <a:spcPts val="0"/>
              </a:spcBef>
              <a:spcAft>
                <a:spcPts val="242"/>
              </a:spcAft>
              <a:buClr>
                <a:schemeClr val="accent1"/>
              </a:buClr>
              <a:buFont typeface="Symbol" pitchFamily="18" charset="2"/>
              <a:buChar char="-"/>
              <a:tabLst/>
              <a:defRPr sz="1400" kern="1200">
                <a:solidFill>
                  <a:schemeClr val="tx1"/>
                </a:solidFill>
                <a:latin typeface="+mn-lt"/>
                <a:ea typeface="+mn-ea"/>
                <a:cs typeface="+mn-cs"/>
              </a:defRPr>
            </a:lvl4pPr>
            <a:lvl5pPr marL="539750" indent="-182563" algn="l" defTabSz="914400" rtl="0" eaLnBrk="1" latinLnBrk="0" hangingPunct="1">
              <a:lnSpc>
                <a:spcPct val="105000"/>
              </a:lnSpc>
              <a:spcBef>
                <a:spcPts val="0"/>
              </a:spcBef>
              <a:spcAft>
                <a:spcPts val="242"/>
              </a:spcAft>
              <a:buClr>
                <a:schemeClr val="accent1"/>
              </a:buClr>
              <a:buSzPct val="65000"/>
              <a:buFont typeface="Wingdings" pitchFamily="2" charset="2"/>
              <a:buChar char="l"/>
              <a:defRPr sz="1200" kern="1200">
                <a:solidFill>
                  <a:schemeClr val="tx1"/>
                </a:solidFill>
                <a:latin typeface="+mn-lt"/>
                <a:ea typeface="+mn-ea"/>
                <a:cs typeface="+mn-cs"/>
              </a:defRPr>
            </a:lvl5pPr>
            <a:lvl6pPr marL="714375" indent="-174625" algn="l" defTabSz="914400" rtl="0" eaLnBrk="1" latinLnBrk="0" hangingPunct="1">
              <a:lnSpc>
                <a:spcPct val="105000"/>
              </a:lnSpc>
              <a:spcBef>
                <a:spcPts val="0"/>
              </a:spcBef>
              <a:spcAft>
                <a:spcPts val="242"/>
              </a:spcAft>
              <a:buClr>
                <a:schemeClr val="accent1"/>
              </a:buClr>
              <a:buSzPct val="100000"/>
              <a:buFont typeface="Symbol" pitchFamily="18" charset="2"/>
              <a:buChar char="-"/>
              <a:defRPr sz="1100" kern="1200">
                <a:solidFill>
                  <a:schemeClr val="tx1"/>
                </a:solidFill>
                <a:latin typeface="+mn-lt"/>
                <a:ea typeface="+mn-ea"/>
                <a:cs typeface="+mn-cs"/>
              </a:defRPr>
            </a:lvl6pPr>
            <a:lvl7pPr marL="898525" indent="-184150" algn="l" defTabSz="914400" rtl="0" eaLnBrk="1" latinLnBrk="0" hangingPunct="1">
              <a:lnSpc>
                <a:spcPct val="105000"/>
              </a:lnSpc>
              <a:spcBef>
                <a:spcPts val="0"/>
              </a:spcBef>
              <a:spcAft>
                <a:spcPts val="242"/>
              </a:spcAft>
              <a:buClr>
                <a:schemeClr val="accent1"/>
              </a:buClr>
              <a:buSzPct val="65000"/>
              <a:buFont typeface="Wingdings" pitchFamily="2" charset="2"/>
              <a:buChar char="l"/>
              <a:defRPr sz="1000"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base" hangingPunct="0">
              <a:lnSpc>
                <a:spcPct val="100000"/>
              </a:lnSpc>
              <a:spcBef>
                <a:spcPct val="30000"/>
              </a:spcBef>
              <a:spcAft>
                <a:spcPct val="30000"/>
              </a:spcAft>
              <a:buClr>
                <a:srgbClr val="003366"/>
              </a:buClr>
              <a:buSzPct val="75000"/>
            </a:pPr>
            <a:r>
              <a:rPr lang="en-US" altLang="en-US" sz="1400" kern="0" dirty="0" smtClean="0">
                <a:solidFill>
                  <a:srgbClr val="000000"/>
                </a:solidFill>
                <a:latin typeface="Franklin Gothic Book"/>
              </a:rPr>
              <a:t>Revenue</a:t>
            </a:r>
            <a:r>
              <a:rPr lang="en-US" altLang="en-US" sz="1400" b="1" kern="0" dirty="0" smtClean="0">
                <a:solidFill>
                  <a:srgbClr val="000000"/>
                </a:solidFill>
                <a:latin typeface="Franklin Gothic Book"/>
              </a:rPr>
              <a:t> </a:t>
            </a:r>
            <a:r>
              <a:rPr lang="en-US" altLang="en-US" sz="1400" kern="0" dirty="0" smtClean="0">
                <a:solidFill>
                  <a:srgbClr val="000000"/>
                </a:solidFill>
                <a:latin typeface="Franklin Gothic Book"/>
              </a:rPr>
              <a:t>Growth</a:t>
            </a:r>
            <a:r>
              <a:rPr lang="en-US" altLang="en-US" sz="1400" kern="0" dirty="0">
                <a:solidFill>
                  <a:srgbClr val="000000"/>
                </a:solidFill>
                <a:latin typeface="Franklin Gothic Book"/>
              </a:rPr>
              <a:t>: </a:t>
            </a:r>
            <a:r>
              <a:rPr lang="en-US" altLang="en-US" sz="1400" kern="0" dirty="0" smtClean="0">
                <a:solidFill>
                  <a:srgbClr val="000000"/>
                </a:solidFill>
                <a:latin typeface="Franklin Gothic Book"/>
              </a:rPr>
              <a:t>~</a:t>
            </a:r>
            <a:r>
              <a:rPr lang="en-US" altLang="en-US" sz="1400" kern="0" dirty="0">
                <a:solidFill>
                  <a:srgbClr val="000000"/>
                </a:solidFill>
                <a:latin typeface="Franklin Gothic Book"/>
              </a:rPr>
              <a:t>8</a:t>
            </a:r>
            <a:r>
              <a:rPr lang="en-US" altLang="en-US" sz="1400" kern="0" dirty="0" smtClean="0">
                <a:solidFill>
                  <a:srgbClr val="000000"/>
                </a:solidFill>
                <a:latin typeface="Franklin Gothic Book"/>
              </a:rPr>
              <a:t>%</a:t>
            </a:r>
            <a:endParaRPr lang="en-US" altLang="en-US" sz="1400" kern="0" dirty="0" smtClean="0">
              <a:solidFill>
                <a:srgbClr val="C00000"/>
              </a:solidFill>
              <a:latin typeface="Franklin Gothic Book"/>
            </a:endParaRPr>
          </a:p>
          <a:p>
            <a:pPr eaLnBrk="0" fontAlgn="base" hangingPunct="0">
              <a:lnSpc>
                <a:spcPct val="100000"/>
              </a:lnSpc>
              <a:spcBef>
                <a:spcPct val="30000"/>
              </a:spcBef>
              <a:spcAft>
                <a:spcPct val="30000"/>
              </a:spcAft>
              <a:buClr>
                <a:srgbClr val="003366"/>
              </a:buClr>
              <a:buSzPct val="75000"/>
            </a:pPr>
            <a:r>
              <a:rPr lang="en-US" altLang="en-US" sz="1400" kern="0" dirty="0" smtClean="0">
                <a:solidFill>
                  <a:srgbClr val="000000"/>
                </a:solidFill>
                <a:latin typeface="Franklin Gothic Book"/>
              </a:rPr>
              <a:t>Currently profitable and mature EBITDA margins</a:t>
            </a:r>
          </a:p>
        </p:txBody>
      </p:sp>
      <p:sp>
        <p:nvSpPr>
          <p:cNvPr id="35" name="Rounded Rectangle 34"/>
          <p:cNvSpPr/>
          <p:nvPr/>
        </p:nvSpPr>
        <p:spPr>
          <a:xfrm>
            <a:off x="6124775" y="4574203"/>
            <a:ext cx="2743200" cy="11167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lnSpc>
                <a:spcPct val="100000"/>
              </a:lnSpc>
              <a:spcBef>
                <a:spcPts val="0"/>
              </a:spcBef>
              <a:spcAft>
                <a:spcPts val="0"/>
              </a:spcAft>
              <a:buClr>
                <a:srgbClr val="003366"/>
              </a:buClr>
              <a:buSzPct val="75000"/>
            </a:pPr>
            <a:r>
              <a:rPr lang="en-US" altLang="en-US" sz="1600" b="1" kern="0" dirty="0" smtClean="0">
                <a:solidFill>
                  <a:srgbClr val="000000"/>
                </a:solidFill>
              </a:rPr>
              <a:t>Valuation</a:t>
            </a:r>
          </a:p>
          <a:p>
            <a:pPr eaLnBrk="0" fontAlgn="base" hangingPunct="0">
              <a:lnSpc>
                <a:spcPct val="100000"/>
              </a:lnSpc>
              <a:spcBef>
                <a:spcPts val="0"/>
              </a:spcBef>
              <a:spcAft>
                <a:spcPts val="0"/>
              </a:spcAft>
              <a:buClr>
                <a:srgbClr val="003366"/>
              </a:buClr>
              <a:buSzPct val="75000"/>
            </a:pPr>
            <a:r>
              <a:rPr lang="en-US" altLang="en-US" sz="1600" kern="0" dirty="0">
                <a:solidFill>
                  <a:srgbClr val="000000"/>
                </a:solidFill>
              </a:rPr>
              <a:t>Valuation based </a:t>
            </a:r>
            <a:r>
              <a:rPr lang="en-US" altLang="en-US" sz="1600" kern="0" dirty="0" smtClean="0">
                <a:solidFill>
                  <a:srgbClr val="000000"/>
                </a:solidFill>
              </a:rPr>
              <a:t>mostly </a:t>
            </a:r>
            <a:r>
              <a:rPr lang="en-US" altLang="en-US" sz="1600" kern="0" dirty="0">
                <a:solidFill>
                  <a:srgbClr val="000000"/>
                </a:solidFill>
              </a:rPr>
              <a:t>on </a:t>
            </a:r>
            <a:r>
              <a:rPr lang="en-US" altLang="en-US" sz="1600" kern="0" dirty="0" smtClean="0">
                <a:solidFill>
                  <a:srgbClr val="000000"/>
                </a:solidFill>
              </a:rPr>
              <a:t>EBITDA multiples</a:t>
            </a:r>
          </a:p>
          <a:p>
            <a:pPr eaLnBrk="0" fontAlgn="base" hangingPunct="0">
              <a:lnSpc>
                <a:spcPct val="100000"/>
              </a:lnSpc>
              <a:spcBef>
                <a:spcPts val="0"/>
              </a:spcBef>
              <a:spcAft>
                <a:spcPts val="0"/>
              </a:spcAft>
              <a:buClr>
                <a:srgbClr val="003366"/>
              </a:buClr>
              <a:buSzPct val="75000"/>
            </a:pPr>
            <a:endParaRPr lang="en-US" altLang="en-US" sz="1600" kern="0" dirty="0">
              <a:solidFill>
                <a:srgbClr val="FF0000"/>
              </a:solidFill>
            </a:endParaRPr>
          </a:p>
        </p:txBody>
      </p:sp>
      <p:sp>
        <p:nvSpPr>
          <p:cNvPr id="36" name="Rounded Rectangle 35"/>
          <p:cNvSpPr/>
          <p:nvPr/>
        </p:nvSpPr>
        <p:spPr>
          <a:xfrm>
            <a:off x="6124775" y="3154371"/>
            <a:ext cx="2743200" cy="121569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lnSpc>
                <a:spcPct val="100000"/>
              </a:lnSpc>
              <a:spcBef>
                <a:spcPts val="0"/>
              </a:spcBef>
              <a:spcAft>
                <a:spcPts val="0"/>
              </a:spcAft>
              <a:buClr>
                <a:srgbClr val="003366"/>
              </a:buClr>
              <a:buSzPct val="75000"/>
            </a:pPr>
            <a:r>
              <a:rPr lang="en-US" altLang="en-US" sz="1600" b="1" kern="0" dirty="0" smtClean="0">
                <a:solidFill>
                  <a:srgbClr val="000000"/>
                </a:solidFill>
              </a:rPr>
              <a:t>Comments</a:t>
            </a:r>
          </a:p>
          <a:p>
            <a:pPr eaLnBrk="0" fontAlgn="base" hangingPunct="0">
              <a:lnSpc>
                <a:spcPct val="100000"/>
              </a:lnSpc>
              <a:spcBef>
                <a:spcPts val="0"/>
              </a:spcBef>
              <a:spcAft>
                <a:spcPts val="0"/>
              </a:spcAft>
              <a:buClr>
                <a:srgbClr val="003366"/>
              </a:buClr>
              <a:buSzPct val="75000"/>
            </a:pPr>
            <a:endParaRPr lang="en-US" altLang="en-US" sz="1600" b="1" kern="0" dirty="0" smtClean="0">
              <a:solidFill>
                <a:srgbClr val="000000"/>
              </a:solidFill>
            </a:endParaRPr>
          </a:p>
          <a:p>
            <a:pPr eaLnBrk="0" fontAlgn="base" hangingPunct="0">
              <a:lnSpc>
                <a:spcPct val="100000"/>
              </a:lnSpc>
              <a:spcBef>
                <a:spcPts val="0"/>
              </a:spcBef>
              <a:spcAft>
                <a:spcPts val="0"/>
              </a:spcAft>
              <a:buClr>
                <a:srgbClr val="003366"/>
              </a:buClr>
              <a:buSzPct val="75000"/>
            </a:pPr>
            <a:r>
              <a:rPr lang="en-US" altLang="en-US" sz="1600" kern="0" dirty="0" smtClean="0">
                <a:solidFill>
                  <a:srgbClr val="000000"/>
                </a:solidFill>
              </a:rPr>
              <a:t>Less demanding valuations</a:t>
            </a:r>
          </a:p>
          <a:p>
            <a:pPr eaLnBrk="0" fontAlgn="base" hangingPunct="0">
              <a:lnSpc>
                <a:spcPct val="100000"/>
              </a:lnSpc>
              <a:spcBef>
                <a:spcPts val="0"/>
              </a:spcBef>
              <a:spcAft>
                <a:spcPts val="0"/>
              </a:spcAft>
              <a:buClr>
                <a:srgbClr val="003366"/>
              </a:buClr>
              <a:buSzPct val="75000"/>
            </a:pPr>
            <a:endParaRPr lang="en-US" altLang="en-US" sz="1600" kern="0" dirty="0" smtClean="0">
              <a:solidFill>
                <a:srgbClr val="000000"/>
              </a:solidFill>
            </a:endParaRPr>
          </a:p>
        </p:txBody>
      </p:sp>
      <p:cxnSp>
        <p:nvCxnSpPr>
          <p:cNvPr id="37" name="Straight Connector 36"/>
          <p:cNvCxnSpPr/>
          <p:nvPr/>
        </p:nvCxnSpPr>
        <p:spPr>
          <a:xfrm>
            <a:off x="6009678" y="1490465"/>
            <a:ext cx="0" cy="4200525"/>
          </a:xfrm>
          <a:prstGeom prst="line">
            <a:avLst/>
          </a:prstGeom>
          <a:ln>
            <a:solidFill>
              <a:srgbClr val="91A2B9"/>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463129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xmlns="" val="2148860435"/>
              </p:ext>
            </p:extLst>
          </p:nvPr>
        </p:nvGraphicFramePr>
        <p:xfrm>
          <a:off x="515564" y="2359025"/>
          <a:ext cx="9272588" cy="3965575"/>
        </p:xfrm>
        <a:graphic>
          <a:graphicData uri="http://schemas.openxmlformats.org/presentationml/2006/ole">
            <p:oleObj spid="_x0000_s3075" name="Worksheet" r:id="rId4" imgW="9534547" imgH="3819396" progId="Excel.Sheet.12">
              <p:link updateAutomatic="1"/>
            </p:oleObj>
          </a:graphicData>
        </a:graphic>
      </p:graphicFrame>
      <p:sp>
        <p:nvSpPr>
          <p:cNvPr id="2" name="Title 1"/>
          <p:cNvSpPr>
            <a:spLocks noGrp="1"/>
          </p:cNvSpPr>
          <p:nvPr>
            <p:ph type="title"/>
          </p:nvPr>
        </p:nvSpPr>
        <p:spPr>
          <a:xfrm>
            <a:off x="2476499" y="316800"/>
            <a:ext cx="6440376" cy="345600"/>
          </a:xfrm>
        </p:spPr>
        <p:txBody>
          <a:bodyPr/>
          <a:lstStyle/>
          <a:p>
            <a:r>
              <a:rPr lang="en-US" altLang="en-US" dirty="0" smtClean="0"/>
              <a:t>Preliminary Value Benchmarking</a:t>
            </a:r>
            <a:endParaRPr lang="en-US" dirty="0"/>
          </a:p>
        </p:txBody>
      </p:sp>
      <p:sp>
        <p:nvSpPr>
          <p:cNvPr id="47" name="Text Box 5"/>
          <p:cNvSpPr txBox="1">
            <a:spLocks noChangeArrowheads="1"/>
          </p:cNvSpPr>
          <p:nvPr/>
        </p:nvSpPr>
        <p:spPr bwMode="auto">
          <a:xfrm>
            <a:off x="-1" y="2150739"/>
            <a:ext cx="2476500" cy="21431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lnSpc>
                <a:spcPct val="100000"/>
              </a:lnSpc>
              <a:spcBef>
                <a:spcPct val="50000"/>
              </a:spcBef>
              <a:spcAft>
                <a:spcPct val="0"/>
              </a:spcAft>
              <a:buClr>
                <a:srgbClr val="31598A"/>
              </a:buClr>
              <a:buSzPct val="100000"/>
              <a:buFont typeface="Wingdings" pitchFamily="2" charset="2"/>
              <a:buNone/>
            </a:pPr>
            <a:r>
              <a:rPr lang="en-US" altLang="en-US" sz="800" i="1" dirty="0">
                <a:solidFill>
                  <a:srgbClr val="000000"/>
                </a:solidFill>
                <a:ea typeface="MS PGothic" pitchFamily="34" charset="-128"/>
              </a:rPr>
              <a:t>(in </a:t>
            </a:r>
            <a:r>
              <a:rPr lang="en-US" altLang="en-US" sz="800" i="1" dirty="0" smtClean="0">
                <a:solidFill>
                  <a:srgbClr val="000000"/>
                </a:solidFill>
                <a:ea typeface="MS PGothic" pitchFamily="34" charset="-128"/>
              </a:rPr>
              <a:t>US$ mm)</a:t>
            </a:r>
            <a:endParaRPr lang="en-US" altLang="en-US" sz="800" i="1" dirty="0">
              <a:solidFill>
                <a:srgbClr val="000000"/>
              </a:solidFill>
              <a:ea typeface="MS PGothic" pitchFamily="34" charset="-128"/>
            </a:endParaRPr>
          </a:p>
        </p:txBody>
      </p:sp>
      <p:grpSp>
        <p:nvGrpSpPr>
          <p:cNvPr id="51" name="Group 9"/>
          <p:cNvGrpSpPr>
            <a:grpSpLocks/>
          </p:cNvGrpSpPr>
          <p:nvPr/>
        </p:nvGrpSpPr>
        <p:grpSpPr bwMode="auto">
          <a:xfrm>
            <a:off x="120650" y="1956319"/>
            <a:ext cx="1708095" cy="221658"/>
            <a:chOff x="34" y="891"/>
            <a:chExt cx="1052" cy="165"/>
          </a:xfrm>
        </p:grpSpPr>
        <p:sp>
          <p:nvSpPr>
            <p:cNvPr id="52" name="Line 10"/>
            <p:cNvSpPr>
              <a:spLocks noChangeShapeType="1"/>
            </p:cNvSpPr>
            <p:nvPr/>
          </p:nvSpPr>
          <p:spPr bwMode="auto">
            <a:xfrm flipV="1">
              <a:off x="34" y="1056"/>
              <a:ext cx="987"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lnSpc>
                  <a:spcPct val="100000"/>
                </a:lnSpc>
                <a:spcBef>
                  <a:spcPct val="0"/>
                </a:spcBef>
                <a:spcAft>
                  <a:spcPct val="0"/>
                </a:spcAft>
                <a:buFontTx/>
                <a:buNone/>
              </a:pPr>
              <a:endParaRPr lang="en-US" sz="1800" b="1" dirty="0">
                <a:solidFill>
                  <a:srgbClr val="000000"/>
                </a:solidFill>
                <a:latin typeface="Arial" pitchFamily="34" charset="0"/>
              </a:endParaRPr>
            </a:p>
          </p:txBody>
        </p:sp>
        <p:sp>
          <p:nvSpPr>
            <p:cNvPr id="53" name="Text Box 11"/>
            <p:cNvSpPr txBox="1">
              <a:spLocks noChangeArrowheads="1"/>
            </p:cNvSpPr>
            <p:nvPr/>
          </p:nvSpPr>
          <p:spPr bwMode="auto">
            <a:xfrm>
              <a:off x="34" y="891"/>
              <a:ext cx="1052" cy="1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fontAlgn="base" hangingPunct="0">
                <a:lnSpc>
                  <a:spcPct val="100000"/>
                </a:lnSpc>
                <a:spcBef>
                  <a:spcPct val="0"/>
                </a:spcBef>
                <a:spcAft>
                  <a:spcPct val="0"/>
                </a:spcAft>
                <a:buFontTx/>
                <a:buNone/>
              </a:pPr>
              <a:r>
                <a:rPr lang="en-US" altLang="en-US" sz="1000" b="1" dirty="0">
                  <a:solidFill>
                    <a:srgbClr val="000000"/>
                  </a:solidFill>
                  <a:ea typeface="MS PGothic" pitchFamily="34" charset="-128"/>
                </a:rPr>
                <a:t>Methodology</a:t>
              </a:r>
              <a:endParaRPr lang="en-CA" altLang="en-US" sz="1000" b="1" dirty="0">
                <a:solidFill>
                  <a:srgbClr val="000000"/>
                </a:solidFill>
                <a:ea typeface="MS PGothic" pitchFamily="34" charset="-128"/>
              </a:endParaRPr>
            </a:p>
          </p:txBody>
        </p:sp>
      </p:grpSp>
      <p:grpSp>
        <p:nvGrpSpPr>
          <p:cNvPr id="54" name="Group 12"/>
          <p:cNvGrpSpPr>
            <a:grpSpLocks/>
          </p:cNvGrpSpPr>
          <p:nvPr/>
        </p:nvGrpSpPr>
        <p:grpSpPr bwMode="auto">
          <a:xfrm>
            <a:off x="1924492" y="1956319"/>
            <a:ext cx="6953699" cy="224235"/>
            <a:chOff x="4320" y="990"/>
            <a:chExt cx="1440" cy="160"/>
          </a:xfrm>
        </p:grpSpPr>
        <p:sp>
          <p:nvSpPr>
            <p:cNvPr id="55" name="Line 13"/>
            <p:cNvSpPr>
              <a:spLocks noChangeShapeType="1"/>
            </p:cNvSpPr>
            <p:nvPr/>
          </p:nvSpPr>
          <p:spPr bwMode="auto">
            <a:xfrm>
              <a:off x="4320" y="1150"/>
              <a:ext cx="144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lnSpc>
                  <a:spcPct val="100000"/>
                </a:lnSpc>
                <a:spcBef>
                  <a:spcPct val="0"/>
                </a:spcBef>
                <a:spcAft>
                  <a:spcPct val="0"/>
                </a:spcAft>
                <a:buFontTx/>
                <a:buNone/>
              </a:pPr>
              <a:endParaRPr lang="en-US" sz="1800" b="1" dirty="0">
                <a:solidFill>
                  <a:srgbClr val="000000"/>
                </a:solidFill>
                <a:latin typeface="Arial" pitchFamily="34" charset="0"/>
              </a:endParaRPr>
            </a:p>
          </p:txBody>
        </p:sp>
        <p:sp>
          <p:nvSpPr>
            <p:cNvPr id="56" name="Text Box 14"/>
            <p:cNvSpPr txBox="1">
              <a:spLocks noChangeArrowheads="1"/>
            </p:cNvSpPr>
            <p:nvPr/>
          </p:nvSpPr>
          <p:spPr bwMode="auto">
            <a:xfrm>
              <a:off x="4579" y="990"/>
              <a:ext cx="943"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fontAlgn="base" hangingPunct="0">
                <a:lnSpc>
                  <a:spcPct val="100000"/>
                </a:lnSpc>
                <a:spcBef>
                  <a:spcPct val="0"/>
                </a:spcBef>
                <a:spcAft>
                  <a:spcPct val="0"/>
                </a:spcAft>
                <a:buFontTx/>
                <a:buNone/>
              </a:pPr>
              <a:r>
                <a:rPr lang="en-US" altLang="en-US" sz="1000" b="1" dirty="0">
                  <a:solidFill>
                    <a:srgbClr val="000000"/>
                  </a:solidFill>
                  <a:ea typeface="MS PGothic" pitchFamily="34" charset="-128"/>
                </a:rPr>
                <a:t>Implied </a:t>
              </a:r>
              <a:r>
                <a:rPr lang="en-US" altLang="en-US" sz="1000" b="1" dirty="0" smtClean="0">
                  <a:solidFill>
                    <a:srgbClr val="000000"/>
                  </a:solidFill>
                  <a:ea typeface="MS PGothic" pitchFamily="34" charset="-128"/>
                </a:rPr>
                <a:t>Enterprise Value</a:t>
              </a:r>
              <a:endParaRPr lang="en-CA" altLang="en-US" sz="1000" b="1" dirty="0">
                <a:solidFill>
                  <a:srgbClr val="000000"/>
                </a:solidFill>
                <a:ea typeface="MS PGothic" pitchFamily="34" charset="-128"/>
              </a:endParaRPr>
            </a:p>
          </p:txBody>
        </p:sp>
      </p:grpSp>
      <p:sp>
        <p:nvSpPr>
          <p:cNvPr id="65" name="Line 18"/>
          <p:cNvSpPr>
            <a:spLocks noChangeShapeType="1"/>
          </p:cNvSpPr>
          <p:nvPr/>
        </p:nvSpPr>
        <p:spPr bwMode="auto">
          <a:xfrm>
            <a:off x="91460" y="4747821"/>
            <a:ext cx="8789984" cy="0"/>
          </a:xfrm>
          <a:prstGeom prst="line">
            <a:avLst/>
          </a:prstGeom>
          <a:noFill/>
          <a:ln w="9525">
            <a:solidFill>
              <a:srgbClr val="969696"/>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lnSpc>
                <a:spcPct val="100000"/>
              </a:lnSpc>
              <a:spcBef>
                <a:spcPct val="0"/>
              </a:spcBef>
              <a:spcAft>
                <a:spcPct val="0"/>
              </a:spcAft>
              <a:buFontTx/>
              <a:buNone/>
            </a:pPr>
            <a:endParaRPr lang="en-US" sz="1800" b="1" dirty="0">
              <a:solidFill>
                <a:srgbClr val="000000"/>
              </a:solidFill>
              <a:latin typeface="Arial" pitchFamily="34" charset="0"/>
            </a:endParaRPr>
          </a:p>
        </p:txBody>
      </p:sp>
      <p:sp>
        <p:nvSpPr>
          <p:cNvPr id="68" name="Line 20"/>
          <p:cNvSpPr>
            <a:spLocks noChangeShapeType="1"/>
          </p:cNvSpPr>
          <p:nvPr/>
        </p:nvSpPr>
        <p:spPr bwMode="auto">
          <a:xfrm>
            <a:off x="91460" y="5449346"/>
            <a:ext cx="8789984" cy="0"/>
          </a:xfrm>
          <a:prstGeom prst="line">
            <a:avLst/>
          </a:prstGeom>
          <a:noFill/>
          <a:ln w="9525">
            <a:solidFill>
              <a:srgbClr val="969696"/>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lnSpc>
                <a:spcPct val="100000"/>
              </a:lnSpc>
              <a:spcBef>
                <a:spcPct val="0"/>
              </a:spcBef>
              <a:spcAft>
                <a:spcPct val="0"/>
              </a:spcAft>
              <a:buFontTx/>
              <a:buNone/>
            </a:pPr>
            <a:endParaRPr lang="en-US" sz="1800" b="1" dirty="0">
              <a:solidFill>
                <a:srgbClr val="000000"/>
              </a:solidFill>
              <a:latin typeface="Arial" pitchFamily="34" charset="0"/>
            </a:endParaRPr>
          </a:p>
        </p:txBody>
      </p:sp>
      <p:sp>
        <p:nvSpPr>
          <p:cNvPr id="70" name="Line 18"/>
          <p:cNvSpPr>
            <a:spLocks noChangeShapeType="1"/>
          </p:cNvSpPr>
          <p:nvPr/>
        </p:nvSpPr>
        <p:spPr bwMode="auto">
          <a:xfrm>
            <a:off x="91457" y="3278231"/>
            <a:ext cx="8789987" cy="0"/>
          </a:xfrm>
          <a:prstGeom prst="line">
            <a:avLst/>
          </a:prstGeom>
          <a:noFill/>
          <a:ln w="9525">
            <a:solidFill>
              <a:srgbClr val="969696"/>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lnSpc>
                <a:spcPct val="100000"/>
              </a:lnSpc>
              <a:spcBef>
                <a:spcPct val="0"/>
              </a:spcBef>
              <a:spcAft>
                <a:spcPct val="0"/>
              </a:spcAft>
              <a:buFontTx/>
              <a:buNone/>
            </a:pPr>
            <a:endParaRPr lang="en-US" sz="1800" b="1" dirty="0">
              <a:solidFill>
                <a:srgbClr val="000000"/>
              </a:solidFill>
              <a:latin typeface="Arial" pitchFamily="34" charset="0"/>
            </a:endParaRPr>
          </a:p>
        </p:txBody>
      </p:sp>
      <p:sp>
        <p:nvSpPr>
          <p:cNvPr id="77" name="Line 18"/>
          <p:cNvSpPr>
            <a:spLocks noChangeShapeType="1"/>
          </p:cNvSpPr>
          <p:nvPr/>
        </p:nvSpPr>
        <p:spPr bwMode="auto">
          <a:xfrm>
            <a:off x="91460" y="2324279"/>
            <a:ext cx="8789984" cy="0"/>
          </a:xfrm>
          <a:prstGeom prst="line">
            <a:avLst/>
          </a:prstGeom>
          <a:noFill/>
          <a:ln w="9525">
            <a:solidFill>
              <a:srgbClr val="969696"/>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lnSpc>
                <a:spcPct val="100000"/>
              </a:lnSpc>
              <a:spcBef>
                <a:spcPct val="0"/>
              </a:spcBef>
              <a:spcAft>
                <a:spcPct val="0"/>
              </a:spcAft>
              <a:buFontTx/>
              <a:buNone/>
            </a:pPr>
            <a:endParaRPr lang="en-US" sz="1800" b="1" dirty="0">
              <a:solidFill>
                <a:srgbClr val="000000"/>
              </a:solidFill>
              <a:latin typeface="Arial" pitchFamily="34" charset="0"/>
            </a:endParaRPr>
          </a:p>
        </p:txBody>
      </p:sp>
      <p:sp>
        <p:nvSpPr>
          <p:cNvPr id="4" name="TextBox 3"/>
          <p:cNvSpPr txBox="1"/>
          <p:nvPr/>
        </p:nvSpPr>
        <p:spPr>
          <a:xfrm>
            <a:off x="174392" y="2276654"/>
            <a:ext cx="447815" cy="973001"/>
          </a:xfrm>
          <a:prstGeom prst="rect">
            <a:avLst/>
          </a:prstGeom>
          <a:noFill/>
        </p:spPr>
        <p:txBody>
          <a:bodyPr vert="vert270" wrap="square" lIns="0" tIns="0" rtlCol="0">
            <a:spAutoFit/>
          </a:bodyPr>
          <a:lstStyle/>
          <a:p>
            <a:pPr algn="ctr"/>
            <a:r>
              <a:rPr lang="en-US" sz="1050" dirty="0" smtClean="0">
                <a:solidFill>
                  <a:srgbClr val="91A2B9"/>
                </a:solidFill>
                <a:latin typeface="Franklin Gothic Demi"/>
              </a:rPr>
              <a:t>Hyper-Growth Companies</a:t>
            </a:r>
          </a:p>
        </p:txBody>
      </p:sp>
      <p:sp>
        <p:nvSpPr>
          <p:cNvPr id="78" name="TextBox 77"/>
          <p:cNvSpPr txBox="1"/>
          <p:nvPr/>
        </p:nvSpPr>
        <p:spPr>
          <a:xfrm>
            <a:off x="174392" y="3249656"/>
            <a:ext cx="434350" cy="1507690"/>
          </a:xfrm>
          <a:prstGeom prst="rect">
            <a:avLst/>
          </a:prstGeom>
          <a:noFill/>
        </p:spPr>
        <p:txBody>
          <a:bodyPr vert="vert270" wrap="square" lIns="0" tIns="0" rtlCol="0">
            <a:spAutoFit/>
          </a:bodyPr>
          <a:lstStyle/>
          <a:p>
            <a:pPr algn="ctr"/>
            <a:r>
              <a:rPr lang="en-US" sz="1050" dirty="0" smtClean="0">
                <a:solidFill>
                  <a:srgbClr val="91A2B9"/>
                </a:solidFill>
                <a:latin typeface="Franklin Gothic Demi"/>
              </a:rPr>
              <a:t>Moderate Growth Companies</a:t>
            </a:r>
          </a:p>
        </p:txBody>
      </p:sp>
      <p:sp>
        <p:nvSpPr>
          <p:cNvPr id="79" name="TextBox 78"/>
          <p:cNvSpPr txBox="1"/>
          <p:nvPr/>
        </p:nvSpPr>
        <p:spPr>
          <a:xfrm>
            <a:off x="124258" y="4747821"/>
            <a:ext cx="625556" cy="743264"/>
          </a:xfrm>
          <a:prstGeom prst="rect">
            <a:avLst/>
          </a:prstGeom>
          <a:noFill/>
        </p:spPr>
        <p:txBody>
          <a:bodyPr vert="vert270" wrap="square" lIns="0" tIns="0" rtlCol="0">
            <a:spAutoFit/>
          </a:bodyPr>
          <a:lstStyle/>
          <a:p>
            <a:pPr algn="ctr"/>
            <a:r>
              <a:rPr lang="en-US" sz="1050" dirty="0" smtClean="0">
                <a:solidFill>
                  <a:srgbClr val="91A2B9"/>
                </a:solidFill>
                <a:latin typeface="Franklin Gothic Demi"/>
              </a:rPr>
              <a:t>Low Growth Mature Companies</a:t>
            </a:r>
          </a:p>
        </p:txBody>
      </p:sp>
      <p:sp>
        <p:nvSpPr>
          <p:cNvPr id="5" name="TextBox 4"/>
          <p:cNvSpPr txBox="1"/>
          <p:nvPr/>
        </p:nvSpPr>
        <p:spPr>
          <a:xfrm>
            <a:off x="243860" y="6068398"/>
            <a:ext cx="3622011" cy="147733"/>
          </a:xfrm>
          <a:prstGeom prst="rect">
            <a:avLst/>
          </a:prstGeom>
          <a:noFill/>
        </p:spPr>
        <p:txBody>
          <a:bodyPr wrap="square" lIns="0" tIns="0" rtlCol="0">
            <a:spAutoFit/>
          </a:bodyPr>
          <a:lstStyle/>
          <a:p>
            <a:r>
              <a:rPr lang="en-US" sz="600" i="1" dirty="0" smtClean="0"/>
              <a:t>Note: LTM calculated as the average of CY2013 and CY2014</a:t>
            </a:r>
            <a:endParaRPr lang="en-US" sz="600" i="1" dirty="0"/>
          </a:p>
        </p:txBody>
      </p:sp>
      <p:sp>
        <p:nvSpPr>
          <p:cNvPr id="21" name="TextBox 20"/>
          <p:cNvSpPr txBox="1"/>
          <p:nvPr/>
        </p:nvSpPr>
        <p:spPr>
          <a:xfrm>
            <a:off x="167660" y="5500609"/>
            <a:ext cx="447815" cy="558233"/>
          </a:xfrm>
          <a:prstGeom prst="rect">
            <a:avLst/>
          </a:prstGeom>
          <a:noFill/>
        </p:spPr>
        <p:txBody>
          <a:bodyPr vert="vert270" wrap="square" lIns="0" tIns="0" rtlCol="0">
            <a:spAutoFit/>
          </a:bodyPr>
          <a:lstStyle/>
          <a:p>
            <a:pPr algn="ctr"/>
            <a:r>
              <a:rPr lang="en-US" sz="1050" dirty="0" smtClean="0">
                <a:solidFill>
                  <a:srgbClr val="91A2B9"/>
                </a:solidFill>
                <a:latin typeface="Franklin Gothic Demi"/>
              </a:rPr>
              <a:t>2016E Metrics</a:t>
            </a:r>
          </a:p>
        </p:txBody>
      </p:sp>
      <p:sp>
        <p:nvSpPr>
          <p:cNvPr id="12" name="TextBox 11"/>
          <p:cNvSpPr txBox="1"/>
          <p:nvPr/>
        </p:nvSpPr>
        <p:spPr>
          <a:xfrm>
            <a:off x="243859" y="914400"/>
            <a:ext cx="8634331" cy="1169551"/>
          </a:xfrm>
          <a:prstGeom prst="rect">
            <a:avLst/>
          </a:prstGeom>
          <a:noFill/>
        </p:spPr>
        <p:txBody>
          <a:bodyPr wrap="square" rtlCol="0">
            <a:spAutoFit/>
          </a:bodyPr>
          <a:lstStyle/>
          <a:p>
            <a:pPr marL="285750" indent="-285750">
              <a:lnSpc>
                <a:spcPct val="100000"/>
              </a:lnSpc>
              <a:buFont typeface="Arial" panose="020B0604020202020204" pitchFamily="34" charset="0"/>
              <a:buChar char="•"/>
            </a:pPr>
            <a:r>
              <a:rPr lang="en-GB" altLang="en-US" sz="1400" dirty="0" smtClean="0">
                <a:solidFill>
                  <a:schemeClr val="tx2">
                    <a:lumMod val="25000"/>
                  </a:schemeClr>
                </a:solidFill>
                <a:ea typeface="MS PGothic" pitchFamily="34" charset="-128"/>
              </a:rPr>
              <a:t>Company is </a:t>
            </a:r>
            <a:r>
              <a:rPr lang="en-GB" altLang="en-US" sz="1400" dirty="0">
                <a:solidFill>
                  <a:schemeClr val="tx2">
                    <a:lumMod val="25000"/>
                  </a:schemeClr>
                </a:solidFill>
                <a:ea typeface="MS PGothic" pitchFamily="34" charset="-128"/>
              </a:rPr>
              <a:t>likely to be valued in the moderate growth category but currently there is a significant </a:t>
            </a:r>
            <a:r>
              <a:rPr lang="en-GB" altLang="en-US" sz="1400" dirty="0" smtClean="0">
                <a:solidFill>
                  <a:schemeClr val="tx2">
                    <a:lumMod val="25000"/>
                  </a:schemeClr>
                </a:solidFill>
                <a:ea typeface="MS PGothic" pitchFamily="34" charset="-128"/>
              </a:rPr>
              <a:t>disconnect </a:t>
            </a:r>
            <a:r>
              <a:rPr lang="en-GB" altLang="en-US" sz="1400" dirty="0">
                <a:solidFill>
                  <a:schemeClr val="tx2">
                    <a:lumMod val="25000"/>
                  </a:schemeClr>
                </a:solidFill>
                <a:ea typeface="MS PGothic" pitchFamily="34" charset="-128"/>
              </a:rPr>
              <a:t>between </a:t>
            </a:r>
            <a:r>
              <a:rPr lang="en-GB" altLang="en-US" sz="1400" dirty="0" smtClean="0">
                <a:solidFill>
                  <a:schemeClr val="tx2">
                    <a:lumMod val="25000"/>
                  </a:schemeClr>
                </a:solidFill>
                <a:ea typeface="MS PGothic" pitchFamily="34" charset="-128"/>
              </a:rPr>
              <a:t>its EBITDA-based </a:t>
            </a:r>
            <a:r>
              <a:rPr lang="en-GB" altLang="en-US" sz="1400" dirty="0">
                <a:solidFill>
                  <a:schemeClr val="tx2">
                    <a:lumMod val="25000"/>
                  </a:schemeClr>
                </a:solidFill>
                <a:ea typeface="MS PGothic" pitchFamily="34" charset="-128"/>
              </a:rPr>
              <a:t>and </a:t>
            </a:r>
            <a:r>
              <a:rPr lang="en-GB" altLang="en-US" sz="1400" dirty="0" smtClean="0">
                <a:solidFill>
                  <a:schemeClr val="tx2">
                    <a:lumMod val="25000"/>
                  </a:schemeClr>
                </a:solidFill>
                <a:ea typeface="MS PGothic" pitchFamily="34" charset="-128"/>
              </a:rPr>
              <a:t>Revenue-based implied valuations</a:t>
            </a:r>
          </a:p>
          <a:p>
            <a:pPr marL="285750" indent="-285750">
              <a:lnSpc>
                <a:spcPct val="100000"/>
              </a:lnSpc>
              <a:buFont typeface="Arial" panose="020B0604020202020204" pitchFamily="34" charset="0"/>
              <a:buChar char="•"/>
            </a:pPr>
            <a:r>
              <a:rPr lang="en-GB" altLang="en-US" sz="1400" dirty="0" smtClean="0">
                <a:solidFill>
                  <a:schemeClr val="tx2">
                    <a:lumMod val="25000"/>
                  </a:schemeClr>
                </a:solidFill>
                <a:ea typeface="MS PGothic" pitchFamily="34" charset="-128"/>
              </a:rPr>
              <a:t>Assuming current valuation environment continues, an IPO in Q2 2015 based on 2016E metrics would suggest a range of 220-240 based on Revenue multiples and 110-132 based on EBITDA multiples</a:t>
            </a:r>
            <a:endParaRPr lang="en-GB" altLang="en-US" sz="1400" dirty="0">
              <a:solidFill>
                <a:schemeClr val="tx2">
                  <a:lumMod val="25000"/>
                </a:schemeClr>
              </a:solidFill>
              <a:ea typeface="MS PGothic" pitchFamily="34" charset="-128"/>
            </a:endParaRPr>
          </a:p>
          <a:p>
            <a:pPr>
              <a:lnSpc>
                <a:spcPct val="100000"/>
              </a:lnSpc>
            </a:pPr>
            <a:endParaRPr lang="en-US" sz="1400" dirty="0"/>
          </a:p>
        </p:txBody>
      </p:sp>
      <p:sp>
        <p:nvSpPr>
          <p:cNvPr id="8" name="Rectangle 7"/>
          <p:cNvSpPr/>
          <p:nvPr/>
        </p:nvSpPr>
        <p:spPr>
          <a:xfrm>
            <a:off x="2054865" y="3181530"/>
            <a:ext cx="1120327" cy="821971"/>
          </a:xfrm>
          <a:prstGeom prst="rect">
            <a:avLst/>
          </a:prstGeom>
          <a:noFill/>
          <a:ln w="31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4636140" y="3524430"/>
            <a:ext cx="2155185" cy="1447800"/>
          </a:xfrm>
          <a:prstGeom prst="rect">
            <a:avLst/>
          </a:prstGeom>
          <a:noFill/>
          <a:ln w="31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3" name="Straight Arrow Connector 12"/>
          <p:cNvCxnSpPr>
            <a:stCxn id="8" idx="3"/>
            <a:endCxn id="24" idx="1"/>
          </p:cNvCxnSpPr>
          <p:nvPr/>
        </p:nvCxnSpPr>
        <p:spPr>
          <a:xfrm>
            <a:off x="3175192" y="3592516"/>
            <a:ext cx="1460948" cy="655814"/>
          </a:xfrm>
          <a:prstGeom prst="straightConnector1">
            <a:avLst/>
          </a:prstGeom>
          <a:ln w="3175">
            <a:solidFill>
              <a:srgbClr val="FF000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462010" y="3654959"/>
            <a:ext cx="870761" cy="544336"/>
          </a:xfrm>
          <a:prstGeom prst="rect">
            <a:avLst/>
          </a:prstGeom>
          <a:solidFill>
            <a:schemeClr val="bg1"/>
          </a:solidFill>
          <a:ln w="31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smtClean="0">
                <a:solidFill>
                  <a:schemeClr val="tx2">
                    <a:lumMod val="25000"/>
                  </a:schemeClr>
                </a:solidFill>
              </a:rPr>
              <a:t>Valuation Disconnect</a:t>
            </a:r>
            <a:endParaRPr lang="en-CA" sz="1000" dirty="0">
              <a:solidFill>
                <a:schemeClr val="tx2">
                  <a:lumMod val="25000"/>
                </a:schemeClr>
              </a:solidFill>
            </a:endParaRPr>
          </a:p>
        </p:txBody>
      </p:sp>
    </p:spTree>
    <p:extLst>
      <p:ext uri="{BB962C8B-B14F-4D97-AF65-F5344CB8AC3E}">
        <p14:creationId xmlns:p14="http://schemas.microsoft.com/office/powerpoint/2010/main" xmlns="" val="1199321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p:txBody>
          <a:bodyPr/>
          <a:lstStyle/>
          <a:p>
            <a:pPr marL="538163" indent="-538163" eaLnBrk="1" hangingPunct="1"/>
            <a:r>
              <a:rPr lang="en-US" dirty="0" smtClean="0">
                <a:solidFill>
                  <a:schemeClr val="tx2"/>
                </a:solidFill>
                <a:ea typeface="Times New Roman" pitchFamily="18" charset="0"/>
                <a:cs typeface="Arial" charset="0"/>
              </a:rPr>
              <a:t>Process Considerations</a:t>
            </a:r>
          </a:p>
        </p:txBody>
      </p:sp>
      <p:sp>
        <p:nvSpPr>
          <p:cNvPr id="2" name="Subtitle 1"/>
          <p:cNvSpPr>
            <a:spLocks noGrp="1"/>
          </p:cNvSpPr>
          <p:nvPr>
            <p:ph type="subTitle" sz="quarter" idx="1"/>
          </p:nvPr>
        </p:nvSpPr>
        <p:spPr/>
        <p:txBody>
          <a:bodyPr/>
          <a:lstStyle/>
          <a:p>
            <a:endParaRPr lang="en-CA" dirty="0"/>
          </a:p>
        </p:txBody>
      </p:sp>
    </p:spTree>
    <p:extLst>
      <p:ext uri="{BB962C8B-B14F-4D97-AF65-F5344CB8AC3E}">
        <p14:creationId xmlns:p14="http://schemas.microsoft.com/office/powerpoint/2010/main" xmlns="" val="32571295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2"/>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175" y="2728913"/>
            <a:ext cx="8391525" cy="3043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8675" name="Rectangle 2"/>
          <p:cNvSpPr>
            <a:spLocks noGrp="1" noChangeArrowheads="1"/>
          </p:cNvSpPr>
          <p:nvPr>
            <p:ph type="title"/>
          </p:nvPr>
        </p:nvSpPr>
        <p:spPr/>
        <p:txBody>
          <a:bodyPr/>
          <a:lstStyle/>
          <a:p>
            <a:r>
              <a:rPr lang="en-US" dirty="0" smtClean="0"/>
              <a:t>Process Objectives</a:t>
            </a:r>
          </a:p>
        </p:txBody>
      </p:sp>
      <p:sp>
        <p:nvSpPr>
          <p:cNvPr id="28676" name="Rectangle 3"/>
          <p:cNvSpPr>
            <a:spLocks noGrp="1" noChangeArrowheads="1"/>
          </p:cNvSpPr>
          <p:nvPr>
            <p:ph type="body" idx="1"/>
          </p:nvPr>
        </p:nvSpPr>
        <p:spPr>
          <a:xfrm>
            <a:off x="153193" y="1066800"/>
            <a:ext cx="8853487" cy="1225550"/>
          </a:xfrm>
        </p:spPr>
        <p:txBody>
          <a:bodyPr/>
          <a:lstStyle/>
          <a:p>
            <a:pPr>
              <a:spcAft>
                <a:spcPct val="0"/>
              </a:spcAft>
            </a:pPr>
            <a:r>
              <a:rPr lang="en-US" sz="1400" dirty="0" smtClean="0"/>
              <a:t>Should a process subsequently and/or ultimately be undertaken, a successful process is typically expedient, minimizes disruption and realizes fair value for shareholders</a:t>
            </a:r>
          </a:p>
          <a:p>
            <a:pPr>
              <a:spcAft>
                <a:spcPct val="0"/>
              </a:spcAft>
            </a:pPr>
            <a:r>
              <a:rPr lang="en-US" sz="1400" dirty="0" smtClean="0"/>
              <a:t>In addition to achieving a high value for the assets, one may also desire a discrete and timely process</a:t>
            </a:r>
          </a:p>
          <a:p>
            <a:pPr>
              <a:spcAft>
                <a:spcPct val="0"/>
              </a:spcAft>
            </a:pPr>
            <a:r>
              <a:rPr lang="en-US" sz="1400" dirty="0" smtClean="0"/>
              <a:t>Critical to prioritize and find the proper balance between these objectives</a:t>
            </a:r>
          </a:p>
        </p:txBody>
      </p:sp>
      <p:sp>
        <p:nvSpPr>
          <p:cNvPr id="28677" name="AutoShape 5"/>
          <p:cNvSpPr>
            <a:spLocks noChangeArrowheads="1"/>
          </p:cNvSpPr>
          <p:nvPr/>
        </p:nvSpPr>
        <p:spPr bwMode="gray">
          <a:xfrm>
            <a:off x="901699" y="5386388"/>
            <a:ext cx="7866063" cy="376237"/>
          </a:xfrm>
          <a:prstGeom prst="homePlate">
            <a:avLst>
              <a:gd name="adj" fmla="val 76475"/>
            </a:avLst>
          </a:prstGeom>
          <a:solidFill>
            <a:srgbClr val="695E4A"/>
          </a:solidFill>
          <a:ln>
            <a:noFill/>
          </a:ln>
          <a:effectLst/>
          <a:extLst>
            <a:ext uri="{91240B29-F687-4F45-9708-019B960494DF}">
              <a14:hiddenLine xmlns:a14="http://schemas.microsoft.com/office/drawing/2010/main" xmlns="" w="28575" algn="ctr">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Ins="0" anchor="ctr"/>
          <a:lstStyle/>
          <a:p>
            <a:pPr eaLnBrk="0" hangingPunct="0"/>
            <a:r>
              <a:rPr lang="en-US" sz="1400" b="0" dirty="0">
                <a:solidFill>
                  <a:srgbClr val="FFFFFF"/>
                </a:solidFill>
                <a:latin typeface="Franklin Gothic Demi" pitchFamily="34" charset="0"/>
              </a:rPr>
              <a:t>Potential for a Disruptive Process</a:t>
            </a:r>
          </a:p>
        </p:txBody>
      </p:sp>
      <p:sp>
        <p:nvSpPr>
          <p:cNvPr id="28678" name="Rectangle 6"/>
          <p:cNvSpPr>
            <a:spLocks noChangeArrowheads="1"/>
          </p:cNvSpPr>
          <p:nvPr/>
        </p:nvSpPr>
        <p:spPr bwMode="gray">
          <a:xfrm>
            <a:off x="2193925" y="5910265"/>
            <a:ext cx="130492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buClr>
                <a:srgbClr val="31598A"/>
              </a:buClr>
              <a:buSzPct val="80000"/>
              <a:buFont typeface="Wingdings" pitchFamily="2" charset="2"/>
              <a:buNone/>
            </a:pPr>
            <a:r>
              <a:rPr lang="en-US" sz="1200" b="0" dirty="0">
                <a:latin typeface="Franklin Gothic Demi" pitchFamily="34" charset="0"/>
              </a:rPr>
              <a:t>Discrete Process</a:t>
            </a:r>
          </a:p>
        </p:txBody>
      </p:sp>
      <p:sp>
        <p:nvSpPr>
          <p:cNvPr id="28679" name="Rectangle 7"/>
          <p:cNvSpPr>
            <a:spLocks noChangeArrowheads="1"/>
          </p:cNvSpPr>
          <p:nvPr/>
        </p:nvSpPr>
        <p:spPr bwMode="gray">
          <a:xfrm>
            <a:off x="6389688" y="5910265"/>
            <a:ext cx="106997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buClr>
                <a:srgbClr val="31598A"/>
              </a:buClr>
              <a:buSzPct val="80000"/>
              <a:buFont typeface="Wingdings" pitchFamily="2" charset="2"/>
              <a:buNone/>
            </a:pPr>
            <a:r>
              <a:rPr lang="en-US" sz="1200" b="0" dirty="0">
                <a:latin typeface="Franklin Gothic Demi" pitchFamily="34" charset="0"/>
              </a:rPr>
              <a:t>Wide Auction</a:t>
            </a:r>
          </a:p>
        </p:txBody>
      </p:sp>
      <p:sp>
        <p:nvSpPr>
          <p:cNvPr id="28680" name="AutoShape 8"/>
          <p:cNvSpPr>
            <a:spLocks/>
          </p:cNvSpPr>
          <p:nvPr/>
        </p:nvSpPr>
        <p:spPr bwMode="auto">
          <a:xfrm rot="-5400000">
            <a:off x="2652712" y="4047331"/>
            <a:ext cx="238125" cy="3594100"/>
          </a:xfrm>
          <a:prstGeom prst="leftBrace">
            <a:avLst>
              <a:gd name="adj1" fmla="val 91189"/>
              <a:gd name="adj2" fmla="val 50000"/>
            </a:avLst>
          </a:prstGeom>
          <a:noFill/>
          <a:ln w="31750">
            <a:solidFill>
              <a:schemeClr val="accent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b="0" dirty="0"/>
          </a:p>
        </p:txBody>
      </p:sp>
      <p:sp>
        <p:nvSpPr>
          <p:cNvPr id="28681" name="AutoShape 9"/>
          <p:cNvSpPr>
            <a:spLocks/>
          </p:cNvSpPr>
          <p:nvPr/>
        </p:nvSpPr>
        <p:spPr bwMode="auto">
          <a:xfrm rot="-5400000">
            <a:off x="6796881" y="3992562"/>
            <a:ext cx="238125" cy="3703638"/>
          </a:xfrm>
          <a:prstGeom prst="leftBrace">
            <a:avLst>
              <a:gd name="adj1" fmla="val 118378"/>
              <a:gd name="adj2" fmla="val 50000"/>
            </a:avLst>
          </a:prstGeom>
          <a:noFill/>
          <a:ln w="31750">
            <a:solidFill>
              <a:schemeClr val="accent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b="0" dirty="0"/>
          </a:p>
        </p:txBody>
      </p:sp>
      <p:sp>
        <p:nvSpPr>
          <p:cNvPr id="28682" name="Oval 10"/>
          <p:cNvSpPr>
            <a:spLocks noChangeArrowheads="1"/>
          </p:cNvSpPr>
          <p:nvPr/>
        </p:nvSpPr>
        <p:spPr bwMode="gray">
          <a:xfrm>
            <a:off x="1006475" y="4699000"/>
            <a:ext cx="1196975" cy="596900"/>
          </a:xfrm>
          <a:prstGeom prst="ellipse">
            <a:avLst/>
          </a:prstGeom>
          <a:solidFill>
            <a:schemeClr val="bg2"/>
          </a:solidFill>
          <a:ln w="508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pPr eaLnBrk="0" hangingPunct="0"/>
            <a:r>
              <a:rPr lang="en-US" sz="1200" b="0" dirty="0">
                <a:solidFill>
                  <a:schemeClr val="tx2"/>
                </a:solidFill>
                <a:latin typeface="Franklin Gothic Demi" pitchFamily="34" charset="0"/>
              </a:rPr>
              <a:t>Minimize Disruption</a:t>
            </a:r>
          </a:p>
        </p:txBody>
      </p:sp>
      <p:sp>
        <p:nvSpPr>
          <p:cNvPr id="28683" name="Oval 11"/>
          <p:cNvSpPr>
            <a:spLocks noChangeArrowheads="1"/>
          </p:cNvSpPr>
          <p:nvPr/>
        </p:nvSpPr>
        <p:spPr bwMode="gray">
          <a:xfrm>
            <a:off x="2359025" y="4291013"/>
            <a:ext cx="1298575" cy="647700"/>
          </a:xfrm>
          <a:prstGeom prst="ellipse">
            <a:avLst/>
          </a:prstGeom>
          <a:solidFill>
            <a:schemeClr val="hlink"/>
          </a:solidFill>
          <a:ln w="508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pPr eaLnBrk="0" hangingPunct="0"/>
            <a:r>
              <a:rPr lang="en-US" sz="1200" b="0" dirty="0">
                <a:solidFill>
                  <a:srgbClr val="FFFFFF"/>
                </a:solidFill>
                <a:latin typeface="Franklin Gothic Demi" pitchFamily="34" charset="0"/>
              </a:rPr>
              <a:t>Timely Completion</a:t>
            </a:r>
          </a:p>
        </p:txBody>
      </p:sp>
      <p:sp>
        <p:nvSpPr>
          <p:cNvPr id="28684" name="Oval 12"/>
          <p:cNvSpPr>
            <a:spLocks noChangeArrowheads="1"/>
          </p:cNvSpPr>
          <p:nvPr/>
        </p:nvSpPr>
        <p:spPr bwMode="gray">
          <a:xfrm>
            <a:off x="3813175" y="3883025"/>
            <a:ext cx="1397000" cy="698500"/>
          </a:xfrm>
          <a:prstGeom prst="ellipse">
            <a:avLst/>
          </a:prstGeom>
          <a:solidFill>
            <a:schemeClr val="folHlink"/>
          </a:solidFill>
          <a:ln w="508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pPr eaLnBrk="0" hangingPunct="0"/>
            <a:r>
              <a:rPr lang="en-US" sz="1200" b="0" dirty="0">
                <a:solidFill>
                  <a:srgbClr val="FFFFFF"/>
                </a:solidFill>
                <a:latin typeface="Franklin Gothic Demi" pitchFamily="34" charset="0"/>
              </a:rPr>
              <a:t>Certainty of Outcome</a:t>
            </a:r>
          </a:p>
        </p:txBody>
      </p:sp>
      <p:sp>
        <p:nvSpPr>
          <p:cNvPr id="28685" name="Oval 13"/>
          <p:cNvSpPr>
            <a:spLocks noChangeArrowheads="1"/>
          </p:cNvSpPr>
          <p:nvPr/>
        </p:nvSpPr>
        <p:spPr bwMode="gray">
          <a:xfrm>
            <a:off x="5337175" y="3436938"/>
            <a:ext cx="1497013" cy="749300"/>
          </a:xfrm>
          <a:prstGeom prst="ellipse">
            <a:avLst/>
          </a:prstGeom>
          <a:solidFill>
            <a:srgbClr val="B2BB1E"/>
          </a:solidFill>
          <a:ln w="508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pPr eaLnBrk="0" hangingPunct="0"/>
            <a:r>
              <a:rPr lang="en-US" sz="1200" b="0" dirty="0">
                <a:latin typeface="Franklin Gothic Demi" pitchFamily="34" charset="0"/>
              </a:rPr>
              <a:t>Attractive Structure</a:t>
            </a:r>
          </a:p>
        </p:txBody>
      </p:sp>
      <p:sp>
        <p:nvSpPr>
          <p:cNvPr id="28686" name="Oval 14"/>
          <p:cNvSpPr>
            <a:spLocks noChangeArrowheads="1"/>
          </p:cNvSpPr>
          <p:nvPr/>
        </p:nvSpPr>
        <p:spPr bwMode="gray">
          <a:xfrm>
            <a:off x="7018338" y="2841625"/>
            <a:ext cx="1595437" cy="798513"/>
          </a:xfrm>
          <a:prstGeom prst="ellipse">
            <a:avLst/>
          </a:prstGeom>
          <a:solidFill>
            <a:srgbClr val="DEB408"/>
          </a:solidFill>
          <a:ln w="508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pPr eaLnBrk="0" hangingPunct="0"/>
            <a:r>
              <a:rPr lang="en-US" sz="1200" b="0" dirty="0">
                <a:latin typeface="Franklin Gothic Demi" pitchFamily="34" charset="0"/>
              </a:rPr>
              <a:t>Maximize Value</a:t>
            </a:r>
          </a:p>
        </p:txBody>
      </p:sp>
      <p:sp>
        <p:nvSpPr>
          <p:cNvPr id="28687" name="Line 15"/>
          <p:cNvSpPr>
            <a:spLocks noChangeShapeType="1"/>
          </p:cNvSpPr>
          <p:nvPr/>
        </p:nvSpPr>
        <p:spPr bwMode="gray">
          <a:xfrm flipV="1">
            <a:off x="2130425" y="4754563"/>
            <a:ext cx="288925" cy="84137"/>
          </a:xfrm>
          <a:prstGeom prst="line">
            <a:avLst/>
          </a:prstGeom>
          <a:noFill/>
          <a:ln w="31750">
            <a:solidFill>
              <a:schemeClr val="bg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dirty="0"/>
          </a:p>
        </p:txBody>
      </p:sp>
      <p:sp>
        <p:nvSpPr>
          <p:cNvPr id="28688" name="Line 16"/>
          <p:cNvSpPr>
            <a:spLocks noChangeShapeType="1"/>
          </p:cNvSpPr>
          <p:nvPr/>
        </p:nvSpPr>
        <p:spPr bwMode="gray">
          <a:xfrm flipV="1">
            <a:off x="3582988" y="4357688"/>
            <a:ext cx="288925" cy="84137"/>
          </a:xfrm>
          <a:prstGeom prst="line">
            <a:avLst/>
          </a:prstGeom>
          <a:noFill/>
          <a:ln w="31750">
            <a:solidFill>
              <a:schemeClr val="bg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dirty="0"/>
          </a:p>
        </p:txBody>
      </p:sp>
      <p:sp>
        <p:nvSpPr>
          <p:cNvPr id="28689" name="Line 17"/>
          <p:cNvSpPr>
            <a:spLocks noChangeShapeType="1"/>
          </p:cNvSpPr>
          <p:nvPr/>
        </p:nvSpPr>
        <p:spPr bwMode="gray">
          <a:xfrm flipV="1">
            <a:off x="5064125" y="3938588"/>
            <a:ext cx="331788" cy="88900"/>
          </a:xfrm>
          <a:prstGeom prst="line">
            <a:avLst/>
          </a:prstGeom>
          <a:noFill/>
          <a:ln w="31750">
            <a:solidFill>
              <a:schemeClr val="bg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dirty="0"/>
          </a:p>
        </p:txBody>
      </p:sp>
      <p:sp>
        <p:nvSpPr>
          <p:cNvPr id="28690" name="Line 18"/>
          <p:cNvSpPr>
            <a:spLocks noChangeShapeType="1"/>
          </p:cNvSpPr>
          <p:nvPr/>
        </p:nvSpPr>
        <p:spPr bwMode="gray">
          <a:xfrm flipV="1">
            <a:off x="6702425" y="3452813"/>
            <a:ext cx="441325" cy="128587"/>
          </a:xfrm>
          <a:prstGeom prst="line">
            <a:avLst/>
          </a:prstGeom>
          <a:noFill/>
          <a:ln w="31750">
            <a:solidFill>
              <a:schemeClr val="bg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dirty="0"/>
          </a:p>
        </p:txBody>
      </p:sp>
      <p:sp>
        <p:nvSpPr>
          <p:cNvPr id="28691" name="Text Box 19"/>
          <p:cNvSpPr txBox="1">
            <a:spLocks noChangeArrowheads="1"/>
          </p:cNvSpPr>
          <p:nvPr/>
        </p:nvSpPr>
        <p:spPr bwMode="gray">
          <a:xfrm>
            <a:off x="384175" y="2443163"/>
            <a:ext cx="8410575" cy="300037"/>
          </a:xfrm>
          <a:prstGeom prst="rect">
            <a:avLst/>
          </a:prstGeom>
          <a:solidFill>
            <a:srgbClr val="31598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b="1">
                <a:solidFill>
                  <a:srgbClr val="000000"/>
                </a:solidFill>
                <a:latin typeface="Franklin Gothic Book" pitchFamily="34" charset="0"/>
                <a:ea typeface="ＭＳ Ｐゴシック" pitchFamily="34" charset="-128"/>
              </a:defRPr>
            </a:lvl1pPr>
            <a:lvl2pPr marL="742950" indent="-285750" eaLnBrk="0" hangingPunct="0">
              <a:defRPr b="1">
                <a:solidFill>
                  <a:srgbClr val="000000"/>
                </a:solidFill>
                <a:latin typeface="Franklin Gothic Book" pitchFamily="34" charset="0"/>
                <a:ea typeface="ＭＳ Ｐゴシック" pitchFamily="34" charset="-128"/>
              </a:defRPr>
            </a:lvl2pPr>
            <a:lvl3pPr marL="1143000" indent="-228600" eaLnBrk="0" hangingPunct="0">
              <a:defRPr b="1">
                <a:solidFill>
                  <a:srgbClr val="000000"/>
                </a:solidFill>
                <a:latin typeface="Franklin Gothic Book" pitchFamily="34" charset="0"/>
                <a:ea typeface="ＭＳ Ｐゴシック" pitchFamily="34" charset="-128"/>
              </a:defRPr>
            </a:lvl3pPr>
            <a:lvl4pPr marL="1600200" indent="-228600" eaLnBrk="0" hangingPunct="0">
              <a:defRPr b="1">
                <a:solidFill>
                  <a:srgbClr val="000000"/>
                </a:solidFill>
                <a:latin typeface="Franklin Gothic Book" pitchFamily="34" charset="0"/>
                <a:ea typeface="ＭＳ Ｐゴシック" pitchFamily="34" charset="-128"/>
              </a:defRPr>
            </a:lvl4pPr>
            <a:lvl5pPr marL="2057400" indent="-228600" eaLnBrk="0" hangingPunct="0">
              <a:defRPr b="1">
                <a:solidFill>
                  <a:srgbClr val="000000"/>
                </a:solidFill>
                <a:latin typeface="Franklin Gothic Book" pitchFamily="34" charset="0"/>
                <a:ea typeface="ＭＳ Ｐゴシック" pitchFamily="34" charset="-128"/>
              </a:defRPr>
            </a:lvl5pPr>
            <a:lvl6pPr marL="25146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6pPr>
            <a:lvl7pPr marL="29718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7pPr>
            <a:lvl8pPr marL="34290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8pPr>
            <a:lvl9pPr marL="38862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9pPr>
          </a:lstStyle>
          <a:p>
            <a:pPr>
              <a:spcBef>
                <a:spcPct val="50000"/>
              </a:spcBef>
            </a:pPr>
            <a:r>
              <a:rPr lang="en-US" sz="1400" b="0" dirty="0">
                <a:solidFill>
                  <a:srgbClr val="FFFFFF"/>
                </a:solidFill>
                <a:latin typeface="Franklin Gothic Demi" pitchFamily="34" charset="0"/>
              </a:rPr>
              <a:t>Sale Process Alternatives </a:t>
            </a:r>
          </a:p>
        </p:txBody>
      </p:sp>
      <p:sp>
        <p:nvSpPr>
          <p:cNvPr id="28692" name="AutoShape 20"/>
          <p:cNvSpPr>
            <a:spLocks noChangeArrowheads="1"/>
          </p:cNvSpPr>
          <p:nvPr/>
        </p:nvSpPr>
        <p:spPr bwMode="gray">
          <a:xfrm rot="-5400000">
            <a:off x="-873125" y="3987800"/>
            <a:ext cx="3032125" cy="517525"/>
          </a:xfrm>
          <a:prstGeom prst="homePlate">
            <a:avLst>
              <a:gd name="adj" fmla="val 37378"/>
            </a:avLst>
          </a:prstGeom>
          <a:solidFill>
            <a:srgbClr val="695E4A"/>
          </a:solidFill>
          <a:ln>
            <a:noFill/>
          </a:ln>
          <a:effectLst/>
          <a:extLst>
            <a:ext uri="{91240B29-F687-4F45-9708-019B960494DF}">
              <a14:hiddenLine xmlns:a14="http://schemas.microsoft.com/office/drawing/2010/main" xmlns="" w="28575" algn="ctr">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Ins="0" anchor="ctr">
            <a:spAutoFit/>
          </a:bodyPr>
          <a:lstStyle/>
          <a:p>
            <a:pPr eaLnBrk="0" hangingPunct="0"/>
            <a:r>
              <a:rPr lang="en-US" sz="1400" b="0" dirty="0">
                <a:solidFill>
                  <a:srgbClr val="FFFFFF"/>
                </a:solidFill>
                <a:latin typeface="Franklin Gothic Demi" pitchFamily="34" charset="0"/>
              </a:rPr>
              <a:t>Potential for</a:t>
            </a:r>
          </a:p>
          <a:p>
            <a:pPr eaLnBrk="0" hangingPunct="0"/>
            <a:r>
              <a:rPr lang="en-US" sz="1400" b="0" dirty="0">
                <a:solidFill>
                  <a:srgbClr val="FFFFFF"/>
                </a:solidFill>
                <a:latin typeface="Franklin Gothic Demi" pitchFamily="34" charset="0"/>
              </a:rPr>
              <a:t>Value Maximization</a:t>
            </a:r>
          </a:p>
        </p:txBody>
      </p:sp>
    </p:spTree>
    <p:extLst>
      <p:ext uri="{BB962C8B-B14F-4D97-AF65-F5344CB8AC3E}">
        <p14:creationId xmlns:p14="http://schemas.microsoft.com/office/powerpoint/2010/main" xmlns="" val="34050038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Process Considerations</a:t>
            </a:r>
          </a:p>
        </p:txBody>
      </p:sp>
      <p:sp>
        <p:nvSpPr>
          <p:cNvPr id="29699" name="AutoShape 3"/>
          <p:cNvSpPr>
            <a:spLocks noChangeArrowheads="1"/>
          </p:cNvSpPr>
          <p:nvPr/>
        </p:nvSpPr>
        <p:spPr bwMode="gray">
          <a:xfrm>
            <a:off x="450850" y="850900"/>
            <a:ext cx="8693150" cy="469900"/>
          </a:xfrm>
          <a:prstGeom prst="leftRightArrow">
            <a:avLst>
              <a:gd name="adj1" fmla="val 79056"/>
              <a:gd name="adj2" fmla="val 87190"/>
            </a:avLst>
          </a:prstGeom>
          <a:gradFill rotWithShape="1">
            <a:gsLst>
              <a:gs pos="0">
                <a:srgbClr val="005596"/>
              </a:gs>
              <a:gs pos="50000">
                <a:srgbClr val="CFD4D8"/>
              </a:gs>
              <a:gs pos="100000">
                <a:srgbClr val="005596"/>
              </a:gs>
            </a:gsLst>
            <a:lin ang="0" scaled="1"/>
          </a:gradFill>
          <a:ln>
            <a:noFill/>
          </a:ln>
          <a:effectLst/>
          <a:extLst>
            <a:ext uri="{91240B29-F687-4F45-9708-019B960494DF}">
              <a14:hiddenLine xmlns:a14="http://schemas.microsoft.com/office/drawing/2010/main" xmlns="" w="19050"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sz="1400" b="0" dirty="0">
                <a:solidFill>
                  <a:srgbClr val="FFFFFF"/>
                </a:solidFill>
                <a:latin typeface="Franklin Gothic Demi" pitchFamily="34" charset="0"/>
              </a:rPr>
              <a:t>Shorter Process	                                                                                                            Longer Process</a:t>
            </a:r>
          </a:p>
        </p:txBody>
      </p:sp>
      <p:sp>
        <p:nvSpPr>
          <p:cNvPr id="29700" name="AutoShape 4"/>
          <p:cNvSpPr>
            <a:spLocks noChangeArrowheads="1"/>
          </p:cNvSpPr>
          <p:nvPr/>
        </p:nvSpPr>
        <p:spPr bwMode="gray">
          <a:xfrm rot="-5400000">
            <a:off x="-2517775" y="3432175"/>
            <a:ext cx="5486400" cy="450850"/>
          </a:xfrm>
          <a:prstGeom prst="leftRightArrow">
            <a:avLst>
              <a:gd name="adj1" fmla="val 74648"/>
              <a:gd name="adj2" fmla="val 70761"/>
            </a:avLst>
          </a:prstGeom>
          <a:gradFill rotWithShape="1">
            <a:gsLst>
              <a:gs pos="0">
                <a:srgbClr val="005596"/>
              </a:gs>
              <a:gs pos="50000">
                <a:srgbClr val="CFD4D8"/>
              </a:gs>
              <a:gs pos="100000">
                <a:srgbClr val="005596"/>
              </a:gs>
            </a:gsLst>
            <a:lin ang="0" scaled="1"/>
          </a:gradFill>
          <a:ln>
            <a:noFill/>
          </a:ln>
          <a:effectLst/>
          <a:extLst>
            <a:ext uri="{91240B29-F687-4F45-9708-019B960494DF}">
              <a14:hiddenLine xmlns:a14="http://schemas.microsoft.com/office/drawing/2010/main" xmlns="" w="19050"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tabLst>
                <a:tab pos="7200900" algn="r"/>
              </a:tabLst>
            </a:pPr>
            <a:r>
              <a:rPr lang="en-US" sz="1000" b="0" dirty="0">
                <a:latin typeface="Franklin Gothic Demi" pitchFamily="34" charset="0"/>
              </a:rPr>
              <a:t>Priority/Concern?</a:t>
            </a:r>
          </a:p>
        </p:txBody>
      </p:sp>
      <p:sp>
        <p:nvSpPr>
          <p:cNvPr id="29701" name="AutoShape 5"/>
          <p:cNvSpPr>
            <a:spLocks noChangeArrowheads="1"/>
          </p:cNvSpPr>
          <p:nvPr/>
        </p:nvSpPr>
        <p:spPr bwMode="gray">
          <a:xfrm>
            <a:off x="2027238" y="1339850"/>
            <a:ext cx="5553075" cy="960438"/>
          </a:xfrm>
          <a:prstGeom prst="roundRect">
            <a:avLst>
              <a:gd name="adj" fmla="val 16667"/>
            </a:avLst>
          </a:prstGeom>
          <a:solidFill>
            <a:srgbClr val="EAEAEA"/>
          </a:solidFill>
          <a:ln>
            <a:noFill/>
          </a:ln>
          <a:effectLst/>
          <a:extLst>
            <a:ext uri="{91240B29-F687-4F45-9708-019B960494DF}">
              <a14:hiddenLine xmlns:a14="http://schemas.microsoft.com/office/drawing/2010/main" xmlns="" w="19050" algn="ctr">
                <a:solidFill>
                  <a:schemeClr val="bg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5720" rIns="45720" anchor="ctr"/>
          <a:lstStyle/>
          <a:p>
            <a:r>
              <a:rPr lang="en-US" sz="1000" b="0" dirty="0">
                <a:latin typeface="Franklin Gothic Demi" pitchFamily="34" charset="0"/>
              </a:rPr>
              <a:t>Value Maximization</a:t>
            </a:r>
          </a:p>
          <a:p>
            <a:r>
              <a:rPr lang="en-US" sz="1000" b="0" dirty="0"/>
              <a:t>Greater access to a larger number of buyers requires significant investment in time and resources to schedule meetings, disseminate information and provide each buyer with sufficient management access to solicit each party's view on value; creates better chance that winning bidder ends up being the party willing to pay the most</a:t>
            </a:r>
          </a:p>
        </p:txBody>
      </p:sp>
      <p:sp>
        <p:nvSpPr>
          <p:cNvPr id="29702" name="AutoShape 6"/>
          <p:cNvSpPr>
            <a:spLocks noChangeArrowheads="1"/>
          </p:cNvSpPr>
          <p:nvPr/>
        </p:nvSpPr>
        <p:spPr bwMode="gray">
          <a:xfrm>
            <a:off x="2027238" y="3055938"/>
            <a:ext cx="5553075" cy="715962"/>
          </a:xfrm>
          <a:prstGeom prst="roundRect">
            <a:avLst>
              <a:gd name="adj" fmla="val 16667"/>
            </a:avLst>
          </a:prstGeom>
          <a:solidFill>
            <a:srgbClr val="EAEAEA"/>
          </a:solidFill>
          <a:ln>
            <a:noFill/>
          </a:ln>
          <a:effectLst/>
          <a:extLst>
            <a:ext uri="{91240B29-F687-4F45-9708-019B960494DF}">
              <a14:hiddenLine xmlns:a14="http://schemas.microsoft.com/office/drawing/2010/main" xmlns="" w="19050" algn="ctr">
                <a:solidFill>
                  <a:schemeClr val="bg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5720" rIns="45720" anchor="ctr"/>
          <a:lstStyle/>
          <a:p>
            <a:r>
              <a:rPr lang="en-US" sz="1000" b="0" dirty="0">
                <a:latin typeface="Franklin Gothic Demi" pitchFamily="34" charset="0"/>
              </a:rPr>
              <a:t>Market Risk/Timing</a:t>
            </a:r>
          </a:p>
          <a:p>
            <a:r>
              <a:rPr lang="en-US" sz="1000" b="0" dirty="0"/>
              <a:t>Exposure to an extended time frame increases risk of adverse market events affecting the process; consideration to known holidays and reporting requirements should be factored into timeline</a:t>
            </a:r>
          </a:p>
        </p:txBody>
      </p:sp>
      <p:sp>
        <p:nvSpPr>
          <p:cNvPr id="29703" name="AutoShape 7"/>
          <p:cNvSpPr>
            <a:spLocks noChangeArrowheads="1"/>
          </p:cNvSpPr>
          <p:nvPr/>
        </p:nvSpPr>
        <p:spPr bwMode="gray">
          <a:xfrm>
            <a:off x="2027238" y="3830638"/>
            <a:ext cx="5553075" cy="665162"/>
          </a:xfrm>
          <a:prstGeom prst="roundRect">
            <a:avLst>
              <a:gd name="adj" fmla="val 16667"/>
            </a:avLst>
          </a:prstGeom>
          <a:solidFill>
            <a:srgbClr val="EAEAEA"/>
          </a:solidFill>
          <a:ln>
            <a:noFill/>
          </a:ln>
          <a:effectLst/>
          <a:extLst>
            <a:ext uri="{91240B29-F687-4F45-9708-019B960494DF}">
              <a14:hiddenLine xmlns:a14="http://schemas.microsoft.com/office/drawing/2010/main" xmlns="" w="19050" algn="ctr">
                <a:solidFill>
                  <a:schemeClr val="bg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5720" rIns="45720" anchor="ctr"/>
          <a:lstStyle/>
          <a:p>
            <a:r>
              <a:rPr lang="en-US" sz="1000" b="0" dirty="0">
                <a:latin typeface="Franklin Gothic Demi" pitchFamily="34" charset="0"/>
              </a:rPr>
              <a:t>Leaks</a:t>
            </a:r>
          </a:p>
          <a:p>
            <a:r>
              <a:rPr lang="en-US" sz="1000" b="0" dirty="0"/>
              <a:t>Leaks are a risk in any process and increases with the number of people and with the length of the process.  Leaks can be disruptive to process - buyers walk, volatile share price, undue distractions</a:t>
            </a:r>
          </a:p>
        </p:txBody>
      </p:sp>
      <p:sp>
        <p:nvSpPr>
          <p:cNvPr id="29704" name="AutoShape 8"/>
          <p:cNvSpPr>
            <a:spLocks noChangeArrowheads="1"/>
          </p:cNvSpPr>
          <p:nvPr/>
        </p:nvSpPr>
        <p:spPr bwMode="gray">
          <a:xfrm>
            <a:off x="2027238" y="4548188"/>
            <a:ext cx="5553075" cy="809625"/>
          </a:xfrm>
          <a:prstGeom prst="roundRect">
            <a:avLst>
              <a:gd name="adj" fmla="val 16667"/>
            </a:avLst>
          </a:prstGeom>
          <a:solidFill>
            <a:srgbClr val="EAEAEA"/>
          </a:solidFill>
          <a:ln>
            <a:noFill/>
          </a:ln>
          <a:effectLst/>
          <a:extLst>
            <a:ext uri="{91240B29-F687-4F45-9708-019B960494DF}">
              <a14:hiddenLine xmlns:a14="http://schemas.microsoft.com/office/drawing/2010/main" xmlns="" w="19050" algn="ctr">
                <a:solidFill>
                  <a:schemeClr val="bg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5720" rIns="45720" anchor="ctr"/>
          <a:lstStyle/>
          <a:p>
            <a:r>
              <a:rPr lang="en-US" sz="1000" b="0" dirty="0">
                <a:latin typeface="Franklin Gothic Demi" pitchFamily="34" charset="0"/>
              </a:rPr>
              <a:t>Employee Impact</a:t>
            </a:r>
          </a:p>
          <a:p>
            <a:r>
              <a:rPr lang="en-US" sz="1000" b="0" dirty="0"/>
              <a:t>Employees directly involved in the process will find that a majority of their time will be consumed with activities outside their day-to-day duties; a lengthy process may increase the risk of rumors and leaks and may adversely affect other employees and create uncertainty over future</a:t>
            </a:r>
          </a:p>
        </p:txBody>
      </p:sp>
      <p:sp>
        <p:nvSpPr>
          <p:cNvPr id="29705" name="AutoShape 9"/>
          <p:cNvSpPr>
            <a:spLocks noChangeArrowheads="1"/>
          </p:cNvSpPr>
          <p:nvPr/>
        </p:nvSpPr>
        <p:spPr bwMode="gray">
          <a:xfrm>
            <a:off x="2027238" y="5486400"/>
            <a:ext cx="5553075" cy="960437"/>
          </a:xfrm>
          <a:prstGeom prst="roundRect">
            <a:avLst>
              <a:gd name="adj" fmla="val 16667"/>
            </a:avLst>
          </a:prstGeom>
          <a:solidFill>
            <a:srgbClr val="EAEAEA"/>
          </a:solidFill>
          <a:ln>
            <a:noFill/>
          </a:ln>
          <a:effectLst/>
          <a:extLst>
            <a:ext uri="{91240B29-F687-4F45-9708-019B960494DF}">
              <a14:hiddenLine xmlns:a14="http://schemas.microsoft.com/office/drawing/2010/main" xmlns="" w="19050" algn="ctr">
                <a:solidFill>
                  <a:schemeClr val="bg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5720" rIns="45720" anchor="ctr"/>
          <a:lstStyle/>
          <a:p>
            <a:r>
              <a:rPr lang="en-US" sz="1000" b="0" dirty="0">
                <a:latin typeface="Franklin Gothic Demi" pitchFamily="34" charset="0"/>
              </a:rPr>
              <a:t>Customer/Supplier Impacts</a:t>
            </a:r>
          </a:p>
          <a:p>
            <a:r>
              <a:rPr lang="en-US" sz="1000" b="0" dirty="0"/>
              <a:t>In addition to general business distraction, customers and suppliers may react with caution to any news or rumours of a change in control.  Message and method of communication should be tightly controlled, and limited to a very limited number of potential transactions and ideally only immediately prior to singing a definitive agreement </a:t>
            </a:r>
          </a:p>
        </p:txBody>
      </p:sp>
      <p:sp>
        <p:nvSpPr>
          <p:cNvPr id="29706" name="AutoShape 10"/>
          <p:cNvSpPr>
            <a:spLocks noChangeArrowheads="1"/>
          </p:cNvSpPr>
          <p:nvPr/>
        </p:nvSpPr>
        <p:spPr bwMode="gray">
          <a:xfrm rot="10800000" flipH="1" flipV="1">
            <a:off x="7567613" y="1466850"/>
            <a:ext cx="1576387" cy="638175"/>
          </a:xfrm>
          <a:prstGeom prst="rightArrow">
            <a:avLst>
              <a:gd name="adj1" fmla="val 77778"/>
              <a:gd name="adj2" fmla="val 52239"/>
            </a:avLst>
          </a:prstGeom>
          <a:gradFill rotWithShape="1">
            <a:gsLst>
              <a:gs pos="0">
                <a:srgbClr val="EAEAEA"/>
              </a:gs>
              <a:gs pos="100000">
                <a:srgbClr val="6C6C6C"/>
              </a:gs>
            </a:gsLst>
            <a:lin ang="0" scaled="1"/>
          </a:gradFill>
          <a:ln>
            <a:noFill/>
          </a:ln>
          <a:effectLst/>
          <a:extLst>
            <a:ext uri="{91240B29-F687-4F45-9708-019B960494DF}">
              <a14:hiddenLine xmlns:a14="http://schemas.microsoft.com/office/drawing/2010/main" xmlns="" w="19050"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b="0" dirty="0"/>
          </a:p>
        </p:txBody>
      </p:sp>
      <p:sp>
        <p:nvSpPr>
          <p:cNvPr id="29707" name="AutoShape 11"/>
          <p:cNvSpPr>
            <a:spLocks noChangeArrowheads="1"/>
          </p:cNvSpPr>
          <p:nvPr/>
        </p:nvSpPr>
        <p:spPr bwMode="gray">
          <a:xfrm flipH="1" flipV="1">
            <a:off x="450850" y="3106738"/>
            <a:ext cx="1576388" cy="638175"/>
          </a:xfrm>
          <a:prstGeom prst="rightArrow">
            <a:avLst>
              <a:gd name="adj1" fmla="val 77778"/>
              <a:gd name="adj2" fmla="val 52239"/>
            </a:avLst>
          </a:prstGeom>
          <a:gradFill rotWithShape="1">
            <a:gsLst>
              <a:gs pos="0">
                <a:srgbClr val="EAEAEA"/>
              </a:gs>
              <a:gs pos="100000">
                <a:srgbClr val="6C6C6C"/>
              </a:gs>
            </a:gsLst>
            <a:lin ang="0" scaled="1"/>
          </a:gradFill>
          <a:ln>
            <a:noFill/>
          </a:ln>
          <a:effectLst/>
          <a:extLst>
            <a:ext uri="{91240B29-F687-4F45-9708-019B960494DF}">
              <a14:hiddenLine xmlns:a14="http://schemas.microsoft.com/office/drawing/2010/main" xmlns="" w="19050"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sz="1000" b="0" dirty="0"/>
          </a:p>
        </p:txBody>
      </p:sp>
      <p:sp>
        <p:nvSpPr>
          <p:cNvPr id="29708" name="AutoShape 12"/>
          <p:cNvSpPr>
            <a:spLocks noChangeArrowheads="1"/>
          </p:cNvSpPr>
          <p:nvPr/>
        </p:nvSpPr>
        <p:spPr bwMode="gray">
          <a:xfrm flipH="1" flipV="1">
            <a:off x="450850" y="3827463"/>
            <a:ext cx="1576388" cy="638175"/>
          </a:xfrm>
          <a:prstGeom prst="rightArrow">
            <a:avLst>
              <a:gd name="adj1" fmla="val 77778"/>
              <a:gd name="adj2" fmla="val 52239"/>
            </a:avLst>
          </a:prstGeom>
          <a:gradFill rotWithShape="1">
            <a:gsLst>
              <a:gs pos="0">
                <a:srgbClr val="EAEAEA"/>
              </a:gs>
              <a:gs pos="100000">
                <a:srgbClr val="6C6C6C"/>
              </a:gs>
            </a:gsLst>
            <a:lin ang="0" scaled="1"/>
          </a:gradFill>
          <a:ln>
            <a:noFill/>
          </a:ln>
          <a:effectLst/>
          <a:extLst>
            <a:ext uri="{91240B29-F687-4F45-9708-019B960494DF}">
              <a14:hiddenLine xmlns:a14="http://schemas.microsoft.com/office/drawing/2010/main" xmlns="" w="19050"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sz="1000" b="0" dirty="0"/>
          </a:p>
        </p:txBody>
      </p:sp>
      <p:sp>
        <p:nvSpPr>
          <p:cNvPr id="29709" name="AutoShape 13"/>
          <p:cNvSpPr>
            <a:spLocks noChangeArrowheads="1"/>
          </p:cNvSpPr>
          <p:nvPr/>
        </p:nvSpPr>
        <p:spPr bwMode="gray">
          <a:xfrm flipH="1" flipV="1">
            <a:off x="450850" y="4643438"/>
            <a:ext cx="1576388" cy="638175"/>
          </a:xfrm>
          <a:prstGeom prst="rightArrow">
            <a:avLst>
              <a:gd name="adj1" fmla="val 77778"/>
              <a:gd name="adj2" fmla="val 52239"/>
            </a:avLst>
          </a:prstGeom>
          <a:gradFill rotWithShape="1">
            <a:gsLst>
              <a:gs pos="0">
                <a:srgbClr val="EAEAEA"/>
              </a:gs>
              <a:gs pos="100000">
                <a:srgbClr val="6C6C6C"/>
              </a:gs>
            </a:gsLst>
            <a:lin ang="0" scaled="1"/>
          </a:gradFill>
          <a:ln>
            <a:noFill/>
          </a:ln>
          <a:effectLst/>
          <a:extLst>
            <a:ext uri="{91240B29-F687-4F45-9708-019B960494DF}">
              <a14:hiddenLine xmlns:a14="http://schemas.microsoft.com/office/drawing/2010/main" xmlns="" w="19050"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sz="1000" b="0" dirty="0"/>
          </a:p>
        </p:txBody>
      </p:sp>
      <p:sp>
        <p:nvSpPr>
          <p:cNvPr id="29710" name="AutoShape 14"/>
          <p:cNvSpPr>
            <a:spLocks noChangeArrowheads="1"/>
          </p:cNvSpPr>
          <p:nvPr/>
        </p:nvSpPr>
        <p:spPr bwMode="gray">
          <a:xfrm flipH="1" flipV="1">
            <a:off x="450850" y="5661025"/>
            <a:ext cx="1576388" cy="638175"/>
          </a:xfrm>
          <a:prstGeom prst="rightArrow">
            <a:avLst>
              <a:gd name="adj1" fmla="val 77778"/>
              <a:gd name="adj2" fmla="val 52239"/>
            </a:avLst>
          </a:prstGeom>
          <a:gradFill rotWithShape="1">
            <a:gsLst>
              <a:gs pos="0">
                <a:srgbClr val="EAEAEA"/>
              </a:gs>
              <a:gs pos="100000">
                <a:srgbClr val="6C6C6C"/>
              </a:gs>
            </a:gsLst>
            <a:lin ang="0" scaled="1"/>
          </a:gradFill>
          <a:ln>
            <a:noFill/>
          </a:ln>
          <a:effectLst/>
          <a:extLst>
            <a:ext uri="{91240B29-F687-4F45-9708-019B960494DF}">
              <a14:hiddenLine xmlns:a14="http://schemas.microsoft.com/office/drawing/2010/main" xmlns="" w="19050"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sz="1000" b="0" dirty="0"/>
          </a:p>
        </p:txBody>
      </p:sp>
      <p:sp>
        <p:nvSpPr>
          <p:cNvPr id="29711" name="AutoShape 7"/>
          <p:cNvSpPr>
            <a:spLocks noChangeArrowheads="1"/>
          </p:cNvSpPr>
          <p:nvPr/>
        </p:nvSpPr>
        <p:spPr bwMode="gray">
          <a:xfrm>
            <a:off x="2027238" y="2341563"/>
            <a:ext cx="5553075" cy="665162"/>
          </a:xfrm>
          <a:prstGeom prst="roundRect">
            <a:avLst>
              <a:gd name="adj" fmla="val 16667"/>
            </a:avLst>
          </a:prstGeom>
          <a:solidFill>
            <a:srgbClr val="EAEAEA"/>
          </a:solidFill>
          <a:ln>
            <a:noFill/>
          </a:ln>
          <a:effectLst/>
          <a:extLst>
            <a:ext uri="{91240B29-F687-4F45-9708-019B960494DF}">
              <a14:hiddenLine xmlns:a14="http://schemas.microsoft.com/office/drawing/2010/main" xmlns="" w="19050" algn="ctr">
                <a:solidFill>
                  <a:schemeClr val="bg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5720" rIns="45720" anchor="ctr"/>
          <a:lstStyle/>
          <a:p>
            <a:r>
              <a:rPr lang="en-US" sz="1000" b="0" dirty="0">
                <a:latin typeface="Franklin Gothic Demi" pitchFamily="34" charset="0"/>
              </a:rPr>
              <a:t>Targeted Buyer Universe?</a:t>
            </a:r>
          </a:p>
          <a:p>
            <a:r>
              <a:rPr lang="en-US" sz="1000" b="0" dirty="0"/>
              <a:t>To the extent there is a limited buyer universe, a broad process may not be needed to maximize value, which would also minimize the risks associated with the market, potential leaks, employee distraction and customers/suppliers</a:t>
            </a:r>
          </a:p>
        </p:txBody>
      </p:sp>
      <p:sp>
        <p:nvSpPr>
          <p:cNvPr id="29712" name="AutoShape 12"/>
          <p:cNvSpPr>
            <a:spLocks noChangeArrowheads="1"/>
          </p:cNvSpPr>
          <p:nvPr/>
        </p:nvSpPr>
        <p:spPr bwMode="gray">
          <a:xfrm flipH="1" flipV="1">
            <a:off x="450850" y="2338388"/>
            <a:ext cx="1576388" cy="638175"/>
          </a:xfrm>
          <a:prstGeom prst="rightArrow">
            <a:avLst>
              <a:gd name="adj1" fmla="val 77778"/>
              <a:gd name="adj2" fmla="val 52239"/>
            </a:avLst>
          </a:prstGeom>
          <a:gradFill rotWithShape="1">
            <a:gsLst>
              <a:gs pos="0">
                <a:srgbClr val="EAEAEA"/>
              </a:gs>
              <a:gs pos="100000">
                <a:srgbClr val="6C6C6C"/>
              </a:gs>
            </a:gsLst>
            <a:lin ang="0" scaled="1"/>
          </a:gradFill>
          <a:ln>
            <a:noFill/>
          </a:ln>
          <a:effectLst/>
          <a:extLst>
            <a:ext uri="{91240B29-F687-4F45-9708-019B960494DF}">
              <a14:hiddenLine xmlns:a14="http://schemas.microsoft.com/office/drawing/2010/main" xmlns="" w="19050"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sz="1000" b="0" dirty="0"/>
          </a:p>
        </p:txBody>
      </p:sp>
    </p:spTree>
    <p:extLst>
      <p:ext uri="{BB962C8B-B14F-4D97-AF65-F5344CB8AC3E}">
        <p14:creationId xmlns:p14="http://schemas.microsoft.com/office/powerpoint/2010/main" xmlns="" val="2189096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Object 5"/>
          <p:cNvGraphicFramePr>
            <a:graphicFrameLocks/>
          </p:cNvGraphicFramePr>
          <p:nvPr/>
        </p:nvGraphicFramePr>
        <p:xfrm>
          <a:off x="-65088" y="1846263"/>
          <a:ext cx="9296401" cy="4067175"/>
        </p:xfrm>
        <a:graphic>
          <a:graphicData uri="http://schemas.openxmlformats.org/presentationml/2006/ole">
            <p:oleObj spid="_x0000_s1030" name="Document" r:id="rId4" imgW="9315880" imgH="4090737" progId="Word.Document.8">
              <p:embed/>
            </p:oleObj>
          </a:graphicData>
        </a:graphic>
      </p:graphicFrame>
      <p:sp>
        <p:nvSpPr>
          <p:cNvPr id="46083" name="Rectangle 3"/>
          <p:cNvSpPr>
            <a:spLocks noGrp="1" noChangeArrowheads="1"/>
          </p:cNvSpPr>
          <p:nvPr>
            <p:ph type="title"/>
          </p:nvPr>
        </p:nvSpPr>
        <p:spPr/>
        <p:txBody>
          <a:bodyPr/>
          <a:lstStyle/>
          <a:p>
            <a:r>
              <a:rPr lang="en-US" dirty="0" smtClean="0"/>
              <a:t>Process Alternatives</a:t>
            </a:r>
          </a:p>
        </p:txBody>
      </p:sp>
      <p:sp>
        <p:nvSpPr>
          <p:cNvPr id="46084" name="Rectangle 4"/>
          <p:cNvSpPr>
            <a:spLocks noGrp="1" noChangeArrowheads="1"/>
          </p:cNvSpPr>
          <p:nvPr>
            <p:ph type="body" idx="1"/>
          </p:nvPr>
        </p:nvSpPr>
        <p:spPr>
          <a:xfrm>
            <a:off x="138113" y="874713"/>
            <a:ext cx="8789987" cy="338137"/>
          </a:xfrm>
        </p:spPr>
        <p:txBody>
          <a:bodyPr/>
          <a:lstStyle/>
          <a:p>
            <a:r>
              <a:rPr lang="en-US" sz="1600" dirty="0" smtClean="0"/>
              <a:t>The duration of a process depends on the overall objectives and ultimately the type of process undertaken</a:t>
            </a:r>
          </a:p>
        </p:txBody>
      </p:sp>
      <p:sp>
        <p:nvSpPr>
          <p:cNvPr id="46085" name="Text Box 6"/>
          <p:cNvSpPr txBox="1">
            <a:spLocks noChangeArrowheads="1"/>
          </p:cNvSpPr>
          <p:nvPr/>
        </p:nvSpPr>
        <p:spPr bwMode="auto">
          <a:xfrm>
            <a:off x="0" y="1476375"/>
            <a:ext cx="9144000" cy="274638"/>
          </a:xfrm>
          <a:prstGeom prst="rect">
            <a:avLst/>
          </a:prstGeom>
          <a:solidFill>
            <a:srgbClr val="31598A"/>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4" rIns="9144" anchor="ctr" anchorCtr="1"/>
          <a:lstStyle>
            <a:lvl1pPr eaLnBrk="0" hangingPunct="0">
              <a:tabLst>
                <a:tab pos="1712913" algn="l"/>
              </a:tabLst>
              <a:defRPr b="1">
                <a:solidFill>
                  <a:srgbClr val="000000"/>
                </a:solidFill>
                <a:latin typeface="Franklin Gothic Book" pitchFamily="34" charset="0"/>
                <a:ea typeface="ＭＳ Ｐゴシック" pitchFamily="34" charset="-128"/>
              </a:defRPr>
            </a:lvl1pPr>
            <a:lvl2pPr marL="742950" indent="-285750" eaLnBrk="0" hangingPunct="0">
              <a:tabLst>
                <a:tab pos="1712913" algn="l"/>
              </a:tabLst>
              <a:defRPr b="1">
                <a:solidFill>
                  <a:srgbClr val="000000"/>
                </a:solidFill>
                <a:latin typeface="Franklin Gothic Book" pitchFamily="34" charset="0"/>
                <a:ea typeface="ＭＳ Ｐゴシック" pitchFamily="34" charset="-128"/>
              </a:defRPr>
            </a:lvl2pPr>
            <a:lvl3pPr marL="1143000" indent="-228600" eaLnBrk="0" hangingPunct="0">
              <a:tabLst>
                <a:tab pos="1712913" algn="l"/>
              </a:tabLst>
              <a:defRPr b="1">
                <a:solidFill>
                  <a:srgbClr val="000000"/>
                </a:solidFill>
                <a:latin typeface="Franklin Gothic Book" pitchFamily="34" charset="0"/>
                <a:ea typeface="ＭＳ Ｐゴシック" pitchFamily="34" charset="-128"/>
              </a:defRPr>
            </a:lvl3pPr>
            <a:lvl4pPr marL="1600200" indent="-228600" eaLnBrk="0" hangingPunct="0">
              <a:tabLst>
                <a:tab pos="1712913" algn="l"/>
              </a:tabLst>
              <a:defRPr b="1">
                <a:solidFill>
                  <a:srgbClr val="000000"/>
                </a:solidFill>
                <a:latin typeface="Franklin Gothic Book" pitchFamily="34" charset="0"/>
                <a:ea typeface="ＭＳ Ｐゴシック" pitchFamily="34" charset="-128"/>
              </a:defRPr>
            </a:lvl4pPr>
            <a:lvl5pPr marL="2057400" indent="-228600" eaLnBrk="0" hangingPunct="0">
              <a:tabLst>
                <a:tab pos="1712913" algn="l"/>
              </a:tabLst>
              <a:defRPr b="1">
                <a:solidFill>
                  <a:srgbClr val="000000"/>
                </a:solidFill>
                <a:latin typeface="Franklin Gothic Book" pitchFamily="34" charset="0"/>
                <a:ea typeface="ＭＳ Ｐゴシック" pitchFamily="34" charset="-128"/>
              </a:defRPr>
            </a:lvl5pPr>
            <a:lvl6pPr marL="2514600" indent="-228600" algn="ctr" eaLnBrk="0" fontAlgn="base" hangingPunct="0">
              <a:spcBef>
                <a:spcPct val="20000"/>
              </a:spcBef>
              <a:spcAft>
                <a:spcPct val="0"/>
              </a:spcAft>
              <a:buClr>
                <a:srgbClr val="5C869E"/>
              </a:buClr>
              <a:tabLst>
                <a:tab pos="1712913" algn="l"/>
              </a:tabLst>
              <a:defRPr b="1">
                <a:solidFill>
                  <a:srgbClr val="000000"/>
                </a:solidFill>
                <a:latin typeface="Franklin Gothic Book" pitchFamily="34" charset="0"/>
                <a:ea typeface="ＭＳ Ｐゴシック" pitchFamily="34" charset="-128"/>
              </a:defRPr>
            </a:lvl6pPr>
            <a:lvl7pPr marL="2971800" indent="-228600" algn="ctr" eaLnBrk="0" fontAlgn="base" hangingPunct="0">
              <a:spcBef>
                <a:spcPct val="20000"/>
              </a:spcBef>
              <a:spcAft>
                <a:spcPct val="0"/>
              </a:spcAft>
              <a:buClr>
                <a:srgbClr val="5C869E"/>
              </a:buClr>
              <a:tabLst>
                <a:tab pos="1712913" algn="l"/>
              </a:tabLst>
              <a:defRPr b="1">
                <a:solidFill>
                  <a:srgbClr val="000000"/>
                </a:solidFill>
                <a:latin typeface="Franklin Gothic Book" pitchFamily="34" charset="0"/>
                <a:ea typeface="ＭＳ Ｐゴシック" pitchFamily="34" charset="-128"/>
              </a:defRPr>
            </a:lvl7pPr>
            <a:lvl8pPr marL="3429000" indent="-228600" algn="ctr" eaLnBrk="0" fontAlgn="base" hangingPunct="0">
              <a:spcBef>
                <a:spcPct val="20000"/>
              </a:spcBef>
              <a:spcAft>
                <a:spcPct val="0"/>
              </a:spcAft>
              <a:buClr>
                <a:srgbClr val="5C869E"/>
              </a:buClr>
              <a:tabLst>
                <a:tab pos="1712913" algn="l"/>
              </a:tabLst>
              <a:defRPr b="1">
                <a:solidFill>
                  <a:srgbClr val="000000"/>
                </a:solidFill>
                <a:latin typeface="Franklin Gothic Book" pitchFamily="34" charset="0"/>
                <a:ea typeface="ＭＳ Ｐゴシック" pitchFamily="34" charset="-128"/>
              </a:defRPr>
            </a:lvl8pPr>
            <a:lvl9pPr marL="3886200" indent="-228600" algn="ctr" eaLnBrk="0" fontAlgn="base" hangingPunct="0">
              <a:spcBef>
                <a:spcPct val="20000"/>
              </a:spcBef>
              <a:spcAft>
                <a:spcPct val="0"/>
              </a:spcAft>
              <a:buClr>
                <a:srgbClr val="5C869E"/>
              </a:buClr>
              <a:tabLst>
                <a:tab pos="1712913" algn="l"/>
              </a:tabLst>
              <a:defRPr b="1">
                <a:solidFill>
                  <a:srgbClr val="000000"/>
                </a:solidFill>
                <a:latin typeface="Franklin Gothic Book" pitchFamily="34" charset="0"/>
                <a:ea typeface="ＭＳ Ｐゴシック" pitchFamily="34" charset="-128"/>
              </a:defRPr>
            </a:lvl9pPr>
          </a:lstStyle>
          <a:p>
            <a:r>
              <a:rPr lang="en-CA" sz="1400" b="0" dirty="0">
                <a:solidFill>
                  <a:srgbClr val="FFFFFF"/>
                </a:solidFill>
                <a:latin typeface="Franklin Gothic Demi" pitchFamily="34" charset="0"/>
              </a:rPr>
              <a:t>Sale Process Alternatives</a:t>
            </a:r>
          </a:p>
        </p:txBody>
      </p:sp>
    </p:spTree>
    <p:extLst>
      <p:ext uri="{BB962C8B-B14F-4D97-AF65-F5344CB8AC3E}">
        <p14:creationId xmlns:p14="http://schemas.microsoft.com/office/powerpoint/2010/main" xmlns="" val="36388321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2355850" y="3760788"/>
            <a:ext cx="2057400" cy="2374900"/>
          </a:xfrm>
          <a:prstGeom prst="rect">
            <a:avLst/>
          </a:prstGeom>
          <a:gradFill rotWithShape="1">
            <a:gsLst>
              <a:gs pos="0">
                <a:srgbClr val="CFD4D8"/>
              </a:gs>
              <a:gs pos="100000">
                <a:schemeClr val="bg1"/>
              </a:gs>
            </a:gsLst>
            <a:lin ang="5400000" scaled="1"/>
          </a:gradFill>
          <a:ln>
            <a:noFill/>
          </a:ln>
          <a:effectLst/>
          <a:extLst>
            <a:ext uri="{91240B29-F687-4F45-9708-019B960494DF}">
              <a14:hiddenLine xmlns:a14="http://schemas.microsoft.com/office/drawing/2010/main" xmlns="" w="12700">
                <a:solidFill>
                  <a:srgbClr val="DDDDDD"/>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b="0" dirty="0"/>
          </a:p>
        </p:txBody>
      </p:sp>
      <p:sp>
        <p:nvSpPr>
          <p:cNvPr id="47107" name="Rectangle 3"/>
          <p:cNvSpPr>
            <a:spLocks noChangeArrowheads="1"/>
          </p:cNvSpPr>
          <p:nvPr/>
        </p:nvSpPr>
        <p:spPr bwMode="auto">
          <a:xfrm>
            <a:off x="4708525" y="3111500"/>
            <a:ext cx="2057400" cy="2127250"/>
          </a:xfrm>
          <a:prstGeom prst="rect">
            <a:avLst/>
          </a:prstGeom>
          <a:gradFill rotWithShape="1">
            <a:gsLst>
              <a:gs pos="0">
                <a:srgbClr val="CFD4D8"/>
              </a:gs>
              <a:gs pos="100000">
                <a:schemeClr val="bg1"/>
              </a:gs>
            </a:gsLst>
            <a:lin ang="5400000" scaled="1"/>
          </a:gradFill>
          <a:ln>
            <a:noFill/>
          </a:ln>
          <a:effectLst/>
          <a:extLst>
            <a:ext uri="{91240B29-F687-4F45-9708-019B960494DF}">
              <a14:hiddenLine xmlns:a14="http://schemas.microsoft.com/office/drawing/2010/main" xmlns="" w="12700">
                <a:solidFill>
                  <a:srgbClr val="DDDDDD"/>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b="0" dirty="0"/>
          </a:p>
        </p:txBody>
      </p:sp>
      <p:sp>
        <p:nvSpPr>
          <p:cNvPr id="47108" name="Rectangle 4"/>
          <p:cNvSpPr>
            <a:spLocks noChangeArrowheads="1"/>
          </p:cNvSpPr>
          <p:nvPr/>
        </p:nvSpPr>
        <p:spPr bwMode="auto">
          <a:xfrm>
            <a:off x="6927850" y="2471738"/>
            <a:ext cx="2057400" cy="1938337"/>
          </a:xfrm>
          <a:prstGeom prst="rect">
            <a:avLst/>
          </a:prstGeom>
          <a:gradFill rotWithShape="1">
            <a:gsLst>
              <a:gs pos="0">
                <a:srgbClr val="CFD4D8"/>
              </a:gs>
              <a:gs pos="100000">
                <a:schemeClr val="bg1"/>
              </a:gs>
            </a:gsLst>
            <a:lin ang="5400000" scaled="1"/>
          </a:gradFill>
          <a:ln>
            <a:noFill/>
          </a:ln>
          <a:effectLst/>
          <a:extLst>
            <a:ext uri="{91240B29-F687-4F45-9708-019B960494DF}">
              <a14:hiddenLine xmlns:a14="http://schemas.microsoft.com/office/drawing/2010/main" xmlns="" w="12700">
                <a:solidFill>
                  <a:srgbClr val="DDDDDD"/>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b="0" dirty="0"/>
          </a:p>
        </p:txBody>
      </p:sp>
      <p:sp>
        <p:nvSpPr>
          <p:cNvPr id="47109" name="Rectangle 5"/>
          <p:cNvSpPr>
            <a:spLocks noChangeArrowheads="1"/>
          </p:cNvSpPr>
          <p:nvPr/>
        </p:nvSpPr>
        <p:spPr bwMode="auto">
          <a:xfrm>
            <a:off x="134938" y="4213225"/>
            <a:ext cx="2057400" cy="1949450"/>
          </a:xfrm>
          <a:prstGeom prst="rect">
            <a:avLst/>
          </a:prstGeom>
          <a:gradFill rotWithShape="1">
            <a:gsLst>
              <a:gs pos="0">
                <a:srgbClr val="CFD4D8"/>
              </a:gs>
              <a:gs pos="100000">
                <a:schemeClr val="bg1"/>
              </a:gs>
            </a:gsLst>
            <a:lin ang="5400000" scaled="1"/>
          </a:gradFill>
          <a:ln>
            <a:noFill/>
          </a:ln>
          <a:effectLst/>
          <a:extLst>
            <a:ext uri="{91240B29-F687-4F45-9708-019B960494DF}">
              <a14:hiddenLine xmlns:a14="http://schemas.microsoft.com/office/drawing/2010/main" xmlns="" w="12700">
                <a:solidFill>
                  <a:srgbClr val="DDDDDD"/>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b="0" dirty="0"/>
          </a:p>
        </p:txBody>
      </p:sp>
      <p:sp>
        <p:nvSpPr>
          <p:cNvPr id="47110" name="AutoShape 6"/>
          <p:cNvSpPr>
            <a:spLocks noChangeArrowheads="1"/>
          </p:cNvSpPr>
          <p:nvPr/>
        </p:nvSpPr>
        <p:spPr bwMode="auto">
          <a:xfrm flipH="1">
            <a:off x="0" y="923925"/>
            <a:ext cx="4438650" cy="1133475"/>
          </a:xfrm>
          <a:prstGeom prst="leftArrow">
            <a:avLst>
              <a:gd name="adj1" fmla="val 81602"/>
              <a:gd name="adj2" fmla="val 76361"/>
            </a:avLst>
          </a:prstGeom>
          <a:gradFill rotWithShape="1">
            <a:gsLst>
              <a:gs pos="0">
                <a:srgbClr val="695E4A"/>
              </a:gs>
              <a:gs pos="100000">
                <a:schemeClr val="bg1"/>
              </a:gs>
            </a:gsLst>
            <a:lin ang="0" scaled="1"/>
          </a:gradFill>
          <a:ln>
            <a:noFill/>
          </a:ln>
          <a:effectLst/>
          <a:extLst>
            <a:ext uri="{91240B29-F687-4F45-9708-019B960494DF}">
              <a14:hiddenLine xmlns:a14="http://schemas.microsoft.com/office/drawing/2010/main" xmlns="" w="9525" algn="ctr">
                <a:solidFill>
                  <a:srgbClr val="DDDDDD"/>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347663">
              <a:buClr>
                <a:srgbClr val="016AAC"/>
              </a:buClr>
              <a:buFont typeface="Wingdings" pitchFamily="2" charset="2"/>
              <a:buNone/>
            </a:pPr>
            <a:r>
              <a:rPr lang="en-US" sz="1400" b="0" u="sng" dirty="0">
                <a:latin typeface="Franklin Gothic Demi" pitchFamily="34" charset="0"/>
              </a:rPr>
              <a:t>Stage 1</a:t>
            </a:r>
          </a:p>
          <a:p>
            <a:pPr marL="347663">
              <a:buClr>
                <a:srgbClr val="016AAC"/>
              </a:buClr>
              <a:buFont typeface="Wingdings" pitchFamily="2" charset="2"/>
              <a:buNone/>
            </a:pPr>
            <a:r>
              <a:rPr lang="en-US" sz="1400" b="0" dirty="0">
                <a:latin typeface="Franklin Gothic Demi" pitchFamily="34" charset="0"/>
              </a:rPr>
              <a:t>Surface Initial Indications of Interest</a:t>
            </a:r>
          </a:p>
        </p:txBody>
      </p:sp>
      <p:pic>
        <p:nvPicPr>
          <p:cNvPr id="47111" name="Picture 7"/>
          <p:cNvPicPr preferRelativeResize="0">
            <a:picLocks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gray">
          <a:xfrm>
            <a:off x="136525" y="3081338"/>
            <a:ext cx="2057400" cy="1058862"/>
          </a:xfrm>
          <a:prstGeom prst="rect">
            <a:avLst/>
          </a:prstGeom>
          <a:noFill/>
          <a:ln w="9525">
            <a:solidFill>
              <a:srgbClr val="C0C0C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7112" name="Rectangle 8"/>
          <p:cNvSpPr>
            <a:spLocks noChangeArrowheads="1"/>
          </p:cNvSpPr>
          <p:nvPr/>
        </p:nvSpPr>
        <p:spPr bwMode="gray">
          <a:xfrm>
            <a:off x="134938" y="4213225"/>
            <a:ext cx="2057400" cy="1846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228600" indent="-228600">
              <a:spcBef>
                <a:spcPct val="30000"/>
              </a:spcBef>
              <a:buClr>
                <a:srgbClr val="31598A"/>
              </a:buClr>
              <a:buFont typeface="Wingdings" pitchFamily="2" charset="2"/>
              <a:buChar char="n"/>
            </a:pPr>
            <a:r>
              <a:rPr lang="en-US" sz="1200" b="0" dirty="0"/>
              <a:t>Organize process</a:t>
            </a:r>
          </a:p>
          <a:p>
            <a:pPr marL="228600" indent="-228600">
              <a:spcBef>
                <a:spcPct val="30000"/>
              </a:spcBef>
              <a:buClr>
                <a:srgbClr val="31598A"/>
              </a:buClr>
              <a:buFont typeface="Wingdings" pitchFamily="2" charset="2"/>
              <a:buChar char="n"/>
            </a:pPr>
            <a:r>
              <a:rPr lang="en-US" sz="1200" b="0" dirty="0"/>
              <a:t>Collect data</a:t>
            </a:r>
          </a:p>
          <a:p>
            <a:pPr marL="228600" indent="-228600">
              <a:spcBef>
                <a:spcPct val="30000"/>
              </a:spcBef>
              <a:buClr>
                <a:srgbClr val="31598A"/>
              </a:buClr>
              <a:buFont typeface="Wingdings" pitchFamily="2" charset="2"/>
              <a:buChar char="n"/>
            </a:pPr>
            <a:r>
              <a:rPr lang="en-US" sz="1200" b="0" dirty="0"/>
              <a:t>Develop potential purchasers list</a:t>
            </a:r>
          </a:p>
          <a:p>
            <a:pPr marL="228600" indent="-228600">
              <a:spcBef>
                <a:spcPct val="30000"/>
              </a:spcBef>
              <a:buClr>
                <a:srgbClr val="31598A"/>
              </a:buClr>
              <a:buFont typeface="Wingdings" pitchFamily="2" charset="2"/>
              <a:buChar char="n"/>
            </a:pPr>
            <a:r>
              <a:rPr lang="en-US" sz="1200" b="0" dirty="0"/>
              <a:t>Prepare Broadcast Letter/Teaser</a:t>
            </a:r>
          </a:p>
          <a:p>
            <a:pPr marL="228600" indent="-228600">
              <a:spcBef>
                <a:spcPct val="30000"/>
              </a:spcBef>
              <a:buClr>
                <a:srgbClr val="31598A"/>
              </a:buClr>
              <a:buFont typeface="Wingdings" pitchFamily="2" charset="2"/>
              <a:buChar char="n"/>
            </a:pPr>
            <a:r>
              <a:rPr lang="en-US" sz="1200" b="0" dirty="0"/>
              <a:t>Prepare CIM</a:t>
            </a:r>
          </a:p>
          <a:p>
            <a:pPr marL="228600" indent="-228600">
              <a:spcBef>
                <a:spcPct val="30000"/>
              </a:spcBef>
              <a:buClr>
                <a:srgbClr val="31598A"/>
              </a:buClr>
              <a:buFont typeface="Wingdings" pitchFamily="2" charset="2"/>
              <a:buChar char="n"/>
            </a:pPr>
            <a:r>
              <a:rPr lang="en-US" sz="1200" b="0" dirty="0"/>
              <a:t>Prepare form of CA</a:t>
            </a:r>
          </a:p>
        </p:txBody>
      </p:sp>
      <p:sp>
        <p:nvSpPr>
          <p:cNvPr id="47113" name="Rectangle 9"/>
          <p:cNvSpPr>
            <a:spLocks noChangeArrowheads="1"/>
          </p:cNvSpPr>
          <p:nvPr/>
        </p:nvSpPr>
        <p:spPr bwMode="gray">
          <a:xfrm>
            <a:off x="2355850" y="3760788"/>
            <a:ext cx="2057400" cy="1976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228600" indent="-228600">
              <a:spcBef>
                <a:spcPct val="30000"/>
              </a:spcBef>
              <a:buClr>
                <a:srgbClr val="31598A"/>
              </a:buClr>
              <a:buFont typeface="Wingdings" pitchFamily="2" charset="2"/>
              <a:buChar char="n"/>
            </a:pPr>
            <a:r>
              <a:rPr lang="en-US" sz="1200" b="0" dirty="0"/>
              <a:t>Initial contact made to prospective purchasers</a:t>
            </a:r>
          </a:p>
          <a:p>
            <a:pPr marL="228600" indent="-228600">
              <a:spcBef>
                <a:spcPct val="30000"/>
              </a:spcBef>
              <a:buClr>
                <a:srgbClr val="31598A"/>
              </a:buClr>
              <a:buFont typeface="Wingdings" pitchFamily="2" charset="2"/>
              <a:buChar char="n"/>
            </a:pPr>
            <a:r>
              <a:rPr lang="en-US" sz="1200" b="0" dirty="0"/>
              <a:t>Signing of CAs/distribution of CIMs</a:t>
            </a:r>
          </a:p>
          <a:p>
            <a:pPr marL="228600" indent="-228600">
              <a:spcBef>
                <a:spcPct val="30000"/>
              </a:spcBef>
              <a:buClr>
                <a:srgbClr val="31598A"/>
              </a:buClr>
              <a:buFont typeface="Wingdings" pitchFamily="2" charset="2"/>
              <a:buChar char="n"/>
            </a:pPr>
            <a:r>
              <a:rPr lang="en-US" sz="1200" b="0" dirty="0"/>
              <a:t>Management presentation preparation</a:t>
            </a:r>
          </a:p>
          <a:p>
            <a:pPr marL="228600" indent="-228600">
              <a:spcBef>
                <a:spcPct val="30000"/>
              </a:spcBef>
              <a:buClr>
                <a:srgbClr val="31598A"/>
              </a:buClr>
              <a:buFont typeface="Wingdings" pitchFamily="2" charset="2"/>
              <a:buChar char="n"/>
            </a:pPr>
            <a:r>
              <a:rPr lang="en-US" sz="1200" b="0" dirty="0"/>
              <a:t>Data room preparation</a:t>
            </a:r>
          </a:p>
          <a:p>
            <a:pPr marL="228600" indent="-228600">
              <a:spcBef>
                <a:spcPct val="30000"/>
              </a:spcBef>
              <a:buClr>
                <a:srgbClr val="31598A"/>
              </a:buClr>
              <a:buFont typeface="Wingdings" pitchFamily="2" charset="2"/>
              <a:buChar char="n"/>
            </a:pPr>
            <a:r>
              <a:rPr lang="en-US" sz="1200" b="0" dirty="0"/>
              <a:t>Solicit non-binding expressions of interest</a:t>
            </a:r>
          </a:p>
        </p:txBody>
      </p:sp>
      <p:sp>
        <p:nvSpPr>
          <p:cNvPr id="47114" name="Rectangle 10"/>
          <p:cNvSpPr>
            <a:spLocks noChangeArrowheads="1"/>
          </p:cNvSpPr>
          <p:nvPr/>
        </p:nvSpPr>
        <p:spPr bwMode="gray">
          <a:xfrm>
            <a:off x="4708525" y="3111500"/>
            <a:ext cx="2057400" cy="203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228600" indent="-228600">
              <a:spcBef>
                <a:spcPct val="30000"/>
              </a:spcBef>
              <a:buClr>
                <a:srgbClr val="31598A"/>
              </a:buClr>
              <a:buFont typeface="Wingdings" pitchFamily="2" charset="2"/>
              <a:buChar char="n"/>
            </a:pPr>
            <a:r>
              <a:rPr lang="en-US" sz="1200" b="0" dirty="0"/>
              <a:t>Determine a short-list of partners</a:t>
            </a:r>
          </a:p>
          <a:p>
            <a:pPr marL="228600" indent="-228600">
              <a:spcBef>
                <a:spcPct val="30000"/>
              </a:spcBef>
              <a:buClr>
                <a:srgbClr val="31598A"/>
              </a:buClr>
              <a:buFont typeface="Wingdings" pitchFamily="2" charset="2"/>
              <a:buChar char="n"/>
            </a:pPr>
            <a:r>
              <a:rPr lang="en-US" sz="1200" b="0" dirty="0"/>
              <a:t>Short-list candidates</a:t>
            </a:r>
          </a:p>
          <a:p>
            <a:pPr marL="228600" indent="-228600">
              <a:spcBef>
                <a:spcPct val="30000"/>
              </a:spcBef>
              <a:buClr>
                <a:srgbClr val="31598A"/>
              </a:buClr>
              <a:buFont typeface="Wingdings" pitchFamily="2" charset="2"/>
              <a:buChar char="n"/>
            </a:pPr>
            <a:r>
              <a:rPr lang="en-US" sz="1200" b="0" dirty="0"/>
              <a:t>Reciprocal management presentations</a:t>
            </a:r>
          </a:p>
          <a:p>
            <a:pPr marL="228600" indent="-228600">
              <a:spcBef>
                <a:spcPct val="30000"/>
              </a:spcBef>
              <a:buClr>
                <a:srgbClr val="31598A"/>
              </a:buClr>
              <a:buFont typeface="Wingdings" pitchFamily="2" charset="2"/>
              <a:buChar char="n"/>
            </a:pPr>
            <a:r>
              <a:rPr lang="en-US" sz="1200" b="0" dirty="0"/>
              <a:t>Reciprocal due diligence</a:t>
            </a:r>
          </a:p>
          <a:p>
            <a:pPr marL="228600" indent="-228600">
              <a:spcBef>
                <a:spcPct val="30000"/>
              </a:spcBef>
              <a:buClr>
                <a:srgbClr val="31598A"/>
              </a:buClr>
              <a:buFont typeface="Wingdings" pitchFamily="2" charset="2"/>
              <a:buChar char="n"/>
            </a:pPr>
            <a:r>
              <a:rPr lang="en-US" sz="1200" b="0" dirty="0"/>
              <a:t>Pre-acquisition agreement</a:t>
            </a:r>
          </a:p>
          <a:p>
            <a:pPr marL="228600" indent="-228600">
              <a:spcBef>
                <a:spcPct val="30000"/>
              </a:spcBef>
              <a:buClr>
                <a:srgbClr val="31598A"/>
              </a:buClr>
              <a:buFont typeface="Wingdings" pitchFamily="2" charset="2"/>
              <a:buChar char="n"/>
            </a:pPr>
            <a:r>
              <a:rPr lang="en-US" sz="1200" b="0" dirty="0"/>
              <a:t>Solicit final proposals</a:t>
            </a:r>
          </a:p>
        </p:txBody>
      </p:sp>
      <p:sp>
        <p:nvSpPr>
          <p:cNvPr id="47115" name="Rectangle 11"/>
          <p:cNvSpPr>
            <a:spLocks noChangeArrowheads="1"/>
          </p:cNvSpPr>
          <p:nvPr/>
        </p:nvSpPr>
        <p:spPr bwMode="gray">
          <a:xfrm>
            <a:off x="6927850" y="2471738"/>
            <a:ext cx="2057400" cy="160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228600" indent="-228600">
              <a:spcBef>
                <a:spcPct val="30000"/>
              </a:spcBef>
              <a:buClr>
                <a:srgbClr val="31598A"/>
              </a:buClr>
              <a:buFont typeface="Wingdings" pitchFamily="2" charset="2"/>
              <a:buChar char="n"/>
            </a:pPr>
            <a:r>
              <a:rPr lang="en-US" sz="1200" b="0" dirty="0"/>
              <a:t>Negotiate final proposals</a:t>
            </a:r>
          </a:p>
          <a:p>
            <a:pPr marL="228600" indent="-228600">
              <a:spcBef>
                <a:spcPct val="30000"/>
              </a:spcBef>
              <a:buClr>
                <a:srgbClr val="31598A"/>
              </a:buClr>
              <a:buFont typeface="Wingdings" pitchFamily="2" charset="2"/>
              <a:buChar char="n"/>
            </a:pPr>
            <a:r>
              <a:rPr lang="en-US" sz="1200" b="0" dirty="0"/>
              <a:t>Select winning partner</a:t>
            </a:r>
          </a:p>
          <a:p>
            <a:pPr marL="228600" indent="-228600">
              <a:spcBef>
                <a:spcPct val="30000"/>
              </a:spcBef>
              <a:buClr>
                <a:srgbClr val="31598A"/>
              </a:buClr>
              <a:buFont typeface="Wingdings" pitchFamily="2" charset="2"/>
              <a:buChar char="n"/>
            </a:pPr>
            <a:r>
              <a:rPr lang="en-US" sz="1200" b="0" dirty="0"/>
              <a:t>Finalize definitive agreements</a:t>
            </a:r>
          </a:p>
          <a:p>
            <a:pPr marL="228600" indent="-228600">
              <a:spcBef>
                <a:spcPct val="30000"/>
              </a:spcBef>
              <a:buClr>
                <a:srgbClr val="31598A"/>
              </a:buClr>
              <a:buFont typeface="Wingdings" pitchFamily="2" charset="2"/>
              <a:buChar char="n"/>
            </a:pPr>
            <a:r>
              <a:rPr lang="en-US" sz="1200" b="0" dirty="0"/>
              <a:t>Execute definitive agreements</a:t>
            </a:r>
          </a:p>
          <a:p>
            <a:pPr marL="228600" indent="-228600">
              <a:spcBef>
                <a:spcPct val="30000"/>
              </a:spcBef>
              <a:buClr>
                <a:srgbClr val="31598A"/>
              </a:buClr>
              <a:buFont typeface="Wingdings" pitchFamily="2" charset="2"/>
              <a:buChar char="n"/>
            </a:pPr>
            <a:r>
              <a:rPr lang="en-US" sz="1200" b="0" dirty="0"/>
              <a:t>Closing</a:t>
            </a:r>
          </a:p>
        </p:txBody>
      </p:sp>
      <p:sp>
        <p:nvSpPr>
          <p:cNvPr id="47116" name="Rectangle 12"/>
          <p:cNvSpPr>
            <a:spLocks noChangeArrowheads="1"/>
          </p:cNvSpPr>
          <p:nvPr/>
        </p:nvSpPr>
        <p:spPr bwMode="gray">
          <a:xfrm>
            <a:off x="133350" y="2735263"/>
            <a:ext cx="2060575" cy="287337"/>
          </a:xfrm>
          <a:prstGeom prst="rect">
            <a:avLst/>
          </a:prstGeom>
          <a:solidFill>
            <a:srgbClr val="31598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30" tIns="45715" rIns="91430" bIns="45715" anchor="ctr"/>
          <a:lstStyle/>
          <a:p>
            <a:pPr eaLnBrk="0" hangingPunct="0"/>
            <a:r>
              <a:rPr lang="en-US" sz="1200" b="0" dirty="0">
                <a:solidFill>
                  <a:srgbClr val="FFFFFF"/>
                </a:solidFill>
                <a:latin typeface="Franklin Gothic Demi" pitchFamily="34" charset="0"/>
              </a:rPr>
              <a:t>Preparation Stage</a:t>
            </a:r>
          </a:p>
        </p:txBody>
      </p:sp>
      <p:pic>
        <p:nvPicPr>
          <p:cNvPr id="47117" name="Picture 13"/>
          <p:cNvPicPr preferRelativeResize="0">
            <a:picLocks noChangeArrowheads="1"/>
          </p:cNvPicPr>
          <p:nvPr/>
        </p:nvPicPr>
        <p:blipFill>
          <a:blip r:embed="rId4" cstate="print">
            <a:lum bright="70000" contrast="-70000"/>
            <a:extLst>
              <a:ext uri="{28A0092B-C50C-407E-A947-70E740481C1C}">
                <a14:useLocalDpi xmlns:a14="http://schemas.microsoft.com/office/drawing/2010/main" xmlns="" val="0"/>
              </a:ext>
            </a:extLst>
          </a:blip>
          <a:srcRect/>
          <a:stretch>
            <a:fillRect/>
          </a:stretch>
        </p:blipFill>
        <p:spPr bwMode="gray">
          <a:xfrm>
            <a:off x="2357438" y="2632075"/>
            <a:ext cx="2057400" cy="1065213"/>
          </a:xfrm>
          <a:prstGeom prst="rect">
            <a:avLst/>
          </a:prstGeom>
          <a:noFill/>
          <a:ln w="9525">
            <a:solidFill>
              <a:srgbClr val="C0C0C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7118" name="Picture 14"/>
          <p:cNvPicPr preferRelativeResize="0">
            <a:picLocks noChangeArrowheads="1"/>
          </p:cNvPicPr>
          <p:nvPr/>
        </p:nvPicPr>
        <p:blipFill>
          <a:blip r:embed="rId5" cstate="print">
            <a:lum bright="70000" contrast="-70000"/>
            <a:extLst>
              <a:ext uri="{28A0092B-C50C-407E-A947-70E740481C1C}">
                <a14:useLocalDpi xmlns:a14="http://schemas.microsoft.com/office/drawing/2010/main" xmlns="" val="0"/>
              </a:ext>
            </a:extLst>
          </a:blip>
          <a:srcRect/>
          <a:stretch>
            <a:fillRect/>
          </a:stretch>
        </p:blipFill>
        <p:spPr bwMode="gray">
          <a:xfrm>
            <a:off x="4708525" y="1984375"/>
            <a:ext cx="2057400" cy="1063625"/>
          </a:xfrm>
          <a:prstGeom prst="rect">
            <a:avLst/>
          </a:prstGeom>
          <a:noFill/>
          <a:ln w="9525">
            <a:solidFill>
              <a:srgbClr val="C0C0C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7119" name="Picture 15"/>
          <p:cNvPicPr preferRelativeResize="0">
            <a:picLocks noChangeArrowheads="1"/>
          </p:cNvPicPr>
          <p:nvPr/>
        </p:nvPicPr>
        <p:blipFill>
          <a:blip r:embed="rId6" cstate="print">
            <a:lum bright="70000" contrast="-70000"/>
            <a:extLst>
              <a:ext uri="{28A0092B-C50C-407E-A947-70E740481C1C}">
                <a14:useLocalDpi xmlns:a14="http://schemas.microsoft.com/office/drawing/2010/main" xmlns="" val="0"/>
              </a:ext>
            </a:extLst>
          </a:blip>
          <a:srcRect/>
          <a:stretch>
            <a:fillRect/>
          </a:stretch>
        </p:blipFill>
        <p:spPr bwMode="gray">
          <a:xfrm>
            <a:off x="6929438" y="1346200"/>
            <a:ext cx="2057400" cy="1062038"/>
          </a:xfrm>
          <a:prstGeom prst="rect">
            <a:avLst/>
          </a:prstGeom>
          <a:noFill/>
          <a:ln w="9525">
            <a:solidFill>
              <a:srgbClr val="C0C0C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7120" name="Rectangle 16"/>
          <p:cNvSpPr>
            <a:spLocks noChangeArrowheads="1"/>
          </p:cNvSpPr>
          <p:nvPr/>
        </p:nvSpPr>
        <p:spPr bwMode="gray">
          <a:xfrm>
            <a:off x="2355850" y="2286000"/>
            <a:ext cx="2058988" cy="288925"/>
          </a:xfrm>
          <a:prstGeom prst="rect">
            <a:avLst/>
          </a:prstGeom>
          <a:solidFill>
            <a:srgbClr val="31598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30" tIns="45715" rIns="91430" bIns="45715" anchor="ctr"/>
          <a:lstStyle/>
          <a:p>
            <a:pPr eaLnBrk="0" hangingPunct="0"/>
            <a:r>
              <a:rPr lang="en-US" sz="1200" b="0" dirty="0">
                <a:solidFill>
                  <a:srgbClr val="FFFFFF"/>
                </a:solidFill>
                <a:latin typeface="Franklin Gothic Demi" pitchFamily="34" charset="0"/>
              </a:rPr>
              <a:t>Approach Stage</a:t>
            </a:r>
          </a:p>
        </p:txBody>
      </p:sp>
      <p:sp>
        <p:nvSpPr>
          <p:cNvPr id="47121" name="Rectangle 17"/>
          <p:cNvSpPr>
            <a:spLocks noChangeArrowheads="1"/>
          </p:cNvSpPr>
          <p:nvPr/>
        </p:nvSpPr>
        <p:spPr bwMode="gray">
          <a:xfrm>
            <a:off x="4706938" y="1638300"/>
            <a:ext cx="2058987" cy="287338"/>
          </a:xfrm>
          <a:prstGeom prst="rect">
            <a:avLst/>
          </a:prstGeom>
          <a:solidFill>
            <a:srgbClr val="31598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30" tIns="45715" rIns="91430" bIns="45715" anchor="ctr"/>
          <a:lstStyle/>
          <a:p>
            <a:pPr eaLnBrk="0" hangingPunct="0"/>
            <a:r>
              <a:rPr lang="en-US" sz="1200" b="0" dirty="0">
                <a:solidFill>
                  <a:srgbClr val="FFFFFF"/>
                </a:solidFill>
                <a:latin typeface="Franklin Gothic Demi" pitchFamily="34" charset="0"/>
              </a:rPr>
              <a:t>Due Diligence Stage</a:t>
            </a:r>
          </a:p>
        </p:txBody>
      </p:sp>
      <p:sp>
        <p:nvSpPr>
          <p:cNvPr id="47122" name="Rectangle 18"/>
          <p:cNvSpPr>
            <a:spLocks noChangeArrowheads="1"/>
          </p:cNvSpPr>
          <p:nvPr/>
        </p:nvSpPr>
        <p:spPr bwMode="gray">
          <a:xfrm>
            <a:off x="6927850" y="1000125"/>
            <a:ext cx="2058988" cy="287338"/>
          </a:xfrm>
          <a:prstGeom prst="rect">
            <a:avLst/>
          </a:prstGeom>
          <a:solidFill>
            <a:srgbClr val="31598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30" tIns="45715" rIns="91430" bIns="45715" anchor="ctr"/>
          <a:lstStyle/>
          <a:p>
            <a:pPr eaLnBrk="0" hangingPunct="0"/>
            <a:r>
              <a:rPr lang="en-US" sz="1200" b="0" dirty="0">
                <a:solidFill>
                  <a:srgbClr val="FFFFFF"/>
                </a:solidFill>
                <a:latin typeface="Franklin Gothic Demi" pitchFamily="34" charset="0"/>
              </a:rPr>
              <a:t>Negotiation/Closing Stage</a:t>
            </a:r>
          </a:p>
        </p:txBody>
      </p:sp>
      <p:sp>
        <p:nvSpPr>
          <p:cNvPr id="47123" name="Rectangle 19"/>
          <p:cNvSpPr>
            <a:spLocks noChangeArrowheads="1"/>
          </p:cNvSpPr>
          <p:nvPr/>
        </p:nvSpPr>
        <p:spPr bwMode="gray">
          <a:xfrm>
            <a:off x="785813" y="3503613"/>
            <a:ext cx="757237"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a:buClr>
                <a:srgbClr val="31598A"/>
              </a:buClr>
              <a:buSzPct val="80000"/>
              <a:buFont typeface="Wingdings" pitchFamily="2" charset="2"/>
              <a:buNone/>
            </a:pPr>
            <a:r>
              <a:rPr lang="en-US" sz="1200" b="0" dirty="0">
                <a:latin typeface="Franklin Gothic Demi" pitchFamily="34" charset="0"/>
              </a:rPr>
              <a:t>3 - 4 weeks</a:t>
            </a:r>
          </a:p>
        </p:txBody>
      </p:sp>
      <p:sp>
        <p:nvSpPr>
          <p:cNvPr id="47124" name="Rectangle 20"/>
          <p:cNvSpPr>
            <a:spLocks noChangeArrowheads="1"/>
          </p:cNvSpPr>
          <p:nvPr/>
        </p:nvSpPr>
        <p:spPr bwMode="gray">
          <a:xfrm>
            <a:off x="3006725" y="3081338"/>
            <a:ext cx="757238"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a:buClr>
                <a:srgbClr val="31598A"/>
              </a:buClr>
              <a:buSzPct val="80000"/>
              <a:buFont typeface="Wingdings" pitchFamily="2" charset="2"/>
              <a:buNone/>
            </a:pPr>
            <a:r>
              <a:rPr lang="en-US" sz="1200" b="0" dirty="0">
                <a:latin typeface="Franklin Gothic Demi" pitchFamily="34" charset="0"/>
              </a:rPr>
              <a:t>3 - 4 weeks</a:t>
            </a:r>
          </a:p>
        </p:txBody>
      </p:sp>
      <p:sp>
        <p:nvSpPr>
          <p:cNvPr id="47125" name="Rectangle 21"/>
          <p:cNvSpPr>
            <a:spLocks noChangeArrowheads="1"/>
          </p:cNvSpPr>
          <p:nvPr/>
        </p:nvSpPr>
        <p:spPr bwMode="gray">
          <a:xfrm>
            <a:off x="5357813" y="2406650"/>
            <a:ext cx="757237"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a:buClr>
                <a:srgbClr val="31598A"/>
              </a:buClr>
              <a:buSzPct val="80000"/>
              <a:buFont typeface="Wingdings" pitchFamily="2" charset="2"/>
              <a:buNone/>
            </a:pPr>
            <a:r>
              <a:rPr lang="en-US" sz="1200" b="0" dirty="0">
                <a:latin typeface="Franklin Gothic Demi" pitchFamily="34" charset="0"/>
              </a:rPr>
              <a:t>3 - 4 weeks</a:t>
            </a:r>
          </a:p>
        </p:txBody>
      </p:sp>
      <p:sp>
        <p:nvSpPr>
          <p:cNvPr id="47126" name="Rectangle 22"/>
          <p:cNvSpPr>
            <a:spLocks noChangeArrowheads="1"/>
          </p:cNvSpPr>
          <p:nvPr/>
        </p:nvSpPr>
        <p:spPr bwMode="gray">
          <a:xfrm>
            <a:off x="7578725" y="1770063"/>
            <a:ext cx="757238"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a:buClr>
                <a:srgbClr val="31598A"/>
              </a:buClr>
              <a:buSzPct val="80000"/>
              <a:buFont typeface="Wingdings" pitchFamily="2" charset="2"/>
              <a:buNone/>
            </a:pPr>
            <a:r>
              <a:rPr lang="en-US" sz="1200" b="0" dirty="0">
                <a:latin typeface="Franklin Gothic Demi" pitchFamily="34" charset="0"/>
              </a:rPr>
              <a:t>3 - 4 weeks</a:t>
            </a:r>
          </a:p>
        </p:txBody>
      </p:sp>
      <p:sp>
        <p:nvSpPr>
          <p:cNvPr id="47127" name="Rectangle 26"/>
          <p:cNvSpPr>
            <a:spLocks noGrp="1" noChangeArrowheads="1"/>
          </p:cNvSpPr>
          <p:nvPr>
            <p:ph type="title"/>
          </p:nvPr>
        </p:nvSpPr>
        <p:spPr/>
        <p:txBody>
          <a:bodyPr/>
          <a:lstStyle/>
          <a:p>
            <a:pPr eaLnBrk="1" hangingPunct="1"/>
            <a:r>
              <a:rPr lang="en-US" dirty="0" smtClean="0"/>
              <a:t>Overview of a 2-Stage Auction Process</a:t>
            </a:r>
          </a:p>
        </p:txBody>
      </p:sp>
      <p:sp>
        <p:nvSpPr>
          <p:cNvPr id="47128" name="AutoShape 24"/>
          <p:cNvSpPr>
            <a:spLocks noChangeArrowheads="1"/>
          </p:cNvSpPr>
          <p:nvPr/>
        </p:nvSpPr>
        <p:spPr bwMode="auto">
          <a:xfrm flipH="1">
            <a:off x="4476750" y="5002213"/>
            <a:ext cx="4452938" cy="1133475"/>
          </a:xfrm>
          <a:prstGeom prst="leftArrow">
            <a:avLst>
              <a:gd name="adj1" fmla="val 81602"/>
              <a:gd name="adj2" fmla="val 76607"/>
            </a:avLst>
          </a:prstGeom>
          <a:gradFill rotWithShape="1">
            <a:gsLst>
              <a:gs pos="0">
                <a:srgbClr val="695E4A"/>
              </a:gs>
              <a:gs pos="100000">
                <a:schemeClr val="bg1"/>
              </a:gs>
            </a:gsLst>
            <a:lin ang="0" scaled="1"/>
          </a:gradFill>
          <a:ln>
            <a:noFill/>
          </a:ln>
          <a:effectLst/>
          <a:extLst>
            <a:ext uri="{91240B29-F687-4F45-9708-019B960494DF}">
              <a14:hiddenLine xmlns:a14="http://schemas.microsoft.com/office/drawing/2010/main" xmlns="" w="9525">
                <a:solidFill>
                  <a:srgbClr val="DDDDDD"/>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347663">
              <a:buClr>
                <a:srgbClr val="016AAC"/>
              </a:buClr>
              <a:buFont typeface="Wingdings" pitchFamily="2" charset="2"/>
              <a:buNone/>
            </a:pPr>
            <a:r>
              <a:rPr lang="en-US" sz="1400" b="0" u="sng" dirty="0">
                <a:latin typeface="Franklin Gothic Demi" pitchFamily="34" charset="0"/>
              </a:rPr>
              <a:t>Stage 2</a:t>
            </a:r>
          </a:p>
          <a:p>
            <a:pPr marL="347663">
              <a:buClr>
                <a:srgbClr val="016AAC"/>
              </a:buClr>
              <a:buFont typeface="Wingdings" pitchFamily="2" charset="2"/>
              <a:buNone/>
            </a:pPr>
            <a:r>
              <a:rPr lang="en-US" sz="1400" b="0" dirty="0">
                <a:latin typeface="Franklin Gothic Demi" pitchFamily="34" charset="0"/>
              </a:rPr>
              <a:t>Finalize An Agreement With</a:t>
            </a:r>
          </a:p>
          <a:p>
            <a:pPr marL="347663">
              <a:buClr>
                <a:srgbClr val="016AAC"/>
              </a:buClr>
              <a:buFont typeface="Wingdings" pitchFamily="2" charset="2"/>
              <a:buNone/>
            </a:pPr>
            <a:r>
              <a:rPr lang="en-US" sz="1400" b="0" dirty="0">
                <a:latin typeface="Franklin Gothic Demi" pitchFamily="34" charset="0"/>
              </a:rPr>
              <a:t>A Selected Party</a:t>
            </a:r>
          </a:p>
        </p:txBody>
      </p:sp>
      <p:sp>
        <p:nvSpPr>
          <p:cNvPr id="47129" name="Line 25"/>
          <p:cNvSpPr>
            <a:spLocks noChangeShapeType="1"/>
          </p:cNvSpPr>
          <p:nvPr/>
        </p:nvSpPr>
        <p:spPr bwMode="auto">
          <a:xfrm>
            <a:off x="4562475" y="771525"/>
            <a:ext cx="0" cy="5364163"/>
          </a:xfrm>
          <a:prstGeom prst="line">
            <a:avLst/>
          </a:prstGeom>
          <a:noFill/>
          <a:ln w="31750">
            <a:solidFill>
              <a:schemeClr val="bg2"/>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dirty="0"/>
          </a:p>
        </p:txBody>
      </p:sp>
    </p:spTree>
    <p:extLst>
      <p:ext uri="{BB962C8B-B14F-4D97-AF65-F5344CB8AC3E}">
        <p14:creationId xmlns:p14="http://schemas.microsoft.com/office/powerpoint/2010/main" xmlns="" val="27595500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p:txBody>
          <a:bodyPr/>
          <a:lstStyle/>
          <a:p>
            <a:pPr marL="538163" indent="-538163" eaLnBrk="1" hangingPunct="1"/>
            <a:r>
              <a:rPr lang="en-US" dirty="0" smtClean="0">
                <a:solidFill>
                  <a:schemeClr val="tx2"/>
                </a:solidFill>
                <a:ea typeface="Times New Roman" pitchFamily="18" charset="0"/>
                <a:cs typeface="Arial" charset="0"/>
              </a:rPr>
              <a:t>Appendix</a:t>
            </a:r>
          </a:p>
        </p:txBody>
      </p:sp>
      <p:sp>
        <p:nvSpPr>
          <p:cNvPr id="2" name="Subtitle 1"/>
          <p:cNvSpPr>
            <a:spLocks noGrp="1"/>
          </p:cNvSpPr>
          <p:nvPr>
            <p:ph type="subTitle" sz="quarter" idx="1"/>
          </p:nvPr>
        </p:nvSpPr>
        <p:spPr/>
        <p:txBody>
          <a:bodyPr/>
          <a:lstStyle/>
          <a:p>
            <a:endParaRPr lang="en-CA" dirty="0"/>
          </a:p>
        </p:txBody>
      </p:sp>
    </p:spTree>
    <p:extLst>
      <p:ext uri="{BB962C8B-B14F-4D97-AF65-F5344CB8AC3E}">
        <p14:creationId xmlns:p14="http://schemas.microsoft.com/office/powerpoint/2010/main" xmlns="" val="33862678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dirty="0" smtClean="0"/>
              <a:t>Unsolicited Considerations</a:t>
            </a:r>
          </a:p>
        </p:txBody>
      </p:sp>
      <p:sp>
        <p:nvSpPr>
          <p:cNvPr id="49155" name="Rectangle 3"/>
          <p:cNvSpPr>
            <a:spLocks noGrp="1" noChangeArrowheads="1"/>
          </p:cNvSpPr>
          <p:nvPr>
            <p:ph type="body" idx="4294967295"/>
          </p:nvPr>
        </p:nvSpPr>
        <p:spPr bwMode="gray">
          <a:xfrm>
            <a:off x="3905250" y="1090613"/>
            <a:ext cx="5238750" cy="5253037"/>
          </a:xfrm>
          <a:prstGeom prst="rect">
            <a:avLst/>
          </a:prstGeom>
          <a:noFill/>
        </p:spPr>
        <p:txBody>
          <a:bodyPr/>
          <a:lstStyle/>
          <a:p>
            <a:pPr eaLnBrk="1" hangingPunct="1">
              <a:buSzTx/>
            </a:pPr>
            <a:r>
              <a:rPr lang="en-US" sz="1400" b="1" dirty="0" smtClean="0"/>
              <a:t>Front Door Approach First</a:t>
            </a:r>
            <a:r>
              <a:rPr lang="en-US" sz="1400" dirty="0" smtClean="0"/>
              <a:t> - Buyers prefer to go through the ‘front door’ in order to source the target’s co-operation, the board support on price, and the opportunity for due diligence</a:t>
            </a:r>
          </a:p>
          <a:p>
            <a:pPr lvl="1" eaLnBrk="1" hangingPunct="1">
              <a:buSzTx/>
            </a:pPr>
            <a:r>
              <a:rPr lang="en-US" dirty="0" smtClean="0"/>
              <a:t>However, unsolicited offers tend to occur in situations where the bidder may be perceived to be the ‘enemy’ or where front door overtures have been rebuffed</a:t>
            </a:r>
          </a:p>
          <a:p>
            <a:pPr lvl="2" eaLnBrk="1" hangingPunct="1"/>
            <a:r>
              <a:rPr lang="en-US" sz="1400" dirty="0" smtClean="0"/>
              <a:t>Most initial unsolicited bids are unsuccessful, but ultimately cause a change of control</a:t>
            </a:r>
          </a:p>
          <a:p>
            <a:pPr eaLnBrk="1" hangingPunct="1">
              <a:buSzTx/>
            </a:pPr>
            <a:r>
              <a:rPr lang="en-US" sz="1400" b="1" dirty="0" smtClean="0"/>
              <a:t>Best Defence</a:t>
            </a:r>
            <a:r>
              <a:rPr lang="en-US" sz="1400" dirty="0" smtClean="0"/>
              <a:t> - The best defence against any unsolicited proposal is to have the Company’s “full value” already reflected in the marketplace – thus avoiding opportunistic advances</a:t>
            </a:r>
            <a:r>
              <a:rPr lang="en-US" sz="1400" b="1" dirty="0" smtClean="0"/>
              <a:t> </a:t>
            </a:r>
            <a:endParaRPr lang="en-US" dirty="0" smtClean="0"/>
          </a:p>
          <a:p>
            <a:pPr eaLnBrk="1" hangingPunct="1">
              <a:buSzTx/>
            </a:pPr>
            <a:r>
              <a:rPr lang="en-US" sz="1400" b="1" dirty="0" smtClean="0"/>
              <a:t>Advance Preparation</a:t>
            </a:r>
            <a:r>
              <a:rPr lang="en-US" sz="1400" dirty="0" smtClean="0"/>
              <a:t> – When a Company finds itself in a vulnerable position, it would be prudent for the Board to prepare for a potential unsolicited bid</a:t>
            </a:r>
          </a:p>
          <a:p>
            <a:pPr eaLnBrk="1" hangingPunct="1">
              <a:buSzTx/>
            </a:pPr>
            <a:r>
              <a:rPr lang="en-US" sz="1400" b="1" dirty="0" smtClean="0"/>
              <a:t>Proxy Contest</a:t>
            </a:r>
            <a:r>
              <a:rPr lang="en-US" sz="1400" dirty="0" smtClean="0"/>
              <a:t> – Activist shareholders may also see opportunities to push the Board into actions to augment value in short term</a:t>
            </a:r>
          </a:p>
          <a:p>
            <a:pPr lvl="1" eaLnBrk="1" hangingPunct="1">
              <a:buSzTx/>
            </a:pPr>
            <a:r>
              <a:rPr lang="en-US" dirty="0" smtClean="0"/>
              <a:t>Not necessarily aligned with all shareholders as their interests are short term in nature</a:t>
            </a:r>
            <a:endParaRPr lang="en-US" sz="1200" dirty="0" smtClean="0"/>
          </a:p>
        </p:txBody>
      </p:sp>
      <p:sp>
        <p:nvSpPr>
          <p:cNvPr id="49156" name="AutoShape 4"/>
          <p:cNvSpPr>
            <a:spLocks noChangeArrowheads="1"/>
          </p:cNvSpPr>
          <p:nvPr/>
        </p:nvSpPr>
        <p:spPr bwMode="gray">
          <a:xfrm>
            <a:off x="0" y="1225550"/>
            <a:ext cx="3656013" cy="938213"/>
          </a:xfrm>
          <a:prstGeom prst="rightArrowCallout">
            <a:avLst>
              <a:gd name="adj1" fmla="val 100000"/>
              <a:gd name="adj2" fmla="val 50000"/>
              <a:gd name="adj3" fmla="val 43298"/>
              <a:gd name="adj4" fmla="val 88889"/>
            </a:avLst>
          </a:prstGeom>
          <a:solidFill>
            <a:schemeClr val="accent1"/>
          </a:solidFill>
          <a:ln>
            <a:noFill/>
          </a:ln>
          <a:effectLst/>
          <a:extLst/>
        </p:spPr>
        <p:txBody>
          <a:bodyPr lIns="194400" tIns="61544" rIns="123087" bIns="61544" anchor="ctr"/>
          <a:lstStyle/>
          <a:p>
            <a:pPr algn="l">
              <a:spcBef>
                <a:spcPct val="0"/>
              </a:spcBef>
              <a:buClr>
                <a:srgbClr val="11393E"/>
              </a:buClr>
              <a:buFont typeface="Wingdings" pitchFamily="2" charset="2"/>
              <a:buNone/>
            </a:pPr>
            <a:r>
              <a:rPr lang="en-US" sz="1400" b="0" dirty="0">
                <a:solidFill>
                  <a:schemeClr val="bg1"/>
                </a:solidFill>
                <a:latin typeface="Franklin Gothic Demi" pitchFamily="34" charset="0"/>
              </a:rPr>
              <a:t>Early preparations for an unsolicited takeover bid can significantly enhance the effectiveness of a defence strategy</a:t>
            </a:r>
          </a:p>
        </p:txBody>
      </p:sp>
    </p:spTree>
    <p:extLst>
      <p:ext uri="{BB962C8B-B14F-4D97-AF65-F5344CB8AC3E}">
        <p14:creationId xmlns:p14="http://schemas.microsoft.com/office/powerpoint/2010/main" xmlns="" val="263615589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 Sheet &amp; Cash flow Statement</a:t>
            </a:r>
            <a:endParaRPr lang="en-US" dirty="0"/>
          </a:p>
        </p:txBody>
      </p:sp>
      <p:sp>
        <p:nvSpPr>
          <p:cNvPr id="5" name="TextBox 4"/>
          <p:cNvSpPr txBox="1"/>
          <p:nvPr/>
        </p:nvSpPr>
        <p:spPr>
          <a:xfrm>
            <a:off x="81714" y="5864383"/>
            <a:ext cx="4477957" cy="276999"/>
          </a:xfrm>
          <a:prstGeom prst="rect">
            <a:avLst/>
          </a:prstGeom>
          <a:noFill/>
        </p:spPr>
        <p:txBody>
          <a:bodyPr wrap="none" rtlCol="0">
            <a:spAutoFit/>
          </a:bodyPr>
          <a:lstStyle/>
          <a:p>
            <a:r>
              <a:rPr lang="en-US" sz="1200" b="1" dirty="0" smtClean="0"/>
              <a:t>Note</a:t>
            </a:r>
            <a:r>
              <a:rPr lang="en-US" sz="1200" dirty="0" smtClean="0"/>
              <a:t>: under Canadian GAAP and IFRS, GW does not amortize</a:t>
            </a:r>
            <a:endParaRPr lang="en-US" sz="1200" dirty="0"/>
          </a:p>
        </p:txBody>
      </p:sp>
      <p:pic>
        <p:nvPicPr>
          <p:cNvPr id="8" name="Picture 7"/>
          <p:cNvPicPr>
            <a:picLocks noChangeAspect="1"/>
          </p:cNvPicPr>
          <p:nvPr>
            <p:custDataLst>
              <p:tags r:id="rId1"/>
            </p:custDataLst>
          </p:nvPr>
        </p:nvPicPr>
        <p:blipFill>
          <a:blip r:embed="rId5" cstate="print">
            <a:extLst>
              <a:ext uri="{28A0092B-C50C-407E-A947-70E740481C1C}">
                <a14:useLocalDpi xmlns:a14="http://schemas.microsoft.com/office/drawing/2010/main" xmlns="" val="0"/>
              </a:ext>
            </a:extLst>
          </a:blip>
          <a:stretch>
            <a:fillRect/>
          </a:stretch>
        </p:blipFill>
        <p:spPr>
          <a:xfrm>
            <a:off x="81714" y="994808"/>
            <a:ext cx="4697514" cy="3119991"/>
          </a:xfrm>
          <a:prstGeom prst="rect">
            <a:avLst/>
          </a:prstGeom>
        </p:spPr>
      </p:pic>
      <p:pic>
        <p:nvPicPr>
          <p:cNvPr id="9" name="Picture 8"/>
          <p:cNvPicPr>
            <a:picLocks noChangeAspect="1"/>
          </p:cNvPicPr>
          <p:nvPr>
            <p:custDataLst>
              <p:tags r:id="rId2"/>
            </p:custDataLst>
          </p:nvPr>
        </p:nvPicPr>
        <p:blipFill>
          <a:blip r:embed="rId6" cstate="print">
            <a:extLst>
              <a:ext uri="{28A0092B-C50C-407E-A947-70E740481C1C}">
                <a14:useLocalDpi xmlns:a14="http://schemas.microsoft.com/office/drawing/2010/main" xmlns="" val="0"/>
              </a:ext>
            </a:extLst>
          </a:blip>
          <a:stretch>
            <a:fillRect/>
          </a:stretch>
        </p:blipFill>
        <p:spPr>
          <a:xfrm>
            <a:off x="5105400" y="994807"/>
            <a:ext cx="3810000" cy="4344537"/>
          </a:xfrm>
          <a:prstGeom prst="rect">
            <a:avLst/>
          </a:prstGeom>
        </p:spPr>
      </p:pic>
      <p:sp>
        <p:nvSpPr>
          <p:cNvPr id="10" name="TextBox 9"/>
          <p:cNvSpPr txBox="1"/>
          <p:nvPr/>
        </p:nvSpPr>
        <p:spPr>
          <a:xfrm>
            <a:off x="326172" y="4343400"/>
            <a:ext cx="4322028" cy="1295400"/>
          </a:xfrm>
          <a:prstGeom prst="rect">
            <a:avLst/>
          </a:prstGeom>
          <a:solidFill>
            <a:schemeClr val="bg2">
              <a:lumMod val="85000"/>
            </a:schemeClr>
          </a:solidFill>
          <a:ln w="3175">
            <a:solidFill>
              <a:schemeClr val="tx2"/>
            </a:solidFill>
            <a:prstDash val="dash"/>
          </a:ln>
        </p:spPr>
        <p:txBody>
          <a:bodyPr wrap="square" rtlCol="0">
            <a:noAutofit/>
          </a:bodyPr>
          <a:lstStyle/>
          <a:p>
            <a:r>
              <a:rPr lang="en-US" sz="1400" b="1" dirty="0" smtClean="0"/>
              <a:t>BS and CF can be summarized using:</a:t>
            </a:r>
          </a:p>
          <a:p>
            <a:pPr marL="711200" indent="-347663">
              <a:buFont typeface="Wingdings" pitchFamily="2" charset="2"/>
              <a:buChar char="§"/>
            </a:pPr>
            <a:r>
              <a:rPr lang="en-US" sz="1400" dirty="0" smtClean="0">
                <a:solidFill>
                  <a:srgbClr val="7030A0"/>
                </a:solidFill>
              </a:rPr>
              <a:t>P&amp;L items</a:t>
            </a:r>
          </a:p>
          <a:p>
            <a:pPr marL="711200" indent="-347663">
              <a:buFont typeface="Wingdings" pitchFamily="2" charset="2"/>
              <a:buChar char="§"/>
            </a:pPr>
            <a:r>
              <a:rPr lang="en-US" sz="1400" dirty="0" smtClean="0">
                <a:solidFill>
                  <a:srgbClr val="FF0000"/>
                </a:solidFill>
              </a:rPr>
              <a:t>Debt items</a:t>
            </a:r>
          </a:p>
          <a:p>
            <a:pPr marL="711200" indent="-347663">
              <a:buFont typeface="Wingdings" pitchFamily="2" charset="2"/>
              <a:buChar char="§"/>
            </a:pPr>
            <a:r>
              <a:rPr lang="en-US" sz="1400" dirty="0" smtClean="0">
                <a:solidFill>
                  <a:srgbClr val="00B050"/>
                </a:solidFill>
              </a:rPr>
              <a:t>WC items</a:t>
            </a:r>
          </a:p>
          <a:p>
            <a:pPr marL="711200" indent="-347663">
              <a:buFont typeface="Wingdings" pitchFamily="2" charset="2"/>
              <a:buChar char="§"/>
            </a:pPr>
            <a:r>
              <a:rPr lang="en-US" sz="1400" dirty="0" smtClean="0">
                <a:solidFill>
                  <a:schemeClr val="tx2">
                    <a:lumMod val="50000"/>
                    <a:lumOff val="50000"/>
                  </a:schemeClr>
                </a:solidFill>
              </a:rPr>
              <a:t>Capex items</a:t>
            </a:r>
            <a:endParaRPr lang="en-US" sz="1400" dirty="0">
              <a:solidFill>
                <a:schemeClr val="tx2">
                  <a:lumMod val="50000"/>
                  <a:lumOff val="50000"/>
                </a:schemeClr>
              </a:solidFill>
            </a:endParaRPr>
          </a:p>
        </p:txBody>
      </p:sp>
    </p:spTree>
    <p:extLst>
      <p:ext uri="{BB962C8B-B14F-4D97-AF65-F5344CB8AC3E}">
        <p14:creationId xmlns:p14="http://schemas.microsoft.com/office/powerpoint/2010/main" xmlns="" val="7312946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dirty="0" smtClean="0"/>
              <a:t>Defence Preparation</a:t>
            </a:r>
          </a:p>
        </p:txBody>
      </p:sp>
      <p:sp>
        <p:nvSpPr>
          <p:cNvPr id="50179" name="Rectangle 3"/>
          <p:cNvSpPr>
            <a:spLocks noGrp="1" noChangeArrowheads="1"/>
          </p:cNvSpPr>
          <p:nvPr>
            <p:ph type="body" idx="1"/>
          </p:nvPr>
        </p:nvSpPr>
        <p:spPr>
          <a:xfrm>
            <a:off x="138113" y="874713"/>
            <a:ext cx="8789987" cy="3579812"/>
          </a:xfrm>
        </p:spPr>
        <p:txBody>
          <a:bodyPr/>
          <a:lstStyle/>
          <a:p>
            <a:pPr eaLnBrk="1" hangingPunct="1"/>
            <a:r>
              <a:rPr lang="en-US" sz="1600" b="1" dirty="0" smtClean="0"/>
              <a:t>Understanding Alternatives</a:t>
            </a:r>
            <a:r>
              <a:rPr lang="en-US" sz="1600" dirty="0" smtClean="0"/>
              <a:t> – An appropriate Board response will only be possible if the Board has a full understanding of all of the company’s alternatives as early in the defence contest as possible </a:t>
            </a:r>
          </a:p>
          <a:p>
            <a:pPr lvl="1" eaLnBrk="1" hangingPunct="1"/>
            <a:r>
              <a:rPr lang="en-US" sz="1600" dirty="0" smtClean="0"/>
              <a:t>Ideally </a:t>
            </a:r>
            <a:r>
              <a:rPr lang="en-US" sz="1600" i="1" u="sng" dirty="0" smtClean="0"/>
              <a:t>prepared in advance</a:t>
            </a:r>
            <a:r>
              <a:rPr lang="en-US" sz="1600" dirty="0" smtClean="0"/>
              <a:t> of receiving a hostile bid</a:t>
            </a:r>
          </a:p>
          <a:p>
            <a:pPr lvl="1" eaLnBrk="1" hangingPunct="1"/>
            <a:r>
              <a:rPr lang="en-US" sz="1600" i="1" dirty="0" smtClean="0"/>
              <a:t>Time</a:t>
            </a:r>
            <a:r>
              <a:rPr lang="en-US" sz="1600" dirty="0" smtClean="0"/>
              <a:t> to respond to an unsolicited bid </a:t>
            </a:r>
            <a:r>
              <a:rPr lang="en-US" sz="1600" i="1" u="sng" dirty="0" smtClean="0"/>
              <a:t>can be very limited</a:t>
            </a:r>
          </a:p>
          <a:p>
            <a:pPr lvl="1" eaLnBrk="1" hangingPunct="1"/>
            <a:r>
              <a:rPr lang="en-US" sz="1600" dirty="0" smtClean="0"/>
              <a:t>True alternatives to an offer must be more favourable to shareholders</a:t>
            </a:r>
          </a:p>
          <a:p>
            <a:pPr eaLnBrk="1" hangingPunct="1"/>
            <a:r>
              <a:rPr lang="en-US" sz="1600" b="1" dirty="0" smtClean="0"/>
              <a:t>Preparation</a:t>
            </a:r>
            <a:r>
              <a:rPr lang="en-US" sz="1600" dirty="0" smtClean="0"/>
              <a:t> – An appropriate defensive strategy prior to receiving an unsolicited bid would include a preparation stage to establish key elements of the current environment:</a:t>
            </a:r>
          </a:p>
          <a:p>
            <a:pPr lvl="1" eaLnBrk="1" hangingPunct="1"/>
            <a:r>
              <a:rPr lang="en-US" sz="1600" dirty="0" smtClean="0"/>
              <a:t>Clearly </a:t>
            </a:r>
            <a:r>
              <a:rPr lang="en-US" sz="1600" i="1" u="sng" dirty="0" smtClean="0"/>
              <a:t>understand value proposition</a:t>
            </a:r>
          </a:p>
          <a:p>
            <a:pPr lvl="1" eaLnBrk="1" hangingPunct="1"/>
            <a:r>
              <a:rPr lang="en-US" sz="1600" i="1" u="sng" dirty="0" smtClean="0"/>
              <a:t>Communicate message</a:t>
            </a:r>
            <a:r>
              <a:rPr lang="en-US" sz="1600" dirty="0" smtClean="0"/>
              <a:t> to market</a:t>
            </a:r>
          </a:p>
          <a:p>
            <a:pPr lvl="1" eaLnBrk="1" hangingPunct="1"/>
            <a:r>
              <a:rPr lang="en-US" sz="1600" i="1" u="sng" dirty="0" smtClean="0"/>
              <a:t>Identify</a:t>
            </a:r>
            <a:r>
              <a:rPr lang="en-US" sz="1600" dirty="0" smtClean="0"/>
              <a:t> likely suitors and </a:t>
            </a:r>
            <a:r>
              <a:rPr lang="en-US" sz="1600" i="1" u="sng" dirty="0" smtClean="0"/>
              <a:t>White Knight candidates</a:t>
            </a:r>
          </a:p>
          <a:p>
            <a:pPr lvl="1" eaLnBrk="1" hangingPunct="1"/>
            <a:r>
              <a:rPr lang="en-US" sz="1600" dirty="0" smtClean="0"/>
              <a:t>Be prepared to </a:t>
            </a:r>
            <a:r>
              <a:rPr lang="en-US" sz="1600" i="1" u="sng" dirty="0" smtClean="0"/>
              <a:t>review business in detail</a:t>
            </a:r>
          </a:p>
        </p:txBody>
      </p:sp>
    </p:spTree>
    <p:extLst>
      <p:ext uri="{BB962C8B-B14F-4D97-AF65-F5344CB8AC3E}">
        <p14:creationId xmlns:p14="http://schemas.microsoft.com/office/powerpoint/2010/main" xmlns="" val="13591084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dirty="0" smtClean="0"/>
              <a:t>Shareholder Value Team</a:t>
            </a:r>
          </a:p>
        </p:txBody>
      </p:sp>
      <p:sp>
        <p:nvSpPr>
          <p:cNvPr id="51203" name="Rectangle 3"/>
          <p:cNvSpPr>
            <a:spLocks noGrp="1" noChangeArrowheads="1"/>
          </p:cNvSpPr>
          <p:nvPr>
            <p:ph type="body" idx="1"/>
          </p:nvPr>
        </p:nvSpPr>
        <p:spPr bwMode="gray">
          <a:xfrm>
            <a:off x="138113" y="874713"/>
            <a:ext cx="8789987" cy="4559300"/>
          </a:xfrm>
        </p:spPr>
        <p:txBody>
          <a:bodyPr/>
          <a:lstStyle/>
          <a:p>
            <a:pPr eaLnBrk="1" hangingPunct="1"/>
            <a:r>
              <a:rPr lang="en-US" sz="1600" b="1" dirty="0" smtClean="0"/>
              <a:t>Shareholder Value Team</a:t>
            </a:r>
            <a:r>
              <a:rPr lang="en-US" sz="1600" dirty="0" smtClean="0"/>
              <a:t> - Identify legal and financial advisors to work with senior management and the Company’s Board or independent committee (a “Shareholder Value Team”) to carry out the necessary analysis and planning functions</a:t>
            </a:r>
          </a:p>
          <a:p>
            <a:pPr eaLnBrk="1" hangingPunct="1"/>
            <a:r>
              <a:rPr lang="en-US" sz="1600" dirty="0" smtClean="0"/>
              <a:t>The Shareholder Value Team should undertake certain initial preparations, including:</a:t>
            </a:r>
          </a:p>
          <a:p>
            <a:pPr lvl="1" eaLnBrk="1" hangingPunct="1"/>
            <a:r>
              <a:rPr lang="en-US" sz="1600" dirty="0" smtClean="0"/>
              <a:t>Review existing protection mechanisms (shareholder rights plan, key contracts, etc.);</a:t>
            </a:r>
          </a:p>
          <a:p>
            <a:pPr lvl="1" eaLnBrk="1" hangingPunct="1"/>
            <a:r>
              <a:rPr lang="en-US" sz="1600" dirty="0" smtClean="0"/>
              <a:t>Consider structural initiatives and their role in any hostile take-over attempt;</a:t>
            </a:r>
          </a:p>
          <a:p>
            <a:pPr lvl="1" eaLnBrk="1" hangingPunct="1"/>
            <a:r>
              <a:rPr lang="en-US" sz="1600" dirty="0" smtClean="0"/>
              <a:t>Identify and analyze potential strategic partners; and</a:t>
            </a:r>
          </a:p>
          <a:p>
            <a:pPr lvl="1" eaLnBrk="1" hangingPunct="1"/>
            <a:r>
              <a:rPr lang="en-US" sz="1600" dirty="0" smtClean="0"/>
              <a:t>Initiate a “share watch” program to monitor trading of the Company’s shares</a:t>
            </a:r>
          </a:p>
          <a:p>
            <a:pPr eaLnBrk="1" hangingPunct="1"/>
            <a:r>
              <a:rPr lang="en-US" sz="1600" dirty="0" smtClean="0"/>
              <a:t>In addition, the Shareholder Value Team should participate in the Company’s business review and initiatives to maximize value</a:t>
            </a:r>
          </a:p>
          <a:p>
            <a:pPr eaLnBrk="1" hangingPunct="1"/>
            <a:r>
              <a:rPr lang="en-US" sz="1600" dirty="0" smtClean="0"/>
              <a:t>The Shareholder Value Team should have the confidence of the Board of Directors and the authority to respond quickly in the face of an unsolicited bid or proposal</a:t>
            </a:r>
          </a:p>
          <a:p>
            <a:pPr eaLnBrk="1" hangingPunct="1"/>
            <a:r>
              <a:rPr lang="en-US" sz="1600" dirty="0" smtClean="0"/>
              <a:t>In response to an unsolicited bid or proposal, the Shareholder Value Team should quickly assess the strategic objectives of the offeror, estimate its maximum price payable, and analyze all aspects of any proposals</a:t>
            </a:r>
          </a:p>
        </p:txBody>
      </p:sp>
    </p:spTree>
    <p:extLst>
      <p:ext uri="{BB962C8B-B14F-4D97-AF65-F5344CB8AC3E}">
        <p14:creationId xmlns:p14="http://schemas.microsoft.com/office/powerpoint/2010/main" xmlns="" val="36896520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ChangeArrowheads="1"/>
          </p:cNvSpPr>
          <p:nvPr/>
        </p:nvSpPr>
        <p:spPr bwMode="gray">
          <a:xfrm>
            <a:off x="0" y="847725"/>
            <a:ext cx="9144000" cy="889000"/>
          </a:xfrm>
          <a:prstGeom prst="rightArrowCallout">
            <a:avLst>
              <a:gd name="adj1" fmla="val 100000"/>
              <a:gd name="adj2" fmla="val 50000"/>
              <a:gd name="adj3" fmla="val 0"/>
              <a:gd name="adj4" fmla="val 92065"/>
            </a:avLst>
          </a:prstGeom>
          <a:solidFill>
            <a:schemeClr val="accent1"/>
          </a:soli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137160" tIns="61544" bIns="61544" anchor="ctr"/>
          <a:lstStyle/>
          <a:p>
            <a:pPr marL="1028700" algn="l">
              <a:spcBef>
                <a:spcPct val="30000"/>
              </a:spcBef>
              <a:spcAft>
                <a:spcPct val="30000"/>
              </a:spcAft>
              <a:buClr>
                <a:srgbClr val="11393E"/>
              </a:buClr>
              <a:buFont typeface="Wingdings" pitchFamily="2" charset="2"/>
              <a:buNone/>
            </a:pPr>
            <a:r>
              <a:rPr lang="en-US" sz="1400" b="0" dirty="0">
                <a:solidFill>
                  <a:schemeClr val="bg1"/>
                </a:solidFill>
                <a:latin typeface="Franklin Gothic Demi" pitchFamily="34" charset="0"/>
              </a:rPr>
              <a:t>Before any bid is received, the Shareholder Value Team can take considerable steps towards an unsolicited defence review, and save valuable time should an unsolicited bid surface</a:t>
            </a:r>
          </a:p>
        </p:txBody>
      </p:sp>
      <p:sp>
        <p:nvSpPr>
          <p:cNvPr id="52227" name="Rectangle 3"/>
          <p:cNvSpPr>
            <a:spLocks noGrp="1" noChangeArrowheads="1"/>
          </p:cNvSpPr>
          <p:nvPr>
            <p:ph type="title"/>
          </p:nvPr>
        </p:nvSpPr>
        <p:spPr/>
        <p:txBody>
          <a:bodyPr/>
          <a:lstStyle/>
          <a:p>
            <a:pPr eaLnBrk="1" hangingPunct="1"/>
            <a:r>
              <a:rPr lang="en-US" dirty="0" smtClean="0"/>
              <a:t>Defense Preparation</a:t>
            </a:r>
          </a:p>
        </p:txBody>
      </p:sp>
      <p:sp>
        <p:nvSpPr>
          <p:cNvPr id="52228" name="Rectangle 4"/>
          <p:cNvSpPr>
            <a:spLocks noChangeArrowheads="1"/>
          </p:cNvSpPr>
          <p:nvPr/>
        </p:nvSpPr>
        <p:spPr bwMode="gray">
          <a:xfrm>
            <a:off x="1281113" y="1860550"/>
            <a:ext cx="7710487" cy="731837"/>
          </a:xfrm>
          <a:prstGeom prst="rect">
            <a:avLst/>
          </a:prstGeom>
          <a:solidFill>
            <a:schemeClr val="accent2"/>
          </a:soli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61544" rIns="0" bIns="61544" anchor="ctr"/>
          <a:lstStyle/>
          <a:p>
            <a:pPr marL="457200" indent="-166688" algn="l">
              <a:spcBef>
                <a:spcPct val="10000"/>
              </a:spcBef>
              <a:buClr>
                <a:srgbClr val="31598A"/>
              </a:buClr>
              <a:buFont typeface="Wingdings" pitchFamily="2" charset="2"/>
              <a:buChar char="n"/>
            </a:pPr>
            <a:r>
              <a:rPr lang="en-US" sz="1000" b="0" dirty="0">
                <a:solidFill>
                  <a:schemeClr val="tx1"/>
                </a:solidFill>
              </a:rPr>
              <a:t>Key management, legal, financial, and PR advisors</a:t>
            </a:r>
          </a:p>
          <a:p>
            <a:pPr marL="457200" indent="-166688" algn="l">
              <a:spcBef>
                <a:spcPct val="10000"/>
              </a:spcBef>
              <a:buClr>
                <a:srgbClr val="31598A"/>
              </a:buClr>
              <a:buFont typeface="Wingdings" pitchFamily="2" charset="2"/>
              <a:buChar char="n"/>
            </a:pPr>
            <a:r>
              <a:rPr lang="en-US" sz="1000" b="0" dirty="0">
                <a:solidFill>
                  <a:schemeClr val="tx1"/>
                </a:solidFill>
              </a:rPr>
              <a:t>Consider potential candidates for a special committee</a:t>
            </a:r>
          </a:p>
        </p:txBody>
      </p:sp>
      <p:sp>
        <p:nvSpPr>
          <p:cNvPr id="52229" name="AutoShape 5"/>
          <p:cNvSpPr>
            <a:spLocks noChangeArrowheads="1"/>
          </p:cNvSpPr>
          <p:nvPr/>
        </p:nvSpPr>
        <p:spPr bwMode="gray">
          <a:xfrm>
            <a:off x="133350" y="1858962"/>
            <a:ext cx="1371600" cy="731838"/>
          </a:xfrm>
          <a:prstGeom prst="rightArrowCallout">
            <a:avLst>
              <a:gd name="adj1" fmla="val 100000"/>
              <a:gd name="adj2" fmla="val 50000"/>
              <a:gd name="adj3" fmla="val 29197"/>
              <a:gd name="adj4" fmla="val 79449"/>
            </a:avLst>
          </a:prstGeom>
          <a:solidFill>
            <a:schemeClr val="accent1"/>
          </a:solidFill>
          <a:ln>
            <a:noFill/>
          </a:ln>
          <a:effectLst/>
          <a:extLst/>
        </p:spPr>
        <p:txBody>
          <a:bodyPr rIns="45720" anchor="ctr"/>
          <a:lstStyle/>
          <a:p>
            <a:pPr algn="l">
              <a:spcBef>
                <a:spcPct val="30000"/>
              </a:spcBef>
              <a:spcAft>
                <a:spcPct val="30000"/>
              </a:spcAft>
              <a:buClr>
                <a:srgbClr val="11393E"/>
              </a:buClr>
              <a:buFont typeface="Wingdings" pitchFamily="2" charset="2"/>
              <a:buNone/>
            </a:pPr>
            <a:r>
              <a:rPr lang="en-US" sz="1000" b="0" dirty="0">
                <a:solidFill>
                  <a:schemeClr val="bg1"/>
                </a:solidFill>
                <a:latin typeface="Franklin Gothic Demi" pitchFamily="34" charset="0"/>
              </a:rPr>
              <a:t>Identify Shareholder Value Team	</a:t>
            </a:r>
          </a:p>
        </p:txBody>
      </p:sp>
      <p:sp>
        <p:nvSpPr>
          <p:cNvPr id="52230" name="Rectangle 6"/>
          <p:cNvSpPr>
            <a:spLocks noChangeArrowheads="1"/>
          </p:cNvSpPr>
          <p:nvPr/>
        </p:nvSpPr>
        <p:spPr bwMode="gray">
          <a:xfrm>
            <a:off x="1281113" y="2714625"/>
            <a:ext cx="7705725" cy="874712"/>
          </a:xfrm>
          <a:prstGeom prst="rect">
            <a:avLst/>
          </a:prstGeom>
          <a:solidFill>
            <a:schemeClr val="accent2"/>
          </a:soli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61544" rIns="0" bIns="61544" anchor="ctr"/>
          <a:lstStyle/>
          <a:p>
            <a:pPr marL="457200" indent="-166688" algn="l">
              <a:spcBef>
                <a:spcPct val="10000"/>
              </a:spcBef>
              <a:buClr>
                <a:srgbClr val="31598A"/>
              </a:buClr>
              <a:buFont typeface="Wingdings" pitchFamily="2" charset="2"/>
              <a:buChar char="n"/>
            </a:pPr>
            <a:r>
              <a:rPr lang="en-US" sz="1000" b="0" dirty="0">
                <a:solidFill>
                  <a:schemeClr val="tx1"/>
                </a:solidFill>
              </a:rPr>
              <a:t>Monitor share trading to detect unusual activity; may provide early warning</a:t>
            </a:r>
          </a:p>
          <a:p>
            <a:pPr marL="457200" indent="-166688" algn="l">
              <a:spcBef>
                <a:spcPct val="10000"/>
              </a:spcBef>
              <a:buClr>
                <a:srgbClr val="31598A"/>
              </a:buClr>
              <a:buFont typeface="Wingdings" pitchFamily="2" charset="2"/>
              <a:buChar char="n"/>
            </a:pPr>
            <a:r>
              <a:rPr lang="en-US" sz="1000" b="0" dirty="0">
                <a:solidFill>
                  <a:schemeClr val="tx1"/>
                </a:solidFill>
              </a:rPr>
              <a:t>Identify key relationships: regulatory, political, customer, supply, lender notification/briefing requirements</a:t>
            </a:r>
          </a:p>
          <a:p>
            <a:pPr marL="633413" lvl="1" algn="l">
              <a:spcBef>
                <a:spcPct val="10000"/>
              </a:spcBef>
              <a:buClr>
                <a:srgbClr val="31598A"/>
              </a:buClr>
              <a:buFont typeface="Wingdings" pitchFamily="2" charset="2"/>
              <a:buChar char="n"/>
            </a:pPr>
            <a:r>
              <a:rPr lang="en-US" sz="1000" b="0" dirty="0">
                <a:solidFill>
                  <a:schemeClr val="tx1"/>
                </a:solidFill>
              </a:rPr>
              <a:t> Relationships should be established in advance to be able to act immediately, if and when required</a:t>
            </a:r>
          </a:p>
          <a:p>
            <a:pPr marL="457200" indent="-166688" algn="l">
              <a:spcBef>
                <a:spcPct val="10000"/>
              </a:spcBef>
              <a:buClr>
                <a:srgbClr val="31598A"/>
              </a:buClr>
              <a:buFont typeface="Wingdings" pitchFamily="2" charset="2"/>
              <a:buChar char="n"/>
            </a:pPr>
            <a:r>
              <a:rPr lang="en-US" sz="1000" b="0" dirty="0">
                <a:solidFill>
                  <a:schemeClr val="tx1"/>
                </a:solidFill>
              </a:rPr>
              <a:t>Review shareholders’ rights plan</a:t>
            </a:r>
          </a:p>
          <a:p>
            <a:pPr marL="633413" lvl="1" algn="l">
              <a:spcBef>
                <a:spcPct val="10000"/>
              </a:spcBef>
              <a:buClr>
                <a:srgbClr val="31598A"/>
              </a:buClr>
              <a:buFont typeface="Wingdings" pitchFamily="2" charset="2"/>
              <a:buChar char="n"/>
            </a:pPr>
            <a:r>
              <a:rPr lang="en-US" sz="1000" b="0" dirty="0">
                <a:solidFill>
                  <a:schemeClr val="tx1"/>
                </a:solidFill>
              </a:rPr>
              <a:t> Buys time</a:t>
            </a:r>
          </a:p>
        </p:txBody>
      </p:sp>
      <p:sp>
        <p:nvSpPr>
          <p:cNvPr id="52231" name="AutoShape 7"/>
          <p:cNvSpPr>
            <a:spLocks noChangeArrowheads="1"/>
          </p:cNvSpPr>
          <p:nvPr/>
        </p:nvSpPr>
        <p:spPr bwMode="gray">
          <a:xfrm>
            <a:off x="133350" y="2716212"/>
            <a:ext cx="1371600" cy="874713"/>
          </a:xfrm>
          <a:prstGeom prst="rightArrowCallout">
            <a:avLst>
              <a:gd name="adj1" fmla="val 100000"/>
              <a:gd name="adj2" fmla="val 50000"/>
              <a:gd name="adj3" fmla="val 23027"/>
              <a:gd name="adj4" fmla="val 81315"/>
            </a:avLst>
          </a:prstGeom>
          <a:solidFill>
            <a:schemeClr val="accent1"/>
          </a:solidFill>
          <a:ln>
            <a:noFill/>
          </a:ln>
          <a:effectLst/>
          <a:extLst/>
        </p:spPr>
        <p:txBody>
          <a:bodyPr rIns="45720" anchor="ctr"/>
          <a:lstStyle/>
          <a:p>
            <a:pPr algn="l">
              <a:spcBef>
                <a:spcPct val="30000"/>
              </a:spcBef>
              <a:spcAft>
                <a:spcPct val="30000"/>
              </a:spcAft>
              <a:buClr>
                <a:srgbClr val="11393E"/>
              </a:buClr>
              <a:buFont typeface="Wingdings" pitchFamily="2" charset="2"/>
              <a:buNone/>
            </a:pPr>
            <a:r>
              <a:rPr lang="en-US" sz="1000" b="0" dirty="0">
                <a:solidFill>
                  <a:schemeClr val="bg1"/>
                </a:solidFill>
                <a:latin typeface="Franklin Gothic Demi" pitchFamily="34" charset="0"/>
                <a:cs typeface="Times New Roman" pitchFamily="18" charset="0"/>
              </a:rPr>
              <a:t>Establish Market Intelligence Program</a:t>
            </a:r>
            <a:r>
              <a:rPr lang="en-US" sz="1000" b="0" dirty="0">
                <a:solidFill>
                  <a:schemeClr val="bg1"/>
                </a:solidFill>
                <a:latin typeface="Franklin Gothic Demi" pitchFamily="34" charset="0"/>
              </a:rPr>
              <a:t> </a:t>
            </a:r>
          </a:p>
        </p:txBody>
      </p:sp>
      <p:sp>
        <p:nvSpPr>
          <p:cNvPr id="52232" name="Rectangle 8"/>
          <p:cNvSpPr>
            <a:spLocks noChangeArrowheads="1"/>
          </p:cNvSpPr>
          <p:nvPr/>
        </p:nvSpPr>
        <p:spPr bwMode="gray">
          <a:xfrm>
            <a:off x="1281113" y="3711575"/>
            <a:ext cx="7705725" cy="731837"/>
          </a:xfrm>
          <a:prstGeom prst="rect">
            <a:avLst/>
          </a:prstGeom>
          <a:solidFill>
            <a:schemeClr val="accent2"/>
          </a:soli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61544" rIns="0" bIns="61544" anchor="ctr"/>
          <a:lstStyle/>
          <a:p>
            <a:pPr marL="457200" indent="-166688" algn="l">
              <a:spcBef>
                <a:spcPct val="10000"/>
              </a:spcBef>
              <a:buClr>
                <a:srgbClr val="31598A"/>
              </a:buClr>
              <a:buFont typeface="Wingdings" pitchFamily="2" charset="2"/>
              <a:buChar char="n"/>
            </a:pPr>
            <a:r>
              <a:rPr lang="en-US" sz="1000" b="0" dirty="0">
                <a:solidFill>
                  <a:schemeClr val="tx1"/>
                </a:solidFill>
              </a:rPr>
              <a:t>Receive and respond to calls, record source and nature of calls, monitor catalyst groups</a:t>
            </a:r>
          </a:p>
          <a:p>
            <a:pPr marL="457200" indent="-166688" algn="l">
              <a:spcBef>
                <a:spcPct val="10000"/>
              </a:spcBef>
              <a:buClr>
                <a:srgbClr val="31598A"/>
              </a:buClr>
              <a:buFont typeface="Wingdings" pitchFamily="2" charset="2"/>
              <a:buChar char="n"/>
            </a:pPr>
            <a:r>
              <a:rPr lang="en-US" sz="1000" b="0" dirty="0">
                <a:solidFill>
                  <a:schemeClr val="tx1"/>
                </a:solidFill>
              </a:rPr>
              <a:t>Ensure shareholder sentiment is communicated to Shareholder Value Team </a:t>
            </a:r>
          </a:p>
        </p:txBody>
      </p:sp>
      <p:sp>
        <p:nvSpPr>
          <p:cNvPr id="52233" name="AutoShape 9"/>
          <p:cNvSpPr>
            <a:spLocks noChangeArrowheads="1"/>
          </p:cNvSpPr>
          <p:nvPr/>
        </p:nvSpPr>
        <p:spPr bwMode="gray">
          <a:xfrm>
            <a:off x="133350" y="3716337"/>
            <a:ext cx="1371600" cy="731838"/>
          </a:xfrm>
          <a:prstGeom prst="rightArrowCallout">
            <a:avLst>
              <a:gd name="adj1" fmla="val 100000"/>
              <a:gd name="adj2" fmla="val 50000"/>
              <a:gd name="adj3" fmla="val 28356"/>
              <a:gd name="adj4" fmla="val 83537"/>
            </a:avLst>
          </a:prstGeom>
          <a:solidFill>
            <a:schemeClr val="accent1"/>
          </a:solidFill>
          <a:ln>
            <a:noFill/>
          </a:ln>
          <a:effectLst/>
          <a:extLst/>
        </p:spPr>
        <p:txBody>
          <a:bodyPr rIns="45720" anchor="ctr"/>
          <a:lstStyle/>
          <a:p>
            <a:pPr algn="l">
              <a:spcBef>
                <a:spcPct val="30000"/>
              </a:spcBef>
              <a:spcAft>
                <a:spcPct val="30000"/>
              </a:spcAft>
              <a:buClr>
                <a:srgbClr val="11393E"/>
              </a:buClr>
              <a:buFont typeface="Wingdings" pitchFamily="2" charset="2"/>
              <a:buNone/>
            </a:pPr>
            <a:r>
              <a:rPr lang="en-US" sz="1000" b="0" dirty="0">
                <a:solidFill>
                  <a:schemeClr val="bg1"/>
                </a:solidFill>
                <a:latin typeface="Franklin Gothic Demi" pitchFamily="34" charset="0"/>
                <a:cs typeface="Times New Roman" pitchFamily="18" charset="0"/>
              </a:rPr>
              <a:t>Proactive Investor Relations Program </a:t>
            </a:r>
          </a:p>
        </p:txBody>
      </p:sp>
      <p:sp>
        <p:nvSpPr>
          <p:cNvPr id="52234" name="Rectangle 10"/>
          <p:cNvSpPr>
            <a:spLocks noChangeArrowheads="1"/>
          </p:cNvSpPr>
          <p:nvPr/>
        </p:nvSpPr>
        <p:spPr bwMode="gray">
          <a:xfrm>
            <a:off x="1281113" y="4565650"/>
            <a:ext cx="7705725" cy="735012"/>
          </a:xfrm>
          <a:prstGeom prst="rect">
            <a:avLst/>
          </a:prstGeom>
          <a:solidFill>
            <a:schemeClr val="accent2"/>
          </a:soli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61544" rIns="0" bIns="61544" anchor="ctr"/>
          <a:lstStyle/>
          <a:p>
            <a:pPr marL="457200" indent="-166688" algn="l">
              <a:spcBef>
                <a:spcPct val="10000"/>
              </a:spcBef>
              <a:buClr>
                <a:srgbClr val="31598A"/>
              </a:buClr>
              <a:buFont typeface="Wingdings" pitchFamily="2" charset="2"/>
              <a:buChar char="n"/>
            </a:pPr>
            <a:r>
              <a:rPr lang="en-US" sz="1000" b="0" dirty="0">
                <a:solidFill>
                  <a:schemeClr val="tx1"/>
                </a:solidFill>
              </a:rPr>
              <a:t>Update business plan and conduct detailed business and financial review</a:t>
            </a:r>
          </a:p>
          <a:p>
            <a:pPr marL="457200" indent="-166688" algn="l">
              <a:spcBef>
                <a:spcPct val="10000"/>
              </a:spcBef>
              <a:buClr>
                <a:srgbClr val="31598A"/>
              </a:buClr>
              <a:buFont typeface="Wingdings" pitchFamily="2" charset="2"/>
              <a:buChar char="n"/>
            </a:pPr>
            <a:r>
              <a:rPr lang="en-US" sz="1000" b="0" dirty="0">
                <a:solidFill>
                  <a:schemeClr val="tx1"/>
                </a:solidFill>
              </a:rPr>
              <a:t>Due diligence will be done both by the Company and a White Knight to assess value</a:t>
            </a:r>
          </a:p>
          <a:p>
            <a:pPr marL="457200" indent="-166688" algn="l">
              <a:spcBef>
                <a:spcPct val="10000"/>
              </a:spcBef>
              <a:buClr>
                <a:srgbClr val="31598A"/>
              </a:buClr>
              <a:buFont typeface="Wingdings" pitchFamily="2" charset="2"/>
              <a:buChar char="n"/>
            </a:pPr>
            <a:r>
              <a:rPr lang="en-US" sz="1000" b="0" dirty="0">
                <a:solidFill>
                  <a:schemeClr val="tx1"/>
                </a:solidFill>
              </a:rPr>
              <a:t>Effective data rooms take time to assemble, which should be spent pre-bid</a:t>
            </a:r>
          </a:p>
        </p:txBody>
      </p:sp>
      <p:sp>
        <p:nvSpPr>
          <p:cNvPr id="52235" name="AutoShape 11"/>
          <p:cNvSpPr>
            <a:spLocks noChangeArrowheads="1"/>
          </p:cNvSpPr>
          <p:nvPr/>
        </p:nvSpPr>
        <p:spPr bwMode="gray">
          <a:xfrm>
            <a:off x="133350" y="4573587"/>
            <a:ext cx="1371600" cy="727075"/>
          </a:xfrm>
          <a:prstGeom prst="rightArrowCallout">
            <a:avLst>
              <a:gd name="adj1" fmla="val 100000"/>
              <a:gd name="adj2" fmla="val 50000"/>
              <a:gd name="adj3" fmla="val 29380"/>
              <a:gd name="adj4" fmla="val 81315"/>
            </a:avLst>
          </a:prstGeom>
          <a:solidFill>
            <a:schemeClr val="accent1"/>
          </a:solidFill>
          <a:ln>
            <a:noFill/>
          </a:ln>
          <a:effectLst/>
          <a:extLst/>
        </p:spPr>
        <p:txBody>
          <a:bodyPr rIns="45720" anchor="ctr"/>
          <a:lstStyle/>
          <a:p>
            <a:pPr algn="l">
              <a:spcBef>
                <a:spcPct val="30000"/>
              </a:spcBef>
              <a:spcAft>
                <a:spcPct val="30000"/>
              </a:spcAft>
              <a:buClr>
                <a:srgbClr val="11393E"/>
              </a:buClr>
              <a:buFont typeface="Wingdings" pitchFamily="2" charset="2"/>
              <a:buNone/>
            </a:pPr>
            <a:r>
              <a:rPr lang="en-US" sz="1000" b="0" dirty="0">
                <a:solidFill>
                  <a:schemeClr val="bg1"/>
                </a:solidFill>
                <a:latin typeface="Franklin Gothic Demi" pitchFamily="34" charset="0"/>
                <a:cs typeface="Times New Roman" pitchFamily="18" charset="0"/>
              </a:rPr>
              <a:t>Update Business Plan</a:t>
            </a:r>
          </a:p>
        </p:txBody>
      </p:sp>
      <p:sp>
        <p:nvSpPr>
          <p:cNvPr id="52236" name="Rectangle 12"/>
          <p:cNvSpPr>
            <a:spLocks noChangeArrowheads="1"/>
          </p:cNvSpPr>
          <p:nvPr/>
        </p:nvSpPr>
        <p:spPr bwMode="gray">
          <a:xfrm>
            <a:off x="1281113" y="5424487"/>
            <a:ext cx="7705725" cy="731838"/>
          </a:xfrm>
          <a:prstGeom prst="rect">
            <a:avLst/>
          </a:prstGeom>
          <a:solidFill>
            <a:schemeClr val="accent2"/>
          </a:soli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61544" rIns="0" bIns="61544" anchor="ctr"/>
          <a:lstStyle/>
          <a:p>
            <a:pPr marL="457200" indent="-166688" algn="l">
              <a:spcBef>
                <a:spcPct val="10000"/>
              </a:spcBef>
              <a:buClr>
                <a:srgbClr val="31598A"/>
              </a:buClr>
              <a:buFont typeface="Wingdings" pitchFamily="2" charset="2"/>
              <a:buChar char="n"/>
            </a:pPr>
            <a:r>
              <a:rPr lang="en-US" sz="1000" b="0" dirty="0">
                <a:solidFill>
                  <a:schemeClr val="tx1"/>
                </a:solidFill>
              </a:rPr>
              <a:t>Refine list of potential White Knight candidates and determine the Company’s value proposition to each (ability to pay/synergies, financial capacity analysis, strategic value)</a:t>
            </a:r>
          </a:p>
          <a:p>
            <a:pPr marL="457200" indent="-166688" algn="l">
              <a:spcBef>
                <a:spcPct val="10000"/>
              </a:spcBef>
              <a:buClr>
                <a:srgbClr val="31598A"/>
              </a:buClr>
              <a:buFont typeface="Wingdings" pitchFamily="2" charset="2"/>
              <a:buChar char="n"/>
            </a:pPr>
            <a:r>
              <a:rPr lang="en-US" sz="1000" b="0" dirty="0">
                <a:solidFill>
                  <a:schemeClr val="tx1"/>
                </a:solidFill>
              </a:rPr>
              <a:t>Focus on the most likely White Knight candidates to maintain credibility and efficiently manage time demands</a:t>
            </a:r>
          </a:p>
          <a:p>
            <a:pPr marL="457200" indent="-166688" algn="l">
              <a:spcBef>
                <a:spcPct val="10000"/>
              </a:spcBef>
              <a:buClr>
                <a:srgbClr val="31598A"/>
              </a:buClr>
              <a:buFont typeface="Wingdings" pitchFamily="2" charset="2"/>
              <a:buChar char="n"/>
            </a:pPr>
            <a:r>
              <a:rPr lang="en-US" sz="1000" b="0" dirty="0">
                <a:solidFill>
                  <a:schemeClr val="tx1"/>
                </a:solidFill>
              </a:rPr>
              <a:t>Potentially maintain non-threatening dialogue with industry leaders (facilitates first call)</a:t>
            </a:r>
          </a:p>
        </p:txBody>
      </p:sp>
      <p:sp>
        <p:nvSpPr>
          <p:cNvPr id="52237" name="AutoShape 13"/>
          <p:cNvSpPr>
            <a:spLocks noChangeArrowheads="1"/>
          </p:cNvSpPr>
          <p:nvPr/>
        </p:nvSpPr>
        <p:spPr bwMode="gray">
          <a:xfrm>
            <a:off x="133350" y="5426075"/>
            <a:ext cx="1371600" cy="731837"/>
          </a:xfrm>
          <a:prstGeom prst="rightArrowCallout">
            <a:avLst>
              <a:gd name="adj1" fmla="val 100000"/>
              <a:gd name="adj2" fmla="val 50000"/>
              <a:gd name="adj3" fmla="val 28356"/>
              <a:gd name="adj4" fmla="val 83093"/>
            </a:avLst>
          </a:prstGeom>
          <a:solidFill>
            <a:schemeClr val="accent1"/>
          </a:solidFill>
          <a:ln>
            <a:noFill/>
          </a:ln>
          <a:effectLst/>
          <a:extLst/>
        </p:spPr>
        <p:txBody>
          <a:bodyPr rIns="45720" anchor="ctr"/>
          <a:lstStyle/>
          <a:p>
            <a:pPr algn="l">
              <a:spcBef>
                <a:spcPct val="30000"/>
              </a:spcBef>
              <a:spcAft>
                <a:spcPct val="30000"/>
              </a:spcAft>
              <a:buClr>
                <a:srgbClr val="11393E"/>
              </a:buClr>
              <a:buFont typeface="Wingdings" pitchFamily="2" charset="2"/>
              <a:buNone/>
            </a:pPr>
            <a:r>
              <a:rPr lang="en-US" sz="1000" b="0" dirty="0">
                <a:solidFill>
                  <a:schemeClr val="bg1"/>
                </a:solidFill>
                <a:latin typeface="Franklin Gothic Demi" pitchFamily="34" charset="0"/>
                <a:cs typeface="Times New Roman" pitchFamily="18" charset="0"/>
              </a:rPr>
              <a:t>Identify Potential White Knights</a:t>
            </a:r>
          </a:p>
        </p:txBody>
      </p:sp>
    </p:spTree>
    <p:extLst>
      <p:ext uri="{BB962C8B-B14F-4D97-AF65-F5344CB8AC3E}">
        <p14:creationId xmlns:p14="http://schemas.microsoft.com/office/powerpoint/2010/main" xmlns="" val="3705544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133350" y="914400"/>
            <a:ext cx="4341813" cy="5416550"/>
          </a:xfrm>
          <a:prstGeom prst="rect">
            <a:avLst/>
          </a:prstGeom>
          <a:solidFill>
            <a:srgbClr val="EAEAEA"/>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CA" dirty="0"/>
          </a:p>
        </p:txBody>
      </p:sp>
      <p:sp>
        <p:nvSpPr>
          <p:cNvPr id="53251" name="Rectangle 3"/>
          <p:cNvSpPr>
            <a:spLocks noGrp="1" noChangeArrowheads="1"/>
          </p:cNvSpPr>
          <p:nvPr>
            <p:ph type="title"/>
          </p:nvPr>
        </p:nvSpPr>
        <p:spPr/>
        <p:txBody>
          <a:bodyPr/>
          <a:lstStyle/>
          <a:p>
            <a:pPr eaLnBrk="1" hangingPunct="1"/>
            <a:r>
              <a:rPr lang="en-US" dirty="0" smtClean="0"/>
              <a:t>Planning Stage</a:t>
            </a:r>
          </a:p>
        </p:txBody>
      </p:sp>
      <p:sp>
        <p:nvSpPr>
          <p:cNvPr id="53252" name="Rectangle 4"/>
          <p:cNvSpPr>
            <a:spLocks noGrp="1" noChangeArrowheads="1"/>
          </p:cNvSpPr>
          <p:nvPr>
            <p:ph type="body" sz="half" idx="1"/>
          </p:nvPr>
        </p:nvSpPr>
        <p:spPr>
          <a:xfrm>
            <a:off x="138113" y="874713"/>
            <a:ext cx="4318000" cy="701675"/>
          </a:xfrm>
        </p:spPr>
        <p:txBody>
          <a:bodyPr/>
          <a:lstStyle/>
          <a:p>
            <a:pPr eaLnBrk="1" hangingPunct="1"/>
            <a:r>
              <a:rPr lang="en-US" sz="1200" dirty="0" smtClean="0">
                <a:latin typeface="Franklin Gothic Demi" pitchFamily="34" charset="0"/>
              </a:rPr>
              <a:t>The initial solicitation and screening will be structured to produce a sufficient range of qualified bidders so as to establish a competitive process</a:t>
            </a:r>
          </a:p>
        </p:txBody>
      </p:sp>
      <p:sp>
        <p:nvSpPr>
          <p:cNvPr id="53253" name="Rectangle 5"/>
          <p:cNvSpPr>
            <a:spLocks noGrp="1" noChangeArrowheads="1"/>
          </p:cNvSpPr>
          <p:nvPr>
            <p:ph type="body" sz="half" idx="2"/>
          </p:nvPr>
        </p:nvSpPr>
        <p:spPr>
          <a:xfrm>
            <a:off x="4608513" y="874713"/>
            <a:ext cx="4319587" cy="5389562"/>
          </a:xfrm>
        </p:spPr>
        <p:txBody>
          <a:bodyPr/>
          <a:lstStyle/>
          <a:p>
            <a:pPr eaLnBrk="1" hangingPunct="1"/>
            <a:r>
              <a:rPr lang="en-US" sz="1200" dirty="0" smtClean="0">
                <a:latin typeface="Franklin Gothic Demi" pitchFamily="34" charset="0"/>
              </a:rPr>
              <a:t>Tactical Objectives</a:t>
            </a:r>
          </a:p>
          <a:p>
            <a:pPr lvl="1" eaLnBrk="1" hangingPunct="1"/>
            <a:r>
              <a:rPr lang="en-US" sz="1000" dirty="0" smtClean="0"/>
              <a:t>Once a group of prospective purchasers has been selected, the objectives become:</a:t>
            </a:r>
          </a:p>
          <a:p>
            <a:pPr lvl="2" eaLnBrk="1" hangingPunct="1"/>
            <a:r>
              <a:rPr lang="en-US" sz="1000" dirty="0" smtClean="0"/>
              <a:t>Solicit expressions of interest</a:t>
            </a:r>
          </a:p>
          <a:p>
            <a:pPr lvl="2" eaLnBrk="1" hangingPunct="1"/>
            <a:r>
              <a:rPr lang="en-US" sz="1000" dirty="0" smtClean="0"/>
              <a:t>Create urgency and tension by controlling buyers and maintaining a parallel process</a:t>
            </a:r>
          </a:p>
          <a:p>
            <a:pPr lvl="2" eaLnBrk="1" hangingPunct="1"/>
            <a:r>
              <a:rPr lang="en-US" sz="1000" dirty="0" smtClean="0"/>
              <a:t>Develop negotiating strategies</a:t>
            </a:r>
          </a:p>
          <a:p>
            <a:pPr lvl="2" eaLnBrk="1" hangingPunct="1"/>
            <a:r>
              <a:rPr lang="en-US" sz="1000" dirty="0" smtClean="0"/>
              <a:t>Pursue most serious buyer</a:t>
            </a:r>
          </a:p>
          <a:p>
            <a:pPr lvl="2" eaLnBrk="1" hangingPunct="1"/>
            <a:r>
              <a:rPr lang="en-US" sz="1000" dirty="0" smtClean="0"/>
              <a:t>Verify candidates' financial capacity</a:t>
            </a:r>
          </a:p>
          <a:p>
            <a:pPr lvl="2" eaLnBrk="1" hangingPunct="1"/>
            <a:r>
              <a:rPr lang="en-US" sz="1000" dirty="0" smtClean="0"/>
              <a:t>Engage in negotiations</a:t>
            </a:r>
          </a:p>
          <a:p>
            <a:pPr eaLnBrk="1" hangingPunct="1"/>
            <a:r>
              <a:rPr lang="en-US" sz="1200" dirty="0" smtClean="0">
                <a:latin typeface="Franklin Gothic Demi" pitchFamily="34" charset="0"/>
              </a:rPr>
              <a:t>Information</a:t>
            </a:r>
            <a:r>
              <a:rPr lang="en-US" sz="1200" dirty="0" smtClean="0"/>
              <a:t> </a:t>
            </a:r>
          </a:p>
          <a:p>
            <a:pPr lvl="1" eaLnBrk="1" hangingPunct="1"/>
            <a:r>
              <a:rPr lang="en-US" sz="1000" dirty="0" smtClean="0"/>
              <a:t>Information is a tool used to motivate the buyer to bid with confidence</a:t>
            </a:r>
          </a:p>
          <a:p>
            <a:pPr lvl="1" eaLnBrk="1" hangingPunct="1"/>
            <a:r>
              <a:rPr lang="en-US" sz="1000" dirty="0" smtClean="0"/>
              <a:t>The seller should produce high quality and accurate information</a:t>
            </a:r>
          </a:p>
          <a:p>
            <a:pPr lvl="1" eaLnBrk="1" hangingPunct="1"/>
            <a:r>
              <a:rPr lang="en-US" sz="1000" dirty="0" smtClean="0"/>
              <a:t>It is materially more difficult to motivate a buyer to submit an aggressive offer when the quality and accuracy of the information cause the buyer to be less confident and less certain about the prospects of a business</a:t>
            </a:r>
          </a:p>
          <a:p>
            <a:pPr eaLnBrk="1" hangingPunct="1"/>
            <a:r>
              <a:rPr lang="en-US" sz="1200" dirty="0" smtClean="0">
                <a:latin typeface="Franklin Gothic Demi" pitchFamily="34" charset="0"/>
              </a:rPr>
              <a:t>Process</a:t>
            </a:r>
            <a:r>
              <a:rPr lang="en-US" sz="1200" dirty="0" smtClean="0"/>
              <a:t> </a:t>
            </a:r>
          </a:p>
          <a:p>
            <a:pPr lvl="1" eaLnBrk="1" hangingPunct="1"/>
            <a:r>
              <a:rPr lang="en-US" sz="1000" dirty="0" smtClean="0"/>
              <a:t>Process should not impair the buyers' willingness to bid aggressively</a:t>
            </a:r>
          </a:p>
          <a:p>
            <a:pPr lvl="1" eaLnBrk="1" hangingPunct="1"/>
            <a:r>
              <a:rPr lang="en-US" sz="1000" dirty="0" smtClean="0"/>
              <a:t>The sale process should be honest, fair and equal to all participants</a:t>
            </a:r>
          </a:p>
          <a:p>
            <a:pPr lvl="1" eaLnBrk="1" hangingPunct="1"/>
            <a:r>
              <a:rPr lang="en-US" sz="1000" dirty="0" smtClean="0"/>
              <a:t>All qualified bidders should receive the same information, should have adequate time to evaluate the information and equal access to the key participants in the process. Otherwise, certain bidders may choose not to participate to the full extent, or not aggressively</a:t>
            </a:r>
          </a:p>
          <a:p>
            <a:pPr lvl="1" eaLnBrk="1" hangingPunct="1"/>
            <a:r>
              <a:rPr lang="en-US" sz="1000" dirty="0" smtClean="0"/>
              <a:t>Management conflicts need to be addressed prior to launching the auction</a:t>
            </a:r>
          </a:p>
        </p:txBody>
      </p:sp>
      <p:sp>
        <p:nvSpPr>
          <p:cNvPr id="53254" name="Rectangle 6"/>
          <p:cNvSpPr>
            <a:spLocks noChangeArrowheads="1"/>
          </p:cNvSpPr>
          <p:nvPr/>
        </p:nvSpPr>
        <p:spPr bwMode="gray">
          <a:xfrm>
            <a:off x="1155700" y="5073650"/>
            <a:ext cx="2857500" cy="701675"/>
          </a:xfrm>
          <a:prstGeom prst="rect">
            <a:avLst/>
          </a:prstGeom>
          <a:solidFill>
            <a:srgbClr val="C0C0C0"/>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CA" dirty="0"/>
          </a:p>
        </p:txBody>
      </p:sp>
      <p:sp>
        <p:nvSpPr>
          <p:cNvPr id="53255" name="AutoShape 7"/>
          <p:cNvSpPr>
            <a:spLocks noChangeArrowheads="1"/>
          </p:cNvSpPr>
          <p:nvPr/>
        </p:nvSpPr>
        <p:spPr bwMode="gray">
          <a:xfrm>
            <a:off x="3008313" y="4768850"/>
            <a:ext cx="533400" cy="409575"/>
          </a:xfrm>
          <a:prstGeom prst="downArrow">
            <a:avLst>
              <a:gd name="adj1" fmla="val 50000"/>
              <a:gd name="adj2" fmla="val 61431"/>
            </a:avLst>
          </a:prstGeom>
          <a:solidFill>
            <a:srgbClr val="C0C0C0"/>
          </a:solidFill>
          <a:ln>
            <a:noFill/>
          </a:ln>
          <a:effectLst>
            <a:outerShdw dist="28398" dir="3806097" algn="ctr" rotWithShape="0">
              <a:schemeClr val="bg2">
                <a:alpha val="50000"/>
              </a:schemeClr>
            </a:outerShdw>
          </a:effectLst>
          <a:extLst>
            <a:ext uri="{91240B29-F687-4F45-9708-019B960494DF}">
              <a14:hiddenLine xmlns:a14="http://schemas.microsoft.com/office/drawing/2010/main" xmlns="" w="9525" algn="ctr">
                <a:solidFill>
                  <a:schemeClr val="tx1"/>
                </a:solidFill>
                <a:miter lim="800000"/>
                <a:headEnd/>
                <a:tailEnd/>
              </a14:hiddenLine>
            </a:ext>
          </a:extLst>
        </p:spPr>
        <p:txBody>
          <a:bodyPr anchor="ctr">
            <a:spAutoFit/>
          </a:bodyPr>
          <a:lstStyle/>
          <a:p>
            <a:endParaRPr lang="en-CA" dirty="0"/>
          </a:p>
        </p:txBody>
      </p:sp>
      <p:sp>
        <p:nvSpPr>
          <p:cNvPr id="53256" name="Text Box 8"/>
          <p:cNvSpPr txBox="1">
            <a:spLocks noChangeArrowheads="1"/>
          </p:cNvSpPr>
          <p:nvPr/>
        </p:nvSpPr>
        <p:spPr bwMode="gray">
          <a:xfrm>
            <a:off x="1444625" y="5203825"/>
            <a:ext cx="806450" cy="457200"/>
          </a:xfrm>
          <a:prstGeom prst="rect">
            <a:avLst/>
          </a:prstGeom>
          <a:noFill/>
          <a:ln>
            <a:noFill/>
          </a:ln>
          <a:effectLst/>
          <a:extLst>
            <a:ext uri="{909E8E84-426E-40DD-AFC4-6F175D3DCCD1}">
              <a14:hiddenFill xmlns:a14="http://schemas.microsoft.com/office/drawing/2010/main" xmlns="">
                <a:solidFill>
                  <a:srgbClr val="DDDDDD"/>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1">
                <a:solidFill>
                  <a:srgbClr val="000000"/>
                </a:solidFill>
                <a:latin typeface="Franklin Gothic Book" pitchFamily="34" charset="0"/>
                <a:ea typeface="ＭＳ Ｐゴシック" pitchFamily="34" charset="-128"/>
              </a:defRPr>
            </a:lvl1pPr>
            <a:lvl2pPr marL="742950" indent="-285750" eaLnBrk="0" hangingPunct="0">
              <a:defRPr b="1">
                <a:solidFill>
                  <a:srgbClr val="000000"/>
                </a:solidFill>
                <a:latin typeface="Franklin Gothic Book" pitchFamily="34" charset="0"/>
                <a:ea typeface="ＭＳ Ｐゴシック" pitchFamily="34" charset="-128"/>
              </a:defRPr>
            </a:lvl2pPr>
            <a:lvl3pPr marL="1143000" indent="-228600" eaLnBrk="0" hangingPunct="0">
              <a:defRPr b="1">
                <a:solidFill>
                  <a:srgbClr val="000000"/>
                </a:solidFill>
                <a:latin typeface="Franklin Gothic Book" pitchFamily="34" charset="0"/>
                <a:ea typeface="ＭＳ Ｐゴシック" pitchFamily="34" charset="-128"/>
              </a:defRPr>
            </a:lvl3pPr>
            <a:lvl4pPr marL="1600200" indent="-228600" eaLnBrk="0" hangingPunct="0">
              <a:defRPr b="1">
                <a:solidFill>
                  <a:srgbClr val="000000"/>
                </a:solidFill>
                <a:latin typeface="Franklin Gothic Book" pitchFamily="34" charset="0"/>
                <a:ea typeface="ＭＳ Ｐゴシック" pitchFamily="34" charset="-128"/>
              </a:defRPr>
            </a:lvl4pPr>
            <a:lvl5pPr marL="2057400" indent="-228600" eaLnBrk="0" hangingPunct="0">
              <a:defRPr b="1">
                <a:solidFill>
                  <a:srgbClr val="000000"/>
                </a:solidFill>
                <a:latin typeface="Franklin Gothic Book" pitchFamily="34" charset="0"/>
                <a:ea typeface="ＭＳ Ｐゴシック" pitchFamily="34" charset="-128"/>
              </a:defRPr>
            </a:lvl5pPr>
            <a:lvl6pPr marL="25146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6pPr>
            <a:lvl7pPr marL="29718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7pPr>
            <a:lvl8pPr marL="34290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8pPr>
            <a:lvl9pPr marL="38862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9pPr>
          </a:lstStyle>
          <a:p>
            <a:pPr>
              <a:spcBef>
                <a:spcPct val="50000"/>
              </a:spcBef>
              <a:buClrTx/>
            </a:pPr>
            <a:r>
              <a:rPr lang="en-US" sz="1200" dirty="0">
                <a:solidFill>
                  <a:schemeClr val="tx1"/>
                </a:solidFill>
                <a:latin typeface="Tahoma" pitchFamily="34" charset="0"/>
              </a:rPr>
              <a:t>Bid Tension</a:t>
            </a:r>
          </a:p>
        </p:txBody>
      </p:sp>
      <p:sp>
        <p:nvSpPr>
          <p:cNvPr id="53257" name="Text Box 9"/>
          <p:cNvSpPr txBox="1">
            <a:spLocks noChangeArrowheads="1"/>
          </p:cNvSpPr>
          <p:nvPr/>
        </p:nvSpPr>
        <p:spPr bwMode="gray">
          <a:xfrm>
            <a:off x="2860675" y="5203825"/>
            <a:ext cx="806450" cy="457200"/>
          </a:xfrm>
          <a:prstGeom prst="rect">
            <a:avLst/>
          </a:prstGeom>
          <a:noFill/>
          <a:ln>
            <a:noFill/>
          </a:ln>
          <a:effectLst/>
          <a:extLst>
            <a:ext uri="{909E8E84-426E-40DD-AFC4-6F175D3DCCD1}">
              <a14:hiddenFill xmlns:a14="http://schemas.microsoft.com/office/drawing/2010/main" xmlns="">
                <a:solidFill>
                  <a:srgbClr val="DDDDDD"/>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1">
                <a:solidFill>
                  <a:srgbClr val="000000"/>
                </a:solidFill>
                <a:latin typeface="Franklin Gothic Book" pitchFamily="34" charset="0"/>
                <a:ea typeface="ＭＳ Ｐゴシック" pitchFamily="34" charset="-128"/>
              </a:defRPr>
            </a:lvl1pPr>
            <a:lvl2pPr marL="742950" indent="-285750" eaLnBrk="0" hangingPunct="0">
              <a:defRPr b="1">
                <a:solidFill>
                  <a:srgbClr val="000000"/>
                </a:solidFill>
                <a:latin typeface="Franklin Gothic Book" pitchFamily="34" charset="0"/>
                <a:ea typeface="ＭＳ Ｐゴシック" pitchFamily="34" charset="-128"/>
              </a:defRPr>
            </a:lvl2pPr>
            <a:lvl3pPr marL="1143000" indent="-228600" eaLnBrk="0" hangingPunct="0">
              <a:defRPr b="1">
                <a:solidFill>
                  <a:srgbClr val="000000"/>
                </a:solidFill>
                <a:latin typeface="Franklin Gothic Book" pitchFamily="34" charset="0"/>
                <a:ea typeface="ＭＳ Ｐゴシック" pitchFamily="34" charset="-128"/>
              </a:defRPr>
            </a:lvl3pPr>
            <a:lvl4pPr marL="1600200" indent="-228600" eaLnBrk="0" hangingPunct="0">
              <a:defRPr b="1">
                <a:solidFill>
                  <a:srgbClr val="000000"/>
                </a:solidFill>
                <a:latin typeface="Franklin Gothic Book" pitchFamily="34" charset="0"/>
                <a:ea typeface="ＭＳ Ｐゴシック" pitchFamily="34" charset="-128"/>
              </a:defRPr>
            </a:lvl4pPr>
            <a:lvl5pPr marL="2057400" indent="-228600" eaLnBrk="0" hangingPunct="0">
              <a:defRPr b="1">
                <a:solidFill>
                  <a:srgbClr val="000000"/>
                </a:solidFill>
                <a:latin typeface="Franklin Gothic Book" pitchFamily="34" charset="0"/>
                <a:ea typeface="ＭＳ Ｐゴシック" pitchFamily="34" charset="-128"/>
              </a:defRPr>
            </a:lvl5pPr>
            <a:lvl6pPr marL="25146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6pPr>
            <a:lvl7pPr marL="29718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7pPr>
            <a:lvl8pPr marL="34290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8pPr>
            <a:lvl9pPr marL="38862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9pPr>
          </a:lstStyle>
          <a:p>
            <a:pPr>
              <a:spcBef>
                <a:spcPct val="50000"/>
              </a:spcBef>
              <a:buClrTx/>
            </a:pPr>
            <a:r>
              <a:rPr lang="en-US" sz="1200" dirty="0">
                <a:solidFill>
                  <a:schemeClr val="tx1"/>
                </a:solidFill>
                <a:latin typeface="Tahoma" pitchFamily="34" charset="0"/>
              </a:rPr>
              <a:t>Bid Rounds</a:t>
            </a:r>
          </a:p>
        </p:txBody>
      </p:sp>
      <p:sp>
        <p:nvSpPr>
          <p:cNvPr id="53258" name="Rectangle 10"/>
          <p:cNvSpPr>
            <a:spLocks noChangeArrowheads="1"/>
          </p:cNvSpPr>
          <p:nvPr/>
        </p:nvSpPr>
        <p:spPr bwMode="gray">
          <a:xfrm>
            <a:off x="674688" y="4144963"/>
            <a:ext cx="2857500" cy="701675"/>
          </a:xfrm>
          <a:prstGeom prst="rect">
            <a:avLst/>
          </a:prstGeom>
          <a:solidFill>
            <a:srgbClr val="C0C0C0"/>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0" hangingPunct="0">
              <a:spcBef>
                <a:spcPct val="0"/>
              </a:spcBef>
              <a:buClrTx/>
            </a:pPr>
            <a:endParaRPr lang="en-CA" sz="1000" b="0" dirty="0">
              <a:solidFill>
                <a:schemeClr val="tx1"/>
              </a:solidFill>
              <a:latin typeface="Tahoma" pitchFamily="34" charset="0"/>
            </a:endParaRPr>
          </a:p>
        </p:txBody>
      </p:sp>
      <p:sp>
        <p:nvSpPr>
          <p:cNvPr id="53259" name="AutoShape 11"/>
          <p:cNvSpPr>
            <a:spLocks noChangeArrowheads="1"/>
          </p:cNvSpPr>
          <p:nvPr/>
        </p:nvSpPr>
        <p:spPr bwMode="gray">
          <a:xfrm>
            <a:off x="2541588" y="3870325"/>
            <a:ext cx="533400" cy="381000"/>
          </a:xfrm>
          <a:prstGeom prst="downArrow">
            <a:avLst>
              <a:gd name="adj1" fmla="val 50000"/>
              <a:gd name="adj2" fmla="val 61431"/>
            </a:avLst>
          </a:prstGeom>
          <a:solidFill>
            <a:srgbClr val="31598A"/>
          </a:solidFill>
          <a:ln>
            <a:noFill/>
          </a:ln>
          <a:effectLst>
            <a:outerShdw dist="45791" dir="2021404" algn="ctr" rotWithShape="0">
              <a:srgbClr val="C0C0C0"/>
            </a:outerShdw>
          </a:effectLst>
          <a:extLst>
            <a:ext uri="{91240B29-F687-4F45-9708-019B960494DF}">
              <a14:hiddenLine xmlns:a14="http://schemas.microsoft.com/office/drawing/2010/main" xmlns="" w="9525" algn="ctr">
                <a:solidFill>
                  <a:schemeClr val="tx1"/>
                </a:solidFill>
                <a:miter lim="800000"/>
                <a:headEnd/>
                <a:tailEnd/>
              </a14:hiddenLine>
            </a:ext>
          </a:extLst>
        </p:spPr>
        <p:txBody>
          <a:bodyPr anchor="ctr">
            <a:spAutoFit/>
          </a:bodyPr>
          <a:lstStyle/>
          <a:p>
            <a:endParaRPr lang="en-CA" dirty="0"/>
          </a:p>
        </p:txBody>
      </p:sp>
      <p:sp>
        <p:nvSpPr>
          <p:cNvPr id="53260" name="Text Box 12"/>
          <p:cNvSpPr txBox="1">
            <a:spLocks noChangeArrowheads="1"/>
          </p:cNvSpPr>
          <p:nvPr/>
        </p:nvSpPr>
        <p:spPr bwMode="gray">
          <a:xfrm>
            <a:off x="1060450" y="4276725"/>
            <a:ext cx="806450" cy="457200"/>
          </a:xfrm>
          <a:prstGeom prst="rect">
            <a:avLst/>
          </a:prstGeom>
          <a:noFill/>
          <a:ln>
            <a:noFill/>
          </a:ln>
          <a:effectLst/>
          <a:extLst>
            <a:ext uri="{909E8E84-426E-40DD-AFC4-6F175D3DCCD1}">
              <a14:hiddenFill xmlns:a14="http://schemas.microsoft.com/office/drawing/2010/main" xmlns="">
                <a:solidFill>
                  <a:srgbClr val="DDDDDD"/>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1">
                <a:solidFill>
                  <a:srgbClr val="000000"/>
                </a:solidFill>
                <a:latin typeface="Franklin Gothic Book" pitchFamily="34" charset="0"/>
                <a:ea typeface="ＭＳ Ｐゴシック" pitchFamily="34" charset="-128"/>
              </a:defRPr>
            </a:lvl1pPr>
            <a:lvl2pPr marL="742950" indent="-285750" eaLnBrk="0" hangingPunct="0">
              <a:defRPr b="1">
                <a:solidFill>
                  <a:srgbClr val="000000"/>
                </a:solidFill>
                <a:latin typeface="Franklin Gothic Book" pitchFamily="34" charset="0"/>
                <a:ea typeface="ＭＳ Ｐゴシック" pitchFamily="34" charset="-128"/>
              </a:defRPr>
            </a:lvl2pPr>
            <a:lvl3pPr marL="1143000" indent="-228600" eaLnBrk="0" hangingPunct="0">
              <a:defRPr b="1">
                <a:solidFill>
                  <a:srgbClr val="000000"/>
                </a:solidFill>
                <a:latin typeface="Franklin Gothic Book" pitchFamily="34" charset="0"/>
                <a:ea typeface="ＭＳ Ｐゴシック" pitchFamily="34" charset="-128"/>
              </a:defRPr>
            </a:lvl3pPr>
            <a:lvl4pPr marL="1600200" indent="-228600" eaLnBrk="0" hangingPunct="0">
              <a:defRPr b="1">
                <a:solidFill>
                  <a:srgbClr val="000000"/>
                </a:solidFill>
                <a:latin typeface="Franklin Gothic Book" pitchFamily="34" charset="0"/>
                <a:ea typeface="ＭＳ Ｐゴシック" pitchFamily="34" charset="-128"/>
              </a:defRPr>
            </a:lvl4pPr>
            <a:lvl5pPr marL="2057400" indent="-228600" eaLnBrk="0" hangingPunct="0">
              <a:defRPr b="1">
                <a:solidFill>
                  <a:srgbClr val="000000"/>
                </a:solidFill>
                <a:latin typeface="Franklin Gothic Book" pitchFamily="34" charset="0"/>
                <a:ea typeface="ＭＳ Ｐゴシック" pitchFamily="34" charset="-128"/>
              </a:defRPr>
            </a:lvl5pPr>
            <a:lvl6pPr marL="25146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6pPr>
            <a:lvl7pPr marL="29718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7pPr>
            <a:lvl8pPr marL="34290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8pPr>
            <a:lvl9pPr marL="38862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9pPr>
          </a:lstStyle>
          <a:p>
            <a:pPr>
              <a:spcBef>
                <a:spcPct val="50000"/>
              </a:spcBef>
              <a:buClrTx/>
            </a:pPr>
            <a:r>
              <a:rPr lang="en-US" sz="1200" dirty="0">
                <a:solidFill>
                  <a:schemeClr val="tx1"/>
                </a:solidFill>
                <a:latin typeface="Tahoma" pitchFamily="34" charset="0"/>
              </a:rPr>
              <a:t>Initial Contact</a:t>
            </a:r>
          </a:p>
        </p:txBody>
      </p:sp>
      <p:sp>
        <p:nvSpPr>
          <p:cNvPr id="53261" name="Text Box 13"/>
          <p:cNvSpPr txBox="1">
            <a:spLocks noChangeArrowheads="1"/>
          </p:cNvSpPr>
          <p:nvPr/>
        </p:nvSpPr>
        <p:spPr bwMode="gray">
          <a:xfrm>
            <a:off x="2476500" y="4276725"/>
            <a:ext cx="806450" cy="457200"/>
          </a:xfrm>
          <a:prstGeom prst="rect">
            <a:avLst/>
          </a:prstGeom>
          <a:noFill/>
          <a:ln>
            <a:noFill/>
          </a:ln>
          <a:effectLst/>
          <a:extLst>
            <a:ext uri="{909E8E84-426E-40DD-AFC4-6F175D3DCCD1}">
              <a14:hiddenFill xmlns:a14="http://schemas.microsoft.com/office/drawing/2010/main" xmlns="">
                <a:solidFill>
                  <a:srgbClr val="DDDDDD"/>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1">
                <a:solidFill>
                  <a:srgbClr val="000000"/>
                </a:solidFill>
                <a:latin typeface="Franklin Gothic Book" pitchFamily="34" charset="0"/>
                <a:ea typeface="ＭＳ Ｐゴシック" pitchFamily="34" charset="-128"/>
              </a:defRPr>
            </a:lvl1pPr>
            <a:lvl2pPr marL="742950" indent="-285750" eaLnBrk="0" hangingPunct="0">
              <a:defRPr b="1">
                <a:solidFill>
                  <a:srgbClr val="000000"/>
                </a:solidFill>
                <a:latin typeface="Franklin Gothic Book" pitchFamily="34" charset="0"/>
                <a:ea typeface="ＭＳ Ｐゴシック" pitchFamily="34" charset="-128"/>
              </a:defRPr>
            </a:lvl2pPr>
            <a:lvl3pPr marL="1143000" indent="-228600" eaLnBrk="0" hangingPunct="0">
              <a:defRPr b="1">
                <a:solidFill>
                  <a:srgbClr val="000000"/>
                </a:solidFill>
                <a:latin typeface="Franklin Gothic Book" pitchFamily="34" charset="0"/>
                <a:ea typeface="ＭＳ Ｐゴシック" pitchFamily="34" charset="-128"/>
              </a:defRPr>
            </a:lvl3pPr>
            <a:lvl4pPr marL="1600200" indent="-228600" eaLnBrk="0" hangingPunct="0">
              <a:defRPr b="1">
                <a:solidFill>
                  <a:srgbClr val="000000"/>
                </a:solidFill>
                <a:latin typeface="Franklin Gothic Book" pitchFamily="34" charset="0"/>
                <a:ea typeface="ＭＳ Ｐゴシック" pitchFamily="34" charset="-128"/>
              </a:defRPr>
            </a:lvl4pPr>
            <a:lvl5pPr marL="2057400" indent="-228600" eaLnBrk="0" hangingPunct="0">
              <a:defRPr b="1">
                <a:solidFill>
                  <a:srgbClr val="000000"/>
                </a:solidFill>
                <a:latin typeface="Franklin Gothic Book" pitchFamily="34" charset="0"/>
                <a:ea typeface="ＭＳ Ｐゴシック" pitchFamily="34" charset="-128"/>
              </a:defRPr>
            </a:lvl5pPr>
            <a:lvl6pPr marL="25146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6pPr>
            <a:lvl7pPr marL="29718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7pPr>
            <a:lvl8pPr marL="34290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8pPr>
            <a:lvl9pPr marL="38862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9pPr>
          </a:lstStyle>
          <a:p>
            <a:pPr>
              <a:spcBef>
                <a:spcPct val="50000"/>
              </a:spcBef>
              <a:buClrTx/>
            </a:pPr>
            <a:r>
              <a:rPr lang="en-US" sz="1200" dirty="0">
                <a:solidFill>
                  <a:schemeClr val="tx1"/>
                </a:solidFill>
                <a:latin typeface="Tahoma" pitchFamily="34" charset="0"/>
              </a:rPr>
              <a:t>Process Tools</a:t>
            </a:r>
          </a:p>
        </p:txBody>
      </p:sp>
      <p:sp>
        <p:nvSpPr>
          <p:cNvPr id="53262" name="Rectangle 14"/>
          <p:cNvSpPr>
            <a:spLocks noChangeArrowheads="1"/>
          </p:cNvSpPr>
          <p:nvPr/>
        </p:nvSpPr>
        <p:spPr bwMode="gray">
          <a:xfrm>
            <a:off x="593725" y="3006725"/>
            <a:ext cx="2481263" cy="911225"/>
          </a:xfrm>
          <a:prstGeom prst="rect">
            <a:avLst/>
          </a:prstGeom>
          <a:solidFill>
            <a:srgbClr val="31598A"/>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0" hangingPunct="0">
              <a:spcBef>
                <a:spcPct val="0"/>
              </a:spcBef>
              <a:buClrTx/>
            </a:pPr>
            <a:r>
              <a:rPr lang="en-US" sz="1200" dirty="0">
                <a:solidFill>
                  <a:srgbClr val="EAEAEA"/>
                </a:solidFill>
                <a:latin typeface="Tahoma" pitchFamily="34" charset="0"/>
              </a:rPr>
              <a:t>Process</a:t>
            </a:r>
          </a:p>
        </p:txBody>
      </p:sp>
      <p:sp>
        <p:nvSpPr>
          <p:cNvPr id="53263" name="AutoShape 15"/>
          <p:cNvSpPr>
            <a:spLocks noChangeArrowheads="1"/>
          </p:cNvSpPr>
          <p:nvPr/>
        </p:nvSpPr>
        <p:spPr bwMode="gray">
          <a:xfrm>
            <a:off x="1422400" y="2720975"/>
            <a:ext cx="533400" cy="381000"/>
          </a:xfrm>
          <a:prstGeom prst="downArrow">
            <a:avLst>
              <a:gd name="adj1" fmla="val 50000"/>
              <a:gd name="adj2" fmla="val 61431"/>
            </a:avLst>
          </a:prstGeom>
          <a:solidFill>
            <a:schemeClr val="folHlink"/>
          </a:solidFill>
          <a:ln>
            <a:noFill/>
          </a:ln>
          <a:effectLst>
            <a:outerShdw dist="35921" dir="2700000" algn="ctr" rotWithShape="0">
              <a:srgbClr val="DDDDDD"/>
            </a:outerShdw>
          </a:effectLst>
          <a:extLst>
            <a:ext uri="{91240B29-F687-4F45-9708-019B960494DF}">
              <a14:hiddenLine xmlns:a14="http://schemas.microsoft.com/office/drawing/2010/main" xmlns="" w="9525" algn="ctr">
                <a:solidFill>
                  <a:schemeClr val="tx1"/>
                </a:solidFill>
                <a:miter lim="800000"/>
                <a:headEnd/>
                <a:tailEnd/>
              </a14:hiddenLine>
            </a:ext>
          </a:extLst>
        </p:spPr>
        <p:txBody>
          <a:bodyPr anchor="ctr">
            <a:spAutoFit/>
          </a:bodyPr>
          <a:lstStyle/>
          <a:p>
            <a:endParaRPr lang="en-CA" dirty="0"/>
          </a:p>
        </p:txBody>
      </p:sp>
      <p:sp>
        <p:nvSpPr>
          <p:cNvPr id="53264" name="AutoShape 16"/>
          <p:cNvSpPr>
            <a:spLocks noChangeArrowheads="1"/>
          </p:cNvSpPr>
          <p:nvPr/>
        </p:nvSpPr>
        <p:spPr bwMode="gray">
          <a:xfrm>
            <a:off x="2098675" y="2720975"/>
            <a:ext cx="533400" cy="381000"/>
          </a:xfrm>
          <a:prstGeom prst="downArrow">
            <a:avLst>
              <a:gd name="adj1" fmla="val 50000"/>
              <a:gd name="adj2" fmla="val 61431"/>
            </a:avLst>
          </a:prstGeom>
          <a:solidFill>
            <a:srgbClr val="B2BB1E"/>
          </a:solidFill>
          <a:ln>
            <a:noFill/>
          </a:ln>
          <a:effectLst>
            <a:outerShdw dist="35921" dir="2700000" algn="ctr" rotWithShape="0">
              <a:srgbClr val="DDDDDD"/>
            </a:outerShdw>
          </a:effectLst>
          <a:extLst>
            <a:ext uri="{91240B29-F687-4F45-9708-019B960494DF}">
              <a14:hiddenLine xmlns:a14="http://schemas.microsoft.com/office/drawing/2010/main" xmlns="" w="9525" algn="ctr">
                <a:solidFill>
                  <a:schemeClr val="tx1"/>
                </a:solidFill>
                <a:miter lim="800000"/>
                <a:headEnd/>
                <a:tailEnd/>
              </a14:hiddenLine>
            </a:ext>
          </a:extLst>
        </p:spPr>
        <p:txBody>
          <a:bodyPr anchor="ctr">
            <a:spAutoFit/>
          </a:bodyPr>
          <a:lstStyle/>
          <a:p>
            <a:endParaRPr lang="en-CA" dirty="0"/>
          </a:p>
        </p:txBody>
      </p:sp>
      <p:sp>
        <p:nvSpPr>
          <p:cNvPr id="53265" name="Rectangle 17"/>
          <p:cNvSpPr>
            <a:spLocks noChangeArrowheads="1"/>
          </p:cNvSpPr>
          <p:nvPr/>
        </p:nvSpPr>
        <p:spPr bwMode="gray">
          <a:xfrm>
            <a:off x="598488" y="2057400"/>
            <a:ext cx="1350962" cy="722313"/>
          </a:xfrm>
          <a:prstGeom prst="rect">
            <a:avLst/>
          </a:prstGeom>
          <a:solidFill>
            <a:schemeClr val="folHlink"/>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0" hangingPunct="0">
              <a:spcBef>
                <a:spcPct val="0"/>
              </a:spcBef>
              <a:buClrTx/>
            </a:pPr>
            <a:r>
              <a:rPr lang="en-US" sz="1200" dirty="0">
                <a:solidFill>
                  <a:srgbClr val="EAEAEA"/>
                </a:solidFill>
                <a:latin typeface="Tahoma" pitchFamily="34" charset="0"/>
              </a:rPr>
              <a:t>Objectives</a:t>
            </a:r>
          </a:p>
        </p:txBody>
      </p:sp>
      <p:sp>
        <p:nvSpPr>
          <p:cNvPr id="53266" name="Rectangle 18"/>
          <p:cNvSpPr>
            <a:spLocks noChangeArrowheads="1"/>
          </p:cNvSpPr>
          <p:nvPr/>
        </p:nvSpPr>
        <p:spPr bwMode="gray">
          <a:xfrm>
            <a:off x="2108200" y="2057400"/>
            <a:ext cx="1350963" cy="722313"/>
          </a:xfrm>
          <a:prstGeom prst="rect">
            <a:avLst/>
          </a:prstGeom>
          <a:solidFill>
            <a:srgbClr val="B2BB1E"/>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0" hangingPunct="0">
              <a:spcBef>
                <a:spcPct val="0"/>
              </a:spcBef>
              <a:buClrTx/>
            </a:pPr>
            <a:r>
              <a:rPr lang="en-US" sz="1200" dirty="0">
                <a:solidFill>
                  <a:srgbClr val="EAEAEA"/>
                </a:solidFill>
                <a:latin typeface="Tahoma" pitchFamily="34" charset="0"/>
              </a:rPr>
              <a:t>Info</a:t>
            </a:r>
          </a:p>
        </p:txBody>
      </p:sp>
    </p:spTree>
    <p:extLst>
      <p:ext uri="{BB962C8B-B14F-4D97-AF65-F5344CB8AC3E}">
        <p14:creationId xmlns:p14="http://schemas.microsoft.com/office/powerpoint/2010/main" xmlns="" val="10073065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133350" y="914400"/>
            <a:ext cx="4341813" cy="5416550"/>
          </a:xfrm>
          <a:prstGeom prst="rect">
            <a:avLst/>
          </a:prstGeom>
          <a:solidFill>
            <a:srgbClr val="EAEAEA"/>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CA" dirty="0"/>
          </a:p>
        </p:txBody>
      </p:sp>
      <p:sp>
        <p:nvSpPr>
          <p:cNvPr id="54275" name="Rectangle 3"/>
          <p:cNvSpPr>
            <a:spLocks noGrp="1" noChangeArrowheads="1"/>
          </p:cNvSpPr>
          <p:nvPr>
            <p:ph type="title"/>
          </p:nvPr>
        </p:nvSpPr>
        <p:spPr/>
        <p:txBody>
          <a:bodyPr/>
          <a:lstStyle/>
          <a:p>
            <a:pPr eaLnBrk="1" hangingPunct="1"/>
            <a:r>
              <a:rPr lang="en-US" dirty="0" smtClean="0"/>
              <a:t>Approach Stage</a:t>
            </a:r>
          </a:p>
        </p:txBody>
      </p:sp>
      <p:sp>
        <p:nvSpPr>
          <p:cNvPr id="54276" name="Rectangle 4"/>
          <p:cNvSpPr>
            <a:spLocks noGrp="1" noChangeArrowheads="1"/>
          </p:cNvSpPr>
          <p:nvPr>
            <p:ph type="body" sz="half" idx="1"/>
          </p:nvPr>
        </p:nvSpPr>
        <p:spPr>
          <a:xfrm>
            <a:off x="138113" y="874713"/>
            <a:ext cx="4318000" cy="701675"/>
          </a:xfrm>
        </p:spPr>
        <p:txBody>
          <a:bodyPr/>
          <a:lstStyle/>
          <a:p>
            <a:pPr eaLnBrk="1" hangingPunct="1"/>
            <a:r>
              <a:rPr lang="en-US" sz="1200" dirty="0" smtClean="0">
                <a:latin typeface="Franklin Gothic Demi" pitchFamily="34" charset="0"/>
              </a:rPr>
              <a:t>The approach will be made once the planning stage is complete, and solicitation will be done in a manner to facilitate a process consistent with tactical objectives</a:t>
            </a:r>
          </a:p>
        </p:txBody>
      </p:sp>
      <p:sp>
        <p:nvSpPr>
          <p:cNvPr id="54277" name="Rectangle 5"/>
          <p:cNvSpPr>
            <a:spLocks noGrp="1" noChangeArrowheads="1"/>
          </p:cNvSpPr>
          <p:nvPr>
            <p:ph type="body" sz="half" idx="2"/>
          </p:nvPr>
        </p:nvSpPr>
        <p:spPr>
          <a:xfrm>
            <a:off x="4608513" y="874713"/>
            <a:ext cx="4319587" cy="4375150"/>
          </a:xfrm>
        </p:spPr>
        <p:txBody>
          <a:bodyPr/>
          <a:lstStyle/>
          <a:p>
            <a:pPr eaLnBrk="1" hangingPunct="1"/>
            <a:r>
              <a:rPr lang="en-US" sz="1200" dirty="0" smtClean="0">
                <a:latin typeface="Franklin Gothic Demi" pitchFamily="34" charset="0"/>
              </a:rPr>
              <a:t>Initial Contact – Canaccord Genuity will initiate</a:t>
            </a:r>
          </a:p>
          <a:p>
            <a:pPr lvl="1" eaLnBrk="1" hangingPunct="1"/>
            <a:r>
              <a:rPr lang="en-US" sz="1000" dirty="0" smtClean="0"/>
              <a:t>Approach approved buyers at senior level, as appropriate</a:t>
            </a:r>
          </a:p>
          <a:p>
            <a:pPr lvl="1" eaLnBrk="1" hangingPunct="1"/>
            <a:r>
              <a:rPr lang="en-US" sz="1000" dirty="0" smtClean="0"/>
              <a:t>Focus attention on opportunities presented by the Company</a:t>
            </a:r>
          </a:p>
          <a:p>
            <a:pPr eaLnBrk="1" hangingPunct="1"/>
            <a:r>
              <a:rPr lang="en-US" sz="1200" dirty="0" smtClean="0">
                <a:latin typeface="Franklin Gothic Demi" pitchFamily="34" charset="0"/>
              </a:rPr>
              <a:t>Process Tools</a:t>
            </a:r>
          </a:p>
          <a:p>
            <a:pPr lvl="1" eaLnBrk="1" hangingPunct="1"/>
            <a:r>
              <a:rPr lang="en-US" sz="1000" dirty="0" smtClean="0"/>
              <a:t>If a prospective buyer's level of interest is sufficiently high, the initial call from Canaccord Genuity will be followed by a selling packet containing:</a:t>
            </a:r>
          </a:p>
          <a:p>
            <a:pPr lvl="2" eaLnBrk="1" hangingPunct="1"/>
            <a:r>
              <a:rPr lang="en-US" sz="1000" dirty="0" smtClean="0"/>
              <a:t>Broadcast Letter/“Teaser”;</a:t>
            </a:r>
          </a:p>
          <a:p>
            <a:pPr lvl="2" eaLnBrk="1" hangingPunct="1"/>
            <a:r>
              <a:rPr lang="en-US" sz="1000" dirty="0" smtClean="0"/>
              <a:t>Confidentiality Agreement; and</a:t>
            </a:r>
          </a:p>
          <a:p>
            <a:pPr lvl="2" eaLnBrk="1" hangingPunct="1"/>
            <a:r>
              <a:rPr lang="en-US" sz="1000" dirty="0" smtClean="0"/>
              <a:t>Procedures Memo</a:t>
            </a:r>
          </a:p>
          <a:p>
            <a:pPr eaLnBrk="1" hangingPunct="1"/>
            <a:r>
              <a:rPr lang="en-US" sz="1200" dirty="0" smtClean="0">
                <a:latin typeface="Franklin Gothic Demi" pitchFamily="34" charset="0"/>
              </a:rPr>
              <a:t>Bid Tension</a:t>
            </a:r>
          </a:p>
          <a:p>
            <a:pPr lvl="1" eaLnBrk="1" hangingPunct="1"/>
            <a:r>
              <a:rPr lang="en-US" sz="1000" dirty="0" smtClean="0"/>
              <a:t>Competition is a critical ingredient to developing full value for an asset</a:t>
            </a:r>
          </a:p>
          <a:p>
            <a:pPr eaLnBrk="1" hangingPunct="1"/>
            <a:r>
              <a:rPr lang="en-US" sz="1200" dirty="0" smtClean="0">
                <a:latin typeface="Franklin Gothic Demi" pitchFamily="34" charset="0"/>
              </a:rPr>
              <a:t>Bid Rounds</a:t>
            </a:r>
            <a:r>
              <a:rPr lang="en-US" sz="1200" dirty="0" smtClean="0"/>
              <a:t> </a:t>
            </a:r>
          </a:p>
          <a:p>
            <a:pPr lvl="1" eaLnBrk="1" hangingPunct="1"/>
            <a:r>
              <a:rPr lang="en-US" sz="1000" dirty="0" smtClean="0"/>
              <a:t>A multi-phased process generates more aggressive bids</a:t>
            </a:r>
          </a:p>
          <a:p>
            <a:pPr lvl="1" eaLnBrk="1" hangingPunct="1"/>
            <a:r>
              <a:rPr lang="en-US" sz="1000" dirty="0" smtClean="0"/>
              <a:t>A process which requires multiple indications of interest coupled with greater selectivity can generate incremental levels of aggressiveness with each phase (need to weigh against perception of a “never ending” auction)</a:t>
            </a:r>
          </a:p>
          <a:p>
            <a:pPr lvl="1" eaLnBrk="1" hangingPunct="1"/>
            <a:r>
              <a:rPr lang="en-US" sz="1000" dirty="0" smtClean="0"/>
              <a:t>Clearly the appropriateness and extent of employing this approach is function of the level of interest</a:t>
            </a:r>
          </a:p>
        </p:txBody>
      </p:sp>
      <p:sp>
        <p:nvSpPr>
          <p:cNvPr id="54278" name="Rectangle 6"/>
          <p:cNvSpPr>
            <a:spLocks noChangeArrowheads="1"/>
          </p:cNvSpPr>
          <p:nvPr/>
        </p:nvSpPr>
        <p:spPr bwMode="gray">
          <a:xfrm>
            <a:off x="1155700" y="5072063"/>
            <a:ext cx="2857500" cy="701675"/>
          </a:xfrm>
          <a:prstGeom prst="rect">
            <a:avLst/>
          </a:prstGeom>
          <a:solidFill>
            <a:srgbClr val="B2BB1E"/>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CA" dirty="0"/>
          </a:p>
        </p:txBody>
      </p:sp>
      <p:sp>
        <p:nvSpPr>
          <p:cNvPr id="54279" name="AutoShape 7"/>
          <p:cNvSpPr>
            <a:spLocks noChangeArrowheads="1"/>
          </p:cNvSpPr>
          <p:nvPr/>
        </p:nvSpPr>
        <p:spPr bwMode="gray">
          <a:xfrm>
            <a:off x="3008313" y="4767263"/>
            <a:ext cx="533400" cy="409575"/>
          </a:xfrm>
          <a:prstGeom prst="downArrow">
            <a:avLst>
              <a:gd name="adj1" fmla="val 50000"/>
              <a:gd name="adj2" fmla="val 61431"/>
            </a:avLst>
          </a:prstGeom>
          <a:solidFill>
            <a:schemeClr val="folHlink"/>
          </a:solidFill>
          <a:ln>
            <a:noFill/>
          </a:ln>
          <a:effectLst>
            <a:outerShdw dist="28398" dir="3806097" algn="ctr" rotWithShape="0">
              <a:schemeClr val="bg2">
                <a:alpha val="50000"/>
              </a:schemeClr>
            </a:outerShdw>
          </a:effectLst>
          <a:extLst>
            <a:ext uri="{91240B29-F687-4F45-9708-019B960494DF}">
              <a14:hiddenLine xmlns:a14="http://schemas.microsoft.com/office/drawing/2010/main" xmlns="" w="9525" algn="ctr">
                <a:solidFill>
                  <a:schemeClr val="tx1"/>
                </a:solidFill>
                <a:miter lim="800000"/>
                <a:headEnd/>
                <a:tailEnd/>
              </a14:hiddenLine>
            </a:ext>
          </a:extLst>
        </p:spPr>
        <p:txBody>
          <a:bodyPr anchor="ctr">
            <a:spAutoFit/>
          </a:bodyPr>
          <a:lstStyle/>
          <a:p>
            <a:endParaRPr lang="en-CA" dirty="0"/>
          </a:p>
        </p:txBody>
      </p:sp>
      <p:sp>
        <p:nvSpPr>
          <p:cNvPr id="54280" name="Text Box 8"/>
          <p:cNvSpPr txBox="1">
            <a:spLocks noChangeArrowheads="1"/>
          </p:cNvSpPr>
          <p:nvPr/>
        </p:nvSpPr>
        <p:spPr bwMode="gray">
          <a:xfrm>
            <a:off x="1444625" y="5202238"/>
            <a:ext cx="806450" cy="457200"/>
          </a:xfrm>
          <a:prstGeom prst="rect">
            <a:avLst/>
          </a:prstGeom>
          <a:noFill/>
          <a:ln>
            <a:noFill/>
          </a:ln>
          <a:effectLst/>
          <a:extLst>
            <a:ext uri="{909E8E84-426E-40DD-AFC4-6F175D3DCCD1}">
              <a14:hiddenFill xmlns:a14="http://schemas.microsoft.com/office/drawing/2010/main" xmlns="">
                <a:solidFill>
                  <a:srgbClr val="DDDDDD"/>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1">
                <a:solidFill>
                  <a:srgbClr val="000000"/>
                </a:solidFill>
                <a:latin typeface="Franklin Gothic Book" pitchFamily="34" charset="0"/>
                <a:ea typeface="ＭＳ Ｐゴシック" pitchFamily="34" charset="-128"/>
              </a:defRPr>
            </a:lvl1pPr>
            <a:lvl2pPr marL="742950" indent="-285750" eaLnBrk="0" hangingPunct="0">
              <a:defRPr b="1">
                <a:solidFill>
                  <a:srgbClr val="000000"/>
                </a:solidFill>
                <a:latin typeface="Franklin Gothic Book" pitchFamily="34" charset="0"/>
                <a:ea typeface="ＭＳ Ｐゴシック" pitchFamily="34" charset="-128"/>
              </a:defRPr>
            </a:lvl2pPr>
            <a:lvl3pPr marL="1143000" indent="-228600" eaLnBrk="0" hangingPunct="0">
              <a:defRPr b="1">
                <a:solidFill>
                  <a:srgbClr val="000000"/>
                </a:solidFill>
                <a:latin typeface="Franklin Gothic Book" pitchFamily="34" charset="0"/>
                <a:ea typeface="ＭＳ Ｐゴシック" pitchFamily="34" charset="-128"/>
              </a:defRPr>
            </a:lvl3pPr>
            <a:lvl4pPr marL="1600200" indent="-228600" eaLnBrk="0" hangingPunct="0">
              <a:defRPr b="1">
                <a:solidFill>
                  <a:srgbClr val="000000"/>
                </a:solidFill>
                <a:latin typeface="Franklin Gothic Book" pitchFamily="34" charset="0"/>
                <a:ea typeface="ＭＳ Ｐゴシック" pitchFamily="34" charset="-128"/>
              </a:defRPr>
            </a:lvl4pPr>
            <a:lvl5pPr marL="2057400" indent="-228600" eaLnBrk="0" hangingPunct="0">
              <a:defRPr b="1">
                <a:solidFill>
                  <a:srgbClr val="000000"/>
                </a:solidFill>
                <a:latin typeface="Franklin Gothic Book" pitchFamily="34" charset="0"/>
                <a:ea typeface="ＭＳ Ｐゴシック" pitchFamily="34" charset="-128"/>
              </a:defRPr>
            </a:lvl5pPr>
            <a:lvl6pPr marL="25146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6pPr>
            <a:lvl7pPr marL="29718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7pPr>
            <a:lvl8pPr marL="34290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8pPr>
            <a:lvl9pPr marL="38862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9pPr>
          </a:lstStyle>
          <a:p>
            <a:pPr>
              <a:spcBef>
                <a:spcPct val="50000"/>
              </a:spcBef>
              <a:buClrTx/>
            </a:pPr>
            <a:r>
              <a:rPr lang="en-US" sz="1200" dirty="0">
                <a:solidFill>
                  <a:schemeClr val="tx1"/>
                </a:solidFill>
                <a:latin typeface="Tahoma" pitchFamily="34" charset="0"/>
              </a:rPr>
              <a:t>Bid Tension</a:t>
            </a:r>
          </a:p>
        </p:txBody>
      </p:sp>
      <p:sp>
        <p:nvSpPr>
          <p:cNvPr id="54281" name="Text Box 9"/>
          <p:cNvSpPr txBox="1">
            <a:spLocks noChangeArrowheads="1"/>
          </p:cNvSpPr>
          <p:nvPr/>
        </p:nvSpPr>
        <p:spPr bwMode="gray">
          <a:xfrm>
            <a:off x="2860675" y="5202238"/>
            <a:ext cx="806450" cy="457200"/>
          </a:xfrm>
          <a:prstGeom prst="rect">
            <a:avLst/>
          </a:prstGeom>
          <a:noFill/>
          <a:ln>
            <a:noFill/>
          </a:ln>
          <a:effectLst/>
          <a:extLst>
            <a:ext uri="{909E8E84-426E-40DD-AFC4-6F175D3DCCD1}">
              <a14:hiddenFill xmlns:a14="http://schemas.microsoft.com/office/drawing/2010/main" xmlns="">
                <a:solidFill>
                  <a:srgbClr val="DDDDDD"/>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1">
                <a:solidFill>
                  <a:srgbClr val="000000"/>
                </a:solidFill>
                <a:latin typeface="Franklin Gothic Book" pitchFamily="34" charset="0"/>
                <a:ea typeface="ＭＳ Ｐゴシック" pitchFamily="34" charset="-128"/>
              </a:defRPr>
            </a:lvl1pPr>
            <a:lvl2pPr marL="742950" indent="-285750" eaLnBrk="0" hangingPunct="0">
              <a:defRPr b="1">
                <a:solidFill>
                  <a:srgbClr val="000000"/>
                </a:solidFill>
                <a:latin typeface="Franklin Gothic Book" pitchFamily="34" charset="0"/>
                <a:ea typeface="ＭＳ Ｐゴシック" pitchFamily="34" charset="-128"/>
              </a:defRPr>
            </a:lvl2pPr>
            <a:lvl3pPr marL="1143000" indent="-228600" eaLnBrk="0" hangingPunct="0">
              <a:defRPr b="1">
                <a:solidFill>
                  <a:srgbClr val="000000"/>
                </a:solidFill>
                <a:latin typeface="Franklin Gothic Book" pitchFamily="34" charset="0"/>
                <a:ea typeface="ＭＳ Ｐゴシック" pitchFamily="34" charset="-128"/>
              </a:defRPr>
            </a:lvl3pPr>
            <a:lvl4pPr marL="1600200" indent="-228600" eaLnBrk="0" hangingPunct="0">
              <a:defRPr b="1">
                <a:solidFill>
                  <a:srgbClr val="000000"/>
                </a:solidFill>
                <a:latin typeface="Franklin Gothic Book" pitchFamily="34" charset="0"/>
                <a:ea typeface="ＭＳ Ｐゴシック" pitchFamily="34" charset="-128"/>
              </a:defRPr>
            </a:lvl4pPr>
            <a:lvl5pPr marL="2057400" indent="-228600" eaLnBrk="0" hangingPunct="0">
              <a:defRPr b="1">
                <a:solidFill>
                  <a:srgbClr val="000000"/>
                </a:solidFill>
                <a:latin typeface="Franklin Gothic Book" pitchFamily="34" charset="0"/>
                <a:ea typeface="ＭＳ Ｐゴシック" pitchFamily="34" charset="-128"/>
              </a:defRPr>
            </a:lvl5pPr>
            <a:lvl6pPr marL="25146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6pPr>
            <a:lvl7pPr marL="29718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7pPr>
            <a:lvl8pPr marL="34290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8pPr>
            <a:lvl9pPr marL="38862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9pPr>
          </a:lstStyle>
          <a:p>
            <a:pPr>
              <a:spcBef>
                <a:spcPct val="50000"/>
              </a:spcBef>
              <a:buClrTx/>
            </a:pPr>
            <a:r>
              <a:rPr lang="en-US" sz="1200" dirty="0">
                <a:solidFill>
                  <a:schemeClr val="tx1"/>
                </a:solidFill>
                <a:latin typeface="Tahoma" pitchFamily="34" charset="0"/>
              </a:rPr>
              <a:t>Bid Rounds</a:t>
            </a:r>
          </a:p>
        </p:txBody>
      </p:sp>
      <p:sp>
        <p:nvSpPr>
          <p:cNvPr id="54282" name="Rectangle 10"/>
          <p:cNvSpPr>
            <a:spLocks noChangeArrowheads="1"/>
          </p:cNvSpPr>
          <p:nvPr/>
        </p:nvSpPr>
        <p:spPr bwMode="gray">
          <a:xfrm>
            <a:off x="674688" y="4143375"/>
            <a:ext cx="2857500" cy="701675"/>
          </a:xfrm>
          <a:prstGeom prst="rect">
            <a:avLst/>
          </a:prstGeom>
          <a:solidFill>
            <a:schemeClr val="folHlink"/>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0" hangingPunct="0">
              <a:spcBef>
                <a:spcPct val="0"/>
              </a:spcBef>
              <a:buClrTx/>
            </a:pPr>
            <a:endParaRPr lang="en-CA" sz="1000" b="0" dirty="0">
              <a:solidFill>
                <a:schemeClr val="tx1"/>
              </a:solidFill>
              <a:latin typeface="Tahoma" pitchFamily="34" charset="0"/>
            </a:endParaRPr>
          </a:p>
        </p:txBody>
      </p:sp>
      <p:sp>
        <p:nvSpPr>
          <p:cNvPr id="54283" name="AutoShape 11"/>
          <p:cNvSpPr>
            <a:spLocks noChangeArrowheads="1"/>
          </p:cNvSpPr>
          <p:nvPr/>
        </p:nvSpPr>
        <p:spPr bwMode="gray">
          <a:xfrm>
            <a:off x="2541588" y="3868738"/>
            <a:ext cx="533400" cy="381000"/>
          </a:xfrm>
          <a:prstGeom prst="downArrow">
            <a:avLst>
              <a:gd name="adj1" fmla="val 50000"/>
              <a:gd name="adj2" fmla="val 61431"/>
            </a:avLst>
          </a:prstGeom>
          <a:solidFill>
            <a:srgbClr val="31598A"/>
          </a:solidFill>
          <a:ln>
            <a:noFill/>
          </a:ln>
          <a:effectLst>
            <a:outerShdw dist="45791" dir="2021404" algn="ctr" rotWithShape="0">
              <a:srgbClr val="C0C0C0"/>
            </a:outerShdw>
          </a:effectLst>
          <a:extLst>
            <a:ext uri="{91240B29-F687-4F45-9708-019B960494DF}">
              <a14:hiddenLine xmlns:a14="http://schemas.microsoft.com/office/drawing/2010/main" xmlns="" w="9525" algn="ctr">
                <a:solidFill>
                  <a:schemeClr val="tx1"/>
                </a:solidFill>
                <a:miter lim="800000"/>
                <a:headEnd/>
                <a:tailEnd/>
              </a14:hiddenLine>
            </a:ext>
          </a:extLst>
        </p:spPr>
        <p:txBody>
          <a:bodyPr anchor="ctr">
            <a:spAutoFit/>
          </a:bodyPr>
          <a:lstStyle/>
          <a:p>
            <a:endParaRPr lang="en-CA" dirty="0"/>
          </a:p>
        </p:txBody>
      </p:sp>
      <p:sp>
        <p:nvSpPr>
          <p:cNvPr id="54284" name="Text Box 12"/>
          <p:cNvSpPr txBox="1">
            <a:spLocks noChangeArrowheads="1"/>
          </p:cNvSpPr>
          <p:nvPr/>
        </p:nvSpPr>
        <p:spPr bwMode="gray">
          <a:xfrm>
            <a:off x="1060450" y="4275138"/>
            <a:ext cx="806450" cy="457200"/>
          </a:xfrm>
          <a:prstGeom prst="rect">
            <a:avLst/>
          </a:prstGeom>
          <a:noFill/>
          <a:ln>
            <a:noFill/>
          </a:ln>
          <a:effectLst/>
          <a:extLst>
            <a:ext uri="{909E8E84-426E-40DD-AFC4-6F175D3DCCD1}">
              <a14:hiddenFill xmlns:a14="http://schemas.microsoft.com/office/drawing/2010/main" xmlns="">
                <a:solidFill>
                  <a:srgbClr val="DDDDDD"/>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1">
                <a:solidFill>
                  <a:srgbClr val="000000"/>
                </a:solidFill>
                <a:latin typeface="Franklin Gothic Book" pitchFamily="34" charset="0"/>
                <a:ea typeface="ＭＳ Ｐゴシック" pitchFamily="34" charset="-128"/>
              </a:defRPr>
            </a:lvl1pPr>
            <a:lvl2pPr marL="742950" indent="-285750" eaLnBrk="0" hangingPunct="0">
              <a:defRPr b="1">
                <a:solidFill>
                  <a:srgbClr val="000000"/>
                </a:solidFill>
                <a:latin typeface="Franklin Gothic Book" pitchFamily="34" charset="0"/>
                <a:ea typeface="ＭＳ Ｐゴシック" pitchFamily="34" charset="-128"/>
              </a:defRPr>
            </a:lvl2pPr>
            <a:lvl3pPr marL="1143000" indent="-228600" eaLnBrk="0" hangingPunct="0">
              <a:defRPr b="1">
                <a:solidFill>
                  <a:srgbClr val="000000"/>
                </a:solidFill>
                <a:latin typeface="Franklin Gothic Book" pitchFamily="34" charset="0"/>
                <a:ea typeface="ＭＳ Ｐゴシック" pitchFamily="34" charset="-128"/>
              </a:defRPr>
            </a:lvl3pPr>
            <a:lvl4pPr marL="1600200" indent="-228600" eaLnBrk="0" hangingPunct="0">
              <a:defRPr b="1">
                <a:solidFill>
                  <a:srgbClr val="000000"/>
                </a:solidFill>
                <a:latin typeface="Franklin Gothic Book" pitchFamily="34" charset="0"/>
                <a:ea typeface="ＭＳ Ｐゴシック" pitchFamily="34" charset="-128"/>
              </a:defRPr>
            </a:lvl4pPr>
            <a:lvl5pPr marL="2057400" indent="-228600" eaLnBrk="0" hangingPunct="0">
              <a:defRPr b="1">
                <a:solidFill>
                  <a:srgbClr val="000000"/>
                </a:solidFill>
                <a:latin typeface="Franklin Gothic Book" pitchFamily="34" charset="0"/>
                <a:ea typeface="ＭＳ Ｐゴシック" pitchFamily="34" charset="-128"/>
              </a:defRPr>
            </a:lvl5pPr>
            <a:lvl6pPr marL="25146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6pPr>
            <a:lvl7pPr marL="29718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7pPr>
            <a:lvl8pPr marL="34290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8pPr>
            <a:lvl9pPr marL="38862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9pPr>
          </a:lstStyle>
          <a:p>
            <a:pPr>
              <a:spcBef>
                <a:spcPct val="50000"/>
              </a:spcBef>
              <a:buClrTx/>
            </a:pPr>
            <a:r>
              <a:rPr lang="en-US" sz="1200" dirty="0">
                <a:solidFill>
                  <a:schemeClr val="tx1"/>
                </a:solidFill>
                <a:latin typeface="Tahoma" pitchFamily="34" charset="0"/>
              </a:rPr>
              <a:t>Initial Contact</a:t>
            </a:r>
          </a:p>
        </p:txBody>
      </p:sp>
      <p:sp>
        <p:nvSpPr>
          <p:cNvPr id="54285" name="Text Box 13"/>
          <p:cNvSpPr txBox="1">
            <a:spLocks noChangeArrowheads="1"/>
          </p:cNvSpPr>
          <p:nvPr/>
        </p:nvSpPr>
        <p:spPr bwMode="gray">
          <a:xfrm>
            <a:off x="2476500" y="4275138"/>
            <a:ext cx="806450" cy="457200"/>
          </a:xfrm>
          <a:prstGeom prst="rect">
            <a:avLst/>
          </a:prstGeom>
          <a:noFill/>
          <a:ln>
            <a:noFill/>
          </a:ln>
          <a:effectLst/>
          <a:extLst>
            <a:ext uri="{909E8E84-426E-40DD-AFC4-6F175D3DCCD1}">
              <a14:hiddenFill xmlns:a14="http://schemas.microsoft.com/office/drawing/2010/main" xmlns="">
                <a:solidFill>
                  <a:srgbClr val="DDDDDD"/>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1">
                <a:solidFill>
                  <a:srgbClr val="000000"/>
                </a:solidFill>
                <a:latin typeface="Franklin Gothic Book" pitchFamily="34" charset="0"/>
                <a:ea typeface="ＭＳ Ｐゴシック" pitchFamily="34" charset="-128"/>
              </a:defRPr>
            </a:lvl1pPr>
            <a:lvl2pPr marL="742950" indent="-285750" eaLnBrk="0" hangingPunct="0">
              <a:defRPr b="1">
                <a:solidFill>
                  <a:srgbClr val="000000"/>
                </a:solidFill>
                <a:latin typeface="Franklin Gothic Book" pitchFamily="34" charset="0"/>
                <a:ea typeface="ＭＳ Ｐゴシック" pitchFamily="34" charset="-128"/>
              </a:defRPr>
            </a:lvl2pPr>
            <a:lvl3pPr marL="1143000" indent="-228600" eaLnBrk="0" hangingPunct="0">
              <a:defRPr b="1">
                <a:solidFill>
                  <a:srgbClr val="000000"/>
                </a:solidFill>
                <a:latin typeface="Franklin Gothic Book" pitchFamily="34" charset="0"/>
                <a:ea typeface="ＭＳ Ｐゴシック" pitchFamily="34" charset="-128"/>
              </a:defRPr>
            </a:lvl3pPr>
            <a:lvl4pPr marL="1600200" indent="-228600" eaLnBrk="0" hangingPunct="0">
              <a:defRPr b="1">
                <a:solidFill>
                  <a:srgbClr val="000000"/>
                </a:solidFill>
                <a:latin typeface="Franklin Gothic Book" pitchFamily="34" charset="0"/>
                <a:ea typeface="ＭＳ Ｐゴシック" pitchFamily="34" charset="-128"/>
              </a:defRPr>
            </a:lvl4pPr>
            <a:lvl5pPr marL="2057400" indent="-228600" eaLnBrk="0" hangingPunct="0">
              <a:defRPr b="1">
                <a:solidFill>
                  <a:srgbClr val="000000"/>
                </a:solidFill>
                <a:latin typeface="Franklin Gothic Book" pitchFamily="34" charset="0"/>
                <a:ea typeface="ＭＳ Ｐゴシック" pitchFamily="34" charset="-128"/>
              </a:defRPr>
            </a:lvl5pPr>
            <a:lvl6pPr marL="25146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6pPr>
            <a:lvl7pPr marL="29718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7pPr>
            <a:lvl8pPr marL="34290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8pPr>
            <a:lvl9pPr marL="38862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9pPr>
          </a:lstStyle>
          <a:p>
            <a:pPr>
              <a:spcBef>
                <a:spcPct val="50000"/>
              </a:spcBef>
              <a:buClrTx/>
            </a:pPr>
            <a:r>
              <a:rPr lang="en-US" sz="1200" dirty="0">
                <a:solidFill>
                  <a:schemeClr val="tx1"/>
                </a:solidFill>
                <a:latin typeface="Tahoma" pitchFamily="34" charset="0"/>
              </a:rPr>
              <a:t>Process Tools</a:t>
            </a:r>
          </a:p>
        </p:txBody>
      </p:sp>
      <p:sp>
        <p:nvSpPr>
          <p:cNvPr id="54286" name="Rectangle 14"/>
          <p:cNvSpPr>
            <a:spLocks noChangeArrowheads="1"/>
          </p:cNvSpPr>
          <p:nvPr/>
        </p:nvSpPr>
        <p:spPr bwMode="gray">
          <a:xfrm>
            <a:off x="593725" y="3005138"/>
            <a:ext cx="2481263" cy="911225"/>
          </a:xfrm>
          <a:prstGeom prst="rect">
            <a:avLst/>
          </a:prstGeom>
          <a:solidFill>
            <a:srgbClr val="31598A"/>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0" hangingPunct="0">
              <a:spcBef>
                <a:spcPct val="0"/>
              </a:spcBef>
              <a:buClrTx/>
            </a:pPr>
            <a:r>
              <a:rPr lang="en-US" sz="1200" dirty="0">
                <a:solidFill>
                  <a:srgbClr val="EAEAEA"/>
                </a:solidFill>
                <a:latin typeface="Tahoma" pitchFamily="34" charset="0"/>
              </a:rPr>
              <a:t>Process</a:t>
            </a:r>
          </a:p>
        </p:txBody>
      </p:sp>
      <p:sp>
        <p:nvSpPr>
          <p:cNvPr id="54287" name="AutoShape 15"/>
          <p:cNvSpPr>
            <a:spLocks noChangeArrowheads="1"/>
          </p:cNvSpPr>
          <p:nvPr/>
        </p:nvSpPr>
        <p:spPr bwMode="gray">
          <a:xfrm>
            <a:off x="1422400" y="2719388"/>
            <a:ext cx="533400" cy="381000"/>
          </a:xfrm>
          <a:prstGeom prst="downArrow">
            <a:avLst>
              <a:gd name="adj1" fmla="val 50000"/>
              <a:gd name="adj2" fmla="val 61431"/>
            </a:avLst>
          </a:prstGeom>
          <a:solidFill>
            <a:srgbClr val="C0C0C0"/>
          </a:solidFill>
          <a:ln>
            <a:noFill/>
          </a:ln>
          <a:effectLst>
            <a:outerShdw dist="35921" dir="2700000" algn="ctr" rotWithShape="0">
              <a:srgbClr val="DDDDDD"/>
            </a:outerShdw>
          </a:effectLst>
          <a:extLst>
            <a:ext uri="{91240B29-F687-4F45-9708-019B960494DF}">
              <a14:hiddenLine xmlns:a14="http://schemas.microsoft.com/office/drawing/2010/main" xmlns="" w="9525" algn="ctr">
                <a:solidFill>
                  <a:schemeClr val="tx1"/>
                </a:solidFill>
                <a:miter lim="800000"/>
                <a:headEnd/>
                <a:tailEnd/>
              </a14:hiddenLine>
            </a:ext>
          </a:extLst>
        </p:spPr>
        <p:txBody>
          <a:bodyPr anchor="ctr">
            <a:spAutoFit/>
          </a:bodyPr>
          <a:lstStyle/>
          <a:p>
            <a:endParaRPr lang="en-CA" dirty="0"/>
          </a:p>
        </p:txBody>
      </p:sp>
      <p:sp>
        <p:nvSpPr>
          <p:cNvPr id="54288" name="AutoShape 16"/>
          <p:cNvSpPr>
            <a:spLocks noChangeArrowheads="1"/>
          </p:cNvSpPr>
          <p:nvPr/>
        </p:nvSpPr>
        <p:spPr bwMode="gray">
          <a:xfrm>
            <a:off x="2098675" y="2719388"/>
            <a:ext cx="533400" cy="381000"/>
          </a:xfrm>
          <a:prstGeom prst="downArrow">
            <a:avLst>
              <a:gd name="adj1" fmla="val 50000"/>
              <a:gd name="adj2" fmla="val 61431"/>
            </a:avLst>
          </a:prstGeom>
          <a:solidFill>
            <a:srgbClr val="C0C0C0"/>
          </a:solidFill>
          <a:ln>
            <a:noFill/>
          </a:ln>
          <a:effectLst>
            <a:outerShdw dist="35921" dir="2700000" algn="ctr" rotWithShape="0">
              <a:srgbClr val="DDDDDD"/>
            </a:outerShdw>
          </a:effectLst>
          <a:extLst>
            <a:ext uri="{91240B29-F687-4F45-9708-019B960494DF}">
              <a14:hiddenLine xmlns:a14="http://schemas.microsoft.com/office/drawing/2010/main" xmlns="" w="9525" algn="ctr">
                <a:solidFill>
                  <a:schemeClr val="tx1"/>
                </a:solidFill>
                <a:miter lim="800000"/>
                <a:headEnd/>
                <a:tailEnd/>
              </a14:hiddenLine>
            </a:ext>
          </a:extLst>
        </p:spPr>
        <p:txBody>
          <a:bodyPr anchor="ctr">
            <a:spAutoFit/>
          </a:bodyPr>
          <a:lstStyle/>
          <a:p>
            <a:endParaRPr lang="en-CA" dirty="0"/>
          </a:p>
        </p:txBody>
      </p:sp>
      <p:sp>
        <p:nvSpPr>
          <p:cNvPr id="54289" name="Rectangle 17"/>
          <p:cNvSpPr>
            <a:spLocks noChangeArrowheads="1"/>
          </p:cNvSpPr>
          <p:nvPr/>
        </p:nvSpPr>
        <p:spPr bwMode="gray">
          <a:xfrm>
            <a:off x="598488" y="2055813"/>
            <a:ext cx="1350962" cy="722312"/>
          </a:xfrm>
          <a:prstGeom prst="rect">
            <a:avLst/>
          </a:prstGeom>
          <a:solidFill>
            <a:srgbClr val="C0C0C0"/>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0" hangingPunct="0">
              <a:spcBef>
                <a:spcPct val="0"/>
              </a:spcBef>
              <a:buClrTx/>
            </a:pPr>
            <a:r>
              <a:rPr lang="en-US" sz="1200" dirty="0">
                <a:solidFill>
                  <a:schemeClr val="tx1"/>
                </a:solidFill>
                <a:latin typeface="Tahoma" pitchFamily="34" charset="0"/>
              </a:rPr>
              <a:t>Objectives</a:t>
            </a:r>
          </a:p>
        </p:txBody>
      </p:sp>
      <p:sp>
        <p:nvSpPr>
          <p:cNvPr id="54290" name="Rectangle 18"/>
          <p:cNvSpPr>
            <a:spLocks noChangeArrowheads="1"/>
          </p:cNvSpPr>
          <p:nvPr/>
        </p:nvSpPr>
        <p:spPr bwMode="gray">
          <a:xfrm>
            <a:off x="2108200" y="2055813"/>
            <a:ext cx="1350963" cy="722312"/>
          </a:xfrm>
          <a:prstGeom prst="rect">
            <a:avLst/>
          </a:prstGeom>
          <a:solidFill>
            <a:srgbClr val="C0C0C0"/>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0" hangingPunct="0">
              <a:spcBef>
                <a:spcPct val="0"/>
              </a:spcBef>
              <a:buClrTx/>
            </a:pPr>
            <a:r>
              <a:rPr lang="en-US" sz="1200" dirty="0">
                <a:solidFill>
                  <a:schemeClr val="tx1"/>
                </a:solidFill>
                <a:latin typeface="Tahoma" pitchFamily="34" charset="0"/>
              </a:rPr>
              <a:t>Info</a:t>
            </a:r>
          </a:p>
        </p:txBody>
      </p:sp>
    </p:spTree>
    <p:extLst>
      <p:ext uri="{BB962C8B-B14F-4D97-AF65-F5344CB8AC3E}">
        <p14:creationId xmlns:p14="http://schemas.microsoft.com/office/powerpoint/2010/main" xmlns="" val="16927910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4"/>
          <p:cNvSpPr>
            <a:spLocks noChangeArrowheads="1"/>
          </p:cNvSpPr>
          <p:nvPr/>
        </p:nvSpPr>
        <p:spPr bwMode="auto">
          <a:xfrm>
            <a:off x="2247900" y="2876550"/>
            <a:ext cx="2216150" cy="407988"/>
          </a:xfrm>
          <a:prstGeom prst="rect">
            <a:avLst/>
          </a:prstGeom>
          <a:solidFill>
            <a:srgbClr val="CFD4D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285750" algn="l">
              <a:spcBef>
                <a:spcPct val="0"/>
              </a:spcBef>
              <a:buClr>
                <a:srgbClr val="016AAC"/>
              </a:buClr>
              <a:buFont typeface="Wingdings" pitchFamily="2" charset="2"/>
              <a:buNone/>
            </a:pPr>
            <a:r>
              <a:rPr lang="en-US" sz="1200" b="0" dirty="0">
                <a:solidFill>
                  <a:schemeClr val="tx1"/>
                </a:solidFill>
                <a:latin typeface="Franklin Gothic Demi" pitchFamily="34" charset="0"/>
              </a:rPr>
              <a:t>Management</a:t>
            </a:r>
          </a:p>
          <a:p>
            <a:pPr marL="285750" algn="l">
              <a:spcBef>
                <a:spcPct val="0"/>
              </a:spcBef>
              <a:buClr>
                <a:srgbClr val="016AAC"/>
              </a:buClr>
              <a:buFont typeface="Wingdings" pitchFamily="2" charset="2"/>
              <a:buNone/>
            </a:pPr>
            <a:r>
              <a:rPr lang="en-US" sz="1200" b="0" dirty="0">
                <a:solidFill>
                  <a:schemeClr val="tx1"/>
                </a:solidFill>
                <a:latin typeface="Franklin Gothic Demi" pitchFamily="34" charset="0"/>
              </a:rPr>
              <a:t>Presentation/Data Room</a:t>
            </a:r>
          </a:p>
        </p:txBody>
      </p:sp>
      <p:sp>
        <p:nvSpPr>
          <p:cNvPr id="55298" name="Rectangle 2"/>
          <p:cNvSpPr>
            <a:spLocks noChangeArrowheads="1"/>
          </p:cNvSpPr>
          <p:nvPr/>
        </p:nvSpPr>
        <p:spPr bwMode="auto">
          <a:xfrm>
            <a:off x="4679950" y="2874963"/>
            <a:ext cx="2057400" cy="407987"/>
          </a:xfrm>
          <a:prstGeom prst="rect">
            <a:avLst/>
          </a:prstGeom>
          <a:solidFill>
            <a:srgbClr val="CFD4D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285750" algn="l">
              <a:spcBef>
                <a:spcPct val="0"/>
              </a:spcBef>
              <a:buClr>
                <a:srgbClr val="016AAC"/>
              </a:buClr>
              <a:buFont typeface="Wingdings" pitchFamily="2" charset="2"/>
              <a:buNone/>
            </a:pPr>
            <a:r>
              <a:rPr lang="en-US" sz="1200" b="0" dirty="0">
                <a:solidFill>
                  <a:schemeClr val="tx1"/>
                </a:solidFill>
                <a:latin typeface="Franklin Gothic Demi" pitchFamily="34" charset="0"/>
              </a:rPr>
              <a:t>Definitive Agreement</a:t>
            </a:r>
          </a:p>
        </p:txBody>
      </p:sp>
      <p:sp>
        <p:nvSpPr>
          <p:cNvPr id="55299" name="AutoShape 3"/>
          <p:cNvSpPr>
            <a:spLocks noChangeArrowheads="1"/>
          </p:cNvSpPr>
          <p:nvPr/>
        </p:nvSpPr>
        <p:spPr bwMode="auto">
          <a:xfrm>
            <a:off x="4672013" y="2874963"/>
            <a:ext cx="320675" cy="407987"/>
          </a:xfrm>
          <a:prstGeom prst="homePlate">
            <a:avLst>
              <a:gd name="adj" fmla="val 35148"/>
            </a:avLst>
          </a:prstGeom>
          <a:solidFill>
            <a:srgbClr val="695E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eaLnBrk="0" hangingPunct="0">
              <a:spcBef>
                <a:spcPct val="0"/>
              </a:spcBef>
              <a:buClrTx/>
            </a:pPr>
            <a:r>
              <a:rPr lang="en-US" sz="1200" b="0" dirty="0">
                <a:solidFill>
                  <a:schemeClr val="bg1"/>
                </a:solidFill>
                <a:latin typeface="Franklin Gothic Demi" pitchFamily="34" charset="0"/>
              </a:rPr>
              <a:t>6</a:t>
            </a:r>
          </a:p>
        </p:txBody>
      </p:sp>
      <p:sp>
        <p:nvSpPr>
          <p:cNvPr id="55301" name="AutoShape 5"/>
          <p:cNvSpPr>
            <a:spLocks noChangeArrowheads="1"/>
          </p:cNvSpPr>
          <p:nvPr/>
        </p:nvSpPr>
        <p:spPr bwMode="auto">
          <a:xfrm>
            <a:off x="2247900" y="2876550"/>
            <a:ext cx="320675" cy="407988"/>
          </a:xfrm>
          <a:prstGeom prst="homePlate">
            <a:avLst>
              <a:gd name="adj" fmla="val 35148"/>
            </a:avLst>
          </a:prstGeom>
          <a:solidFill>
            <a:srgbClr val="695E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eaLnBrk="0" hangingPunct="0">
              <a:spcBef>
                <a:spcPct val="0"/>
              </a:spcBef>
              <a:buClrTx/>
            </a:pPr>
            <a:r>
              <a:rPr lang="en-US" sz="1200" b="0" dirty="0">
                <a:solidFill>
                  <a:schemeClr val="bg1"/>
                </a:solidFill>
                <a:latin typeface="Franklin Gothic Demi" pitchFamily="34" charset="0"/>
              </a:rPr>
              <a:t>4</a:t>
            </a:r>
          </a:p>
        </p:txBody>
      </p:sp>
      <p:grpSp>
        <p:nvGrpSpPr>
          <p:cNvPr id="55302" name="Group 6"/>
          <p:cNvGrpSpPr>
            <a:grpSpLocks/>
          </p:cNvGrpSpPr>
          <p:nvPr/>
        </p:nvGrpSpPr>
        <p:grpSpPr bwMode="auto">
          <a:xfrm>
            <a:off x="6953250" y="1144588"/>
            <a:ext cx="2057400" cy="407987"/>
            <a:chOff x="4355" y="697"/>
            <a:chExt cx="1296" cy="257"/>
          </a:xfrm>
        </p:grpSpPr>
        <p:sp>
          <p:nvSpPr>
            <p:cNvPr id="55330" name="Rectangle 7"/>
            <p:cNvSpPr>
              <a:spLocks noChangeArrowheads="1"/>
            </p:cNvSpPr>
            <p:nvPr/>
          </p:nvSpPr>
          <p:spPr bwMode="auto">
            <a:xfrm>
              <a:off x="4355" y="697"/>
              <a:ext cx="1296" cy="257"/>
            </a:xfrm>
            <a:prstGeom prst="rect">
              <a:avLst/>
            </a:prstGeom>
            <a:solidFill>
              <a:srgbClr val="CFD4D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285750" algn="l">
                <a:spcBef>
                  <a:spcPct val="0"/>
                </a:spcBef>
                <a:buClr>
                  <a:srgbClr val="016AAC"/>
                </a:buClr>
                <a:buFont typeface="Wingdings" pitchFamily="2" charset="2"/>
                <a:buNone/>
              </a:pPr>
              <a:r>
                <a:rPr lang="en-US" sz="1200" b="0" dirty="0">
                  <a:solidFill>
                    <a:schemeClr val="tx1"/>
                  </a:solidFill>
                  <a:latin typeface="Franklin Gothic Demi" pitchFamily="34" charset="0"/>
                </a:rPr>
                <a:t>Shareholder Lock-up</a:t>
              </a:r>
            </a:p>
          </p:txBody>
        </p:sp>
        <p:sp>
          <p:nvSpPr>
            <p:cNvPr id="55331" name="AutoShape 8"/>
            <p:cNvSpPr>
              <a:spLocks noChangeArrowheads="1"/>
            </p:cNvSpPr>
            <p:nvPr/>
          </p:nvSpPr>
          <p:spPr bwMode="auto">
            <a:xfrm>
              <a:off x="4355" y="697"/>
              <a:ext cx="202" cy="257"/>
            </a:xfrm>
            <a:prstGeom prst="homePlate">
              <a:avLst>
                <a:gd name="adj" fmla="val 35148"/>
              </a:avLst>
            </a:prstGeom>
            <a:solidFill>
              <a:srgbClr val="695E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eaLnBrk="0" hangingPunct="0">
                <a:spcBef>
                  <a:spcPct val="0"/>
                </a:spcBef>
                <a:buClrTx/>
              </a:pPr>
              <a:r>
                <a:rPr lang="en-US" sz="1200" b="0" dirty="0">
                  <a:solidFill>
                    <a:schemeClr val="bg1"/>
                  </a:solidFill>
                  <a:latin typeface="Franklin Gothic Demi" pitchFamily="34" charset="0"/>
                </a:rPr>
                <a:t>7</a:t>
              </a:r>
            </a:p>
          </p:txBody>
        </p:sp>
      </p:grpSp>
      <p:grpSp>
        <p:nvGrpSpPr>
          <p:cNvPr id="55303" name="Group 9"/>
          <p:cNvGrpSpPr>
            <a:grpSpLocks/>
          </p:cNvGrpSpPr>
          <p:nvPr/>
        </p:nvGrpSpPr>
        <p:grpSpPr bwMode="auto">
          <a:xfrm>
            <a:off x="4679950" y="1144588"/>
            <a:ext cx="2057400" cy="407987"/>
            <a:chOff x="2945" y="697"/>
            <a:chExt cx="1296" cy="257"/>
          </a:xfrm>
        </p:grpSpPr>
        <p:sp>
          <p:nvSpPr>
            <p:cNvPr id="55328" name="Rectangle 10"/>
            <p:cNvSpPr>
              <a:spLocks noChangeArrowheads="1"/>
            </p:cNvSpPr>
            <p:nvPr/>
          </p:nvSpPr>
          <p:spPr bwMode="auto">
            <a:xfrm>
              <a:off x="2945" y="697"/>
              <a:ext cx="1296" cy="257"/>
            </a:xfrm>
            <a:prstGeom prst="rect">
              <a:avLst/>
            </a:prstGeom>
            <a:solidFill>
              <a:srgbClr val="CFD4D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285750" algn="l">
                <a:spcBef>
                  <a:spcPct val="0"/>
                </a:spcBef>
                <a:buClr>
                  <a:srgbClr val="016AAC"/>
                </a:buClr>
                <a:buFont typeface="Wingdings" pitchFamily="2" charset="2"/>
                <a:buNone/>
              </a:pPr>
              <a:r>
                <a:rPr lang="en-US" sz="1200" b="0" dirty="0">
                  <a:solidFill>
                    <a:schemeClr val="tx1"/>
                  </a:solidFill>
                  <a:latin typeface="Franklin Gothic Demi" pitchFamily="34" charset="0"/>
                </a:rPr>
                <a:t>Exclusivity</a:t>
              </a:r>
            </a:p>
          </p:txBody>
        </p:sp>
        <p:sp>
          <p:nvSpPr>
            <p:cNvPr id="55329" name="AutoShape 11"/>
            <p:cNvSpPr>
              <a:spLocks noChangeArrowheads="1"/>
            </p:cNvSpPr>
            <p:nvPr/>
          </p:nvSpPr>
          <p:spPr bwMode="auto">
            <a:xfrm>
              <a:off x="2945" y="697"/>
              <a:ext cx="202" cy="257"/>
            </a:xfrm>
            <a:prstGeom prst="homePlate">
              <a:avLst>
                <a:gd name="adj" fmla="val 35148"/>
              </a:avLst>
            </a:prstGeom>
            <a:solidFill>
              <a:srgbClr val="695E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eaLnBrk="0" hangingPunct="0">
                <a:spcBef>
                  <a:spcPct val="0"/>
                </a:spcBef>
                <a:buClrTx/>
              </a:pPr>
              <a:r>
                <a:rPr lang="en-US" sz="1200" b="0" dirty="0">
                  <a:solidFill>
                    <a:schemeClr val="bg1"/>
                  </a:solidFill>
                  <a:latin typeface="Franklin Gothic Demi" pitchFamily="34" charset="0"/>
                </a:rPr>
                <a:t>5</a:t>
              </a:r>
            </a:p>
          </p:txBody>
        </p:sp>
      </p:grpSp>
      <p:grpSp>
        <p:nvGrpSpPr>
          <p:cNvPr id="55304" name="Group 12"/>
          <p:cNvGrpSpPr>
            <a:grpSpLocks/>
          </p:cNvGrpSpPr>
          <p:nvPr/>
        </p:nvGrpSpPr>
        <p:grpSpPr bwMode="auto">
          <a:xfrm>
            <a:off x="128588" y="2870200"/>
            <a:ext cx="2062162" cy="412750"/>
            <a:chOff x="57" y="1808"/>
            <a:chExt cx="1299" cy="260"/>
          </a:xfrm>
        </p:grpSpPr>
        <p:sp>
          <p:nvSpPr>
            <p:cNvPr id="55326" name="Rectangle 13"/>
            <p:cNvSpPr>
              <a:spLocks noChangeArrowheads="1"/>
            </p:cNvSpPr>
            <p:nvPr/>
          </p:nvSpPr>
          <p:spPr bwMode="auto">
            <a:xfrm>
              <a:off x="60" y="1811"/>
              <a:ext cx="1296" cy="257"/>
            </a:xfrm>
            <a:prstGeom prst="rect">
              <a:avLst/>
            </a:prstGeom>
            <a:solidFill>
              <a:srgbClr val="CFD4D8"/>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285750" algn="l">
                <a:spcBef>
                  <a:spcPct val="0"/>
                </a:spcBef>
                <a:buClr>
                  <a:srgbClr val="016AAC"/>
                </a:buClr>
                <a:buFont typeface="Wingdings" pitchFamily="2" charset="2"/>
                <a:buNone/>
              </a:pPr>
              <a:r>
                <a:rPr lang="en-US" sz="1200" b="0" dirty="0">
                  <a:solidFill>
                    <a:schemeClr val="tx1"/>
                  </a:solidFill>
                  <a:latin typeface="Franklin Gothic Demi" pitchFamily="34" charset="0"/>
                </a:rPr>
                <a:t>Confidentiality</a:t>
              </a:r>
            </a:p>
            <a:p>
              <a:pPr marL="285750" algn="l">
                <a:spcBef>
                  <a:spcPct val="0"/>
                </a:spcBef>
                <a:buClr>
                  <a:srgbClr val="016AAC"/>
                </a:buClr>
                <a:buFont typeface="Wingdings" pitchFamily="2" charset="2"/>
                <a:buNone/>
              </a:pPr>
              <a:r>
                <a:rPr lang="en-US" sz="1200" b="0" dirty="0">
                  <a:solidFill>
                    <a:schemeClr val="tx1"/>
                  </a:solidFill>
                  <a:latin typeface="Franklin Gothic Demi" pitchFamily="34" charset="0"/>
                </a:rPr>
                <a:t>Agreement</a:t>
              </a:r>
            </a:p>
          </p:txBody>
        </p:sp>
        <p:sp>
          <p:nvSpPr>
            <p:cNvPr id="55327" name="AutoShape 14"/>
            <p:cNvSpPr>
              <a:spLocks noChangeArrowheads="1"/>
            </p:cNvSpPr>
            <p:nvPr/>
          </p:nvSpPr>
          <p:spPr bwMode="auto">
            <a:xfrm>
              <a:off x="57" y="1808"/>
              <a:ext cx="202" cy="257"/>
            </a:xfrm>
            <a:prstGeom prst="homePlate">
              <a:avLst>
                <a:gd name="adj" fmla="val 35148"/>
              </a:avLst>
            </a:prstGeom>
            <a:solidFill>
              <a:srgbClr val="695E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eaLnBrk="0" hangingPunct="0">
                <a:spcBef>
                  <a:spcPct val="0"/>
                </a:spcBef>
                <a:buClrTx/>
              </a:pPr>
              <a:r>
                <a:rPr lang="en-US" sz="1200" b="0" dirty="0">
                  <a:solidFill>
                    <a:schemeClr val="bg1"/>
                  </a:solidFill>
                  <a:latin typeface="Franklin Gothic Demi" pitchFamily="34" charset="0"/>
                </a:rPr>
                <a:t>2</a:t>
              </a:r>
            </a:p>
          </p:txBody>
        </p:sp>
      </p:grpSp>
      <p:sp>
        <p:nvSpPr>
          <p:cNvPr id="55305" name="Rectangle 15"/>
          <p:cNvSpPr>
            <a:spLocks noChangeArrowheads="1"/>
          </p:cNvSpPr>
          <p:nvPr/>
        </p:nvSpPr>
        <p:spPr bwMode="gray">
          <a:xfrm>
            <a:off x="4679950" y="1557338"/>
            <a:ext cx="2057400" cy="1022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171450" indent="-171450" algn="l">
              <a:spcBef>
                <a:spcPct val="10000"/>
              </a:spcBef>
              <a:buClr>
                <a:srgbClr val="31598A"/>
              </a:buClr>
              <a:buFont typeface="Wingdings" pitchFamily="2" charset="2"/>
              <a:buChar char="n"/>
              <a:tabLst>
                <a:tab pos="628650" algn="l"/>
              </a:tabLst>
            </a:pPr>
            <a:r>
              <a:rPr lang="en-US" sz="1000" b="0" dirty="0"/>
              <a:t>Buyer may pre-empt process and ask for period of exclusivity to negotiate a transaction</a:t>
            </a:r>
          </a:p>
          <a:p>
            <a:pPr marL="171450" indent="-171450" algn="l">
              <a:spcBef>
                <a:spcPct val="10000"/>
              </a:spcBef>
              <a:buClr>
                <a:srgbClr val="31598A"/>
              </a:buClr>
              <a:buFont typeface="Wingdings" pitchFamily="2" charset="2"/>
              <a:buChar char="n"/>
              <a:tabLst>
                <a:tab pos="628650" algn="l"/>
              </a:tabLst>
            </a:pPr>
            <a:r>
              <a:rPr lang="en-US" sz="1000" b="0" dirty="0"/>
              <a:t>May be provided at a late stage in the auction in return for an improved value or structure</a:t>
            </a:r>
          </a:p>
        </p:txBody>
      </p:sp>
      <p:sp>
        <p:nvSpPr>
          <p:cNvPr id="55306" name="Rectangle 16"/>
          <p:cNvSpPr>
            <a:spLocks noChangeArrowheads="1"/>
          </p:cNvSpPr>
          <p:nvPr/>
        </p:nvSpPr>
        <p:spPr bwMode="gray">
          <a:xfrm>
            <a:off x="4679950" y="3359150"/>
            <a:ext cx="2057400" cy="1647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171450" indent="-171450" algn="l">
              <a:spcBef>
                <a:spcPct val="10000"/>
              </a:spcBef>
              <a:buClr>
                <a:srgbClr val="31598A"/>
              </a:buClr>
              <a:buFont typeface="Wingdings" pitchFamily="2" charset="2"/>
              <a:buChar char="n"/>
              <a:tabLst>
                <a:tab pos="628650" algn="l"/>
              </a:tabLst>
            </a:pPr>
            <a:r>
              <a:rPr lang="en-US" sz="1000" b="0" dirty="0"/>
              <a:t>Negotiations will ultimately result in finalizing terms in a Definitive Agreement</a:t>
            </a:r>
          </a:p>
          <a:p>
            <a:pPr marL="171450" indent="-171450" algn="l">
              <a:spcBef>
                <a:spcPct val="10000"/>
              </a:spcBef>
              <a:buClr>
                <a:srgbClr val="31598A"/>
              </a:buClr>
              <a:buFont typeface="Wingdings" pitchFamily="2" charset="2"/>
              <a:buChar char="n"/>
              <a:tabLst>
                <a:tab pos="628650" algn="l"/>
              </a:tabLst>
            </a:pPr>
            <a:r>
              <a:rPr lang="en-US" sz="1000" b="0" dirty="0"/>
              <a:t>It is important for management to remain open and uncommitted to all opportunities in order to help maximize value </a:t>
            </a:r>
          </a:p>
          <a:p>
            <a:pPr marL="171450" indent="-171450" algn="l">
              <a:spcBef>
                <a:spcPct val="10000"/>
              </a:spcBef>
              <a:buClr>
                <a:srgbClr val="31598A"/>
              </a:buClr>
              <a:buFont typeface="Wingdings" pitchFamily="2" charset="2"/>
              <a:buChar char="n"/>
              <a:tabLst>
                <a:tab pos="628650" algn="l"/>
              </a:tabLst>
            </a:pPr>
            <a:r>
              <a:rPr lang="en-US" sz="1000" b="0" dirty="0"/>
              <a:t>May help if there are regulatory issues</a:t>
            </a:r>
          </a:p>
        </p:txBody>
      </p:sp>
      <p:sp>
        <p:nvSpPr>
          <p:cNvPr id="55307" name="Rectangle 17"/>
          <p:cNvSpPr>
            <a:spLocks noChangeArrowheads="1"/>
          </p:cNvSpPr>
          <p:nvPr/>
        </p:nvSpPr>
        <p:spPr bwMode="gray">
          <a:xfrm>
            <a:off x="6953250" y="1557338"/>
            <a:ext cx="20574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171450" indent="-171450" algn="l">
              <a:spcBef>
                <a:spcPct val="10000"/>
              </a:spcBef>
              <a:buClr>
                <a:srgbClr val="31598A"/>
              </a:buClr>
              <a:buFont typeface="Wingdings" pitchFamily="2" charset="2"/>
              <a:buChar char="n"/>
              <a:tabLst>
                <a:tab pos="628650" algn="l"/>
              </a:tabLst>
            </a:pPr>
            <a:r>
              <a:rPr lang="en-US" sz="1000" b="0" dirty="0"/>
              <a:t>Potential buyers will want a commitment from the key shareholders to sell at a specified price</a:t>
            </a:r>
          </a:p>
        </p:txBody>
      </p:sp>
      <p:sp>
        <p:nvSpPr>
          <p:cNvPr id="55308" name="Rectangle 18"/>
          <p:cNvSpPr>
            <a:spLocks noChangeArrowheads="1"/>
          </p:cNvSpPr>
          <p:nvPr/>
        </p:nvSpPr>
        <p:spPr bwMode="gray">
          <a:xfrm>
            <a:off x="2406650" y="3363913"/>
            <a:ext cx="2057400" cy="1022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171450" indent="-171450" algn="l">
              <a:spcBef>
                <a:spcPct val="10000"/>
              </a:spcBef>
              <a:buClr>
                <a:srgbClr val="31598A"/>
              </a:buClr>
              <a:buFont typeface="Wingdings" pitchFamily="2" charset="2"/>
              <a:buChar char="n"/>
              <a:tabLst>
                <a:tab pos="628650" algn="l"/>
              </a:tabLst>
            </a:pPr>
            <a:r>
              <a:rPr lang="en-US" sz="1000" b="0" dirty="0"/>
              <a:t>Access to confidential materials/ management and employees</a:t>
            </a:r>
          </a:p>
          <a:p>
            <a:pPr marL="171450" indent="-171450" algn="l">
              <a:spcBef>
                <a:spcPct val="10000"/>
              </a:spcBef>
              <a:buClr>
                <a:srgbClr val="31598A"/>
              </a:buClr>
              <a:buFont typeface="Wingdings" pitchFamily="2" charset="2"/>
              <a:buChar char="n"/>
              <a:tabLst>
                <a:tab pos="628650" algn="l"/>
              </a:tabLst>
            </a:pPr>
            <a:r>
              <a:rPr lang="en-US" sz="1000" b="0" dirty="0"/>
              <a:t>Reduces transaction risk to buyer and allows better evaluation of synergies</a:t>
            </a:r>
          </a:p>
        </p:txBody>
      </p:sp>
      <p:sp>
        <p:nvSpPr>
          <p:cNvPr id="55309" name="Rectangle 19"/>
          <p:cNvSpPr>
            <a:spLocks noChangeArrowheads="1"/>
          </p:cNvSpPr>
          <p:nvPr/>
        </p:nvSpPr>
        <p:spPr bwMode="gray">
          <a:xfrm>
            <a:off x="2406650" y="1557338"/>
            <a:ext cx="2057400" cy="115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171450" indent="-171450" algn="l">
              <a:spcBef>
                <a:spcPct val="10000"/>
              </a:spcBef>
              <a:buClr>
                <a:srgbClr val="31598A"/>
              </a:buClr>
              <a:buFont typeface="Wingdings" pitchFamily="2" charset="2"/>
              <a:buChar char="n"/>
              <a:tabLst>
                <a:tab pos="628650" algn="l"/>
              </a:tabLst>
            </a:pPr>
            <a:r>
              <a:rPr lang="en-US" sz="1000" b="0" dirty="0"/>
              <a:t>Detailed document articulating and supporting key selling points, business plan, financial forecast to assist a purchaser in evaluating the opportunity and assessing value in light of public information available</a:t>
            </a:r>
          </a:p>
        </p:txBody>
      </p:sp>
      <p:sp>
        <p:nvSpPr>
          <p:cNvPr id="55310" name="Rectangle 20"/>
          <p:cNvSpPr>
            <a:spLocks noChangeArrowheads="1"/>
          </p:cNvSpPr>
          <p:nvPr/>
        </p:nvSpPr>
        <p:spPr bwMode="gray">
          <a:xfrm>
            <a:off x="133350" y="3363913"/>
            <a:ext cx="2057400" cy="1174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171450" indent="-171450" algn="l">
              <a:spcBef>
                <a:spcPct val="10000"/>
              </a:spcBef>
              <a:buClr>
                <a:srgbClr val="31598A"/>
              </a:buClr>
              <a:buFont typeface="Wingdings" pitchFamily="2" charset="2"/>
              <a:buChar char="n"/>
              <a:tabLst>
                <a:tab pos="628650" algn="l"/>
              </a:tabLst>
            </a:pPr>
            <a:r>
              <a:rPr lang="en-US" sz="1000" b="0" dirty="0"/>
              <a:t>Binds both parties to maintain confidentiality of the materials exchanged and nature of the process</a:t>
            </a:r>
          </a:p>
          <a:p>
            <a:pPr marL="171450" indent="-171450" algn="l">
              <a:spcBef>
                <a:spcPct val="10000"/>
              </a:spcBef>
              <a:buClr>
                <a:srgbClr val="31598A"/>
              </a:buClr>
              <a:buFont typeface="Wingdings" pitchFamily="2" charset="2"/>
              <a:buChar char="n"/>
              <a:tabLst>
                <a:tab pos="628650" algn="l"/>
              </a:tabLst>
            </a:pPr>
            <a:r>
              <a:rPr lang="en-US" sz="1000" b="0" dirty="0"/>
              <a:t>Controls public disclosure and restricts discussions among competing purchasers</a:t>
            </a:r>
          </a:p>
        </p:txBody>
      </p:sp>
      <p:sp>
        <p:nvSpPr>
          <p:cNvPr id="55311" name="Rectangle 21"/>
          <p:cNvSpPr>
            <a:spLocks noGrp="1" noChangeArrowheads="1"/>
          </p:cNvSpPr>
          <p:nvPr>
            <p:ph type="title"/>
          </p:nvPr>
        </p:nvSpPr>
        <p:spPr/>
        <p:txBody>
          <a:bodyPr/>
          <a:lstStyle/>
          <a:p>
            <a:pPr eaLnBrk="1" hangingPunct="1"/>
            <a:r>
              <a:rPr lang="en-US" dirty="0" smtClean="0"/>
              <a:t>Process Tools</a:t>
            </a:r>
          </a:p>
        </p:txBody>
      </p:sp>
      <p:sp>
        <p:nvSpPr>
          <p:cNvPr id="55312" name="Rectangle 22"/>
          <p:cNvSpPr>
            <a:spLocks noChangeArrowheads="1"/>
          </p:cNvSpPr>
          <p:nvPr/>
        </p:nvSpPr>
        <p:spPr bwMode="gray">
          <a:xfrm>
            <a:off x="133350" y="1557338"/>
            <a:ext cx="2057400" cy="1174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171450" indent="-171450" algn="l">
              <a:spcBef>
                <a:spcPct val="10000"/>
              </a:spcBef>
              <a:buClr>
                <a:srgbClr val="31598A"/>
              </a:buClr>
              <a:buFont typeface="Wingdings" pitchFamily="2" charset="2"/>
              <a:buChar char="n"/>
              <a:tabLst>
                <a:tab pos="628650" algn="l"/>
              </a:tabLst>
            </a:pPr>
            <a:r>
              <a:rPr lang="en-US" sz="1000" b="0" dirty="0"/>
              <a:t>A summary of the opportunity and key selling points sent immediately following initial contact with a potential purchaser</a:t>
            </a:r>
          </a:p>
          <a:p>
            <a:pPr marL="171450" indent="-171450" algn="l">
              <a:spcBef>
                <a:spcPct val="10000"/>
              </a:spcBef>
              <a:buClr>
                <a:srgbClr val="31598A"/>
              </a:buClr>
              <a:buFont typeface="Wingdings" pitchFamily="2" charset="2"/>
              <a:buChar char="n"/>
              <a:tabLst>
                <a:tab pos="628650" algn="l"/>
              </a:tabLst>
            </a:pPr>
            <a:r>
              <a:rPr lang="en-US" sz="1000" b="0" dirty="0"/>
              <a:t>Entices potential interested parties into the auction process</a:t>
            </a:r>
          </a:p>
        </p:txBody>
      </p:sp>
      <p:grpSp>
        <p:nvGrpSpPr>
          <p:cNvPr id="55313" name="Group 23"/>
          <p:cNvGrpSpPr>
            <a:grpSpLocks/>
          </p:cNvGrpSpPr>
          <p:nvPr/>
        </p:nvGrpSpPr>
        <p:grpSpPr bwMode="auto">
          <a:xfrm>
            <a:off x="133350" y="1144588"/>
            <a:ext cx="2057400" cy="407987"/>
            <a:chOff x="54" y="697"/>
            <a:chExt cx="1296" cy="257"/>
          </a:xfrm>
        </p:grpSpPr>
        <p:sp>
          <p:nvSpPr>
            <p:cNvPr id="55324" name="Rectangle 24"/>
            <p:cNvSpPr>
              <a:spLocks noChangeArrowheads="1"/>
            </p:cNvSpPr>
            <p:nvPr/>
          </p:nvSpPr>
          <p:spPr bwMode="auto">
            <a:xfrm>
              <a:off x="54" y="697"/>
              <a:ext cx="1296" cy="257"/>
            </a:xfrm>
            <a:prstGeom prst="rect">
              <a:avLst/>
            </a:prstGeom>
            <a:solidFill>
              <a:srgbClr val="CFD4D8"/>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285750" algn="l">
                <a:spcBef>
                  <a:spcPct val="0"/>
                </a:spcBef>
                <a:buClr>
                  <a:srgbClr val="016AAC"/>
                </a:buClr>
                <a:buFont typeface="Wingdings" pitchFamily="2" charset="2"/>
                <a:buNone/>
              </a:pPr>
              <a:r>
                <a:rPr lang="en-US" sz="1200" b="0" dirty="0">
                  <a:solidFill>
                    <a:schemeClr val="tx1"/>
                  </a:solidFill>
                  <a:latin typeface="Franklin Gothic Demi" pitchFamily="34" charset="0"/>
                </a:rPr>
                <a:t>Broadcast Letter/</a:t>
              </a:r>
            </a:p>
            <a:p>
              <a:pPr marL="285750" algn="l">
                <a:spcBef>
                  <a:spcPct val="0"/>
                </a:spcBef>
                <a:buClr>
                  <a:srgbClr val="016AAC"/>
                </a:buClr>
                <a:buFont typeface="Wingdings" pitchFamily="2" charset="2"/>
                <a:buNone/>
              </a:pPr>
              <a:r>
                <a:rPr lang="en-US" sz="1200" b="0" dirty="0">
                  <a:solidFill>
                    <a:schemeClr val="tx1"/>
                  </a:solidFill>
                  <a:latin typeface="Franklin Gothic Demi" pitchFamily="34" charset="0"/>
                </a:rPr>
                <a:t>Teaser</a:t>
              </a:r>
            </a:p>
          </p:txBody>
        </p:sp>
        <p:sp>
          <p:nvSpPr>
            <p:cNvPr id="55325" name="AutoShape 25"/>
            <p:cNvSpPr>
              <a:spLocks noChangeArrowheads="1"/>
            </p:cNvSpPr>
            <p:nvPr/>
          </p:nvSpPr>
          <p:spPr bwMode="auto">
            <a:xfrm>
              <a:off x="54" y="697"/>
              <a:ext cx="202" cy="257"/>
            </a:xfrm>
            <a:prstGeom prst="homePlate">
              <a:avLst>
                <a:gd name="adj" fmla="val 35148"/>
              </a:avLst>
            </a:prstGeom>
            <a:solidFill>
              <a:srgbClr val="695E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eaLnBrk="0" hangingPunct="0">
                <a:spcBef>
                  <a:spcPct val="0"/>
                </a:spcBef>
                <a:buClrTx/>
              </a:pPr>
              <a:r>
                <a:rPr lang="en-US" sz="1200" b="0" dirty="0">
                  <a:solidFill>
                    <a:schemeClr val="bg1"/>
                  </a:solidFill>
                  <a:latin typeface="Franklin Gothic Demi" pitchFamily="34" charset="0"/>
                </a:rPr>
                <a:t>1</a:t>
              </a:r>
            </a:p>
          </p:txBody>
        </p:sp>
      </p:grpSp>
      <p:grpSp>
        <p:nvGrpSpPr>
          <p:cNvPr id="55314" name="Group 26"/>
          <p:cNvGrpSpPr>
            <a:grpSpLocks/>
          </p:cNvGrpSpPr>
          <p:nvPr/>
        </p:nvGrpSpPr>
        <p:grpSpPr bwMode="auto">
          <a:xfrm>
            <a:off x="2406650" y="1144588"/>
            <a:ext cx="2057400" cy="407987"/>
            <a:chOff x="1419" y="697"/>
            <a:chExt cx="1296" cy="257"/>
          </a:xfrm>
        </p:grpSpPr>
        <p:sp>
          <p:nvSpPr>
            <p:cNvPr id="55322" name="Rectangle 27"/>
            <p:cNvSpPr>
              <a:spLocks noChangeArrowheads="1"/>
            </p:cNvSpPr>
            <p:nvPr/>
          </p:nvSpPr>
          <p:spPr bwMode="auto">
            <a:xfrm>
              <a:off x="1419" y="697"/>
              <a:ext cx="1296" cy="257"/>
            </a:xfrm>
            <a:prstGeom prst="rect">
              <a:avLst/>
            </a:prstGeom>
            <a:solidFill>
              <a:srgbClr val="CFD4D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285750" algn="l">
                <a:spcBef>
                  <a:spcPct val="0"/>
                </a:spcBef>
                <a:buClr>
                  <a:srgbClr val="016AAC"/>
                </a:buClr>
                <a:buFont typeface="Wingdings" pitchFamily="2" charset="2"/>
                <a:buNone/>
              </a:pPr>
              <a:r>
                <a:rPr lang="en-US" sz="1200" b="0" dirty="0">
                  <a:solidFill>
                    <a:schemeClr val="tx1"/>
                  </a:solidFill>
                  <a:latin typeface="Franklin Gothic Demi" pitchFamily="34" charset="0"/>
                </a:rPr>
                <a:t>Confidential Information</a:t>
              </a:r>
            </a:p>
            <a:p>
              <a:pPr marL="285750" algn="l">
                <a:spcBef>
                  <a:spcPct val="0"/>
                </a:spcBef>
                <a:buClr>
                  <a:srgbClr val="016AAC"/>
                </a:buClr>
                <a:buFont typeface="Wingdings" pitchFamily="2" charset="2"/>
                <a:buNone/>
              </a:pPr>
              <a:r>
                <a:rPr lang="en-US" sz="1200" b="0" dirty="0">
                  <a:solidFill>
                    <a:schemeClr val="tx1"/>
                  </a:solidFill>
                  <a:latin typeface="Franklin Gothic Demi" pitchFamily="34" charset="0"/>
                </a:rPr>
                <a:t>Memorandum</a:t>
              </a:r>
            </a:p>
          </p:txBody>
        </p:sp>
        <p:sp>
          <p:nvSpPr>
            <p:cNvPr id="55323" name="AutoShape 28"/>
            <p:cNvSpPr>
              <a:spLocks noChangeArrowheads="1"/>
            </p:cNvSpPr>
            <p:nvPr/>
          </p:nvSpPr>
          <p:spPr bwMode="auto">
            <a:xfrm>
              <a:off x="1419" y="697"/>
              <a:ext cx="202" cy="257"/>
            </a:xfrm>
            <a:prstGeom prst="homePlate">
              <a:avLst>
                <a:gd name="adj" fmla="val 35148"/>
              </a:avLst>
            </a:prstGeom>
            <a:solidFill>
              <a:srgbClr val="695E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eaLnBrk="0" hangingPunct="0">
                <a:spcBef>
                  <a:spcPct val="0"/>
                </a:spcBef>
                <a:buClrTx/>
              </a:pPr>
              <a:r>
                <a:rPr lang="en-US" sz="1200" b="0" dirty="0">
                  <a:solidFill>
                    <a:schemeClr val="bg1"/>
                  </a:solidFill>
                  <a:latin typeface="Franklin Gothic Demi" pitchFamily="34" charset="0"/>
                </a:rPr>
                <a:t>3</a:t>
              </a:r>
            </a:p>
          </p:txBody>
        </p:sp>
      </p:grpSp>
      <p:sp>
        <p:nvSpPr>
          <p:cNvPr id="55315" name="AutoShape 29"/>
          <p:cNvSpPr>
            <a:spLocks noChangeArrowheads="1"/>
          </p:cNvSpPr>
          <p:nvPr/>
        </p:nvSpPr>
        <p:spPr bwMode="gray">
          <a:xfrm>
            <a:off x="76200" y="5105400"/>
            <a:ext cx="1508125" cy="962025"/>
          </a:xfrm>
          <a:prstGeom prst="homePlate">
            <a:avLst>
              <a:gd name="adj" fmla="val 25249"/>
            </a:avLst>
          </a:prstGeom>
          <a:solidFill>
            <a:srgbClr val="31598A"/>
          </a:solidFill>
          <a:ln w="28575" algn="ctr">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0" hangingPunct="0">
              <a:spcBef>
                <a:spcPct val="0"/>
              </a:spcBef>
              <a:buClrTx/>
            </a:pPr>
            <a:r>
              <a:rPr lang="en-US" b="0" dirty="0">
                <a:solidFill>
                  <a:schemeClr val="bg1"/>
                </a:solidFill>
                <a:latin typeface="Franklin Gothic Demi" pitchFamily="34" charset="0"/>
              </a:rPr>
              <a:t>1</a:t>
            </a:r>
            <a:r>
              <a:rPr lang="en-US" sz="1200" b="0" dirty="0">
                <a:solidFill>
                  <a:schemeClr val="bg1"/>
                </a:solidFill>
                <a:latin typeface="Franklin Gothic Demi" pitchFamily="34" charset="0"/>
              </a:rPr>
              <a:t> </a:t>
            </a:r>
          </a:p>
          <a:p>
            <a:pPr eaLnBrk="0" hangingPunct="0">
              <a:spcBef>
                <a:spcPct val="0"/>
              </a:spcBef>
              <a:buClrTx/>
            </a:pPr>
            <a:r>
              <a:rPr lang="en-US" sz="1000" b="0" dirty="0">
                <a:solidFill>
                  <a:schemeClr val="bg1"/>
                </a:solidFill>
                <a:latin typeface="Franklin Gothic Demi" pitchFamily="34" charset="0"/>
              </a:rPr>
              <a:t>Broadcast Letter/</a:t>
            </a:r>
          </a:p>
          <a:p>
            <a:pPr eaLnBrk="0" hangingPunct="0">
              <a:spcBef>
                <a:spcPct val="0"/>
              </a:spcBef>
              <a:buClrTx/>
            </a:pPr>
            <a:r>
              <a:rPr lang="en-US" sz="1000" b="0" dirty="0">
                <a:solidFill>
                  <a:schemeClr val="bg1"/>
                </a:solidFill>
                <a:latin typeface="Franklin Gothic Demi" pitchFamily="34" charset="0"/>
              </a:rPr>
              <a:t>Teaser</a:t>
            </a:r>
          </a:p>
          <a:p>
            <a:pPr eaLnBrk="0" hangingPunct="0">
              <a:spcBef>
                <a:spcPct val="0"/>
              </a:spcBef>
              <a:buClrTx/>
            </a:pPr>
            <a:endParaRPr lang="en-US" sz="1000" b="0" dirty="0">
              <a:solidFill>
                <a:schemeClr val="bg1"/>
              </a:solidFill>
              <a:latin typeface="Franklin Gothic Demi" pitchFamily="34" charset="0"/>
            </a:endParaRPr>
          </a:p>
        </p:txBody>
      </p:sp>
      <p:sp>
        <p:nvSpPr>
          <p:cNvPr id="55316" name="AutoShape 30"/>
          <p:cNvSpPr>
            <a:spLocks noChangeArrowheads="1"/>
          </p:cNvSpPr>
          <p:nvPr/>
        </p:nvSpPr>
        <p:spPr bwMode="gray">
          <a:xfrm>
            <a:off x="1330325" y="5105400"/>
            <a:ext cx="1508125" cy="962025"/>
          </a:xfrm>
          <a:prstGeom prst="chevron">
            <a:avLst>
              <a:gd name="adj" fmla="val 18195"/>
            </a:avLst>
          </a:prstGeom>
          <a:solidFill>
            <a:srgbClr val="31598A"/>
          </a:solidFill>
          <a:ln w="28575" algn="ctr">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0" hangingPunct="0">
              <a:spcBef>
                <a:spcPct val="0"/>
              </a:spcBef>
              <a:buClrTx/>
            </a:pPr>
            <a:r>
              <a:rPr lang="en-US" b="0" dirty="0">
                <a:solidFill>
                  <a:schemeClr val="bg1"/>
                </a:solidFill>
                <a:latin typeface="Franklin Gothic Demi" pitchFamily="34" charset="0"/>
              </a:rPr>
              <a:t>2</a:t>
            </a:r>
          </a:p>
          <a:p>
            <a:pPr eaLnBrk="0" hangingPunct="0">
              <a:spcBef>
                <a:spcPct val="0"/>
              </a:spcBef>
              <a:buClrTx/>
            </a:pPr>
            <a:r>
              <a:rPr lang="en-US" sz="1000" b="0" dirty="0">
                <a:solidFill>
                  <a:schemeClr val="bg1"/>
                </a:solidFill>
                <a:latin typeface="Franklin Gothic Demi" pitchFamily="34" charset="0"/>
              </a:rPr>
              <a:t> Confidentiality Agreement</a:t>
            </a:r>
          </a:p>
          <a:p>
            <a:pPr eaLnBrk="0" hangingPunct="0">
              <a:spcBef>
                <a:spcPct val="0"/>
              </a:spcBef>
              <a:buClrTx/>
            </a:pPr>
            <a:endParaRPr lang="en-US" sz="1000" b="0" dirty="0">
              <a:solidFill>
                <a:schemeClr val="bg1"/>
              </a:solidFill>
              <a:latin typeface="Franklin Gothic Demi" pitchFamily="34" charset="0"/>
            </a:endParaRPr>
          </a:p>
        </p:txBody>
      </p:sp>
      <p:sp>
        <p:nvSpPr>
          <p:cNvPr id="55317" name="AutoShape 31"/>
          <p:cNvSpPr>
            <a:spLocks noChangeArrowheads="1"/>
          </p:cNvSpPr>
          <p:nvPr/>
        </p:nvSpPr>
        <p:spPr bwMode="gray">
          <a:xfrm>
            <a:off x="2584450" y="5105400"/>
            <a:ext cx="1508125" cy="962025"/>
          </a:xfrm>
          <a:prstGeom prst="chevron">
            <a:avLst>
              <a:gd name="adj" fmla="val 18195"/>
            </a:avLst>
          </a:prstGeom>
          <a:solidFill>
            <a:srgbClr val="31598A"/>
          </a:solidFill>
          <a:ln w="28575" algn="ctr">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0" hangingPunct="0">
              <a:spcBef>
                <a:spcPct val="0"/>
              </a:spcBef>
              <a:buClrTx/>
            </a:pPr>
            <a:r>
              <a:rPr lang="en-US" b="0" dirty="0">
                <a:solidFill>
                  <a:schemeClr val="bg1"/>
                </a:solidFill>
                <a:latin typeface="Franklin Gothic Demi" pitchFamily="34" charset="0"/>
              </a:rPr>
              <a:t>3</a:t>
            </a:r>
          </a:p>
          <a:p>
            <a:pPr eaLnBrk="0" hangingPunct="0">
              <a:spcBef>
                <a:spcPct val="0"/>
              </a:spcBef>
              <a:buClrTx/>
            </a:pPr>
            <a:r>
              <a:rPr lang="en-US" sz="1000" b="0" dirty="0">
                <a:solidFill>
                  <a:schemeClr val="bg1"/>
                </a:solidFill>
                <a:latin typeface="Franklin Gothic Demi" pitchFamily="34" charset="0"/>
              </a:rPr>
              <a:t>   Confidential  Information Memorandum</a:t>
            </a:r>
            <a:endParaRPr lang="en-US" sz="1200" b="0" dirty="0">
              <a:solidFill>
                <a:schemeClr val="bg1"/>
              </a:solidFill>
              <a:latin typeface="Franklin Gothic Demi" pitchFamily="34" charset="0"/>
            </a:endParaRPr>
          </a:p>
        </p:txBody>
      </p:sp>
      <p:sp>
        <p:nvSpPr>
          <p:cNvPr id="55318" name="AutoShape 32"/>
          <p:cNvSpPr>
            <a:spLocks noChangeArrowheads="1"/>
          </p:cNvSpPr>
          <p:nvPr/>
        </p:nvSpPr>
        <p:spPr bwMode="gray">
          <a:xfrm>
            <a:off x="3836988" y="5105400"/>
            <a:ext cx="1508125" cy="962025"/>
          </a:xfrm>
          <a:prstGeom prst="chevron">
            <a:avLst>
              <a:gd name="adj" fmla="val 18195"/>
            </a:avLst>
          </a:prstGeom>
          <a:solidFill>
            <a:srgbClr val="31598A"/>
          </a:solidFill>
          <a:ln w="28575" algn="ctr">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0" hangingPunct="0">
              <a:spcBef>
                <a:spcPct val="0"/>
              </a:spcBef>
              <a:buClrTx/>
            </a:pPr>
            <a:r>
              <a:rPr lang="en-US" b="0" dirty="0">
                <a:solidFill>
                  <a:schemeClr val="bg1"/>
                </a:solidFill>
                <a:latin typeface="Franklin Gothic Demi" pitchFamily="34" charset="0"/>
              </a:rPr>
              <a:t>4</a:t>
            </a:r>
          </a:p>
          <a:p>
            <a:pPr eaLnBrk="0" hangingPunct="0">
              <a:spcBef>
                <a:spcPct val="0"/>
              </a:spcBef>
              <a:buClrTx/>
            </a:pPr>
            <a:r>
              <a:rPr lang="en-US" sz="1000" b="0" dirty="0">
                <a:solidFill>
                  <a:schemeClr val="bg1"/>
                </a:solidFill>
                <a:latin typeface="Franklin Gothic Demi" pitchFamily="34" charset="0"/>
              </a:rPr>
              <a:t>    Management Presentation</a:t>
            </a:r>
          </a:p>
          <a:p>
            <a:pPr eaLnBrk="0" hangingPunct="0">
              <a:spcBef>
                <a:spcPct val="0"/>
              </a:spcBef>
              <a:buClrTx/>
            </a:pPr>
            <a:endParaRPr lang="en-US" sz="1000" b="0" dirty="0">
              <a:solidFill>
                <a:schemeClr val="bg1"/>
              </a:solidFill>
              <a:latin typeface="Franklin Gothic Demi" pitchFamily="34" charset="0"/>
            </a:endParaRPr>
          </a:p>
        </p:txBody>
      </p:sp>
      <p:sp>
        <p:nvSpPr>
          <p:cNvPr id="55319" name="AutoShape 33"/>
          <p:cNvSpPr>
            <a:spLocks noChangeArrowheads="1"/>
          </p:cNvSpPr>
          <p:nvPr/>
        </p:nvSpPr>
        <p:spPr bwMode="gray">
          <a:xfrm>
            <a:off x="5091113" y="5105400"/>
            <a:ext cx="1508125" cy="962025"/>
          </a:xfrm>
          <a:prstGeom prst="chevron">
            <a:avLst>
              <a:gd name="adj" fmla="val 18195"/>
            </a:avLst>
          </a:prstGeom>
          <a:solidFill>
            <a:srgbClr val="31598A"/>
          </a:solidFill>
          <a:ln w="28575" algn="ctr">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0" hangingPunct="0">
              <a:spcBef>
                <a:spcPct val="0"/>
              </a:spcBef>
              <a:buClrTx/>
            </a:pPr>
            <a:r>
              <a:rPr lang="en-US" b="0" dirty="0">
                <a:solidFill>
                  <a:schemeClr val="bg1"/>
                </a:solidFill>
                <a:latin typeface="Franklin Gothic Demi" pitchFamily="34" charset="0"/>
              </a:rPr>
              <a:t>5</a:t>
            </a:r>
          </a:p>
          <a:p>
            <a:pPr eaLnBrk="0" hangingPunct="0">
              <a:spcBef>
                <a:spcPct val="0"/>
              </a:spcBef>
              <a:buClrTx/>
            </a:pPr>
            <a:r>
              <a:rPr lang="en-US" sz="1000" b="0" dirty="0">
                <a:solidFill>
                  <a:schemeClr val="bg1"/>
                </a:solidFill>
                <a:latin typeface="Franklin Gothic Demi" pitchFamily="34" charset="0"/>
              </a:rPr>
              <a:t>Exclusivity</a:t>
            </a:r>
          </a:p>
          <a:p>
            <a:pPr eaLnBrk="0" hangingPunct="0">
              <a:spcBef>
                <a:spcPct val="0"/>
              </a:spcBef>
              <a:buClrTx/>
            </a:pPr>
            <a:endParaRPr lang="en-US" sz="1000" b="0" dirty="0">
              <a:solidFill>
                <a:schemeClr val="bg1"/>
              </a:solidFill>
              <a:latin typeface="Franklin Gothic Demi" pitchFamily="34" charset="0"/>
            </a:endParaRPr>
          </a:p>
          <a:p>
            <a:pPr eaLnBrk="0" hangingPunct="0">
              <a:spcBef>
                <a:spcPct val="0"/>
              </a:spcBef>
              <a:buClrTx/>
            </a:pPr>
            <a:endParaRPr lang="en-US" sz="1000" b="0" dirty="0">
              <a:solidFill>
                <a:schemeClr val="bg1"/>
              </a:solidFill>
              <a:latin typeface="Franklin Gothic Demi" pitchFamily="34" charset="0"/>
            </a:endParaRPr>
          </a:p>
        </p:txBody>
      </p:sp>
      <p:sp>
        <p:nvSpPr>
          <p:cNvPr id="55320" name="AutoShape 34"/>
          <p:cNvSpPr>
            <a:spLocks noChangeArrowheads="1"/>
          </p:cNvSpPr>
          <p:nvPr/>
        </p:nvSpPr>
        <p:spPr bwMode="gray">
          <a:xfrm>
            <a:off x="6345238" y="5105400"/>
            <a:ext cx="1508125" cy="962025"/>
          </a:xfrm>
          <a:prstGeom prst="chevron">
            <a:avLst>
              <a:gd name="adj" fmla="val 18195"/>
            </a:avLst>
          </a:prstGeom>
          <a:solidFill>
            <a:srgbClr val="31598A"/>
          </a:solidFill>
          <a:ln w="28575" algn="ctr">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0" hangingPunct="0">
              <a:spcBef>
                <a:spcPct val="0"/>
              </a:spcBef>
              <a:buClrTx/>
            </a:pPr>
            <a:r>
              <a:rPr lang="en-US" b="0" dirty="0">
                <a:solidFill>
                  <a:schemeClr val="bg1"/>
                </a:solidFill>
                <a:latin typeface="Franklin Gothic Demi" pitchFamily="34" charset="0"/>
              </a:rPr>
              <a:t>6</a:t>
            </a:r>
          </a:p>
          <a:p>
            <a:pPr>
              <a:spcBef>
                <a:spcPct val="0"/>
              </a:spcBef>
              <a:buClr>
                <a:srgbClr val="016AAC"/>
              </a:buClr>
              <a:buFont typeface="Wingdings" pitchFamily="2" charset="2"/>
              <a:buNone/>
            </a:pPr>
            <a:r>
              <a:rPr lang="en-US" sz="1000" b="0" dirty="0">
                <a:solidFill>
                  <a:schemeClr val="bg1"/>
                </a:solidFill>
                <a:latin typeface="Franklin Gothic Demi" pitchFamily="34" charset="0"/>
              </a:rPr>
              <a:t>   Definitive Agreement</a:t>
            </a:r>
          </a:p>
          <a:p>
            <a:pPr>
              <a:spcBef>
                <a:spcPct val="0"/>
              </a:spcBef>
              <a:buClr>
                <a:srgbClr val="016AAC"/>
              </a:buClr>
              <a:buFont typeface="Wingdings" pitchFamily="2" charset="2"/>
              <a:buNone/>
            </a:pPr>
            <a:endParaRPr lang="en-US" sz="1000" b="0" dirty="0">
              <a:solidFill>
                <a:schemeClr val="bg1"/>
              </a:solidFill>
              <a:latin typeface="Franklin Gothic Demi" pitchFamily="34" charset="0"/>
            </a:endParaRPr>
          </a:p>
        </p:txBody>
      </p:sp>
      <p:sp>
        <p:nvSpPr>
          <p:cNvPr id="55321" name="AutoShape 35"/>
          <p:cNvSpPr>
            <a:spLocks noChangeArrowheads="1"/>
          </p:cNvSpPr>
          <p:nvPr/>
        </p:nvSpPr>
        <p:spPr bwMode="gray">
          <a:xfrm>
            <a:off x="7597775" y="5105400"/>
            <a:ext cx="1508125" cy="962025"/>
          </a:xfrm>
          <a:prstGeom prst="chevron">
            <a:avLst>
              <a:gd name="adj" fmla="val 18195"/>
            </a:avLst>
          </a:prstGeom>
          <a:solidFill>
            <a:srgbClr val="31598A"/>
          </a:solidFill>
          <a:ln w="28575" algn="ctr">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0" hangingPunct="0">
              <a:spcBef>
                <a:spcPct val="0"/>
              </a:spcBef>
              <a:buClrTx/>
            </a:pPr>
            <a:r>
              <a:rPr lang="en-US" b="0" dirty="0">
                <a:solidFill>
                  <a:schemeClr val="bg1"/>
                </a:solidFill>
                <a:latin typeface="Franklin Gothic Demi" pitchFamily="34" charset="0"/>
              </a:rPr>
              <a:t>7</a:t>
            </a:r>
          </a:p>
          <a:p>
            <a:pPr eaLnBrk="0" hangingPunct="0">
              <a:spcBef>
                <a:spcPct val="0"/>
              </a:spcBef>
              <a:buClrTx/>
            </a:pPr>
            <a:r>
              <a:rPr lang="en-US" sz="1000" b="0" dirty="0">
                <a:solidFill>
                  <a:schemeClr val="bg1"/>
                </a:solidFill>
                <a:latin typeface="Franklin Gothic Demi" pitchFamily="34" charset="0"/>
              </a:rPr>
              <a:t>    Shareholder   </a:t>
            </a:r>
          </a:p>
          <a:p>
            <a:pPr eaLnBrk="0" hangingPunct="0">
              <a:spcBef>
                <a:spcPct val="0"/>
              </a:spcBef>
              <a:buClrTx/>
            </a:pPr>
            <a:r>
              <a:rPr lang="en-US" sz="1000" b="0" dirty="0">
                <a:solidFill>
                  <a:schemeClr val="bg1"/>
                </a:solidFill>
                <a:latin typeface="Franklin Gothic Demi" pitchFamily="34" charset="0"/>
              </a:rPr>
              <a:t>   Lock-up</a:t>
            </a:r>
          </a:p>
          <a:p>
            <a:pPr eaLnBrk="0" hangingPunct="0">
              <a:spcBef>
                <a:spcPct val="0"/>
              </a:spcBef>
              <a:buClrTx/>
            </a:pPr>
            <a:endParaRPr lang="en-US" sz="1000" b="0" dirty="0">
              <a:solidFill>
                <a:schemeClr val="bg1"/>
              </a:solidFill>
              <a:latin typeface="Franklin Gothic Demi" pitchFamily="34" charset="0"/>
            </a:endParaRPr>
          </a:p>
        </p:txBody>
      </p:sp>
    </p:spTree>
    <p:extLst>
      <p:ext uri="{BB962C8B-B14F-4D97-AF65-F5344CB8AC3E}">
        <p14:creationId xmlns:p14="http://schemas.microsoft.com/office/powerpoint/2010/main" xmlns="" val="6004153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Forecasting through Schedules</a:t>
            </a:r>
            <a:endParaRPr lang="en-US" dirty="0"/>
          </a:p>
        </p:txBody>
      </p:sp>
      <p:sp>
        <p:nvSpPr>
          <p:cNvPr id="3" name="Text Placeholder 2"/>
          <p:cNvSpPr>
            <a:spLocks noGrp="1"/>
          </p:cNvSpPr>
          <p:nvPr>
            <p:ph type="body" sz="quarter" idx="10"/>
          </p:nvPr>
        </p:nvSpPr>
        <p:spPr/>
        <p:txBody>
          <a:bodyPr/>
          <a:lstStyle/>
          <a:p>
            <a:r>
              <a:rPr lang="en-US" dirty="0" smtClean="0"/>
              <a:t>All important items can be adequately forecasted using simple schedules</a:t>
            </a:r>
            <a:endParaRPr lang="en-US" dirty="0"/>
          </a:p>
        </p:txBody>
      </p:sp>
      <p:pic>
        <p:nvPicPr>
          <p:cNvPr id="7" name="Picture 6"/>
          <p:cNvPicPr>
            <a:picLocks noChangeAspect="1"/>
          </p:cNvPicPr>
          <p:nvPr>
            <p:custDataLst>
              <p:tags r:id="rId1"/>
            </p:custDataLst>
          </p:nvPr>
        </p:nvPicPr>
        <p:blipFill>
          <a:blip r:embed="rId5" cstate="print">
            <a:extLst>
              <a:ext uri="{28A0092B-C50C-407E-A947-70E740481C1C}">
                <a14:useLocalDpi xmlns:a14="http://schemas.microsoft.com/office/drawing/2010/main" xmlns="" val="0"/>
              </a:ext>
            </a:extLst>
          </a:blip>
          <a:stretch>
            <a:fillRect/>
          </a:stretch>
        </p:blipFill>
        <p:spPr>
          <a:xfrm>
            <a:off x="2743200" y="1066800"/>
            <a:ext cx="2789316" cy="4419600"/>
          </a:xfrm>
          <a:prstGeom prst="rect">
            <a:avLst/>
          </a:prstGeom>
        </p:spPr>
      </p:pic>
      <p:pic>
        <p:nvPicPr>
          <p:cNvPr id="11" name="Picture 10"/>
          <p:cNvPicPr>
            <a:picLocks noChangeAspect="1"/>
          </p:cNvPicPr>
          <p:nvPr>
            <p:custDataLst>
              <p:tags r:id="rId2"/>
            </p:custDataLst>
          </p:nvPr>
        </p:nvPicPr>
        <p:blipFill>
          <a:blip r:embed="rId6" cstate="print">
            <a:extLst>
              <a:ext uri="{28A0092B-C50C-407E-A947-70E740481C1C}">
                <a14:useLocalDpi xmlns:a14="http://schemas.microsoft.com/office/drawing/2010/main" xmlns="" val="0"/>
              </a:ext>
            </a:extLst>
          </a:blip>
          <a:stretch>
            <a:fillRect/>
          </a:stretch>
        </p:blipFill>
        <p:spPr>
          <a:xfrm>
            <a:off x="5867400" y="1106714"/>
            <a:ext cx="2875934" cy="1865086"/>
          </a:xfrm>
          <a:prstGeom prst="rect">
            <a:avLst/>
          </a:prstGeom>
        </p:spPr>
      </p:pic>
    </p:spTree>
    <p:extLst>
      <p:ext uri="{BB962C8B-B14F-4D97-AF65-F5344CB8AC3E}">
        <p14:creationId xmlns:p14="http://schemas.microsoft.com/office/powerpoint/2010/main" xmlns="" val="125147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Different Financing Sources Available </a:t>
            </a:r>
            <a:endParaRPr lang="en-US" dirty="0"/>
          </a:p>
        </p:txBody>
      </p:sp>
      <p:sp>
        <p:nvSpPr>
          <p:cNvPr id="4" name="Text Placeholder 3"/>
          <p:cNvSpPr>
            <a:spLocks noGrp="1"/>
          </p:cNvSpPr>
          <p:nvPr>
            <p:ph type="body" sz="quarter" idx="10"/>
          </p:nvPr>
        </p:nvSpPr>
        <p:spPr/>
        <p:txBody>
          <a:bodyPr/>
          <a:lstStyle/>
          <a:p>
            <a:r>
              <a:rPr lang="en-US" dirty="0" smtClean="0"/>
              <a:t>In Canada / Us true Mezzanine is not available due to absence of Mother – Daughter fiscal integration</a:t>
            </a:r>
          </a:p>
          <a:p>
            <a:r>
              <a:rPr lang="en-US" dirty="0" smtClean="0"/>
              <a:t>The goal of the entrepreneur is to lower as best as he can his cost of capital </a:t>
            </a:r>
          </a:p>
          <a:p>
            <a:r>
              <a:rPr lang="en-US" dirty="0" smtClean="0"/>
              <a:t>Main strategy involve delaying as much as possible capital raising to </a:t>
            </a:r>
            <a:r>
              <a:rPr lang="en-US" dirty="0" err="1" smtClean="0"/>
              <a:t>optimise</a:t>
            </a:r>
            <a:r>
              <a:rPr lang="en-US" dirty="0" smtClean="0"/>
              <a:t> leverage</a:t>
            </a:r>
          </a:p>
          <a:p>
            <a:r>
              <a:rPr lang="en-US" dirty="0" smtClean="0"/>
              <a:t>Some variation include:</a:t>
            </a:r>
          </a:p>
          <a:p>
            <a:pPr lvl="1"/>
            <a:r>
              <a:rPr lang="en-US" b="1" dirty="0" smtClean="0"/>
              <a:t>PIK</a:t>
            </a:r>
          </a:p>
          <a:p>
            <a:pPr lvl="1"/>
            <a:r>
              <a:rPr lang="en-US" dirty="0" smtClean="0"/>
              <a:t>Revolver</a:t>
            </a:r>
          </a:p>
          <a:p>
            <a:pPr lvl="1"/>
            <a:r>
              <a:rPr lang="en-US" dirty="0" smtClean="0"/>
              <a:t>Convertible</a:t>
            </a:r>
          </a:p>
          <a:p>
            <a:pPr lvl="1"/>
            <a:r>
              <a:rPr lang="en-US" dirty="0" smtClean="0"/>
              <a:t>Mandatory convertible</a:t>
            </a:r>
          </a:p>
          <a:p>
            <a:pPr lvl="1"/>
            <a:r>
              <a:rPr lang="en-US" dirty="0" smtClean="0"/>
              <a:t>Hybrid</a:t>
            </a:r>
          </a:p>
          <a:p>
            <a:pPr lvl="1"/>
            <a:r>
              <a:rPr lang="en-US" dirty="0" smtClean="0"/>
              <a:t>Bullet</a:t>
            </a:r>
          </a:p>
          <a:p>
            <a:pPr lvl="1"/>
            <a:r>
              <a:rPr lang="en-US" dirty="0" err="1" smtClean="0"/>
              <a:t>Sukuk</a:t>
            </a:r>
            <a:endParaRPr lang="en-US" dirty="0" smtClean="0"/>
          </a:p>
          <a:p>
            <a:pPr lvl="1"/>
            <a:endParaRPr lang="en-US" dirty="0" smtClean="0"/>
          </a:p>
          <a:p>
            <a:endParaRPr lang="en-US" dirty="0" smtClean="0"/>
          </a:p>
          <a:p>
            <a:endParaRPr lang="en-US" dirty="0"/>
          </a:p>
        </p:txBody>
      </p:sp>
      <p:sp>
        <p:nvSpPr>
          <p:cNvPr id="5" name="Content Placeholder 4"/>
          <p:cNvSpPr>
            <a:spLocks noGrp="1"/>
          </p:cNvSpPr>
          <p:nvPr>
            <p:ph sz="quarter" idx="11"/>
          </p:nvPr>
        </p:nvSpPr>
        <p:spPr/>
        <p:txBody>
          <a:bodyPr/>
          <a:lstStyle/>
          <a:p>
            <a:r>
              <a:rPr lang="en-US" b="1" u="sng" dirty="0" smtClean="0"/>
              <a:t>Equity</a:t>
            </a:r>
          </a:p>
          <a:p>
            <a:pPr lvl="1"/>
            <a:r>
              <a:rPr lang="en-US" dirty="0" smtClean="0"/>
              <a:t>Most expensive type of capital</a:t>
            </a:r>
          </a:p>
          <a:p>
            <a:pPr lvl="1"/>
            <a:r>
              <a:rPr lang="en-US" dirty="0" smtClean="0"/>
              <a:t>The only one available at the beginning and the cushion for debt investors</a:t>
            </a:r>
          </a:p>
          <a:p>
            <a:pPr marL="307574" lvl="1" indent="0">
              <a:buNone/>
            </a:pPr>
            <a:endParaRPr lang="en-US" dirty="0"/>
          </a:p>
          <a:p>
            <a:r>
              <a:rPr lang="en-US" b="1" u="sng" dirty="0" smtClean="0"/>
              <a:t>Subordinated Debt</a:t>
            </a:r>
            <a:endParaRPr lang="en-US" b="1" u="sng" dirty="0"/>
          </a:p>
          <a:p>
            <a:pPr lvl="1"/>
            <a:r>
              <a:rPr lang="en-US" b="1" dirty="0" smtClean="0"/>
              <a:t>13% - 18%+ fairly expensive type of capital</a:t>
            </a:r>
          </a:p>
          <a:p>
            <a:pPr lvl="1"/>
            <a:r>
              <a:rPr lang="en-US" dirty="0" smtClean="0"/>
              <a:t>Similar to equity but with a tax shield effect</a:t>
            </a:r>
          </a:p>
          <a:p>
            <a:pPr lvl="1"/>
            <a:r>
              <a:rPr lang="en-US" dirty="0" smtClean="0"/>
              <a:t>Used primarily for tax reasons, to increase leverage, to avoid diluting entrepreneur</a:t>
            </a:r>
          </a:p>
          <a:p>
            <a:pPr lvl="1"/>
            <a:endParaRPr lang="en-US" dirty="0" smtClean="0"/>
          </a:p>
          <a:p>
            <a:r>
              <a:rPr lang="en-US" b="1" u="sng" dirty="0" smtClean="0"/>
              <a:t>Senior debt / bonds:</a:t>
            </a:r>
            <a:endParaRPr lang="en-US" b="1" u="sng" dirty="0"/>
          </a:p>
          <a:p>
            <a:pPr lvl="1"/>
            <a:r>
              <a:rPr lang="en-US" dirty="0" smtClean="0"/>
              <a:t>Cheapest source of capital</a:t>
            </a:r>
          </a:p>
          <a:p>
            <a:pPr lvl="1"/>
            <a:r>
              <a:rPr lang="en-US" dirty="0" smtClean="0"/>
              <a:t>Bank financing, subject to strict covenants</a:t>
            </a:r>
          </a:p>
          <a:p>
            <a:pPr lvl="1"/>
            <a:r>
              <a:rPr lang="en-US" dirty="0" smtClean="0"/>
              <a:t>Usually amortizing term loan, can be a Bullet or very fashionable currently reducing revolving facility</a:t>
            </a:r>
          </a:p>
          <a:p>
            <a:pPr lvl="1"/>
            <a:r>
              <a:rPr lang="en-US" dirty="0" smtClean="0"/>
              <a:t>Typically require a minimum equity cushion of 40% </a:t>
            </a:r>
          </a:p>
          <a:p>
            <a:pPr lvl="1"/>
            <a:endParaRPr lang="en-US" dirty="0" smtClean="0"/>
          </a:p>
          <a:p>
            <a:r>
              <a:rPr lang="en-US" b="1" u="sng" dirty="0" smtClean="0"/>
              <a:t>Subventions</a:t>
            </a:r>
            <a:endParaRPr lang="en-US" b="1" u="sng" dirty="0"/>
          </a:p>
          <a:p>
            <a:pPr lvl="1"/>
            <a:endParaRPr lang="en-US" dirty="0" smtClean="0"/>
          </a:p>
          <a:p>
            <a:pPr lvl="1"/>
            <a:endParaRPr lang="en-US" dirty="0"/>
          </a:p>
          <a:p>
            <a:pPr marL="307574" lvl="1" indent="0">
              <a:buNone/>
            </a:pPr>
            <a:endParaRPr lang="en-US" dirty="0"/>
          </a:p>
        </p:txBody>
      </p:sp>
      <p:sp>
        <p:nvSpPr>
          <p:cNvPr id="6" name="Oval 5"/>
          <p:cNvSpPr/>
          <p:nvPr/>
        </p:nvSpPr>
        <p:spPr bwMode="auto">
          <a:xfrm>
            <a:off x="2438400" y="914400"/>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1</a:t>
            </a:r>
          </a:p>
        </p:txBody>
      </p:sp>
      <p:sp>
        <p:nvSpPr>
          <p:cNvPr id="42" name="Oval 41"/>
          <p:cNvSpPr/>
          <p:nvPr/>
        </p:nvSpPr>
        <p:spPr bwMode="auto">
          <a:xfrm>
            <a:off x="2438400" y="1981200"/>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b="1" dirty="0">
                <a:solidFill>
                  <a:schemeClr val="bg1"/>
                </a:solidFill>
                <a:latin typeface="Arial" charset="0"/>
              </a:rPr>
              <a:t>2</a:t>
            </a:r>
            <a:endParaRPr kumimoji="0" lang="en-US" sz="1100" b="1" i="0" u="none" strike="noStrike" cap="none" normalizeH="0" baseline="0" dirty="0" smtClean="0">
              <a:ln>
                <a:noFill/>
              </a:ln>
              <a:solidFill>
                <a:schemeClr val="bg1"/>
              </a:solidFill>
              <a:effectLst/>
              <a:latin typeface="Arial" charset="0"/>
            </a:endParaRPr>
          </a:p>
        </p:txBody>
      </p:sp>
      <p:sp>
        <p:nvSpPr>
          <p:cNvPr id="43" name="Oval 42"/>
          <p:cNvSpPr/>
          <p:nvPr/>
        </p:nvSpPr>
        <p:spPr bwMode="auto">
          <a:xfrm>
            <a:off x="2438400" y="3514725"/>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3</a:t>
            </a:r>
          </a:p>
        </p:txBody>
      </p:sp>
      <p:sp>
        <p:nvSpPr>
          <p:cNvPr id="44" name="Oval 43"/>
          <p:cNvSpPr/>
          <p:nvPr/>
        </p:nvSpPr>
        <p:spPr bwMode="auto">
          <a:xfrm>
            <a:off x="2438400" y="5334000"/>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b="1" dirty="0">
                <a:solidFill>
                  <a:schemeClr val="bg1"/>
                </a:solidFill>
                <a:latin typeface="Arial" charset="0"/>
              </a:rPr>
              <a:t>4</a:t>
            </a:r>
            <a:endParaRPr kumimoji="0" lang="en-US" sz="1100" b="1"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xmlns="" val="1574035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different Financing Sources Available </a:t>
            </a:r>
            <a:endParaRPr lang="en-US" dirty="0"/>
          </a:p>
        </p:txBody>
      </p:sp>
      <p:pic>
        <p:nvPicPr>
          <p:cNvPr id="1026" name="Picture 2" descr="Mezzanine Financ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0119" y="923925"/>
            <a:ext cx="8917681" cy="52482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41979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Value</a:t>
            </a:r>
            <a:endParaRPr lang="en-US" dirty="0"/>
          </a:p>
        </p:txBody>
      </p:sp>
      <p:sp>
        <p:nvSpPr>
          <p:cNvPr id="4" name="Text Placeholder 3"/>
          <p:cNvSpPr>
            <a:spLocks noGrp="1"/>
          </p:cNvSpPr>
          <p:nvPr>
            <p:ph type="body" sz="quarter" idx="10"/>
          </p:nvPr>
        </p:nvSpPr>
        <p:spPr/>
        <p:txBody>
          <a:bodyPr/>
          <a:lstStyle/>
          <a:p>
            <a:r>
              <a:rPr lang="en-US" dirty="0" smtClean="0"/>
              <a:t>Value exclusively comes from economic profit</a:t>
            </a:r>
          </a:p>
          <a:p>
            <a:endParaRPr lang="en-US" dirty="0"/>
          </a:p>
          <a:p>
            <a:r>
              <a:rPr lang="en-US" dirty="0" smtClean="0"/>
              <a:t>Value is not price</a:t>
            </a:r>
          </a:p>
        </p:txBody>
      </p:sp>
      <p:sp>
        <p:nvSpPr>
          <p:cNvPr id="5" name="Content Placeholder 4"/>
          <p:cNvSpPr>
            <a:spLocks noGrp="1"/>
          </p:cNvSpPr>
          <p:nvPr>
            <p:ph sz="quarter" idx="11"/>
          </p:nvPr>
        </p:nvSpPr>
        <p:spPr/>
        <p:txBody>
          <a:bodyPr/>
          <a:lstStyle/>
          <a:p>
            <a:r>
              <a:rPr lang="en-US" b="1" u="sng" dirty="0" smtClean="0"/>
              <a:t>Companies create value by investing capital at rate of returns that exceed they cost of capital</a:t>
            </a:r>
          </a:p>
          <a:p>
            <a:pPr lvl="1"/>
            <a:r>
              <a:rPr lang="en-US" dirty="0" smtClean="0"/>
              <a:t>Spread between cost of capital and ROIC</a:t>
            </a:r>
          </a:p>
          <a:p>
            <a:pPr lvl="1"/>
            <a:r>
              <a:rPr lang="en-US" dirty="0" smtClean="0"/>
              <a:t>Invested capital is CAPEX + WC</a:t>
            </a:r>
          </a:p>
          <a:p>
            <a:pPr marL="307574" lvl="1" indent="0">
              <a:buNone/>
            </a:pPr>
            <a:endParaRPr lang="en-US" dirty="0"/>
          </a:p>
          <a:p>
            <a:r>
              <a:rPr lang="en-US" b="1" u="sng" dirty="0" smtClean="0"/>
              <a:t>Economic profit is the true measure of a company value:</a:t>
            </a:r>
            <a:endParaRPr lang="en-US" b="1" u="sng" dirty="0"/>
          </a:p>
          <a:p>
            <a:pPr lvl="1"/>
            <a:r>
              <a:rPr lang="en-US" b="1" dirty="0" smtClean="0"/>
              <a:t>(ROIC-cost of capital) * capital deployed</a:t>
            </a:r>
          </a:p>
          <a:p>
            <a:pPr lvl="1"/>
            <a:r>
              <a:rPr lang="en-US" dirty="0" smtClean="0"/>
              <a:t>The goal is to maximize capital economic profit</a:t>
            </a:r>
          </a:p>
          <a:p>
            <a:pPr lvl="1"/>
            <a:endParaRPr lang="en-US" dirty="0" smtClean="0"/>
          </a:p>
          <a:p>
            <a:r>
              <a:rPr lang="en-US" b="1" u="sng" dirty="0" smtClean="0"/>
              <a:t>Value of a company is the present value of economic profit:</a:t>
            </a:r>
            <a:endParaRPr lang="en-US" b="1" u="sng" dirty="0"/>
          </a:p>
          <a:p>
            <a:pPr lvl="1"/>
            <a:r>
              <a:rPr lang="en-US" dirty="0" smtClean="0"/>
              <a:t>+ invested capital of course</a:t>
            </a:r>
          </a:p>
          <a:p>
            <a:pPr lvl="1"/>
            <a:endParaRPr lang="en-US" dirty="0" smtClean="0"/>
          </a:p>
          <a:p>
            <a:r>
              <a:rPr lang="en-US" b="1" u="sng" dirty="0" smtClean="0"/>
              <a:t>This is very different than price:</a:t>
            </a:r>
            <a:endParaRPr lang="en-US" b="1" u="sng" dirty="0"/>
          </a:p>
          <a:p>
            <a:pPr lvl="1"/>
            <a:r>
              <a:rPr lang="en-US" dirty="0" smtClean="0"/>
              <a:t>Demand meets offer</a:t>
            </a:r>
          </a:p>
          <a:p>
            <a:pPr lvl="1"/>
            <a:r>
              <a:rPr lang="en-US" dirty="0" smtClean="0"/>
              <a:t>Sum of different expectations</a:t>
            </a:r>
          </a:p>
          <a:p>
            <a:pPr lvl="1"/>
            <a:r>
              <a:rPr lang="en-US" dirty="0" smtClean="0"/>
              <a:t>No equilibrium in markets + future based pricing</a:t>
            </a:r>
            <a:endParaRPr lang="en-US" dirty="0"/>
          </a:p>
          <a:p>
            <a:pPr lvl="1"/>
            <a:endParaRPr lang="en-US" dirty="0" smtClean="0"/>
          </a:p>
          <a:p>
            <a:pPr lvl="1"/>
            <a:endParaRPr lang="en-US" dirty="0"/>
          </a:p>
          <a:p>
            <a:pPr marL="307574" lvl="1" indent="0">
              <a:buNone/>
            </a:pPr>
            <a:endParaRPr lang="en-US" dirty="0"/>
          </a:p>
        </p:txBody>
      </p:sp>
      <p:sp>
        <p:nvSpPr>
          <p:cNvPr id="6" name="Oval 5"/>
          <p:cNvSpPr/>
          <p:nvPr/>
        </p:nvSpPr>
        <p:spPr bwMode="auto">
          <a:xfrm>
            <a:off x="2438400" y="914400"/>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1</a:t>
            </a:r>
          </a:p>
        </p:txBody>
      </p:sp>
      <p:sp>
        <p:nvSpPr>
          <p:cNvPr id="42" name="Oval 41"/>
          <p:cNvSpPr/>
          <p:nvPr/>
        </p:nvSpPr>
        <p:spPr bwMode="auto">
          <a:xfrm>
            <a:off x="2438400" y="2209800"/>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b="1" dirty="0">
                <a:solidFill>
                  <a:schemeClr val="bg1"/>
                </a:solidFill>
                <a:latin typeface="Arial" charset="0"/>
              </a:rPr>
              <a:t>2</a:t>
            </a:r>
            <a:endParaRPr kumimoji="0" lang="en-US" sz="1100" b="1" i="0" u="none" strike="noStrike" cap="none" normalizeH="0" baseline="0" dirty="0" smtClean="0">
              <a:ln>
                <a:noFill/>
              </a:ln>
              <a:solidFill>
                <a:schemeClr val="bg1"/>
              </a:solidFill>
              <a:effectLst/>
              <a:latin typeface="Arial" charset="0"/>
            </a:endParaRPr>
          </a:p>
        </p:txBody>
      </p:sp>
      <p:sp>
        <p:nvSpPr>
          <p:cNvPr id="43" name="Oval 42"/>
          <p:cNvSpPr/>
          <p:nvPr/>
        </p:nvSpPr>
        <p:spPr bwMode="auto">
          <a:xfrm>
            <a:off x="2438400" y="3276600"/>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3</a:t>
            </a:r>
          </a:p>
        </p:txBody>
      </p:sp>
      <p:sp>
        <p:nvSpPr>
          <p:cNvPr id="44" name="Oval 43"/>
          <p:cNvSpPr/>
          <p:nvPr/>
        </p:nvSpPr>
        <p:spPr bwMode="auto">
          <a:xfrm>
            <a:off x="2438400" y="4038600"/>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b="1" dirty="0">
                <a:solidFill>
                  <a:schemeClr val="bg1"/>
                </a:solidFill>
                <a:latin typeface="Arial" charset="0"/>
              </a:rPr>
              <a:t>4</a:t>
            </a:r>
            <a:endParaRPr kumimoji="0" lang="en-US" sz="1100" b="1"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xmlns="" val="1289978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Cash Flow vs. ROIC</a:t>
            </a:r>
            <a:endParaRPr lang="en-US" dirty="0"/>
          </a:p>
        </p:txBody>
      </p:sp>
      <p:sp>
        <p:nvSpPr>
          <p:cNvPr id="4" name="Text Placeholder 3"/>
          <p:cNvSpPr>
            <a:spLocks noGrp="1"/>
          </p:cNvSpPr>
          <p:nvPr>
            <p:ph type="body" sz="quarter" idx="10"/>
          </p:nvPr>
        </p:nvSpPr>
        <p:spPr/>
        <p:txBody>
          <a:bodyPr/>
          <a:lstStyle/>
          <a:p>
            <a:r>
              <a:rPr lang="en-US" dirty="0" smtClean="0"/>
              <a:t>If return on investment is constant, growth is essentially a factor of RONIC and investment rate</a:t>
            </a:r>
          </a:p>
          <a:p>
            <a:endParaRPr lang="en-US" dirty="0"/>
          </a:p>
        </p:txBody>
      </p:sp>
      <p:sp>
        <p:nvSpPr>
          <p:cNvPr id="6" name="TextBox 5"/>
          <p:cNvSpPr txBox="1"/>
          <p:nvPr/>
        </p:nvSpPr>
        <p:spPr>
          <a:xfrm>
            <a:off x="2818042" y="1461806"/>
            <a:ext cx="1905000"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Initial Investment</a:t>
            </a:r>
          </a:p>
          <a:p>
            <a:pPr algn="ctr">
              <a:spcAft>
                <a:spcPts val="600"/>
              </a:spcAft>
            </a:pPr>
            <a:r>
              <a:rPr lang="en-US" sz="1400" b="1" dirty="0" smtClean="0">
                <a:solidFill>
                  <a:schemeClr val="tx2"/>
                </a:solidFill>
              </a:rPr>
              <a:t>$100</a:t>
            </a:r>
            <a:endParaRPr lang="en-US" sz="1400" b="1" dirty="0">
              <a:solidFill>
                <a:schemeClr val="tx2"/>
              </a:solidFill>
            </a:endParaRPr>
          </a:p>
        </p:txBody>
      </p:sp>
      <p:sp>
        <p:nvSpPr>
          <p:cNvPr id="7" name="TextBox 6"/>
          <p:cNvSpPr txBox="1"/>
          <p:nvPr/>
        </p:nvSpPr>
        <p:spPr>
          <a:xfrm>
            <a:off x="6934200" y="1461806"/>
            <a:ext cx="1905000"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$20</a:t>
            </a:r>
            <a:endParaRPr lang="en-US" sz="1400" b="1" dirty="0">
              <a:solidFill>
                <a:schemeClr val="tx2"/>
              </a:solidFill>
            </a:endParaRPr>
          </a:p>
        </p:txBody>
      </p:sp>
      <p:cxnSp>
        <p:nvCxnSpPr>
          <p:cNvPr id="8" name="Straight Arrow Connector 7"/>
          <p:cNvCxnSpPr>
            <a:stCxn id="6" idx="3"/>
            <a:endCxn id="7" idx="1"/>
          </p:cNvCxnSpPr>
          <p:nvPr/>
        </p:nvCxnSpPr>
        <p:spPr bwMode="auto">
          <a:xfrm>
            <a:off x="4723042" y="1995206"/>
            <a:ext cx="2211158" cy="0"/>
          </a:xfrm>
          <a:prstGeom prst="straightConnector1">
            <a:avLst/>
          </a:prstGeom>
          <a:noFill/>
          <a:ln w="38100" cap="flat" cmpd="sng" algn="ctr">
            <a:solidFill>
              <a:schemeClr val="tx2"/>
            </a:solidFill>
            <a:prstDash val="solid"/>
            <a:round/>
            <a:headEnd type="none" w="med" len="med"/>
            <a:tailEnd type="triangle" w="med" len="med"/>
          </a:ln>
          <a:effectLst/>
        </p:spPr>
      </p:cxnSp>
      <p:sp>
        <p:nvSpPr>
          <p:cNvPr id="9" name="TextBox 8"/>
          <p:cNvSpPr txBox="1"/>
          <p:nvPr/>
        </p:nvSpPr>
        <p:spPr>
          <a:xfrm>
            <a:off x="5029200" y="1399906"/>
            <a:ext cx="1600200" cy="954107"/>
          </a:xfrm>
          <a:prstGeom prst="rect">
            <a:avLst/>
          </a:prstGeom>
          <a:noFill/>
        </p:spPr>
        <p:txBody>
          <a:bodyPr wrap="square" rtlCol="0">
            <a:spAutoFit/>
          </a:bodyPr>
          <a:lstStyle/>
          <a:p>
            <a:pPr algn="ctr"/>
            <a:r>
              <a:rPr lang="en-US" sz="1400" dirty="0" smtClean="0">
                <a:solidFill>
                  <a:schemeClr val="tx2"/>
                </a:solidFill>
              </a:rPr>
              <a:t>Return on Investment</a:t>
            </a:r>
            <a:br>
              <a:rPr lang="en-US" sz="1400" dirty="0" smtClean="0">
                <a:solidFill>
                  <a:schemeClr val="tx2"/>
                </a:solidFill>
              </a:rPr>
            </a:br>
            <a:r>
              <a:rPr lang="en-US" sz="1400" dirty="0" smtClean="0">
                <a:solidFill>
                  <a:schemeClr val="tx2"/>
                </a:solidFill>
              </a:rPr>
              <a:t/>
            </a:r>
            <a:br>
              <a:rPr lang="en-US" sz="1400" dirty="0" smtClean="0">
                <a:solidFill>
                  <a:schemeClr val="tx2"/>
                </a:solidFill>
              </a:rPr>
            </a:br>
            <a:r>
              <a:rPr lang="en-US" sz="1400" dirty="0" smtClean="0">
                <a:solidFill>
                  <a:schemeClr val="tx2"/>
                </a:solidFill>
              </a:rPr>
              <a:t>20%</a:t>
            </a:r>
            <a:endParaRPr lang="en-US" sz="1400" dirty="0">
              <a:solidFill>
                <a:schemeClr val="tx2"/>
              </a:solidFill>
            </a:endParaRPr>
          </a:p>
        </p:txBody>
      </p:sp>
      <p:sp>
        <p:nvSpPr>
          <p:cNvPr id="10" name="TextBox 9"/>
          <p:cNvSpPr txBox="1"/>
          <p:nvPr/>
        </p:nvSpPr>
        <p:spPr>
          <a:xfrm>
            <a:off x="2818042" y="3581400"/>
            <a:ext cx="1905000" cy="8382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Additional Investment</a:t>
            </a:r>
          </a:p>
          <a:p>
            <a:pPr algn="ctr">
              <a:spcAft>
                <a:spcPts val="600"/>
              </a:spcAft>
            </a:pPr>
            <a:r>
              <a:rPr lang="en-US" sz="1400" b="1" dirty="0" smtClean="0">
                <a:solidFill>
                  <a:schemeClr val="tx2"/>
                </a:solidFill>
              </a:rPr>
              <a:t>$10</a:t>
            </a:r>
            <a:endParaRPr lang="en-US" sz="1400" b="1" dirty="0">
              <a:solidFill>
                <a:schemeClr val="tx2"/>
              </a:solidFill>
            </a:endParaRPr>
          </a:p>
        </p:txBody>
      </p:sp>
      <p:cxnSp>
        <p:nvCxnSpPr>
          <p:cNvPr id="11" name="Straight Arrow Connector 10"/>
          <p:cNvCxnSpPr>
            <a:stCxn id="7" idx="2"/>
            <a:endCxn id="10" idx="0"/>
          </p:cNvCxnSpPr>
          <p:nvPr/>
        </p:nvCxnSpPr>
        <p:spPr bwMode="auto">
          <a:xfrm flipH="1">
            <a:off x="3770542" y="2528606"/>
            <a:ext cx="4116158" cy="1052794"/>
          </a:xfrm>
          <a:prstGeom prst="straightConnector1">
            <a:avLst/>
          </a:prstGeom>
          <a:noFill/>
          <a:ln w="38100" cap="flat" cmpd="sng" algn="ctr">
            <a:solidFill>
              <a:schemeClr val="tx2"/>
            </a:solidFill>
            <a:prstDash val="solid"/>
            <a:round/>
            <a:headEnd type="none" w="med" len="med"/>
            <a:tailEnd type="triangle" w="med" len="med"/>
          </a:ln>
          <a:effectLst/>
        </p:spPr>
      </p:cxnSp>
      <p:sp>
        <p:nvSpPr>
          <p:cNvPr id="14" name="TextBox 13"/>
          <p:cNvSpPr txBox="1"/>
          <p:nvPr/>
        </p:nvSpPr>
        <p:spPr>
          <a:xfrm>
            <a:off x="5029200" y="2655599"/>
            <a:ext cx="1600200" cy="738664"/>
          </a:xfrm>
          <a:prstGeom prst="rect">
            <a:avLst/>
          </a:prstGeom>
          <a:noFill/>
        </p:spPr>
        <p:txBody>
          <a:bodyPr wrap="square" rtlCol="0">
            <a:spAutoFit/>
          </a:bodyPr>
          <a:lstStyle/>
          <a:p>
            <a:pPr algn="ctr"/>
            <a:r>
              <a:rPr lang="en-US" sz="1400" dirty="0" smtClean="0">
                <a:solidFill>
                  <a:schemeClr val="tx2"/>
                </a:solidFill>
              </a:rPr>
              <a:t>Reinvest</a:t>
            </a:r>
            <a:br>
              <a:rPr lang="en-US" sz="1400" dirty="0" smtClean="0">
                <a:solidFill>
                  <a:schemeClr val="tx2"/>
                </a:solidFill>
              </a:rPr>
            </a:br>
            <a:r>
              <a:rPr lang="en-US" sz="1400" dirty="0" smtClean="0">
                <a:solidFill>
                  <a:schemeClr val="tx2"/>
                </a:solidFill>
              </a:rPr>
              <a:t/>
            </a:r>
            <a:br>
              <a:rPr lang="en-US" sz="1400" dirty="0" smtClean="0">
                <a:solidFill>
                  <a:schemeClr val="tx2"/>
                </a:solidFill>
              </a:rPr>
            </a:br>
            <a:r>
              <a:rPr lang="en-US" sz="1400" dirty="0" smtClean="0">
                <a:solidFill>
                  <a:schemeClr val="tx2"/>
                </a:solidFill>
              </a:rPr>
              <a:t>50%</a:t>
            </a:r>
            <a:endParaRPr lang="en-US" sz="1400" dirty="0">
              <a:solidFill>
                <a:schemeClr val="tx2"/>
              </a:solidFill>
            </a:endParaRPr>
          </a:p>
        </p:txBody>
      </p:sp>
      <p:cxnSp>
        <p:nvCxnSpPr>
          <p:cNvPr id="17" name="Straight Arrow Connector 16"/>
          <p:cNvCxnSpPr>
            <a:stCxn id="10" idx="3"/>
            <a:endCxn id="18" idx="1"/>
          </p:cNvCxnSpPr>
          <p:nvPr/>
        </p:nvCxnSpPr>
        <p:spPr bwMode="auto">
          <a:xfrm>
            <a:off x="4723042" y="4000500"/>
            <a:ext cx="2211158" cy="0"/>
          </a:xfrm>
          <a:prstGeom prst="straightConnector1">
            <a:avLst/>
          </a:prstGeom>
          <a:noFill/>
          <a:ln w="38100" cap="flat" cmpd="sng" algn="ctr">
            <a:solidFill>
              <a:schemeClr val="tx2"/>
            </a:solidFill>
            <a:prstDash val="solid"/>
            <a:round/>
            <a:headEnd type="none" w="med" len="med"/>
            <a:tailEnd type="triangle" w="med" len="med"/>
          </a:ln>
          <a:effectLst/>
        </p:spPr>
      </p:cxnSp>
      <p:sp>
        <p:nvSpPr>
          <p:cNvPr id="18" name="TextBox 17"/>
          <p:cNvSpPr txBox="1"/>
          <p:nvPr/>
        </p:nvSpPr>
        <p:spPr>
          <a:xfrm>
            <a:off x="6934200" y="3467100"/>
            <a:ext cx="1905000"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$1</a:t>
            </a:r>
            <a:endParaRPr lang="en-US" sz="1400" b="1" dirty="0">
              <a:solidFill>
                <a:schemeClr val="tx2"/>
              </a:solidFill>
            </a:endParaRPr>
          </a:p>
        </p:txBody>
      </p:sp>
      <p:sp>
        <p:nvSpPr>
          <p:cNvPr id="20" name="TextBox 19"/>
          <p:cNvSpPr txBox="1"/>
          <p:nvPr/>
        </p:nvSpPr>
        <p:spPr>
          <a:xfrm>
            <a:off x="5010150" y="3523446"/>
            <a:ext cx="1600200" cy="954107"/>
          </a:xfrm>
          <a:prstGeom prst="rect">
            <a:avLst/>
          </a:prstGeom>
          <a:noFill/>
        </p:spPr>
        <p:txBody>
          <a:bodyPr wrap="square" rtlCol="0">
            <a:spAutoFit/>
          </a:bodyPr>
          <a:lstStyle/>
          <a:p>
            <a:pPr algn="ctr"/>
            <a:r>
              <a:rPr lang="en-US" sz="1400" dirty="0" smtClean="0">
                <a:solidFill>
                  <a:schemeClr val="tx2"/>
                </a:solidFill>
              </a:rPr>
              <a:t>Return on NEW Investment</a:t>
            </a:r>
            <a:br>
              <a:rPr lang="en-US" sz="1400" dirty="0" smtClean="0">
                <a:solidFill>
                  <a:schemeClr val="tx2"/>
                </a:solidFill>
              </a:rPr>
            </a:br>
            <a:r>
              <a:rPr lang="en-US" sz="1400" dirty="0" smtClean="0">
                <a:solidFill>
                  <a:schemeClr val="tx2"/>
                </a:solidFill>
              </a:rPr>
              <a:t/>
            </a:r>
            <a:br>
              <a:rPr lang="en-US" sz="1400" dirty="0" smtClean="0">
                <a:solidFill>
                  <a:schemeClr val="tx2"/>
                </a:solidFill>
              </a:rPr>
            </a:br>
            <a:r>
              <a:rPr lang="en-US" sz="1400" dirty="0" smtClean="0">
                <a:solidFill>
                  <a:schemeClr val="tx2"/>
                </a:solidFill>
              </a:rPr>
              <a:t>10%</a:t>
            </a:r>
            <a:endParaRPr lang="en-US" sz="1400" dirty="0">
              <a:solidFill>
                <a:schemeClr val="tx2"/>
              </a:solidFill>
            </a:endParaRPr>
          </a:p>
        </p:txBody>
      </p:sp>
      <p:sp>
        <p:nvSpPr>
          <p:cNvPr id="21" name="TextBox 20"/>
          <p:cNvSpPr txBox="1"/>
          <p:nvPr/>
        </p:nvSpPr>
        <p:spPr>
          <a:xfrm>
            <a:off x="3770542" y="5181600"/>
            <a:ext cx="3405612" cy="369332"/>
          </a:xfrm>
          <a:prstGeom prst="rect">
            <a:avLst/>
          </a:prstGeom>
          <a:noFill/>
          <a:ln>
            <a:solidFill>
              <a:srgbClr val="FF0000"/>
            </a:solidFill>
            <a:prstDash val="dash"/>
          </a:ln>
        </p:spPr>
        <p:txBody>
          <a:bodyPr wrap="none" rtlCol="0">
            <a:spAutoFit/>
          </a:bodyPr>
          <a:lstStyle/>
          <a:p>
            <a:r>
              <a:rPr lang="en-US" b="1" dirty="0" smtClean="0">
                <a:solidFill>
                  <a:schemeClr val="tx2"/>
                </a:solidFill>
              </a:rPr>
              <a:t>GROWTH = RONIC * Inv. Rate</a:t>
            </a:r>
            <a:endParaRPr lang="en-US" b="1" dirty="0">
              <a:solidFill>
                <a:schemeClr val="tx2"/>
              </a:solidFill>
            </a:endParaRPr>
          </a:p>
        </p:txBody>
      </p:sp>
    </p:spTree>
    <p:extLst>
      <p:ext uri="{BB962C8B-B14F-4D97-AF65-F5344CB8AC3E}">
        <p14:creationId xmlns:p14="http://schemas.microsoft.com/office/powerpoint/2010/main" xmlns="" val="2492083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Free Cash Flow Formula</a:t>
            </a:r>
            <a:endParaRPr lang="en-US" dirty="0"/>
          </a:p>
        </p:txBody>
      </p:sp>
      <p:sp>
        <p:nvSpPr>
          <p:cNvPr id="2" name="Text Placeholder 1"/>
          <p:cNvSpPr>
            <a:spLocks noGrp="1"/>
          </p:cNvSpPr>
          <p:nvPr>
            <p:ph type="body" sz="quarter" idx="10"/>
          </p:nvPr>
        </p:nvSpPr>
        <p:spPr/>
        <p:txBody>
          <a:bodyPr/>
          <a:lstStyle/>
          <a:p>
            <a:r>
              <a:rPr lang="en-US" dirty="0" smtClean="0"/>
              <a:t>To measure the cash provided by the company it is important to remember that you want it free of the capital structure of the company</a:t>
            </a:r>
            <a:endParaRPr lang="en-US" dirty="0"/>
          </a:p>
        </p:txBody>
      </p:sp>
      <p:sp>
        <p:nvSpPr>
          <p:cNvPr id="5" name="TextBox 4"/>
          <p:cNvSpPr txBox="1"/>
          <p:nvPr/>
        </p:nvSpPr>
        <p:spPr>
          <a:xfrm>
            <a:off x="2789467" y="1066800"/>
            <a:ext cx="1905000"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EBITDA</a:t>
            </a:r>
          </a:p>
        </p:txBody>
      </p:sp>
      <p:sp>
        <p:nvSpPr>
          <p:cNvPr id="8" name="TextBox 7"/>
          <p:cNvSpPr txBox="1"/>
          <p:nvPr/>
        </p:nvSpPr>
        <p:spPr>
          <a:xfrm>
            <a:off x="2789467" y="2666999"/>
            <a:ext cx="1905000"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Reinvestment into the business</a:t>
            </a:r>
          </a:p>
        </p:txBody>
      </p:sp>
      <p:sp>
        <p:nvSpPr>
          <p:cNvPr id="9" name="TextBox 8"/>
          <p:cNvSpPr txBox="1"/>
          <p:nvPr/>
        </p:nvSpPr>
        <p:spPr>
          <a:xfrm>
            <a:off x="3629131" y="2107912"/>
            <a:ext cx="320922" cy="584775"/>
          </a:xfrm>
          <a:prstGeom prst="rect">
            <a:avLst/>
          </a:prstGeom>
          <a:noFill/>
        </p:spPr>
        <p:txBody>
          <a:bodyPr wrap="none" rtlCol="0">
            <a:spAutoFit/>
          </a:bodyPr>
          <a:lstStyle/>
          <a:p>
            <a:r>
              <a:rPr lang="en-US" sz="3200" dirty="0" smtClean="0">
                <a:solidFill>
                  <a:schemeClr val="tx2"/>
                </a:solidFill>
              </a:rPr>
              <a:t>-</a:t>
            </a:r>
            <a:endParaRPr lang="en-US" sz="3200" dirty="0">
              <a:solidFill>
                <a:schemeClr val="tx2"/>
              </a:solidFill>
            </a:endParaRPr>
          </a:p>
        </p:txBody>
      </p:sp>
      <p:sp>
        <p:nvSpPr>
          <p:cNvPr id="11" name="TextBox 10"/>
          <p:cNvSpPr txBox="1"/>
          <p:nvPr/>
        </p:nvSpPr>
        <p:spPr>
          <a:xfrm>
            <a:off x="2789467" y="4267200"/>
            <a:ext cx="1905000"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Tax</a:t>
            </a:r>
          </a:p>
        </p:txBody>
      </p:sp>
      <p:sp>
        <p:nvSpPr>
          <p:cNvPr id="12" name="TextBox 11"/>
          <p:cNvSpPr txBox="1"/>
          <p:nvPr/>
        </p:nvSpPr>
        <p:spPr>
          <a:xfrm>
            <a:off x="3635834" y="3708111"/>
            <a:ext cx="320922" cy="584775"/>
          </a:xfrm>
          <a:prstGeom prst="rect">
            <a:avLst/>
          </a:prstGeom>
          <a:noFill/>
        </p:spPr>
        <p:txBody>
          <a:bodyPr wrap="none" rtlCol="0">
            <a:spAutoFit/>
          </a:bodyPr>
          <a:lstStyle/>
          <a:p>
            <a:r>
              <a:rPr lang="en-US" sz="3200" dirty="0" smtClean="0">
                <a:solidFill>
                  <a:schemeClr val="tx2"/>
                </a:solidFill>
              </a:rPr>
              <a:t>-</a:t>
            </a:r>
            <a:endParaRPr lang="en-US" sz="3200" dirty="0">
              <a:solidFill>
                <a:schemeClr val="tx2"/>
              </a:solidFill>
            </a:endParaRPr>
          </a:p>
        </p:txBody>
      </p:sp>
    </p:spTree>
    <p:extLst>
      <p:ext uri="{BB962C8B-B14F-4D97-AF65-F5344CB8AC3E}">
        <p14:creationId xmlns:p14="http://schemas.microsoft.com/office/powerpoint/2010/main" xmlns="" val="2577070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LEFT" val=" 59.5"/>
  <p:tag name="LTOP" val=" 565.875"/>
  <p:tag name="SLIDEELEMTYPE" val="30"/>
</p:tagLst>
</file>

<file path=ppt/tags/tag10.xml><?xml version="1.0" encoding="utf-8"?>
<p:tagLst xmlns:a="http://schemas.openxmlformats.org/drawingml/2006/main" xmlns:r="http://schemas.openxmlformats.org/officeDocument/2006/relationships" xmlns:p="http://schemas.openxmlformats.org/presentationml/2006/main">
  <p:tag name="CIQLI" val="&lt;CIQLI Version=&quot;1.2&quot; Path=&quot;C:\Users\nrenaud\Desktop\Cours Finance\Presentations\Sceance 4&quot; FileName=&quot;Tables.xlsx&quot; Address=&quot;$J$16:$N$29&quot; Sheet=&quot;Sheet1&quot; Name=&quot;&quot; SourceType=&quot;1&quot; LastUpdate=&quot;9/30/2012 12:35:59 AM&quot; LinkedText=&quot;SUMMARRY CASHFLOW STATEMENT&quot; Position=&quot;-1&quot; /&gt;"/>
  <p:tag name="CIQSHAPENAMETAG" val="89684d77-9fe8-4211-8d6d-5de3248075f0"/>
  <p:tag name="CIQID" val="10"/>
</p:tagLst>
</file>

<file path=ppt/tags/tag11.xml><?xml version="1.0" encoding="utf-8"?>
<p:tagLst xmlns:a="http://schemas.openxmlformats.org/drawingml/2006/main" xmlns:r="http://schemas.openxmlformats.org/officeDocument/2006/relationships" xmlns:p="http://schemas.openxmlformats.org/presentationml/2006/main">
  <p:tag name="CIQLI" val="&lt;CIQLI Version=&quot;1.2&quot; Path=&quot;C:\Users\nrenaud\Desktop\Cours Finance\Presentations\Sceance 4&quot; FileName=&quot;Tables.xlsx&quot; Address=&quot;$Q$33:$R$45&quot; Sheet=&quot;Sheet1&quot; Name=&quot;&quot; SourceType=&quot;1&quot; LastUpdate=&quot;9/30/2012 12:47:42 AM&quot; LinkedText=&quot;Debt Schedule:&quot; Position=&quot;-1&quot; /&gt;"/>
  <p:tag name="CIQSHAPENAMETAG" val="fdbae97f-2107-45b4-a6f3-d19e791ba70a"/>
  <p:tag name="CIQID" val="11"/>
</p:tagLst>
</file>

<file path=ppt/tags/tag12.xml><?xml version="1.0" encoding="utf-8"?>
<p:tagLst xmlns:a="http://schemas.openxmlformats.org/drawingml/2006/main" xmlns:r="http://schemas.openxmlformats.org/officeDocument/2006/relationships" xmlns:p="http://schemas.openxmlformats.org/presentationml/2006/main">
  <p:tag name="CIQLI" val="&lt;CIQLI Version=&quot;1.2&quot; Path=&quot;C:\Users\nrenaud\Desktop\Cours Finance\Presentations\Sceance 4&quot; FileName=&quot;Tables.xlsx&quot; Address=&quot;$R$47:$T$51&quot; Sheet=&quot;Sheet1&quot; Name=&quot;&quot; SourceType=&quot;1&quot; LastUpdate=&quot;9/30/2012 12:48:01 AM&quot; LinkedText=&quot;Working Capital Schedule&quot; Position=&quot;-1&quot; /&gt;"/>
  <p:tag name="CIQSHAPENAMETAG" val="ad1ffdb9-0951-4d10-8c4a-373778b69928"/>
  <p:tag name="CIQID" val="12"/>
</p:tagLst>
</file>

<file path=ppt/tags/tag2.xml><?xml version="1.0" encoding="utf-8"?>
<p:tagLst xmlns:a="http://schemas.openxmlformats.org/drawingml/2006/main" xmlns:r="http://schemas.openxmlformats.org/officeDocument/2006/relationships" xmlns:p="http://schemas.openxmlformats.org/presentationml/2006/main">
  <p:tag name="LLEFT" val=" 55.375"/>
  <p:tag name="LTOP" val=" 65.75"/>
</p:tagLst>
</file>

<file path=ppt/tags/tag3.xml><?xml version="1.0" encoding="utf-8"?>
<p:tagLst xmlns:a="http://schemas.openxmlformats.org/drawingml/2006/main" xmlns:r="http://schemas.openxmlformats.org/officeDocument/2006/relationships" xmlns:p="http://schemas.openxmlformats.org/presentationml/2006/main">
  <p:tag name="SLIDEELEMTYPE" val="52"/>
</p:tagLst>
</file>

<file path=ppt/tags/tag4.xml><?xml version="1.0" encoding="utf-8"?>
<p:tagLst xmlns:a="http://schemas.openxmlformats.org/drawingml/2006/main" xmlns:r="http://schemas.openxmlformats.org/officeDocument/2006/relationships" xmlns:p="http://schemas.openxmlformats.org/presentationml/2006/main">
  <p:tag name="LLEFT" val=" 55.375"/>
  <p:tag name="LTOP" val=" 65.75"/>
  <p:tag name="SLIDEELEMTYPE" val="36"/>
</p:tagLst>
</file>

<file path=ppt/tags/tag5.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FONTCOLOR" val="NO VALUE"/>
  <p:tag name="PLACEHOLDERSIZE" val="NO VALUE"/>
  <p:tag name="SOURCE" val="NO VALUE"/>
  <p:tag name="TYPE" val="PageVerticalRuleLong"/>
  <p:tag name="DEVICE" val="Canon Colorpass 1000"/>
  <p:tag name="LINECOLOR" val="Title Page Rule"/>
  <p:tag name="SUBOBJECTID" val="PageVerticalRuleLong"/>
  <p:tag name="OBJECTID" val="PageVerticalRuleLong"/>
  <p:tag name="LEFT" val="210.24"/>
  <p:tag name="TOP" val="57.6"/>
  <p:tag name="HEIGHT" val="527.0401"/>
  <p:tag name="LINEWEIGHT" val="0.75"/>
</p:tagLst>
</file>

<file path=ppt/tags/tag6.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FONTCOLOR" val="NO VALUE"/>
  <p:tag name="PLACEHOLDERSIZE" val="NO VALUE"/>
  <p:tag name="SOURCE" val="NO VALUE"/>
  <p:tag name="TYPE" val="PageVerticalRuleLong"/>
  <p:tag name="DEVICE" val="Canon Colorpass 1000"/>
  <p:tag name="LINECOLOR" val="Title Page Rule"/>
  <p:tag name="SUBOBJECTID" val="PageVerticalRuleLong"/>
  <p:tag name="OBJECTID" val="PageVerticalRuleLong"/>
  <p:tag name="LEFT" val="210.24"/>
  <p:tag name="TOP" val="57.6"/>
  <p:tag name="HEIGHT" val="527.0401"/>
  <p:tag name="LINEWEIGHT" val="0.75"/>
</p:tagLst>
</file>

<file path=ppt/tags/tag7.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FONTCOLOR" val="NO VALUE"/>
  <p:tag name="PLACEHOLDERSIZE" val="NO VALUE"/>
  <p:tag name="SOURCE" val="NO VALUE"/>
  <p:tag name="TYPE" val="PageVerticalRuleLong"/>
  <p:tag name="DEVICE" val="Canon Colorpass 1000"/>
  <p:tag name="LINECOLOR" val="Title Page Rule"/>
  <p:tag name="SUBOBJECTID" val="PageVerticalRuleLong"/>
  <p:tag name="OBJECTID" val="PageVerticalRuleLong"/>
  <p:tag name="LEFT" val="210.24"/>
  <p:tag name="TOP" val="57.6"/>
  <p:tag name="HEIGHT" val="527.0401"/>
  <p:tag name="LINEWEIGHT" val="0.75"/>
</p:tagLst>
</file>

<file path=ppt/tags/tag8.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FONTCOLOR" val="NO VALUE"/>
  <p:tag name="PLACEHOLDERSIZE" val="NO VALUE"/>
  <p:tag name="SOURCE" val="NO VALUE"/>
  <p:tag name="TYPE" val="PageVerticalRuleLong"/>
  <p:tag name="DEVICE" val="Canon Colorpass 1000"/>
  <p:tag name="LINECOLOR" val="Title Page Rule"/>
  <p:tag name="SUBOBJECTID" val="PageVerticalRuleLong"/>
  <p:tag name="OBJECTID" val="PageVerticalRuleLong"/>
  <p:tag name="LEFT" val="210.24"/>
  <p:tag name="TOP" val="57.6"/>
  <p:tag name="HEIGHT" val="527.0401"/>
  <p:tag name="LINEWEIGHT" val="0.75"/>
</p:tagLst>
</file>

<file path=ppt/tags/tag9.xml><?xml version="1.0" encoding="utf-8"?>
<p:tagLst xmlns:a="http://schemas.openxmlformats.org/drawingml/2006/main" xmlns:r="http://schemas.openxmlformats.org/officeDocument/2006/relationships" xmlns:p="http://schemas.openxmlformats.org/presentationml/2006/main">
  <p:tag name="CIQLI" val="&lt;CIQLI Version=&quot;1.2&quot; Path=&quot;C:\Users\nrenaud\Desktop\Cours Finance\Presentations\Sceance 4&quot; FileName=&quot;Tables.xlsx&quot; Address=&quot;$C$4:$H$13&quot; Sheet=&quot;Sheet1&quot; Name=&quot;&quot; SourceType=&quot;1&quot; LastUpdate=&quot;9/30/2012 12:35:59 AM&quot; LinkedText=&quot;SUMMARRY BALANCE SHEET&quot; Position=&quot;-1&quot; /&gt;"/>
  <p:tag name="CIQSHAPENAMETAG" val="59099767-589f-4d5b-9743-d9c8aee1a83c"/>
  <p:tag name="CIQID" val="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OVACAP STANDARD">
  <a:themeElements>
    <a:clrScheme name="Novacap">
      <a:dk1>
        <a:sysClr val="windowText" lastClr="000000"/>
      </a:dk1>
      <a:lt1>
        <a:sysClr val="window" lastClr="FFFFFF"/>
      </a:lt1>
      <a:dk2>
        <a:srgbClr val="091C5A"/>
      </a:dk2>
      <a:lt2>
        <a:srgbClr val="FFFFFF"/>
      </a:lt2>
      <a:accent1>
        <a:srgbClr val="091C5A"/>
      </a:accent1>
      <a:accent2>
        <a:srgbClr val="C4BD97"/>
      </a:accent2>
      <a:accent3>
        <a:srgbClr val="0B72CF"/>
      </a:accent3>
      <a:accent4>
        <a:srgbClr val="808080"/>
      </a:accent4>
      <a:accent5>
        <a:srgbClr val="FFD357"/>
      </a:accent5>
      <a:accent6>
        <a:srgbClr val="D55147"/>
      </a:accent6>
      <a:hlink>
        <a:srgbClr val="0000FF"/>
      </a:hlink>
      <a:folHlink>
        <a:srgbClr val="FF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CC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rgbClr val="CC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1100" b="0" i="0" u="none" strike="noStrike" cap="none" normalizeH="0" baseline="0" smtClean="0">
            <a:ln>
              <a:noFill/>
            </a:ln>
            <a:solidFill>
              <a:schemeClr val="tx1"/>
            </a:solidFill>
            <a:effectLst/>
            <a:latin typeface="Arial" charset="0"/>
          </a:defRPr>
        </a:defPPr>
      </a:lstStyle>
    </a:lnDef>
  </a:objectDefaults>
  <a:extraClrSchemeLst>
    <a:extraClrScheme>
      <a:clrScheme name="TS Report Template (C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S Report Template (C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S Report Template (C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S Report Template (C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S Report Template (C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S Report Template (C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S Report Template (C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NOVACAP STANDARD</Template>
  <TotalTime>2812</TotalTime>
  <Words>3459</Words>
  <Application>Microsoft Office PowerPoint</Application>
  <PresentationFormat>On-screen Show (4:3)</PresentationFormat>
  <Paragraphs>536</Paragraphs>
  <Slides>35</Slides>
  <Notes>35</Notes>
  <HiddenSlides>0</HiddenSlides>
  <MMClips>0</MMClips>
  <ScaleCrop>false</ScaleCrop>
  <HeadingPairs>
    <vt:vector size="8" baseType="variant">
      <vt:variant>
        <vt:lpstr>Theme</vt:lpstr>
      </vt:variant>
      <vt:variant>
        <vt:i4>1</vt:i4>
      </vt:variant>
      <vt:variant>
        <vt:lpstr>Links</vt:lpstr>
      </vt:variant>
      <vt:variant>
        <vt:i4>2</vt:i4>
      </vt:variant>
      <vt:variant>
        <vt:lpstr>Embedded OLE Servers</vt:lpstr>
      </vt:variant>
      <vt:variant>
        <vt:i4>1</vt:i4>
      </vt:variant>
      <vt:variant>
        <vt:lpstr>Slide Titles</vt:lpstr>
      </vt:variant>
      <vt:variant>
        <vt:i4>35</vt:i4>
      </vt:variant>
    </vt:vector>
  </HeadingPairs>
  <TitlesOfParts>
    <vt:vector size="39" baseType="lpstr">
      <vt:lpstr>NOVACAP STANDARD</vt:lpstr>
      <vt:lpstr>\\MON-FILE2\data$\departments\Investment Banking\Corp Fin Acctg\Company Directory\Accedian\2014\Book1!Sheet1![Book1]Sheet1 Chart 1</vt:lpstr>
      <vt:lpstr>\\MON-FILE2\data$\departments\Investment Banking\Corp Fin Acctg\Company Directory\Accedian\2014\Comps\Comm Tech IPO Comps v5.xlsx!Benmarking Values![Comm Tech IPO Comps v5.xlsx]Benmarking Values Chart 1</vt:lpstr>
      <vt:lpstr>Document</vt:lpstr>
      <vt:lpstr>Slide 1</vt:lpstr>
      <vt:lpstr>Update on speakers</vt:lpstr>
      <vt:lpstr>Balance Sheet &amp; Cash flow Statement</vt:lpstr>
      <vt:lpstr>Forecasting through Schedules</vt:lpstr>
      <vt:lpstr>The Different Financing Sources Available </vt:lpstr>
      <vt:lpstr>The different Financing Sources Available </vt:lpstr>
      <vt:lpstr>What is Value</vt:lpstr>
      <vt:lpstr>Cash Flow vs. ROIC</vt:lpstr>
      <vt:lpstr>Free Cash Flow Formula</vt:lpstr>
      <vt:lpstr>Free Cash Flow Formula</vt:lpstr>
      <vt:lpstr>Main valuation Methods</vt:lpstr>
      <vt:lpstr>Discount Rate: WACC</vt:lpstr>
      <vt:lpstr>Discount Rate - Risk</vt:lpstr>
      <vt:lpstr>Variance</vt:lpstr>
      <vt:lpstr>Types of risk</vt:lpstr>
      <vt:lpstr>How to measure risk</vt:lpstr>
      <vt:lpstr>Continuing Value</vt:lpstr>
      <vt:lpstr>Publicly Traded Comparables</vt:lpstr>
      <vt:lpstr>Precedent Transaction Analysis</vt:lpstr>
      <vt:lpstr>Attractivity Band Concept</vt:lpstr>
      <vt:lpstr>Analysis of Valuation Categories </vt:lpstr>
      <vt:lpstr>Preliminary Value Benchmarking</vt:lpstr>
      <vt:lpstr>Process Considerations</vt:lpstr>
      <vt:lpstr>Process Objectives</vt:lpstr>
      <vt:lpstr>Process Considerations</vt:lpstr>
      <vt:lpstr>Process Alternatives</vt:lpstr>
      <vt:lpstr>Overview of a 2-Stage Auction Process</vt:lpstr>
      <vt:lpstr>Appendix</vt:lpstr>
      <vt:lpstr>Unsolicited Considerations</vt:lpstr>
      <vt:lpstr>Defence Preparation</vt:lpstr>
      <vt:lpstr>Shareholder Value Team</vt:lpstr>
      <vt:lpstr>Defense Preparation</vt:lpstr>
      <vt:lpstr>Planning Stage</vt:lpstr>
      <vt:lpstr>Approach Stage</vt:lpstr>
      <vt:lpstr>Process Tools</vt:lpstr>
    </vt:vector>
  </TitlesOfParts>
  <Company>Novacap Management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Deal Alert Overview</dc:title>
  <dc:creator>ccostis</dc:creator>
  <cp:lastModifiedBy>Morgan Raphael</cp:lastModifiedBy>
  <cp:revision>67</cp:revision>
  <dcterms:created xsi:type="dcterms:W3CDTF">2011-12-05T20:39:25Z</dcterms:created>
  <dcterms:modified xsi:type="dcterms:W3CDTF">2014-09-20T19:25:42Z</dcterms:modified>
</cp:coreProperties>
</file>